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5.xml" ContentType="application/vnd.openxmlformats-officedocument.presentationml.notesSlide+xml"/>
  <Override PartName="/ppt/tags/tag31.xml" ContentType="application/vnd.openxmlformats-officedocument.presentationml.tags+xml"/>
  <Override PartName="/ppt/notesSlides/notesSlide2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8.xml" ContentType="application/vnd.openxmlformats-officedocument.presentationml.notesSlide+xml"/>
  <Override PartName="/ppt/tags/tag36.xml" ContentType="application/vnd.openxmlformats-officedocument.presentationml.tags+xml"/>
  <Override PartName="/ppt/notesSlides/notesSlide29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tags/tag39.xml" ContentType="application/vnd.openxmlformats-officedocument.presentationml.tags+xml"/>
  <Override PartName="/ppt/notesSlides/notesSlide31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32.xml" ContentType="application/vnd.openxmlformats-officedocument.presentationml.notesSlide+xml"/>
  <Override PartName="/ppt/tags/tag42.xml" ContentType="application/vnd.openxmlformats-officedocument.presentationml.tags+xml"/>
  <Override PartName="/ppt/notesSlides/notesSlide33.xml" ContentType="application/vnd.openxmlformats-officedocument.presentationml.notesSlide+xml"/>
  <Override PartName="/ppt/tags/tag43.xml" ContentType="application/vnd.openxmlformats-officedocument.presentationml.tags+xml"/>
  <Override PartName="/ppt/notesSlides/notesSlide34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5.xml" ContentType="application/vnd.openxmlformats-officedocument.presentationml.notesSlide+xml"/>
  <Override PartName="/ppt/tags/tag46.xml" ContentType="application/vnd.openxmlformats-officedocument.presentationml.tags+xml"/>
  <Override PartName="/ppt/notesSlides/notesSlide36.xml" ContentType="application/vnd.openxmlformats-officedocument.presentationml.notesSlide+xml"/>
  <Override PartName="/ppt/tags/tag47.xml" ContentType="application/vnd.openxmlformats-officedocument.presentationml.tags+xml"/>
  <Override PartName="/ppt/notesSlides/notesSlide37.xml" ContentType="application/vnd.openxmlformats-officedocument.presentationml.notesSlide+xml"/>
  <Override PartName="/ppt/tags/tag48.xml" ContentType="application/vnd.openxmlformats-officedocument.presentationml.tags+xml"/>
  <Override PartName="/ppt/notesSlides/notesSlide38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9.xml" ContentType="application/vnd.openxmlformats-officedocument.presentationml.notesSlide+xml"/>
  <Override PartName="/ppt/tags/tag51.xml" ContentType="application/vnd.openxmlformats-officedocument.presentationml.tags+xml"/>
  <Override PartName="/ppt/notesSlides/notesSlide40.xml" ContentType="application/vnd.openxmlformats-officedocument.presentationml.notesSlide+xml"/>
  <Override PartName="/ppt/tags/tag52.xml" ContentType="application/vnd.openxmlformats-officedocument.presentationml.tags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8" r:id="rId50"/>
    <p:sldId id="309" r:id="rId51"/>
    <p:sldId id="310" r:id="rId52"/>
  </p:sldIdLst>
  <p:sldSz cx="18288000" cy="10287000"/>
  <p:notesSz cx="6858000" cy="9144000"/>
  <p:embeddedFontLst>
    <p:embeddedFont>
      <p:font typeface="Aharoni Polished" panose="020B0604020202020204" charset="-79"/>
      <p:regular r:id="rId54"/>
    </p:embeddedFont>
    <p:embeddedFont>
      <p:font typeface="Arial Bold" panose="020B0604020202020204" charset="0"/>
      <p:regular r:id="rId55"/>
    </p:embeddedFont>
    <p:embeddedFont>
      <p:font typeface="Arimo" panose="020B0604020202020204" charset="0"/>
      <p:regular r:id="rId56"/>
    </p:embeddedFont>
    <p:embeddedFont>
      <p:font typeface="Arimo Bold" panose="020B0604020202020204" charset="0"/>
      <p:regular r:id="rId57"/>
    </p:embeddedFont>
    <p:embeddedFont>
      <p:font typeface="Canva Sans" panose="020B0604020202020204" charset="0"/>
      <p:regular r:id="rId58"/>
    </p:embeddedFont>
    <p:embeddedFont>
      <p:font typeface="Canva Sans Bold" panose="020B0604020202020204" charset="0"/>
      <p:regular r:id="rId59"/>
    </p:embeddedFont>
    <p:embeddedFont>
      <p:font typeface="Lato" panose="020F0502020204030203" pitchFamily="34" charset="0"/>
      <p:regular r:id="rId60"/>
      <p:bold r:id="rId61"/>
      <p:italic r:id="rId62"/>
    </p:embeddedFont>
    <p:embeddedFont>
      <p:font typeface="Lato Bold" panose="020F0802020204030203" pitchFamily="34" charset="0"/>
      <p:regular r:id="rId63"/>
      <p:bold r:id="rId64"/>
    </p:embeddedFont>
    <p:embeddedFont>
      <p:font typeface="Lato Light" panose="020F0302020204030203" pitchFamily="34" charset="0"/>
      <p:regular r:id="rId65"/>
    </p:embeddedFont>
    <p:embeddedFont>
      <p:font typeface="Oswald" pitchFamily="2" charset="0"/>
      <p:regular r:id="rId66"/>
      <p:bold r:id="rId67"/>
    </p:embeddedFont>
    <p:embeddedFont>
      <p:font typeface="Quattrocento Bold" panose="020B0604020202020204" charset="0"/>
      <p:regular r:id="rId68"/>
    </p:embeddedFont>
  </p:embeddedFontLst>
  <p:custDataLst>
    <p:tags r:id="rId6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tags" Target="../tags/tag9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33.sv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37.jpeg"/><Relationship Id="rId4" Type="http://schemas.openxmlformats.org/officeDocument/2006/relationships/hyperlink" Target="https://docs.google.com/forms/d/e/1FAIpQLSdNGw11Qxcjqr_SsqAZCnukVNKwTLCMOAn-cNI8a7nk5rkpFA/viewform?usp=sharing&amp;ouid=11675318293133421204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3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3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42.png"/><Relationship Id="rId4" Type="http://schemas.openxmlformats.org/officeDocument/2006/relationships/hyperlink" Target="https://docs.google.com/forms/u/0/d/e/1FAIpQLSe2JY4svaIEE7RHKCwienLkINqufcyYqCas6ypab5ENfZJEKw/formResponse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3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4" Type="http://schemas.openxmlformats.org/officeDocument/2006/relationships/image" Target="../media/image33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hyperlink" Target="https://docs.google.com/forms/d/e/1FAIpQLSeALu9IAp-483_0DImQxjhdRbLvcbC4FGnMCrGJEsc1nJJ2fw/viewform?usp=publish-editor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5" Type="http://schemas.openxmlformats.org/officeDocument/2006/relationships/image" Target="../media/image33.svg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33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4" Type="http://schemas.openxmlformats.org/officeDocument/2006/relationships/image" Target="../media/image3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5" Type="http://schemas.openxmlformats.org/officeDocument/2006/relationships/image" Target="../media/image2.png"/><Relationship Id="rId4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5" Type="http://schemas.openxmlformats.org/officeDocument/2006/relationships/image" Target="../media/image33.svg"/><Relationship Id="rId4" Type="http://schemas.openxmlformats.org/officeDocument/2006/relationships/hyperlink" Target="https://docs.google.com/forms/d/e/1FAIpQLSdvX-j5jGxdJ4mRi9ciBXFrnHqJrHGgMe-C_EdMk5czJF7JzQ/viewform?usp=publish-editor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Relationship Id="rId5" Type="http://schemas.openxmlformats.org/officeDocument/2006/relationships/image" Target="../media/image50.png"/><Relationship Id="rId4" Type="http://schemas.openxmlformats.org/officeDocument/2006/relationships/hyperlink" Target="https://drive.google.com/file/d/1dgjwzAn6pQdSg2Vide4d9Z5kbthIsS9T/view?usp=sharing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Relationship Id="rId6" Type="http://schemas.openxmlformats.org/officeDocument/2006/relationships/image" Target="../media/image52.png"/><Relationship Id="rId5" Type="http://schemas.openxmlformats.org/officeDocument/2006/relationships/image" Target="../media/image6.jpeg"/><Relationship Id="rId4" Type="http://schemas.openxmlformats.org/officeDocument/2006/relationships/hyperlink" Target="https://drive.google.com/file/d/13zpLoyxIUAOY12hODDgKojMc-ND553-M/view?usp=sharing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9">
            <a:extLst>
              <a:ext uri="{FF2B5EF4-FFF2-40B4-BE49-F238E27FC236}">
                <a16:creationId xmlns:a16="http://schemas.microsoft.com/office/drawing/2014/main" id="{A33DC891-5644-1E62-0D66-FE340EC2473E}"/>
              </a:ext>
            </a:extLst>
          </p:cNvPr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6AB63708-6F97-C184-3296-44A01D7D09AB}"/>
                </a:ext>
              </a:extLst>
            </p:cNvPr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8349" y="900608"/>
            <a:ext cx="8244221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 3: Pensamiento crítico y toma de decisiones éticas en la Formación Profesional para el Empleo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6" name="Freeform 6" descr="A logo with a person's head in a circle  AI-generated content may be incorrect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B7D1A7B3-F2BE-A141-3B2D-BD2FC2D414A7}"/>
              </a:ext>
            </a:extLst>
          </p:cNvPr>
          <p:cNvGrpSpPr/>
          <p:nvPr/>
        </p:nvGrpSpPr>
        <p:grpSpPr>
          <a:xfrm>
            <a:off x="1026823" y="6252611"/>
            <a:ext cx="3869665" cy="811759"/>
            <a:chOff x="0" y="0"/>
            <a:chExt cx="5159553" cy="1082345"/>
          </a:xfrm>
        </p:grpSpPr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FB75CA2B-C4A4-B7CB-7407-AE61213DB901}"/>
                </a:ext>
              </a:extLst>
            </p:cNvPr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4">
            <a:extLst>
              <a:ext uri="{FF2B5EF4-FFF2-40B4-BE49-F238E27FC236}">
                <a16:creationId xmlns:a16="http://schemas.microsoft.com/office/drawing/2014/main" id="{605F1390-E8D0-F2ED-9EE0-BA59B573D309}"/>
              </a:ext>
            </a:extLst>
          </p:cNvPr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6CC2D798-F3FA-BA29-2AF7-FE65DC3363B6}"/>
                </a:ext>
              </a:extLst>
            </p:cNvPr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8">
            <a:extLst>
              <a:ext uri="{FF2B5EF4-FFF2-40B4-BE49-F238E27FC236}">
                <a16:creationId xmlns:a16="http://schemas.microsoft.com/office/drawing/2014/main" id="{F0E6D0C8-AD13-DFDD-6A4D-2D44AA4364E1}"/>
              </a:ext>
            </a:extLst>
          </p:cNvPr>
          <p:cNvSpPr txBox="1"/>
          <p:nvPr/>
        </p:nvSpPr>
        <p:spPr>
          <a:xfrm>
            <a:off x="982085" y="7471296"/>
            <a:ext cx="368681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s-ES" sz="15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15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320365"/>
            <a:chOff x="0" y="0"/>
            <a:chExt cx="8391423" cy="17604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760482"/>
            </a:xfrm>
            <a:custGeom>
              <a:avLst/>
              <a:gdLst/>
              <a:ahLst/>
              <a:cxnLst/>
              <a:rect l="l" t="t" r="r" b="b"/>
              <a:pathLst>
                <a:path w="8391422" h="1760482">
                  <a:moveTo>
                    <a:pt x="0" y="0"/>
                  </a:moveTo>
                  <a:lnTo>
                    <a:pt x="8391422" y="0"/>
                  </a:lnTo>
                  <a:lnTo>
                    <a:pt x="8391422" y="1760482"/>
                  </a:lnTo>
                  <a:lnTo>
                    <a:pt x="0" y="17604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876" b="-428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6842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CONTENIDOS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446550" y="1448305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855619" y="8243888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67093" y="8430273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057047" y="2088413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55377" y="2291077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415530" y="6341897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615622" y="6558534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17011" y="694839"/>
            <a:ext cx="5945400" cy="1506931"/>
            <a:chOff x="0" y="0"/>
            <a:chExt cx="7927200" cy="200924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927200" cy="2009243"/>
            </a:xfrm>
            <a:custGeom>
              <a:avLst/>
              <a:gdLst/>
              <a:ahLst/>
              <a:cxnLst/>
              <a:rect l="l" t="t" r="r" b="b"/>
              <a:pathLst>
                <a:path w="7927200" h="2009243">
                  <a:moveTo>
                    <a:pt x="0" y="0"/>
                  </a:moveTo>
                  <a:lnTo>
                    <a:pt x="7927200" y="0"/>
                  </a:lnTo>
                  <a:lnTo>
                    <a:pt x="7927200" y="2009243"/>
                  </a:lnTo>
                  <a:lnTo>
                    <a:pt x="0" y="20092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7506" b="-624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9525"/>
              <a:ext cx="7927200" cy="19997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1: EVALUAR LAS DECISIONES BASADAS EN INTELIGENCIA ARTIFICIAL Y COMPRENDER SU IMPACTO EDUCATIVO.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116248" y="2331987"/>
            <a:ext cx="5843692" cy="1087831"/>
            <a:chOff x="0" y="0"/>
            <a:chExt cx="7791590" cy="145044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791588" cy="1450445"/>
            </a:xfrm>
            <a:custGeom>
              <a:avLst/>
              <a:gdLst/>
              <a:ahLst/>
              <a:cxnLst/>
              <a:rect l="l" t="t" r="r" b="b"/>
              <a:pathLst>
                <a:path w="7791588" h="1450445">
                  <a:moveTo>
                    <a:pt x="0" y="0"/>
                  </a:moveTo>
                  <a:lnTo>
                    <a:pt x="7791588" y="0"/>
                  </a:lnTo>
                  <a:lnTo>
                    <a:pt x="7791588" y="1450445"/>
                  </a:lnTo>
                  <a:lnTo>
                    <a:pt x="0" y="145044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7775" b="-4156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9525"/>
              <a:ext cx="7791590" cy="14409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2: RECONOCER Y ABORDAR RETOS ÉTICOS EN EL USO DE LA IA EN EL AULA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7867" y="8190112"/>
            <a:ext cx="6118060" cy="1811250"/>
            <a:chOff x="0" y="0"/>
            <a:chExt cx="8157413" cy="2415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57418" cy="2415006"/>
            </a:xfrm>
            <a:custGeom>
              <a:avLst/>
              <a:gdLst/>
              <a:ahLst/>
              <a:cxnLst/>
              <a:rect l="l" t="t" r="r" b="b"/>
              <a:pathLst>
                <a:path w="8157418" h="2415006">
                  <a:moveTo>
                    <a:pt x="0" y="0"/>
                  </a:moveTo>
                  <a:lnTo>
                    <a:pt x="8157418" y="0"/>
                  </a:lnTo>
                  <a:lnTo>
                    <a:pt x="8157418" y="2415006"/>
                  </a:lnTo>
                  <a:lnTo>
                    <a:pt x="0" y="24150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816" b="-1581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525"/>
              <a:ext cx="8157413" cy="24054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4: FORTALECER LA ALFABETIZACIÓN DIGITAL Y MEDIÁTICA PARA LA EVALUACIÓN CRÍTICA DE LA IA.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7188270" y="998849"/>
            <a:ext cx="556651" cy="75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662047" y="2496045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080775" y="6781790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71258" y="8697620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49039" y="6426889"/>
            <a:ext cx="5610901" cy="1431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3"/>
              </a:lnSpc>
            </a:pPr>
            <a:r>
              <a:rPr lang="en-US" sz="2799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3: APLICACIÓN DE MODELOS DE RAZONAMIENTO ÉTICO EN SITUACIONES DE FORMACIÓN Y EVALUACIÓN.</a:t>
            </a:r>
          </a:p>
        </p:txBody>
      </p:sp>
      <p:grpSp>
        <p:nvGrpSpPr>
          <p:cNvPr id="41" name="Group 43">
            <a:extLst>
              <a:ext uri="{FF2B5EF4-FFF2-40B4-BE49-F238E27FC236}">
                <a16:creationId xmlns:a16="http://schemas.microsoft.com/office/drawing/2014/main" id="{61FBBB3C-DCF0-B943-BF91-D10DB7392EC3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2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49DEF7CC-A1A8-D150-5F0B-26E57EFC6FB3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2829" y="698966"/>
            <a:ext cx="8120691" cy="82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APRENDIZAJE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00297" y="6540256"/>
            <a:ext cx="409975" cy="557270"/>
            <a:chOff x="0" y="0"/>
            <a:chExt cx="546633" cy="7430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15730" y="6644059"/>
            <a:ext cx="1639262" cy="2121370"/>
            <a:chOff x="0" y="0"/>
            <a:chExt cx="2185683" cy="2828493"/>
          </a:xfrm>
        </p:grpSpPr>
        <p:sp>
          <p:nvSpPr>
            <p:cNvPr id="7" name="Freeform 7" descr="A picture containing antenna  Description automatically generated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524131" y="2592591"/>
            <a:ext cx="1728340" cy="2414454"/>
            <a:chOff x="0" y="0"/>
            <a:chExt cx="2304453" cy="3219272"/>
          </a:xfrm>
        </p:grpSpPr>
        <p:sp>
          <p:nvSpPr>
            <p:cNvPr id="9" name="Freeform 9" descr="A picture containing antenna  Description automatically generated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43838" y="2146935"/>
            <a:ext cx="11980517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reconociendo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cuándo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cumplen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cuándo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inadecuadas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sesgadas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10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abordar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características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estructurales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errores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ocasionales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enfoques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deontológicos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cuidado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Mantener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humana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Asegurarse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seguir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final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ningún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replicar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502678" y="2194560"/>
            <a:ext cx="1008555" cy="1010098"/>
            <a:chOff x="0" y="0"/>
            <a:chExt cx="1344740" cy="13467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98029" y="2420974"/>
            <a:ext cx="409975" cy="557270"/>
            <a:chOff x="0" y="0"/>
            <a:chExt cx="546633" cy="7430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97406" y="3621673"/>
            <a:ext cx="1008555" cy="1010098"/>
            <a:chOff x="0" y="0"/>
            <a:chExt cx="1344740" cy="13467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96691" y="3868885"/>
            <a:ext cx="409975" cy="557270"/>
            <a:chOff x="0" y="0"/>
            <a:chExt cx="546633" cy="74302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97406" y="4964762"/>
            <a:ext cx="1008555" cy="1010098"/>
            <a:chOff x="0" y="0"/>
            <a:chExt cx="1344740" cy="134679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26219" y="7762901"/>
            <a:ext cx="1008555" cy="1010098"/>
            <a:chOff x="0" y="0"/>
            <a:chExt cx="1344740" cy="134679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796691" y="5226757"/>
            <a:ext cx="409975" cy="557270"/>
            <a:chOff x="0" y="0"/>
            <a:chExt cx="546633" cy="7430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A10240-7D95-C6CD-E84C-1DAF862B13C6}"/>
              </a:ext>
            </a:extLst>
          </p:cNvPr>
          <p:cNvGrpSpPr/>
          <p:nvPr/>
        </p:nvGrpSpPr>
        <p:grpSpPr>
          <a:xfrm>
            <a:off x="1526267" y="6392657"/>
            <a:ext cx="1008555" cy="1010098"/>
            <a:chOff x="1502678" y="6694646"/>
            <a:chExt cx="1008555" cy="1010098"/>
          </a:xfrm>
        </p:grpSpPr>
        <p:grpSp>
          <p:nvGrpSpPr>
            <p:cNvPr id="23" name="Group 23"/>
            <p:cNvGrpSpPr/>
            <p:nvPr/>
          </p:nvGrpSpPr>
          <p:grpSpPr>
            <a:xfrm>
              <a:off x="1502678" y="6694646"/>
              <a:ext cx="1008555" cy="1010098"/>
              <a:chOff x="0" y="0"/>
              <a:chExt cx="1344740" cy="1346797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44676" cy="1346708"/>
              </a:xfrm>
              <a:custGeom>
                <a:avLst/>
                <a:gdLst/>
                <a:ahLst/>
                <a:cxnLst/>
                <a:rect l="l" t="t" r="r" b="b"/>
                <a:pathLst>
                  <a:path w="1344676" h="1346708">
                    <a:moveTo>
                      <a:pt x="0" y="672338"/>
                    </a:moveTo>
                    <a:cubicBezTo>
                      <a:pt x="0" y="300990"/>
                      <a:pt x="300990" y="0"/>
                      <a:pt x="672338" y="0"/>
                    </a:cubicBezTo>
                    <a:cubicBezTo>
                      <a:pt x="1043686" y="0"/>
                      <a:pt x="1344676" y="300990"/>
                      <a:pt x="1344676" y="672338"/>
                    </a:cubicBezTo>
                    <a:lnTo>
                      <a:pt x="1344676" y="674370"/>
                    </a:lnTo>
                    <a:cubicBezTo>
                      <a:pt x="1344676" y="1045718"/>
                      <a:pt x="1043686" y="1346708"/>
                      <a:pt x="672338" y="1346708"/>
                    </a:cubicBezTo>
                    <a:cubicBezTo>
                      <a:pt x="300990" y="1346708"/>
                      <a:pt x="0" y="1045718"/>
                      <a:pt x="0" y="674370"/>
                    </a:cubicBezTo>
                    <a:close/>
                  </a:path>
                </a:pathLst>
              </a:custGeom>
              <a:solidFill>
                <a:srgbClr val="EBD0C6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796744" y="6949469"/>
              <a:ext cx="409975" cy="557270"/>
              <a:chOff x="0" y="0"/>
              <a:chExt cx="546633" cy="74302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46634" cy="743026"/>
              </a:xfrm>
              <a:custGeom>
                <a:avLst/>
                <a:gdLst/>
                <a:ahLst/>
                <a:cxnLst/>
                <a:rect l="l" t="t" r="r" b="b"/>
                <a:pathLst>
                  <a:path w="546634" h="743026">
                    <a:moveTo>
                      <a:pt x="0" y="0"/>
                    </a:moveTo>
                    <a:lnTo>
                      <a:pt x="546634" y="0"/>
                    </a:lnTo>
                    <a:lnTo>
                      <a:pt x="546634" y="743026"/>
                    </a:lnTo>
                    <a:lnTo>
                      <a:pt x="0" y="743026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124399" r="-12439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9525"/>
                <a:ext cx="546633" cy="75255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>
                    <a:solidFill>
                      <a:srgbClr val="FFFFFF"/>
                    </a:solidFill>
                    <a:latin typeface="Oswald"/>
                    <a:ea typeface="Oswald"/>
                    <a:cs typeface="Oswald"/>
                    <a:sym typeface="Oswald"/>
                  </a:rPr>
                  <a:t>4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1825504" y="7982166"/>
            <a:ext cx="409976" cy="564414"/>
            <a:chOff x="0" y="-9525"/>
            <a:chExt cx="546634" cy="75255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sp>
        <p:nvSpPr>
          <p:cNvPr id="37" name="TextBox 14">
            <a:extLst>
              <a:ext uri="{FF2B5EF4-FFF2-40B4-BE49-F238E27FC236}">
                <a16:creationId xmlns:a16="http://schemas.microsoft.com/office/drawing/2014/main" id="{9B0DB6E1-98D5-DD85-6729-6E931766C5C7}"/>
              </a:ext>
            </a:extLst>
          </p:cNvPr>
          <p:cNvSpPr txBox="1"/>
          <p:nvPr/>
        </p:nvSpPr>
        <p:spPr>
          <a:xfrm>
            <a:off x="1143000" y="1494189"/>
            <a:ext cx="14507613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final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serán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3020169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INTRODUCCIÓN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32960"/>
            <a:ext cx="10263264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Inteligencia Artificial está adquiriendo una presencia cada vez mayor en la educación y la formación. Como formador/a de Formación Profesional para el Empleo (FPE), es posible que ya estés utilizando herramientas de IA que apoyan la creación de contenidos, las actividades de aprendizaje, la evaluación o las tareas administrativas. Comprender cómo utilizar estas tecnologías de forma responsable se está convirtiendo en una competencia profesional cada vez más importante.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este módulo explorarás cómo aplicar el pensamiento crítico y la toma de decisiones éticas al uso de la IA en contextos formativos. Reflexionarás sobre aspectos como el análisis de información generada por IA, la valoración de riesgos y beneficios, la responsabilidad profesional y el impacto de las decisiones tecnológicas en el alumnado y en la práctica educativa.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objetivo no es simplemente aprender sobre herramientas de IA, sino desarrollar los conocimientos y el criterio necesarios para evaluar el uso de la IA de manera crítica y tomar decisiones informadas y éticas en la formación profesional continua.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81661" y="0"/>
            <a:ext cx="7206339" cy="10287000"/>
            <a:chOff x="0" y="0"/>
            <a:chExt cx="960845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08439" cy="13716000"/>
            </a:xfrm>
            <a:custGeom>
              <a:avLst/>
              <a:gdLst/>
              <a:ahLst/>
              <a:cxnLst/>
              <a:rect l="l" t="t" r="r" b="b"/>
              <a:pathLst>
                <a:path w="9608439" h="13716000">
                  <a:moveTo>
                    <a:pt x="0" y="0"/>
                  </a:moveTo>
                  <a:lnTo>
                    <a:pt x="9608439" y="0"/>
                  </a:lnTo>
                  <a:lnTo>
                    <a:pt x="960843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5" b="-25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819978"/>
            <a:ext cx="9349448" cy="8000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11"/>
              </a:lnSpc>
            </a:pPr>
            <a:endParaRPr sz="2400" dirty="0">
              <a:latin typeface="Lato Light" panose="020F0302020204030203" pitchFamily="34" charset="0"/>
            </a:endParaRPr>
          </a:p>
          <a:p>
            <a:pPr marL="434340" lvl="1" indent="-217170" algn="just">
              <a:lnSpc>
                <a:spcPts val="3311"/>
              </a:lnSpc>
              <a:buAutoNum type="arabicPeriod"/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Recomendación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UNESCO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sobre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ética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inteligencia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artificial (2021)</a:t>
            </a:r>
          </a:p>
          <a:p>
            <a:pPr marL="438150" algn="just">
              <a:lnSpc>
                <a:spcPts val="3311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global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vinculante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adoptado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193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miembros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UNESCO.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Enfatiza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respetar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derechos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servir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al bien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común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sujeta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humana. En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significa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equitativo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proteger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potencie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sustituirlo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3311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3311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2. Ley de IA de la Unión Europea (2024)</a:t>
            </a:r>
          </a:p>
          <a:p>
            <a:pPr marL="530225" lvl="1" algn="just">
              <a:lnSpc>
                <a:spcPts val="3311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primera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ley integral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regula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artificial.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Establece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requisitos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basados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seguridad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protección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derechos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fundamentales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subraya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necesidad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humana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alto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mecanismos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rendición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cuentas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reparar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daños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  <a:p>
            <a:pPr marL="434340" lvl="1" indent="-217170" algn="just">
              <a:lnSpc>
                <a:spcPts val="3311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692631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MARCOS ÉTICOS INTERNACIONALES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81661" y="0"/>
            <a:ext cx="7206339" cy="10287000"/>
            <a:chOff x="0" y="0"/>
            <a:chExt cx="960845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08439" cy="13716000"/>
            </a:xfrm>
            <a:custGeom>
              <a:avLst/>
              <a:gdLst/>
              <a:ahLst/>
              <a:cxnLst/>
              <a:rect l="l" t="t" r="r" b="b"/>
              <a:pathLst>
                <a:path w="9608439" h="13716000">
                  <a:moveTo>
                    <a:pt x="0" y="0"/>
                  </a:moveTo>
                  <a:lnTo>
                    <a:pt x="9608439" y="0"/>
                  </a:lnTo>
                  <a:lnTo>
                    <a:pt x="960843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5" b="-25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538222"/>
            <a:ext cx="9635198" cy="334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11"/>
              </a:lnSpc>
            </a:pP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3.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Reglamento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General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Protección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Datos (RGPD)</a:t>
            </a:r>
          </a:p>
          <a:p>
            <a:pPr marL="530225" lvl="1" algn="just">
              <a:lnSpc>
                <a:spcPts val="3311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sym typeface="Lato Light"/>
            </a:endParaRPr>
          </a:p>
          <a:p>
            <a:pPr marL="530225" lvl="1" algn="just">
              <a:lnSpc>
                <a:spcPts val="3311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marco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europeo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privacidad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aplicable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cualquier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procese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personales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 En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ámbito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consentimiento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claro para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gobernanza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transparente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el derecho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rechazar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automatizada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tenga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consecuencias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legales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o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692631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MARCOS ÉTICOS INTERNACIONALES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7297" y="1549908"/>
            <a:ext cx="6603491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1:</a:t>
            </a:r>
          </a:p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EVALUAR LAS DECISIONES BASADAS EN INTELIGENCIA ARTIFICIAL Y COMPRENDER SU IMPACTO EDUCATIVO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4109" y="949226"/>
            <a:ext cx="12177666" cy="294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512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finalizar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recorrido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Empleo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podrás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distinguiendo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predecir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65125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6512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introduce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363277" y="1491238"/>
            <a:ext cx="4924723" cy="5214301"/>
            <a:chOff x="0" y="0"/>
            <a:chExt cx="8250568" cy="87357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250555" cy="8735695"/>
            </a:xfrm>
            <a:custGeom>
              <a:avLst/>
              <a:gdLst/>
              <a:ahLst/>
              <a:cxnLst/>
              <a:rect l="l" t="t" r="r" b="b"/>
              <a:pathLst>
                <a:path w="8250555" h="8735695">
                  <a:moveTo>
                    <a:pt x="0" y="0"/>
                  </a:moveTo>
                  <a:lnTo>
                    <a:pt x="8250555" y="0"/>
                  </a:lnTo>
                  <a:lnTo>
                    <a:pt x="8250555" y="8735695"/>
                  </a:lnTo>
                  <a:lnTo>
                    <a:pt x="0" y="8735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88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213345" y="4441455"/>
            <a:ext cx="603285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Evaluación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 las </a:t>
            </a: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decisiones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basadas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inteligencia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artificial </a:t>
            </a: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el </a:t>
            </a: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ámbito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1800" b="1" u="none" strike="noStrike" dirty="0" err="1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educativo</a:t>
            </a:r>
            <a:r>
              <a:rPr lang="en-US" sz="1800" b="1" u="none" strike="noStrike" dirty="0">
                <a:solidFill>
                  <a:srgbClr val="231F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23BA9E4-AB1E-2353-DFF3-2A1104C0569F}"/>
              </a:ext>
            </a:extLst>
          </p:cNvPr>
          <p:cNvGrpSpPr/>
          <p:nvPr/>
        </p:nvGrpSpPr>
        <p:grpSpPr>
          <a:xfrm>
            <a:off x="1949641" y="5326243"/>
            <a:ext cx="10406602" cy="4155489"/>
            <a:chOff x="1946065" y="5747921"/>
            <a:chExt cx="10406602" cy="4155489"/>
          </a:xfrm>
        </p:grpSpPr>
        <p:sp>
          <p:nvSpPr>
            <p:cNvPr id="6" name="Freeform 6"/>
            <p:cNvSpPr/>
            <p:nvPr/>
          </p:nvSpPr>
          <p:spPr>
            <a:xfrm>
              <a:off x="4878510" y="7092554"/>
              <a:ext cx="543575" cy="250331"/>
            </a:xfrm>
            <a:custGeom>
              <a:avLst/>
              <a:gdLst/>
              <a:ahLst/>
              <a:cxnLst/>
              <a:rect l="l" t="t" r="r" b="b"/>
              <a:pathLst>
                <a:path w="543575" h="250331">
                  <a:moveTo>
                    <a:pt x="0" y="0"/>
                  </a:moveTo>
                  <a:lnTo>
                    <a:pt x="543575" y="0"/>
                  </a:lnTo>
                  <a:lnTo>
                    <a:pt x="543575" y="250331"/>
                  </a:lnTo>
                  <a:lnTo>
                    <a:pt x="0" y="250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Freeform 7"/>
            <p:cNvSpPr/>
            <p:nvPr/>
          </p:nvSpPr>
          <p:spPr>
            <a:xfrm>
              <a:off x="5543674" y="5747921"/>
              <a:ext cx="3211385" cy="4155489"/>
            </a:xfrm>
            <a:custGeom>
              <a:avLst/>
              <a:gdLst/>
              <a:ahLst/>
              <a:cxnLst/>
              <a:rect l="l" t="t" r="r" b="b"/>
              <a:pathLst>
                <a:path w="3211385" h="4155489">
                  <a:moveTo>
                    <a:pt x="0" y="0"/>
                  </a:moveTo>
                  <a:lnTo>
                    <a:pt x="3211384" y="0"/>
                  </a:lnTo>
                  <a:lnTo>
                    <a:pt x="3211384" y="4155489"/>
                  </a:lnTo>
                  <a:lnTo>
                    <a:pt x="0" y="4155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Freeform 8"/>
            <p:cNvSpPr/>
            <p:nvPr/>
          </p:nvSpPr>
          <p:spPr>
            <a:xfrm>
              <a:off x="1946065" y="7092554"/>
              <a:ext cx="3740655" cy="250331"/>
            </a:xfrm>
            <a:custGeom>
              <a:avLst/>
              <a:gdLst/>
              <a:ahLst/>
              <a:cxnLst/>
              <a:rect l="l" t="t" r="r" b="b"/>
              <a:pathLst>
                <a:path w="3740655" h="250331">
                  <a:moveTo>
                    <a:pt x="0" y="0"/>
                  </a:moveTo>
                  <a:lnTo>
                    <a:pt x="3740655" y="0"/>
                  </a:lnTo>
                  <a:lnTo>
                    <a:pt x="3740655" y="250331"/>
                  </a:lnTo>
                  <a:lnTo>
                    <a:pt x="0" y="250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213345" y="7214144"/>
              <a:ext cx="543575" cy="128741"/>
            </a:xfrm>
            <a:custGeom>
              <a:avLst/>
              <a:gdLst/>
              <a:ahLst/>
              <a:cxnLst/>
              <a:rect l="l" t="t" r="r" b="b"/>
              <a:pathLst>
                <a:path w="543575" h="128741">
                  <a:moveTo>
                    <a:pt x="0" y="0"/>
                  </a:moveTo>
                  <a:lnTo>
                    <a:pt x="543575" y="0"/>
                  </a:lnTo>
                  <a:lnTo>
                    <a:pt x="543575" y="128741"/>
                  </a:lnTo>
                  <a:lnTo>
                    <a:pt x="0" y="128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749768" y="7214144"/>
              <a:ext cx="672317" cy="128741"/>
            </a:xfrm>
            <a:custGeom>
              <a:avLst/>
              <a:gdLst/>
              <a:ahLst/>
              <a:cxnLst/>
              <a:rect l="l" t="t" r="r" b="b"/>
              <a:pathLst>
                <a:path w="672317" h="128741">
                  <a:moveTo>
                    <a:pt x="0" y="0"/>
                  </a:moveTo>
                  <a:lnTo>
                    <a:pt x="672317" y="0"/>
                  </a:lnTo>
                  <a:lnTo>
                    <a:pt x="672317" y="128741"/>
                  </a:lnTo>
                  <a:lnTo>
                    <a:pt x="0" y="128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414932" y="7214144"/>
              <a:ext cx="3733503" cy="128741"/>
            </a:xfrm>
            <a:custGeom>
              <a:avLst/>
              <a:gdLst/>
              <a:ahLst/>
              <a:cxnLst/>
              <a:rect l="l" t="t" r="r" b="b"/>
              <a:pathLst>
                <a:path w="3733503" h="128741">
                  <a:moveTo>
                    <a:pt x="0" y="0"/>
                  </a:moveTo>
                  <a:lnTo>
                    <a:pt x="3733503" y="0"/>
                  </a:lnTo>
                  <a:lnTo>
                    <a:pt x="3733503" y="128741"/>
                  </a:lnTo>
                  <a:lnTo>
                    <a:pt x="0" y="128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1283" y="7092554"/>
              <a:ext cx="679469" cy="250331"/>
            </a:xfrm>
            <a:custGeom>
              <a:avLst/>
              <a:gdLst/>
              <a:ahLst/>
              <a:cxnLst/>
              <a:rect l="l" t="t" r="r" b="b"/>
              <a:pathLst>
                <a:path w="679469" h="250331">
                  <a:moveTo>
                    <a:pt x="0" y="0"/>
                  </a:moveTo>
                  <a:lnTo>
                    <a:pt x="679469" y="0"/>
                  </a:lnTo>
                  <a:lnTo>
                    <a:pt x="679469" y="250331"/>
                  </a:lnTo>
                  <a:lnTo>
                    <a:pt x="0" y="250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9942341" y="7214144"/>
              <a:ext cx="808210" cy="128741"/>
            </a:xfrm>
            <a:custGeom>
              <a:avLst/>
              <a:gdLst/>
              <a:ahLst/>
              <a:cxnLst/>
              <a:rect l="l" t="t" r="r" b="b"/>
              <a:pathLst>
                <a:path w="808210" h="128741">
                  <a:moveTo>
                    <a:pt x="0" y="0"/>
                  </a:moveTo>
                  <a:lnTo>
                    <a:pt x="808210" y="0"/>
                  </a:lnTo>
                  <a:lnTo>
                    <a:pt x="808210" y="128741"/>
                  </a:lnTo>
                  <a:lnTo>
                    <a:pt x="0" y="128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477980" y="7335733"/>
              <a:ext cx="5743300" cy="128741"/>
            </a:xfrm>
            <a:custGeom>
              <a:avLst/>
              <a:gdLst/>
              <a:ahLst/>
              <a:cxnLst/>
              <a:rect l="l" t="t" r="r" b="b"/>
              <a:pathLst>
                <a:path w="5743300" h="128741">
                  <a:moveTo>
                    <a:pt x="0" y="0"/>
                  </a:moveTo>
                  <a:lnTo>
                    <a:pt x="5743301" y="0"/>
                  </a:lnTo>
                  <a:lnTo>
                    <a:pt x="5743301" y="128741"/>
                  </a:lnTo>
                  <a:lnTo>
                    <a:pt x="0" y="1287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476118" y="7092554"/>
              <a:ext cx="3876549" cy="250331"/>
            </a:xfrm>
            <a:custGeom>
              <a:avLst/>
              <a:gdLst/>
              <a:ahLst/>
              <a:cxnLst/>
              <a:rect l="l" t="t" r="r" b="b"/>
              <a:pathLst>
                <a:path w="3876549" h="250331">
                  <a:moveTo>
                    <a:pt x="0" y="0"/>
                  </a:moveTo>
                  <a:lnTo>
                    <a:pt x="3876549" y="0"/>
                  </a:lnTo>
                  <a:lnTo>
                    <a:pt x="3876549" y="250331"/>
                  </a:lnTo>
                  <a:lnTo>
                    <a:pt x="0" y="250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5279039" y="6112689"/>
              <a:ext cx="1873904" cy="371920"/>
            </a:xfrm>
            <a:custGeom>
              <a:avLst/>
              <a:gdLst/>
              <a:ahLst/>
              <a:cxnLst/>
              <a:rect l="l" t="t" r="r" b="b"/>
              <a:pathLst>
                <a:path w="1873904" h="371920">
                  <a:moveTo>
                    <a:pt x="0" y="0"/>
                  </a:moveTo>
                  <a:lnTo>
                    <a:pt x="1873903" y="0"/>
                  </a:lnTo>
                  <a:lnTo>
                    <a:pt x="1873903" y="371920"/>
                  </a:lnTo>
                  <a:lnTo>
                    <a:pt x="0" y="371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4878510" y="7822089"/>
              <a:ext cx="407681" cy="493509"/>
            </a:xfrm>
            <a:custGeom>
              <a:avLst/>
              <a:gdLst/>
              <a:ahLst/>
              <a:cxnLst/>
              <a:rect l="l" t="t" r="r" b="b"/>
              <a:pathLst>
                <a:path w="407681" h="493509">
                  <a:moveTo>
                    <a:pt x="0" y="0"/>
                  </a:moveTo>
                  <a:lnTo>
                    <a:pt x="407681" y="0"/>
                  </a:lnTo>
                  <a:lnTo>
                    <a:pt x="407681" y="493509"/>
                  </a:lnTo>
                  <a:lnTo>
                    <a:pt x="0" y="493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938823" y="7864524"/>
              <a:ext cx="1850587" cy="209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1680"/>
                </a:lnSpc>
                <a:spcBef>
                  <a:spcPct val="0"/>
                </a:spcBef>
              </a:pPr>
              <a:r>
                <a:rPr lang="en-US" sz="1400" b="1" u="none" strike="noStrike" spc="-140">
                  <a:solidFill>
                    <a:srgbClr val="0070C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Contenido de C-HET: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349258" y="8108866"/>
              <a:ext cx="2440152" cy="628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1680"/>
                </a:lnSpc>
                <a:spcBef>
                  <a:spcPct val="0"/>
                </a:spcBef>
              </a:pPr>
              <a:r>
                <a:rPr lang="en-US" sz="1400" u="none" strike="noStrike" spc="-70">
                  <a:solidFill>
                    <a:srgbClr val="8D8D8D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La importancia de la evaluación mediante IA en la formación profesional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5279039" y="7943679"/>
              <a:ext cx="1873904" cy="250331"/>
            </a:xfrm>
            <a:custGeom>
              <a:avLst/>
              <a:gdLst/>
              <a:ahLst/>
              <a:cxnLst/>
              <a:rect l="l" t="t" r="r" b="b"/>
              <a:pathLst>
                <a:path w="1873904" h="250331">
                  <a:moveTo>
                    <a:pt x="0" y="0"/>
                  </a:moveTo>
                  <a:lnTo>
                    <a:pt x="1873903" y="0"/>
                  </a:lnTo>
                  <a:lnTo>
                    <a:pt x="1873903" y="250330"/>
                  </a:lnTo>
                  <a:lnTo>
                    <a:pt x="0" y="2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4878510" y="8558777"/>
              <a:ext cx="407681" cy="615098"/>
            </a:xfrm>
            <a:custGeom>
              <a:avLst/>
              <a:gdLst/>
              <a:ahLst/>
              <a:cxnLst/>
              <a:rect l="l" t="t" r="r" b="b"/>
              <a:pathLst>
                <a:path w="407681" h="615098">
                  <a:moveTo>
                    <a:pt x="0" y="0"/>
                  </a:moveTo>
                  <a:lnTo>
                    <a:pt x="407681" y="0"/>
                  </a:lnTo>
                  <a:lnTo>
                    <a:pt x="407681" y="615098"/>
                  </a:lnTo>
                  <a:lnTo>
                    <a:pt x="0" y="615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661575" y="8813457"/>
              <a:ext cx="2088193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1680"/>
                </a:lnSpc>
                <a:spcBef>
                  <a:spcPct val="0"/>
                </a:spcBef>
              </a:pPr>
              <a:r>
                <a:rPr lang="en-US" sz="1400" b="1" u="none" strike="noStrike" spc="-70">
                  <a:solidFill>
                    <a:srgbClr val="E16A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Proceso de toma de decisiones pedagógicas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293291" y="9360144"/>
              <a:ext cx="2496118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1680"/>
                </a:lnSpc>
                <a:spcBef>
                  <a:spcPct val="0"/>
                </a:spcBef>
              </a:pPr>
              <a:r>
                <a:rPr lang="en-US" sz="1400" u="none" strike="noStrike" spc="-70">
                  <a:solidFill>
                    <a:srgbClr val="8D8D8D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Contexto entre algoritmos y enseñanza crítica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279039" y="8680366"/>
              <a:ext cx="1473375" cy="371920"/>
            </a:xfrm>
            <a:custGeom>
              <a:avLst/>
              <a:gdLst/>
              <a:ahLst/>
              <a:cxnLst/>
              <a:rect l="l" t="t" r="r" b="b"/>
              <a:pathLst>
                <a:path w="1473375" h="371920">
                  <a:moveTo>
                    <a:pt x="0" y="0"/>
                  </a:moveTo>
                  <a:lnTo>
                    <a:pt x="1473374" y="0"/>
                  </a:lnTo>
                  <a:lnTo>
                    <a:pt x="1473374" y="371920"/>
                  </a:lnTo>
                  <a:lnTo>
                    <a:pt x="0" y="371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948408" y="8308445"/>
              <a:ext cx="2009797" cy="250331"/>
            </a:xfrm>
            <a:custGeom>
              <a:avLst/>
              <a:gdLst/>
              <a:ahLst/>
              <a:cxnLst/>
              <a:rect l="l" t="t" r="r" b="b"/>
              <a:pathLst>
                <a:path w="2009797" h="250331">
                  <a:moveTo>
                    <a:pt x="0" y="0"/>
                  </a:moveTo>
                  <a:lnTo>
                    <a:pt x="2009798" y="0"/>
                  </a:lnTo>
                  <a:lnTo>
                    <a:pt x="2009798" y="250331"/>
                  </a:lnTo>
                  <a:lnTo>
                    <a:pt x="0" y="250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9012541" y="8186857"/>
              <a:ext cx="407681" cy="500661"/>
            </a:xfrm>
            <a:custGeom>
              <a:avLst/>
              <a:gdLst/>
              <a:ahLst/>
              <a:cxnLst/>
              <a:rect l="l" t="t" r="r" b="b"/>
              <a:pathLst>
                <a:path w="407681" h="500661">
                  <a:moveTo>
                    <a:pt x="0" y="0"/>
                  </a:moveTo>
                  <a:lnTo>
                    <a:pt x="407682" y="0"/>
                  </a:lnTo>
                  <a:lnTo>
                    <a:pt x="407682" y="500661"/>
                  </a:lnTo>
                  <a:lnTo>
                    <a:pt x="0" y="500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544744" y="8318685"/>
              <a:ext cx="2024307" cy="209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400" b="1" u="none" strike="noStrike" spc="-70">
                  <a:solidFill>
                    <a:srgbClr val="B5D065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Sistema de soporte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7546319" y="9166723"/>
              <a:ext cx="1473375" cy="250331"/>
            </a:xfrm>
            <a:custGeom>
              <a:avLst/>
              <a:gdLst/>
              <a:ahLst/>
              <a:cxnLst/>
              <a:rect l="l" t="t" r="r" b="b"/>
              <a:pathLst>
                <a:path w="1473375" h="250331">
                  <a:moveTo>
                    <a:pt x="0" y="0"/>
                  </a:moveTo>
                  <a:lnTo>
                    <a:pt x="1473375" y="0"/>
                  </a:lnTo>
                  <a:lnTo>
                    <a:pt x="1473375" y="250330"/>
                  </a:lnTo>
                  <a:lnTo>
                    <a:pt x="0" y="250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8876647" y="9045133"/>
              <a:ext cx="543575" cy="493509"/>
            </a:xfrm>
            <a:custGeom>
              <a:avLst/>
              <a:gdLst/>
              <a:ahLst/>
              <a:cxnLst/>
              <a:rect l="l" t="t" r="r" b="b"/>
              <a:pathLst>
                <a:path w="543575" h="493509">
                  <a:moveTo>
                    <a:pt x="0" y="0"/>
                  </a:moveTo>
                  <a:lnTo>
                    <a:pt x="543576" y="0"/>
                  </a:lnTo>
                  <a:lnTo>
                    <a:pt x="543576" y="493509"/>
                  </a:lnTo>
                  <a:lnTo>
                    <a:pt x="0" y="493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544744" y="9395323"/>
              <a:ext cx="2440152" cy="367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484"/>
                </a:lnSpc>
                <a:spcBef>
                  <a:spcPct val="0"/>
                </a:spcBef>
              </a:pPr>
              <a:r>
                <a:rPr lang="en-US" sz="1400" u="none" strike="noStrike" spc="-70">
                  <a:solidFill>
                    <a:srgbClr val="8D8D8D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Comprender las consecuencias de las decisiones basadas en IA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544744" y="8584857"/>
              <a:ext cx="2650722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400" u="none" strike="noStrike" spc="-70">
                  <a:solidFill>
                    <a:srgbClr val="8D8D8D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Su función es la de ayudantes, no la de controladores.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544744" y="9129296"/>
              <a:ext cx="2024307" cy="209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400" b="1" spc="-70">
                  <a:solidFill>
                    <a:srgbClr val="FFC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Impacto educativo: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78202"/>
            <a:ext cx="6447749" cy="257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IA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curricular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Si bien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tecnologías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ofrecen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nuevas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eficiencia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no toman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autónoma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68048"/>
            <a:ext cx="1255573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IA EN CONTEXTOS DE FPE: ¿POR QUÉ EVALUAR LAS DECISIONES?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610600" y="2343150"/>
            <a:ext cx="8961120" cy="629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trabaja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estadísticos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producen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lo tanto,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aborda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discurso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moral y no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produce.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afirmó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UNESCO,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centrada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perteneciendo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pensamiento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para:</a:t>
            </a:r>
          </a:p>
          <a:p>
            <a:pPr marL="342900" lvl="1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IA,</a:t>
            </a:r>
          </a:p>
          <a:p>
            <a:pPr marL="342900" lvl="1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implicaciones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derechos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</a:t>
            </a:r>
          </a:p>
          <a:p>
            <a:pPr marL="342900" lvl="1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influenciadas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IA.</a:t>
            </a:r>
          </a:p>
        </p:txBody>
      </p:sp>
      <p:sp>
        <p:nvSpPr>
          <p:cNvPr id="5" name="Freeform 5"/>
          <p:cNvSpPr/>
          <p:nvPr/>
        </p:nvSpPr>
        <p:spPr>
          <a:xfrm>
            <a:off x="947104" y="5823503"/>
            <a:ext cx="6954368" cy="3790131"/>
          </a:xfrm>
          <a:custGeom>
            <a:avLst/>
            <a:gdLst/>
            <a:ahLst/>
            <a:cxnLst/>
            <a:rect l="l" t="t" r="r" b="b"/>
            <a:pathLst>
              <a:path w="6954368" h="3790131">
                <a:moveTo>
                  <a:pt x="0" y="0"/>
                </a:moveTo>
                <a:lnTo>
                  <a:pt x="6954368" y="0"/>
                </a:lnTo>
                <a:lnTo>
                  <a:pt x="6954368" y="3790131"/>
                </a:lnTo>
                <a:lnTo>
                  <a:pt x="0" y="37901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427697" y="6428631"/>
            <a:ext cx="5993181" cy="2579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 IA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respalda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educativas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pero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no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reemplaza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juicio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humano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sus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resultados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son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probabilísticos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no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objetivos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. Los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deben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interpretarlos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críticamente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evaluarlos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éticamente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antes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tomar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finales.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105938" y="3843354"/>
            <a:ext cx="10182088" cy="5855903"/>
            <a:chOff x="0" y="0"/>
            <a:chExt cx="12928321" cy="577791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2928321" cy="5777916"/>
              <a:chOff x="0" y="0"/>
              <a:chExt cx="12928321" cy="5777916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2928385" cy="5777865"/>
              </a:xfrm>
              <a:custGeom>
                <a:avLst/>
                <a:gdLst/>
                <a:ahLst/>
                <a:cxnLst/>
                <a:rect l="l" t="t" r="r" b="b"/>
                <a:pathLst>
                  <a:path w="12928385" h="5777865">
                    <a:moveTo>
                      <a:pt x="0" y="0"/>
                    </a:moveTo>
                    <a:lnTo>
                      <a:pt x="12928385" y="0"/>
                    </a:lnTo>
                    <a:lnTo>
                      <a:pt x="12928385" y="5777865"/>
                    </a:lnTo>
                    <a:lnTo>
                      <a:pt x="0" y="577786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4789" t="-21705" r="-4790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9175142" y="1257742"/>
              <a:ext cx="3606267" cy="1631216"/>
              <a:chOff x="0" y="0"/>
              <a:chExt cx="3606267" cy="163121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606292" cy="1631191"/>
              </a:xfrm>
              <a:custGeom>
                <a:avLst/>
                <a:gdLst/>
                <a:ahLst/>
                <a:cxnLst/>
                <a:rect l="l" t="t" r="r" b="b"/>
                <a:pathLst>
                  <a:path w="3606292" h="1631191">
                    <a:moveTo>
                      <a:pt x="0" y="0"/>
                    </a:moveTo>
                    <a:lnTo>
                      <a:pt x="3606292" y="0"/>
                    </a:lnTo>
                    <a:lnTo>
                      <a:pt x="3606292" y="1631191"/>
                    </a:lnTo>
                    <a:lnTo>
                      <a:pt x="0" y="163119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19050"/>
                <a:ext cx="3606267" cy="1650266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r">
                  <a:lnSpc>
                    <a:spcPts val="1980"/>
                  </a:lnSpc>
                </a:pPr>
                <a:r>
                  <a:rPr lang="en-US" sz="1650">
                    <a:solidFill>
                      <a:srgbClr val="00B050"/>
                    </a:solidFill>
                    <a:latin typeface="Arial"/>
                    <a:ea typeface="Arial"/>
                    <a:cs typeface="Arial"/>
                    <a:sym typeface="Arial"/>
                  </a:rPr>
                  <a:t>Apoyo de decisiones </a:t>
                </a:r>
              </a:p>
              <a:p>
                <a:pPr algn="r">
                  <a:lnSpc>
                    <a:spcPts val="1620"/>
                  </a:lnSpc>
                </a:pPr>
                <a:r>
                  <a:rPr lang="en-US" sz="135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Usar la IA como una herramienta para respaldar el proceso de toma de decisiones, no para sustituirlo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4600286" y="3394525"/>
              <a:ext cx="3954412" cy="1692770"/>
              <a:chOff x="0" y="0"/>
              <a:chExt cx="3954412" cy="169277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954399" cy="1692783"/>
              </a:xfrm>
              <a:custGeom>
                <a:avLst/>
                <a:gdLst/>
                <a:ahLst/>
                <a:cxnLst/>
                <a:rect l="l" t="t" r="r" b="b"/>
                <a:pathLst>
                  <a:path w="3954399" h="1692783">
                    <a:moveTo>
                      <a:pt x="0" y="0"/>
                    </a:moveTo>
                    <a:lnTo>
                      <a:pt x="3954399" y="0"/>
                    </a:lnTo>
                    <a:lnTo>
                      <a:pt x="3954399" y="1692783"/>
                    </a:lnTo>
                    <a:lnTo>
                      <a:pt x="0" y="169278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19050"/>
                <a:ext cx="3954412" cy="1711820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ctr">
                  <a:lnSpc>
                    <a:spcPts val="1980"/>
                  </a:lnSpc>
                </a:pPr>
                <a:r>
                  <a:rPr lang="en-US" sz="1650">
                    <a:solidFill>
                      <a:srgbClr val="C4C412"/>
                    </a:solidFill>
                    <a:latin typeface="Arial"/>
                    <a:ea typeface="Arial"/>
                    <a:cs typeface="Arial"/>
                    <a:sym typeface="Arial"/>
                  </a:rPr>
                  <a:t>Recomendaciones basadas en la probabilidad</a:t>
                </a:r>
              </a:p>
              <a:p>
                <a:pPr algn="ctr">
                  <a:lnSpc>
                    <a:spcPts val="1620"/>
                  </a:lnSpc>
                </a:pPr>
                <a:r>
                  <a:rPr lang="en-US" sz="135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Usar la IA para generar recomendaciones basadas en modelos estadísticos 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30594" y="1291488"/>
              <a:ext cx="3472890" cy="1631216"/>
              <a:chOff x="0" y="0"/>
              <a:chExt cx="3472890" cy="163121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472916" cy="1631191"/>
              </a:xfrm>
              <a:custGeom>
                <a:avLst/>
                <a:gdLst/>
                <a:ahLst/>
                <a:cxnLst/>
                <a:rect l="l" t="t" r="r" b="b"/>
                <a:pathLst>
                  <a:path w="3472916" h="1631191">
                    <a:moveTo>
                      <a:pt x="0" y="0"/>
                    </a:moveTo>
                    <a:lnTo>
                      <a:pt x="3472916" y="0"/>
                    </a:lnTo>
                    <a:lnTo>
                      <a:pt x="3472916" y="1631191"/>
                    </a:lnTo>
                    <a:lnTo>
                      <a:pt x="0" y="163119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3472890" cy="1650266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r">
                  <a:lnSpc>
                    <a:spcPts val="1980"/>
                  </a:lnSpc>
                </a:pPr>
                <a:r>
                  <a:rPr lang="en-US" sz="1650">
                    <a:solidFill>
                      <a:srgbClr val="0070C0"/>
                    </a:solidFill>
                    <a:latin typeface="Arial"/>
                    <a:ea typeface="Arial"/>
                    <a:cs typeface="Arial"/>
                    <a:sym typeface="Arial"/>
                  </a:rPr>
                  <a:t>Análisis de datos </a:t>
                </a:r>
              </a:p>
              <a:p>
                <a:pPr algn="r">
                  <a:lnSpc>
                    <a:spcPts val="1620"/>
                  </a:lnSpc>
                </a:pPr>
                <a:r>
                  <a:rPr lang="en-US" sz="135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Usar la IA para analizar grandes conjuntos de datos e identificar tendencias y patrones </a:t>
                </a:r>
              </a:p>
            </p:txBody>
          </p:sp>
        </p:grpSp>
      </p:grpSp>
      <p:sp>
        <p:nvSpPr>
          <p:cNvPr id="2" name="TextBox 2"/>
          <p:cNvSpPr txBox="1"/>
          <p:nvPr/>
        </p:nvSpPr>
        <p:spPr>
          <a:xfrm>
            <a:off x="1028700" y="1038225"/>
            <a:ext cx="165735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LA IA COMO SISTEMA DE APOYO, NO COMO SISTEMA DE TOMA DE DECISIONES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3940" y="2212856"/>
            <a:ext cx="6972300" cy="4163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Ahora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existe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línea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divisoria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entre el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algorítmico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a la IA y las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educadores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 En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nuestros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programas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la IA no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debería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tomar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sí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sola;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bien,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debería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analizar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conjuntos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ofrecer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sugerencias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basadas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probabilidad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estadística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 Si bien un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tendencia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proponer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ruta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específica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debemos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recordar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trata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hipótesis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técnicas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no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3960"/>
              </a:lnSpc>
            </a:pPr>
            <a:endParaRPr lang="en-US" sz="22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310178" y="2976775"/>
            <a:ext cx="595211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400" b="1" spc="-8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¿</a:t>
            </a:r>
            <a:r>
              <a:rPr lang="en-US" sz="2400" b="1" spc="-8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Cómo</a:t>
            </a:r>
            <a:r>
              <a:rPr lang="en-US" sz="2400" b="1" spc="-8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spc="-8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utilizar</a:t>
            </a:r>
            <a:r>
              <a:rPr lang="en-US" sz="2400" b="1" spc="-8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la IA </a:t>
            </a:r>
            <a:r>
              <a:rPr lang="en-US" sz="2400" b="1" spc="-8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</a:t>
            </a:r>
            <a:r>
              <a:rPr lang="en-US" sz="2400" b="1" spc="-8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el </a:t>
            </a:r>
            <a:r>
              <a:rPr lang="en-US" sz="2400" b="1" spc="-8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contexto</a:t>
            </a:r>
            <a:r>
              <a:rPr lang="en-US" sz="2400" b="1" spc="-8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400" b="1" spc="-88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educativo</a:t>
            </a:r>
            <a:r>
              <a:rPr lang="en-US" sz="2400" b="1" spc="-88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</p:txBody>
      </p:sp>
      <p:sp>
        <p:nvSpPr>
          <p:cNvPr id="17" name="Freeform 17"/>
          <p:cNvSpPr/>
          <p:nvPr/>
        </p:nvSpPr>
        <p:spPr>
          <a:xfrm>
            <a:off x="1524000" y="6591300"/>
            <a:ext cx="5971962" cy="3254719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8" name="TextBox 18"/>
          <p:cNvSpPr txBox="1"/>
          <p:nvPr/>
        </p:nvSpPr>
        <p:spPr>
          <a:xfrm>
            <a:off x="2099405" y="7104918"/>
            <a:ext cx="4752010" cy="2143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recomendaciones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la IA son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sugerencias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basadas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datos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no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: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deben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supervisarlas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forma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crítica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tomar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pedagógica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final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44993"/>
            <a:ext cx="16230600" cy="3473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La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enseñanza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real se centra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en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el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individuo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que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tenemos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delante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,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considerando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su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historia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, sus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obstáculos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y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su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entorno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de </a:t>
            </a:r>
            <a:r>
              <a:rPr lang="en-US" sz="4200" dirty="0" err="1">
                <a:solidFill>
                  <a:srgbClr val="000000"/>
                </a:solidFill>
                <a:latin typeface="Oswald"/>
                <a:sym typeface="Oswald"/>
              </a:rPr>
              <a:t>aprendizaje</a:t>
            </a:r>
            <a:r>
              <a:rPr lang="en-US" sz="4200" dirty="0">
                <a:solidFill>
                  <a:srgbClr val="000000"/>
                </a:solidFill>
                <a:latin typeface="Oswald"/>
                <a:sym typeface="Oswald"/>
              </a:rPr>
              <a:t> particular </a:t>
            </a:r>
          </a:p>
          <a:p>
            <a:pPr algn="just">
              <a:lnSpc>
                <a:spcPts val="4320"/>
              </a:lnSpc>
            </a:pPr>
            <a:endParaRPr lang="en-US" sz="420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just">
              <a:lnSpc>
                <a:spcPts val="4320"/>
              </a:lnSpc>
            </a:pPr>
            <a:endParaRPr lang="en-US" sz="4200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Esta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solo un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asumir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precisamente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aquí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evidencia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valor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Reside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sugerencias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protección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nuestros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3E29D4-5D42-C11A-3156-44DCA667FD35}"/>
              </a:ext>
            </a:extLst>
          </p:cNvPr>
          <p:cNvGrpSpPr/>
          <p:nvPr/>
        </p:nvGrpSpPr>
        <p:grpSpPr>
          <a:xfrm>
            <a:off x="10591800" y="5642367"/>
            <a:ext cx="6515100" cy="3473515"/>
            <a:chOff x="10744200" y="5318063"/>
            <a:chExt cx="6515100" cy="3473515"/>
          </a:xfrm>
        </p:grpSpPr>
        <p:sp>
          <p:nvSpPr>
            <p:cNvPr id="3" name="Freeform 3"/>
            <p:cNvSpPr/>
            <p:nvPr/>
          </p:nvSpPr>
          <p:spPr>
            <a:xfrm>
              <a:off x="10744200" y="5318063"/>
              <a:ext cx="6515100" cy="3473515"/>
            </a:xfrm>
            <a:custGeom>
              <a:avLst/>
              <a:gdLst/>
              <a:ahLst/>
              <a:cxnLst/>
              <a:rect l="l" t="t" r="r" b="b"/>
              <a:pathLst>
                <a:path w="5971962" h="3254719">
                  <a:moveTo>
                    <a:pt x="0" y="0"/>
                  </a:moveTo>
                  <a:lnTo>
                    <a:pt x="5971962" y="0"/>
                  </a:lnTo>
                  <a:lnTo>
                    <a:pt x="5971962" y="3254719"/>
                  </a:lnTo>
                  <a:lnTo>
                    <a:pt x="0" y="3254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430000" y="5946121"/>
              <a:ext cx="5219324" cy="21438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63"/>
                </a:lnSpc>
                <a:spcBef>
                  <a:spcPct val="0"/>
                </a:spcBef>
              </a:pP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Las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recomendaciones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de la IA son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sugerencias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basadas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en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datos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, no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decisiones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: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los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formadores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deben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supervisarlas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de forma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crítica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y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tomar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la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decisión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</a:t>
              </a:r>
              <a:r>
                <a:rPr lang="en-US" sz="2402" dirty="0" err="1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pedagógica</a:t>
              </a:r>
              <a:r>
                <a:rPr lang="en-US" sz="2402" dirty="0">
                  <a:solidFill>
                    <a:srgbClr val="000000"/>
                  </a:solidFill>
                  <a:latin typeface="Lato Light" panose="020F0302020204030203" pitchFamily="34" charset="0"/>
                  <a:sym typeface="Canva Sans"/>
                </a:rPr>
                <a:t> final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175188"/>
            <a:ext cx="8801100" cy="2203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Después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literatura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recuerda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actúa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espejo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estadístico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pasado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tiene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asumir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moral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Eres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quien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final y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consecuencias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elección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44725D0B-6ABD-00CB-2DD5-A6ADFC259B8E}"/>
              </a:ext>
            </a:extLst>
          </p:cNvPr>
          <p:cNvGrpSpPr/>
          <p:nvPr/>
        </p:nvGrpSpPr>
        <p:grpSpPr>
          <a:xfrm>
            <a:off x="8562223" y="3705739"/>
            <a:ext cx="9878187" cy="3718160"/>
            <a:chOff x="8562223" y="3705739"/>
            <a:chExt cx="9878187" cy="3718160"/>
          </a:xfrm>
        </p:grpSpPr>
        <p:grpSp>
          <p:nvGrpSpPr>
            <p:cNvPr id="2" name="Group 2"/>
            <p:cNvGrpSpPr/>
            <p:nvPr/>
          </p:nvGrpSpPr>
          <p:grpSpPr>
            <a:xfrm>
              <a:off x="8562223" y="3705739"/>
              <a:ext cx="9297162" cy="3718160"/>
              <a:chOff x="0" y="0"/>
              <a:chExt cx="12396216" cy="4957547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12396216" cy="4957572"/>
              </a:xfrm>
              <a:custGeom>
                <a:avLst/>
                <a:gdLst/>
                <a:ahLst/>
                <a:cxnLst/>
                <a:rect l="l" t="t" r="r" b="b"/>
                <a:pathLst>
                  <a:path w="12396216" h="4957572">
                    <a:moveTo>
                      <a:pt x="0" y="0"/>
                    </a:moveTo>
                    <a:lnTo>
                      <a:pt x="12396216" y="0"/>
                    </a:lnTo>
                    <a:lnTo>
                      <a:pt x="12396216" y="4957572"/>
                    </a:lnTo>
                    <a:lnTo>
                      <a:pt x="0" y="495757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4025" r="-1297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6617801" y="4962647"/>
              <a:ext cx="1822609" cy="2334199"/>
              <a:chOff x="0" y="-19049"/>
              <a:chExt cx="2430145" cy="311226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430145" cy="3093217"/>
              </a:xfrm>
              <a:custGeom>
                <a:avLst/>
                <a:gdLst/>
                <a:ahLst/>
                <a:cxnLst/>
                <a:rect l="l" t="t" r="r" b="b"/>
                <a:pathLst>
                  <a:path w="2430145" h="3093217">
                    <a:moveTo>
                      <a:pt x="0" y="0"/>
                    </a:moveTo>
                    <a:lnTo>
                      <a:pt x="2430145" y="0"/>
                    </a:lnTo>
                    <a:lnTo>
                      <a:pt x="2430145" y="3093217"/>
                    </a:lnTo>
                    <a:lnTo>
                      <a:pt x="0" y="309321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9049"/>
                <a:ext cx="2148316" cy="3112203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l">
                  <a:lnSpc>
                    <a:spcPts val="2160"/>
                  </a:lnSpc>
                </a:pPr>
                <a:r>
                  <a:rPr lang="en-US" sz="1800" b="1" dirty="0" err="1">
                    <a:solidFill>
                      <a:srgbClr val="53575E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Experiencia</a:t>
                </a:r>
                <a:r>
                  <a:rPr lang="en-US" sz="1800" b="1" dirty="0">
                    <a:solidFill>
                      <a:srgbClr val="53575E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 </a:t>
                </a:r>
                <a:r>
                  <a:rPr lang="en-US" sz="1800" b="1" dirty="0" err="1">
                    <a:solidFill>
                      <a:srgbClr val="53575E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pedagógica</a:t>
                </a:r>
                <a:r>
                  <a:rPr lang="en-US" sz="1800" b="1" dirty="0">
                    <a:solidFill>
                      <a:srgbClr val="53575E"/>
                    </a:solidFill>
                    <a:latin typeface="Arial Bold"/>
                    <a:ea typeface="Arial Bold"/>
                    <a:cs typeface="Arial Bold"/>
                    <a:sym typeface="Arial Bold"/>
                  </a:rPr>
                  <a:t> humana </a:t>
                </a:r>
              </a:p>
              <a:p>
                <a:pPr algn="l">
                  <a:lnSpc>
                    <a:spcPts val="1889"/>
                  </a:lnSpc>
                </a:pPr>
                <a:r>
                  <a:rPr lang="en-US" sz="1575" dirty="0" err="1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Comprensión</a:t>
                </a:r>
                <a:r>
                  <a:rPr lang="en-US" sz="1575" dirty="0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1575" dirty="0" err="1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contextualizada</a:t>
                </a:r>
                <a:r>
                  <a:rPr lang="en-US" sz="1575" dirty="0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 y </a:t>
                </a:r>
                <a:r>
                  <a:rPr lang="en-US" sz="1575" dirty="0" err="1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responsabilidad</a:t>
                </a:r>
                <a:r>
                  <a:rPr lang="en-US" sz="1575" dirty="0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en-US" sz="1575" dirty="0" err="1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ética</a:t>
                </a:r>
                <a:r>
                  <a:rPr lang="en-US" sz="1575" dirty="0">
                    <a:solidFill>
                      <a:srgbClr val="53575E"/>
                    </a:solidFill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121764" y="3705739"/>
              <a:ext cx="7515274" cy="926897"/>
              <a:chOff x="0" y="0"/>
              <a:chExt cx="10020366" cy="123586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020366" cy="1235849"/>
              </a:xfrm>
              <a:custGeom>
                <a:avLst/>
                <a:gdLst/>
                <a:ahLst/>
                <a:cxnLst/>
                <a:rect l="l" t="t" r="r" b="b"/>
                <a:pathLst>
                  <a:path w="10020366" h="1235849">
                    <a:moveTo>
                      <a:pt x="0" y="0"/>
                    </a:moveTo>
                    <a:lnTo>
                      <a:pt x="10020366" y="0"/>
                    </a:lnTo>
                    <a:lnTo>
                      <a:pt x="10020366" y="1235849"/>
                    </a:lnTo>
                    <a:lnTo>
                      <a:pt x="0" y="123584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0"/>
                <a:ext cx="10020366" cy="1235862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ctr">
                  <a:lnSpc>
                    <a:spcPts val="2879"/>
                  </a:lnSpc>
                </a:pPr>
                <a:r>
                  <a:rPr lang="en-US" sz="2400" b="1">
                    <a:solidFill>
                      <a:srgbClr val="000000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La sinergia entre la IA y el juicio humano en la Formación Profesional para el Empleo</a:t>
                </a:r>
              </a:p>
            </p:txBody>
          </p:sp>
        </p:grpSp>
      </p:grpSp>
      <p:sp>
        <p:nvSpPr>
          <p:cNvPr id="4" name="TextBox 4"/>
          <p:cNvSpPr txBox="1"/>
          <p:nvPr/>
        </p:nvSpPr>
        <p:spPr>
          <a:xfrm>
            <a:off x="1028700" y="2126294"/>
            <a:ext cx="8115300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sustancial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automática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elección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no toman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bien,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estadísticos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correlaciones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probabilísticas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sugiere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similares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proponer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itinerarios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recursos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adecuados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desconocen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intenciones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evalúan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carecen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moral. Su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lógica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estadística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42083"/>
            <a:ext cx="1451818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RECOMENDACIÓN ALGORÍTMICA FRENTE A DECISIÓN PEDAGÓGICA CRÍTICA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55397" y="5143500"/>
            <a:ext cx="1660303" cy="1938993"/>
            <a:chOff x="0" y="0"/>
            <a:chExt cx="2213737" cy="25853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3737" cy="2585337"/>
            </a:xfrm>
            <a:custGeom>
              <a:avLst/>
              <a:gdLst/>
              <a:ahLst/>
              <a:cxnLst/>
              <a:rect l="l" t="t" r="r" b="b"/>
              <a:pathLst>
                <a:path w="2213737" h="2585337">
                  <a:moveTo>
                    <a:pt x="0" y="0"/>
                  </a:moveTo>
                  <a:lnTo>
                    <a:pt x="2213737" y="0"/>
                  </a:lnTo>
                  <a:lnTo>
                    <a:pt x="2213737" y="2585337"/>
                  </a:lnTo>
                  <a:lnTo>
                    <a:pt x="0" y="25853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2213737" cy="2604374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r">
                <a:lnSpc>
                  <a:spcPts val="2160"/>
                </a:lnSpc>
              </a:pPr>
              <a:r>
                <a:rPr lang="en-US" sz="1800" b="1">
                  <a:solidFill>
                    <a:srgbClr val="7030A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Soporte impulsado por IA</a:t>
              </a:r>
            </a:p>
            <a:p>
              <a:pPr algn="r">
                <a:lnSpc>
                  <a:spcPts val="1889"/>
                </a:lnSpc>
              </a:pPr>
              <a:r>
                <a:rPr lang="en-US" sz="1575">
                  <a:solidFill>
                    <a:srgbClr val="3E4147"/>
                  </a:solidFill>
                  <a:latin typeface="Arial"/>
                  <a:ea typeface="Arial"/>
                  <a:cs typeface="Arial"/>
                  <a:sym typeface="Arial"/>
                </a:rPr>
                <a:t>Eficacia y perspectivas basadas en datos</a:t>
              </a:r>
              <a:r>
                <a:rPr lang="en-US" sz="1575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030200" y="5204517"/>
            <a:ext cx="1698403" cy="1533935"/>
            <a:chOff x="0" y="0"/>
            <a:chExt cx="2264537" cy="204524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64410" cy="2045208"/>
            </a:xfrm>
            <a:custGeom>
              <a:avLst/>
              <a:gdLst/>
              <a:ahLst/>
              <a:cxnLst/>
              <a:rect l="l" t="t" r="r" b="b"/>
              <a:pathLst>
                <a:path w="2264410" h="2045208">
                  <a:moveTo>
                    <a:pt x="0" y="1022604"/>
                  </a:moveTo>
                  <a:cubicBezTo>
                    <a:pt x="0" y="457835"/>
                    <a:pt x="506984" y="0"/>
                    <a:pt x="1132205" y="0"/>
                  </a:cubicBezTo>
                  <a:cubicBezTo>
                    <a:pt x="1757426" y="0"/>
                    <a:pt x="2264410" y="457835"/>
                    <a:pt x="2264410" y="1022604"/>
                  </a:cubicBezTo>
                  <a:cubicBezTo>
                    <a:pt x="2264410" y="1587373"/>
                    <a:pt x="1757426" y="2045208"/>
                    <a:pt x="1132205" y="2045208"/>
                  </a:cubicBezTo>
                  <a:cubicBezTo>
                    <a:pt x="506984" y="2045208"/>
                    <a:pt x="0" y="1587373"/>
                    <a:pt x="0" y="1022604"/>
                  </a:cubicBezTo>
                  <a:close/>
                </a:path>
              </a:pathLst>
            </a:custGeom>
            <a:solidFill>
              <a:srgbClr val="EBEBEB"/>
            </a:solidFill>
            <a:ln w="38100" cap="sq">
              <a:solidFill>
                <a:srgbClr val="EBEBEB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3210804" y="5633133"/>
            <a:ext cx="1611237" cy="798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1"/>
              </a:lnSpc>
            </a:pPr>
            <a:r>
              <a:rPr lang="en-US" sz="1717" b="1">
                <a:solidFill>
                  <a:srgbClr val="53575E"/>
                </a:solidFill>
                <a:latin typeface="Arial Bold"/>
                <a:ea typeface="Arial Bold"/>
                <a:cs typeface="Arial Bold"/>
                <a:sym typeface="Arial Bold"/>
              </a:rPr>
              <a:t>Integración responsable de la IA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451330" y="6363653"/>
            <a:ext cx="179070" cy="174308"/>
            <a:chOff x="0" y="0"/>
            <a:chExt cx="238760" cy="232410"/>
          </a:xfrm>
        </p:grpSpPr>
        <p:sp>
          <p:nvSpPr>
            <p:cNvPr id="19" name="Freeform 19"/>
            <p:cNvSpPr/>
            <p:nvPr/>
          </p:nvSpPr>
          <p:spPr>
            <a:xfrm>
              <a:off x="50604" y="49371"/>
              <a:ext cx="136086" cy="134017"/>
            </a:xfrm>
            <a:custGeom>
              <a:avLst/>
              <a:gdLst/>
              <a:ahLst/>
              <a:cxnLst/>
              <a:rect l="l" t="t" r="r" b="b"/>
              <a:pathLst>
                <a:path w="136086" h="134017">
                  <a:moveTo>
                    <a:pt x="136086" y="47149"/>
                  </a:moveTo>
                  <a:cubicBezTo>
                    <a:pt x="118306" y="120809"/>
                    <a:pt x="109416" y="128429"/>
                    <a:pt x="97986" y="130969"/>
                  </a:cubicBezTo>
                  <a:cubicBezTo>
                    <a:pt x="82746" y="136049"/>
                    <a:pt x="48456" y="134779"/>
                    <a:pt x="33216" y="127159"/>
                  </a:cubicBezTo>
                  <a:cubicBezTo>
                    <a:pt x="21786" y="122079"/>
                    <a:pt x="15436" y="113189"/>
                    <a:pt x="10356" y="104299"/>
                  </a:cubicBezTo>
                  <a:cubicBezTo>
                    <a:pt x="4006" y="94139"/>
                    <a:pt x="-1074" y="83979"/>
                    <a:pt x="196" y="72549"/>
                  </a:cubicBezTo>
                  <a:cubicBezTo>
                    <a:pt x="1466" y="54769"/>
                    <a:pt x="11626" y="24289"/>
                    <a:pt x="26866" y="12859"/>
                  </a:cubicBezTo>
                  <a:cubicBezTo>
                    <a:pt x="42106" y="1429"/>
                    <a:pt x="73856" y="-2381"/>
                    <a:pt x="90366" y="1429"/>
                  </a:cubicBezTo>
                  <a:cubicBezTo>
                    <a:pt x="101796" y="3969"/>
                    <a:pt x="119576" y="17939"/>
                    <a:pt x="119576" y="17939"/>
                  </a:cubicBezTo>
                </a:path>
              </a:pathLst>
            </a:custGeom>
            <a:solidFill>
              <a:srgbClr val="E6E6E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7033" y="885825"/>
            <a:ext cx="16313934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cambio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es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Empleo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dimensiones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cognitivas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emocionales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así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principales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directrices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internacionales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enfatizan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sustituto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hecho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consolidar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reforzar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eficientes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inadecuadas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FPE es,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lo tanto, el de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cuestionar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asumir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final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afectan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5334000" y="5337756"/>
            <a:ext cx="6477000" cy="3768143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19"/>
                </a:lnTo>
                <a:lnTo>
                  <a:pt x="0" y="3254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5867400" y="6057900"/>
            <a:ext cx="5361986" cy="2579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recomendaciones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la IA son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sugerencias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basadas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datos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no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: 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opciones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pedagógicas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siguen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siendo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contextuales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humanas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requieren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supervisión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crítica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</a:t>
            </a:r>
            <a:endParaRPr lang="en-US" sz="2402" dirty="0">
              <a:solidFill>
                <a:srgbClr val="000000"/>
              </a:solidFill>
              <a:latin typeface="Lato Light" panose="020F0302020204030203" pitchFamily="34" charset="0"/>
              <a:sym typeface="Canva San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9747" y="1054332"/>
            <a:ext cx="1176367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IMPACTO EDUCATIVO DE LAS DECISIONES APOYADAS POR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35949" y="2361406"/>
            <a:ext cx="8456895" cy="6395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tengas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consecuencias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IA.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brindar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valioso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tiene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efectos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tangibles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razón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neutrales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punto de vista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ayudar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proporcionar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rápida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específica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particularmente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útil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caracterizados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diversidad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estudiantil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riesgos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3960"/>
              </a:lnSpc>
            </a:pPr>
            <a:endParaRPr lang="en-US" sz="22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739621" y="2102082"/>
            <a:ext cx="8422224" cy="6431166"/>
            <a:chOff x="0" y="0"/>
            <a:chExt cx="11229632" cy="85748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29594" cy="8574913"/>
            </a:xfrm>
            <a:custGeom>
              <a:avLst/>
              <a:gdLst/>
              <a:ahLst/>
              <a:cxnLst/>
              <a:rect l="l" t="t" r="r" b="b"/>
              <a:pathLst>
                <a:path w="11229594" h="8574913">
                  <a:moveTo>
                    <a:pt x="0" y="0"/>
                  </a:moveTo>
                  <a:lnTo>
                    <a:pt x="11229594" y="0"/>
                  </a:lnTo>
                  <a:lnTo>
                    <a:pt x="11229594" y="8574913"/>
                  </a:lnTo>
                  <a:lnTo>
                    <a:pt x="0" y="8574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32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359700" y="5109915"/>
            <a:ext cx="2264131" cy="415500"/>
            <a:chOff x="0" y="0"/>
            <a:chExt cx="3018841" cy="5539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18790" cy="553974"/>
            </a:xfrm>
            <a:custGeom>
              <a:avLst/>
              <a:gdLst/>
              <a:ahLst/>
              <a:cxnLst/>
              <a:rect l="l" t="t" r="r" b="b"/>
              <a:pathLst>
                <a:path w="3018790" h="553974">
                  <a:moveTo>
                    <a:pt x="0" y="0"/>
                  </a:moveTo>
                  <a:lnTo>
                    <a:pt x="3018790" y="0"/>
                  </a:lnTo>
                  <a:lnTo>
                    <a:pt x="3018790" y="553974"/>
                  </a:lnTo>
                  <a:lnTo>
                    <a:pt x="0" y="553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018841" cy="57304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Eficiencia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59700" y="5949244"/>
            <a:ext cx="2264131" cy="415500"/>
            <a:chOff x="0" y="0"/>
            <a:chExt cx="3018841" cy="5539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18790" cy="553974"/>
            </a:xfrm>
            <a:custGeom>
              <a:avLst/>
              <a:gdLst/>
              <a:ahLst/>
              <a:cxnLst/>
              <a:rect l="l" t="t" r="r" b="b"/>
              <a:pathLst>
                <a:path w="3018790" h="553974">
                  <a:moveTo>
                    <a:pt x="0" y="0"/>
                  </a:moveTo>
                  <a:lnTo>
                    <a:pt x="3018790" y="0"/>
                  </a:lnTo>
                  <a:lnTo>
                    <a:pt x="3018790" y="553974"/>
                  </a:lnTo>
                  <a:lnTo>
                    <a:pt x="0" y="553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3018841" cy="57304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Innovación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359700" y="6783843"/>
            <a:ext cx="2264131" cy="692496"/>
            <a:chOff x="0" y="0"/>
            <a:chExt cx="3018841" cy="9233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018790" cy="923290"/>
            </a:xfrm>
            <a:custGeom>
              <a:avLst/>
              <a:gdLst/>
              <a:ahLst/>
              <a:cxnLst/>
              <a:rect l="l" t="t" r="r" b="b"/>
              <a:pathLst>
                <a:path w="3018790" h="923290">
                  <a:moveTo>
                    <a:pt x="0" y="0"/>
                  </a:moveTo>
                  <a:lnTo>
                    <a:pt x="3018790" y="0"/>
                  </a:lnTo>
                  <a:lnTo>
                    <a:pt x="3018790" y="923290"/>
                  </a:lnTo>
                  <a:lnTo>
                    <a:pt x="0" y="9232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3018841" cy="94237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Análisis de datos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244463" y="5143500"/>
            <a:ext cx="2264131" cy="415500"/>
            <a:chOff x="0" y="0"/>
            <a:chExt cx="3018841" cy="55399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018790" cy="553974"/>
            </a:xfrm>
            <a:custGeom>
              <a:avLst/>
              <a:gdLst/>
              <a:ahLst/>
              <a:cxnLst/>
              <a:rect l="l" t="t" r="r" b="b"/>
              <a:pathLst>
                <a:path w="3018790" h="553974">
                  <a:moveTo>
                    <a:pt x="0" y="0"/>
                  </a:moveTo>
                  <a:lnTo>
                    <a:pt x="3018790" y="0"/>
                  </a:lnTo>
                  <a:lnTo>
                    <a:pt x="3018790" y="553974"/>
                  </a:lnTo>
                  <a:lnTo>
                    <a:pt x="0" y="553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3018841" cy="57304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Sesgos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244463" y="5983005"/>
            <a:ext cx="2264131" cy="415500"/>
            <a:chOff x="0" y="0"/>
            <a:chExt cx="3018841" cy="55399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018790" cy="553974"/>
            </a:xfrm>
            <a:custGeom>
              <a:avLst/>
              <a:gdLst/>
              <a:ahLst/>
              <a:cxnLst/>
              <a:rect l="l" t="t" r="r" b="b"/>
              <a:pathLst>
                <a:path w="3018790" h="553974">
                  <a:moveTo>
                    <a:pt x="0" y="0"/>
                  </a:moveTo>
                  <a:lnTo>
                    <a:pt x="3018790" y="0"/>
                  </a:lnTo>
                  <a:lnTo>
                    <a:pt x="3018790" y="553974"/>
                  </a:lnTo>
                  <a:lnTo>
                    <a:pt x="0" y="5539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3018841" cy="57304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Desigualdad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244463" y="6809680"/>
            <a:ext cx="2165623" cy="692496"/>
            <a:chOff x="0" y="0"/>
            <a:chExt cx="2887497" cy="92332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887472" cy="923290"/>
            </a:xfrm>
            <a:custGeom>
              <a:avLst/>
              <a:gdLst/>
              <a:ahLst/>
              <a:cxnLst/>
              <a:rect l="l" t="t" r="r" b="b"/>
              <a:pathLst>
                <a:path w="2887472" h="923290">
                  <a:moveTo>
                    <a:pt x="0" y="0"/>
                  </a:moveTo>
                  <a:lnTo>
                    <a:pt x="2887472" y="0"/>
                  </a:lnTo>
                  <a:lnTo>
                    <a:pt x="2887472" y="923290"/>
                  </a:lnTo>
                  <a:lnTo>
                    <a:pt x="0" y="9232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2887497" cy="94237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Falta de justicia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452025" y="2699776"/>
            <a:ext cx="3011538" cy="499783"/>
            <a:chOff x="0" y="0"/>
            <a:chExt cx="4015384" cy="66637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015359" cy="666347"/>
            </a:xfrm>
            <a:custGeom>
              <a:avLst/>
              <a:gdLst/>
              <a:ahLst/>
              <a:cxnLst/>
              <a:rect l="l" t="t" r="r" b="b"/>
              <a:pathLst>
                <a:path w="4015359" h="666347">
                  <a:moveTo>
                    <a:pt x="0" y="0"/>
                  </a:moveTo>
                  <a:lnTo>
                    <a:pt x="4015359" y="0"/>
                  </a:lnTo>
                  <a:lnTo>
                    <a:pt x="4015359" y="666347"/>
                  </a:lnTo>
                  <a:lnTo>
                    <a:pt x="0" y="6663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9050"/>
              <a:ext cx="4015384" cy="68542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519"/>
                </a:lnSpc>
              </a:pPr>
              <a:r>
                <a:rPr lang="en-US" sz="2099" b="1" dirty="0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IA </a:t>
              </a:r>
              <a:r>
                <a:rPr lang="en-US" sz="2099" b="1" dirty="0" err="1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en</a:t>
              </a:r>
              <a:r>
                <a:rPr lang="en-US" sz="2099" b="1" dirty="0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la </a:t>
              </a:r>
              <a:r>
                <a:rPr lang="en-US" sz="2099" b="1" dirty="0" err="1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sociedad</a:t>
              </a:r>
              <a:r>
                <a:rPr lang="en-US" sz="2099" b="1" dirty="0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92518" y="1409700"/>
            <a:ext cx="9563100" cy="7038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Un primer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refiere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desequilibrios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estructurales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Si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ignora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proporcionada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negativa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enfatizar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parecen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imparciales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injustas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falta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muchos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actúan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negra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"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claro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generarán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ciertas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Esto 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impide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participar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debates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confianza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Las directrices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internacionales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Por lo tanto,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explicarse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alineadas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IA solo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labor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único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144214" y="7324820"/>
            <a:ext cx="4192038" cy="1608699"/>
            <a:chOff x="0" y="0"/>
            <a:chExt cx="5589384" cy="2144932"/>
          </a:xfrm>
        </p:grpSpPr>
        <p:sp>
          <p:nvSpPr>
            <p:cNvPr id="4" name="Freeform 4">
              <a:hlinkClick r:id="rId4" tooltip="https://docs.google.com/forms/d/e/1FAIpQLSdNGw11Qxcjqr_SsqAZCnukVNKwTLCMOAn-cNI8a7nk5rkpFA/viewform?usp=sharing&amp;ouid=116753182931334212040"/>
            </p:cNvPr>
            <p:cNvSpPr/>
            <p:nvPr/>
          </p:nvSpPr>
          <p:spPr>
            <a:xfrm>
              <a:off x="0" y="0"/>
              <a:ext cx="5589397" cy="2145034"/>
            </a:xfrm>
            <a:custGeom>
              <a:avLst/>
              <a:gdLst/>
              <a:ahLst/>
              <a:cxnLst/>
              <a:rect l="l" t="t" r="r" b="b"/>
              <a:pathLst>
                <a:path w="5589397" h="2145034">
                  <a:moveTo>
                    <a:pt x="0" y="438278"/>
                  </a:moveTo>
                  <a:lnTo>
                    <a:pt x="4516882" y="438278"/>
                  </a:lnTo>
                  <a:lnTo>
                    <a:pt x="4516882" y="0"/>
                  </a:lnTo>
                  <a:lnTo>
                    <a:pt x="5589397" y="1072517"/>
                  </a:lnTo>
                  <a:lnTo>
                    <a:pt x="4516882" y="2145034"/>
                  </a:lnTo>
                  <a:lnTo>
                    <a:pt x="4516882" y="1706629"/>
                  </a:lnTo>
                  <a:lnTo>
                    <a:pt x="0" y="1706629"/>
                  </a:lnTo>
                  <a:close/>
                </a:path>
              </a:pathLst>
            </a:custGeom>
            <a:solidFill>
              <a:srgbClr val="FE635B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589384" cy="21639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Pon a </a:t>
              </a:r>
              <a:r>
                <a:rPr lang="en-US" sz="3000" b="1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prueba</a:t>
              </a: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 b="1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tu</a:t>
              </a: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 b="1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conocimiento</a:t>
              </a:r>
              <a:endPara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163264" y="2157832"/>
            <a:ext cx="4845339" cy="4356097"/>
            <a:chOff x="0" y="0"/>
            <a:chExt cx="6460452" cy="58081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60490" cy="5808091"/>
            </a:xfrm>
            <a:custGeom>
              <a:avLst/>
              <a:gdLst/>
              <a:ahLst/>
              <a:cxnLst/>
              <a:rect l="l" t="t" r="r" b="b"/>
              <a:pathLst>
                <a:path w="6460490" h="5808091">
                  <a:moveTo>
                    <a:pt x="0" y="0"/>
                  </a:moveTo>
                  <a:lnTo>
                    <a:pt x="6460490" y="0"/>
                  </a:lnTo>
                  <a:lnTo>
                    <a:pt x="6460490" y="5808091"/>
                  </a:lnTo>
                  <a:lnTo>
                    <a:pt x="0" y="5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982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7877" y="2898129"/>
            <a:ext cx="6191640" cy="454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2:</a:t>
            </a:r>
          </a:p>
          <a:p>
            <a:pPr algn="l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RECONOCER Y ABORDAR RETOS ÉTICOS EN EL USO DE LA IA EN EL AULA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5086" y="1357067"/>
            <a:ext cx="10328863" cy="7138425"/>
            <a:chOff x="0" y="0"/>
            <a:chExt cx="11998173" cy="82921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98198" cy="8292084"/>
            </a:xfrm>
            <a:custGeom>
              <a:avLst/>
              <a:gdLst/>
              <a:ahLst/>
              <a:cxnLst/>
              <a:rect l="l" t="t" r="r" b="b"/>
              <a:pathLst>
                <a:path w="11998198" h="8292084">
                  <a:moveTo>
                    <a:pt x="0" y="0"/>
                  </a:moveTo>
                  <a:lnTo>
                    <a:pt x="11998198" y="0"/>
                  </a:lnTo>
                  <a:lnTo>
                    <a:pt x="11998198" y="8292084"/>
                  </a:lnTo>
                  <a:lnTo>
                    <a:pt x="0" y="82920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85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732547" y="7050016"/>
            <a:ext cx="2433597" cy="1218794"/>
            <a:chOff x="0" y="0"/>
            <a:chExt cx="2826906" cy="14157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26893" cy="1415796"/>
            </a:xfrm>
            <a:custGeom>
              <a:avLst/>
              <a:gdLst/>
              <a:ahLst/>
              <a:cxnLst/>
              <a:rect l="l" t="t" r="r" b="b"/>
              <a:pathLst>
                <a:path w="2826893" h="1415796">
                  <a:moveTo>
                    <a:pt x="0" y="0"/>
                  </a:moveTo>
                  <a:lnTo>
                    <a:pt x="2826893" y="0"/>
                  </a:lnTo>
                  <a:lnTo>
                    <a:pt x="2826893" y="1415796"/>
                  </a:lnTo>
                  <a:lnTo>
                    <a:pt x="0" y="14157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2826906" cy="143482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439"/>
                </a:lnSpc>
              </a:pPr>
              <a:r>
                <a:rPr lang="en-US" sz="1200" b="1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Reforzar el rol de los educadores.</a:t>
              </a:r>
            </a:p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Mejorar la capacidad de evaluación y de asegurar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636042" y="2021159"/>
            <a:ext cx="7623258" cy="689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36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FPE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estructurales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menudo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apenas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perceptibles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tienen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3036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3036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Mediante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breves,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ayudará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a:</a:t>
            </a:r>
          </a:p>
          <a:p>
            <a:pPr marL="580392" lvl="1" indent="-342900" algn="l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marL="580392" lvl="1" indent="-342900" algn="l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alucinaciones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aquellas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partes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parecen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plausibles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incorrectas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inventadas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,;</a:t>
            </a:r>
          </a:p>
          <a:p>
            <a:pPr marL="580392" lvl="1" indent="-342900" algn="l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carece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conciencia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marL="580392" lvl="1" indent="-342900" algn="l">
              <a:lnSpc>
                <a:spcPts val="3036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distinguir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872709" y="4550598"/>
            <a:ext cx="2598828" cy="1430764"/>
            <a:chOff x="0" y="0"/>
            <a:chExt cx="3018841" cy="16619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18790" cy="1662049"/>
            </a:xfrm>
            <a:custGeom>
              <a:avLst/>
              <a:gdLst/>
              <a:ahLst/>
              <a:cxnLst/>
              <a:rect l="l" t="t" r="r" b="b"/>
              <a:pathLst>
                <a:path w="3018790" h="1662049">
                  <a:moveTo>
                    <a:pt x="0" y="0"/>
                  </a:moveTo>
                  <a:lnTo>
                    <a:pt x="3018790" y="0"/>
                  </a:lnTo>
                  <a:lnTo>
                    <a:pt x="3018790" y="1662049"/>
                  </a:lnTo>
                  <a:lnTo>
                    <a:pt x="0" y="1662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018841" cy="16810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Evaluar las recomendaciones. </a:t>
              </a:r>
            </a:p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Determinar si confiar en las recomendaciones de la IA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19322" y="4550598"/>
            <a:ext cx="2598828" cy="1430764"/>
            <a:chOff x="0" y="0"/>
            <a:chExt cx="3018841" cy="16619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18790" cy="1662049"/>
            </a:xfrm>
            <a:custGeom>
              <a:avLst/>
              <a:gdLst/>
              <a:ahLst/>
              <a:cxnLst/>
              <a:rect l="l" t="t" r="r" b="b"/>
              <a:pathLst>
                <a:path w="3018790" h="1662049">
                  <a:moveTo>
                    <a:pt x="0" y="0"/>
                  </a:moveTo>
                  <a:lnTo>
                    <a:pt x="3018790" y="0"/>
                  </a:lnTo>
                  <a:lnTo>
                    <a:pt x="3018790" y="1662049"/>
                  </a:lnTo>
                  <a:lnTo>
                    <a:pt x="0" y="1662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3018841" cy="16810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Asegurar equidad y derechos </a:t>
              </a:r>
            </a:p>
            <a:p>
              <a:pPr algn="l">
                <a:lnSpc>
                  <a:spcPts val="1439"/>
                </a:lnSpc>
              </a:pPr>
              <a:r>
                <a:rPr lang="en-US" sz="12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Asegurar que las decisiones son justas y respetan los derechos de los estudiantes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649931" y="2452123"/>
            <a:ext cx="2598828" cy="1218795"/>
            <a:chOff x="0" y="0"/>
            <a:chExt cx="3018841" cy="141577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18790" cy="1415797"/>
            </a:xfrm>
            <a:custGeom>
              <a:avLst/>
              <a:gdLst/>
              <a:ahLst/>
              <a:cxnLst/>
              <a:rect l="l" t="t" r="r" b="b"/>
              <a:pathLst>
                <a:path w="3018790" h="1415797">
                  <a:moveTo>
                    <a:pt x="0" y="0"/>
                  </a:moveTo>
                  <a:lnTo>
                    <a:pt x="3018790" y="0"/>
                  </a:lnTo>
                  <a:lnTo>
                    <a:pt x="3018790" y="1415797"/>
                  </a:lnTo>
                  <a:lnTo>
                    <a:pt x="0" y="14157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3018841" cy="143482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439"/>
                </a:lnSpc>
              </a:pPr>
              <a:r>
                <a:rPr lang="en-US" sz="1200" b="1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Reconocer las señales de aviso. </a:t>
              </a:r>
            </a:p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Identificar posibles problemas en los resultados de la IA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141171" y="1906298"/>
            <a:ext cx="5616349" cy="545825"/>
            <a:chOff x="0" y="0"/>
            <a:chExt cx="6524041" cy="63403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523931" cy="634065"/>
            </a:xfrm>
            <a:custGeom>
              <a:avLst/>
              <a:gdLst/>
              <a:ahLst/>
              <a:cxnLst/>
              <a:rect l="l" t="t" r="r" b="b"/>
              <a:pathLst>
                <a:path w="6523931" h="634065">
                  <a:moveTo>
                    <a:pt x="0" y="0"/>
                  </a:moveTo>
                  <a:lnTo>
                    <a:pt x="6523931" y="0"/>
                  </a:lnTo>
                  <a:lnTo>
                    <a:pt x="6523931" y="634065"/>
                  </a:lnTo>
                  <a:lnTo>
                    <a:pt x="0" y="6340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6524041" cy="63403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399"/>
                </a:lnSpc>
              </a:pPr>
              <a:r>
                <a:rPr lang="en-US" sz="1999" b="1">
                  <a:solidFill>
                    <a:srgbClr val="3E4147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Ciclo de supervisión educativa de IA</a:t>
              </a:r>
              <a:r>
                <a:rPr lang="en-US" sz="1999">
                  <a:solidFill>
                    <a:srgbClr val="3E4147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6961244" cy="1330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LIMITACIONES ESTRUCTURALES DE LOS SISTEMAS DE IA EN CONTEXTOS  DE FORMACIÓN PROFESIONAL PARA EL EMPLEO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2941" y="3238500"/>
            <a:ext cx="9699980" cy="483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ocasiones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existen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limitaciones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estructurales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afectan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calidad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limitaciones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son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errores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aislados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dependen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principalmente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cómo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utiliza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entrena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artificial. Los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artificiales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comprenden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analizan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situaciones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personales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consideran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haría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Funcionan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calculando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probabilidades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estadísticas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partir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grandes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cantidades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Técnicamente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la IA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identifica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correlaciones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frecuentes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razona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función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intenciones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11430000" y="3516140"/>
            <a:ext cx="6054203" cy="3456160"/>
          </a:xfrm>
          <a:custGeom>
            <a:avLst/>
            <a:gdLst/>
            <a:ahLst/>
            <a:cxnLst/>
            <a:rect l="l" t="t" r="r" b="b"/>
            <a:pathLst>
              <a:path w="5971962" h="3254719">
                <a:moveTo>
                  <a:pt x="0" y="0"/>
                </a:moveTo>
                <a:lnTo>
                  <a:pt x="5971962" y="0"/>
                </a:lnTo>
                <a:lnTo>
                  <a:pt x="5971962" y="3254720"/>
                </a:lnTo>
                <a:lnTo>
                  <a:pt x="0" y="3254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1937926" y="4180469"/>
            <a:ext cx="5120592" cy="2143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 IA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tiene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limitaciones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estructurales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: se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basa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datos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históricos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probabilidades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sin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comprender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contexto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puede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prooducir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sesgos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alucinaciones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07709" y="2014148"/>
            <a:ext cx="9475527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Esto genera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inevitables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proporciona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entrenamiento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sesgos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Proporciona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probables</a:t>
            </a: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Desconoce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comportamiento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 con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aula.</a:t>
            </a:r>
          </a:p>
          <a:p>
            <a:pPr marL="704851" lvl="5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incapaz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hechos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compararlos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34341" lvl="5" indent="-7239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33388" lvl="5" indent="4763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lo tanto,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anomalías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distorsiones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pérdida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defectos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efectos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IA.</a:t>
            </a:r>
          </a:p>
          <a:p>
            <a:pPr marL="434341" lvl="5" indent="-72390"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33388" lvl="5" indent="4763"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indispensable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único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5054546"/>
            <a:ext cx="7410202" cy="3874799"/>
            <a:chOff x="0" y="0"/>
            <a:chExt cx="9880270" cy="5166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80219" cy="5166360"/>
            </a:xfrm>
            <a:custGeom>
              <a:avLst/>
              <a:gdLst/>
              <a:ahLst/>
              <a:cxnLst/>
              <a:rect l="l" t="t" r="r" b="b"/>
              <a:pathLst>
                <a:path w="9880219" h="5166360">
                  <a:moveTo>
                    <a:pt x="0" y="0"/>
                  </a:moveTo>
                  <a:lnTo>
                    <a:pt x="9880219" y="0"/>
                  </a:lnTo>
                  <a:lnTo>
                    <a:pt x="9880219" y="5166360"/>
                  </a:lnTo>
                  <a:lnTo>
                    <a:pt x="0" y="5166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9766" y="6295006"/>
            <a:ext cx="1475632" cy="369332"/>
            <a:chOff x="0" y="0"/>
            <a:chExt cx="1967509" cy="4924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67484" cy="492379"/>
            </a:xfrm>
            <a:custGeom>
              <a:avLst/>
              <a:gdLst/>
              <a:ahLst/>
              <a:cxnLst/>
              <a:rect l="l" t="t" r="r" b="b"/>
              <a:pathLst>
                <a:path w="1967484" h="492379">
                  <a:moveTo>
                    <a:pt x="0" y="0"/>
                  </a:moveTo>
                  <a:lnTo>
                    <a:pt x="1967484" y="0"/>
                  </a:lnTo>
                  <a:lnTo>
                    <a:pt x="1967484" y="492379"/>
                  </a:lnTo>
                  <a:lnTo>
                    <a:pt x="0" y="492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967509" cy="50196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i="1">
                  <a:solidFill>
                    <a:srgbClr val="53575E"/>
                  </a:solidFill>
                  <a:latin typeface="Aharoni Polished"/>
                  <a:ea typeface="Aharoni Polished"/>
                  <a:cs typeface="Aharoni Polished"/>
                  <a:sym typeface="Aharoni Polished"/>
                </a:rPr>
                <a:t>Sesgos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3984" y="7114032"/>
            <a:ext cx="1861423" cy="369332"/>
            <a:chOff x="0" y="0"/>
            <a:chExt cx="2481898" cy="4924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81834" cy="492379"/>
            </a:xfrm>
            <a:custGeom>
              <a:avLst/>
              <a:gdLst/>
              <a:ahLst/>
              <a:cxnLst/>
              <a:rect l="l" t="t" r="r" b="b"/>
              <a:pathLst>
                <a:path w="2481834" h="492379">
                  <a:moveTo>
                    <a:pt x="0" y="0"/>
                  </a:moveTo>
                  <a:lnTo>
                    <a:pt x="2481834" y="0"/>
                  </a:lnTo>
                  <a:lnTo>
                    <a:pt x="2481834" y="492379"/>
                  </a:lnTo>
                  <a:lnTo>
                    <a:pt x="0" y="492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2481898" cy="50196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i="1">
                  <a:solidFill>
                    <a:srgbClr val="53575E"/>
                  </a:solidFill>
                  <a:latin typeface="Aharoni Polished"/>
                  <a:ea typeface="Aharoni Polished"/>
                  <a:cs typeface="Aharoni Polished"/>
                  <a:sym typeface="Aharoni Polished"/>
                </a:rPr>
                <a:t>Alucinaciones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7904797"/>
            <a:ext cx="1861423" cy="369332"/>
            <a:chOff x="0" y="0"/>
            <a:chExt cx="2481898" cy="4924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81834" cy="492379"/>
            </a:xfrm>
            <a:custGeom>
              <a:avLst/>
              <a:gdLst/>
              <a:ahLst/>
              <a:cxnLst/>
              <a:rect l="l" t="t" r="r" b="b"/>
              <a:pathLst>
                <a:path w="2481834" h="492379">
                  <a:moveTo>
                    <a:pt x="0" y="0"/>
                  </a:moveTo>
                  <a:lnTo>
                    <a:pt x="2481834" y="0"/>
                  </a:lnTo>
                  <a:lnTo>
                    <a:pt x="2481834" y="492379"/>
                  </a:lnTo>
                  <a:lnTo>
                    <a:pt x="0" y="4923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481898" cy="50196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i="1">
                  <a:solidFill>
                    <a:srgbClr val="53575E"/>
                  </a:solidFill>
                  <a:latin typeface="Aharoni Polished"/>
                  <a:ea typeface="Aharoni Polished"/>
                  <a:cs typeface="Aharoni Polished"/>
                  <a:sym typeface="Aharoni Polished"/>
                </a:rPr>
                <a:t>Falta de contexto 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09766" y="922973"/>
            <a:ext cx="6364214" cy="4242806"/>
            <a:chOff x="0" y="0"/>
            <a:chExt cx="8485619" cy="56570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85632" cy="5657088"/>
            </a:xfrm>
            <a:custGeom>
              <a:avLst/>
              <a:gdLst/>
              <a:ahLst/>
              <a:cxnLst/>
              <a:rect l="l" t="t" r="r" b="b"/>
              <a:pathLst>
                <a:path w="8485632" h="5657088">
                  <a:moveTo>
                    <a:pt x="0" y="0"/>
                  </a:moveTo>
                  <a:lnTo>
                    <a:pt x="8485632" y="0"/>
                  </a:lnTo>
                  <a:lnTo>
                    <a:pt x="8485632" y="5657088"/>
                  </a:lnTo>
                  <a:lnTo>
                    <a:pt x="0" y="5657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22350" y="6953850"/>
            <a:ext cx="1861423" cy="600161"/>
            <a:chOff x="0" y="0"/>
            <a:chExt cx="2481898" cy="80021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81834" cy="800227"/>
            </a:xfrm>
            <a:custGeom>
              <a:avLst/>
              <a:gdLst/>
              <a:ahLst/>
              <a:cxnLst/>
              <a:rect l="l" t="t" r="r" b="b"/>
              <a:pathLst>
                <a:path w="2481834" h="800227">
                  <a:moveTo>
                    <a:pt x="0" y="0"/>
                  </a:moveTo>
                  <a:lnTo>
                    <a:pt x="2481834" y="0"/>
                  </a:lnTo>
                  <a:lnTo>
                    <a:pt x="2481834" y="800227"/>
                  </a:lnTo>
                  <a:lnTo>
                    <a:pt x="0" y="8002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2481898" cy="80973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1800"/>
                </a:lnSpc>
              </a:pPr>
              <a:r>
                <a:rPr lang="en-US" sz="1500" i="1">
                  <a:solidFill>
                    <a:srgbClr val="53575E"/>
                  </a:solidFill>
                  <a:latin typeface="Aharoni Polished"/>
                  <a:ea typeface="Aharoni Polished"/>
                  <a:cs typeface="Aharoni Polished"/>
                  <a:sym typeface="Aharoni Polished"/>
                </a:rPr>
                <a:t>Supervisión crítica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86481"/>
            <a:ext cx="1652389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¿QUÉ ES EL SESGO Y CÓMO RECONOCERLO EN CONTEXTOS DE FORMACIÓN PROFESIONAL PARA EL EMPLEO?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524126"/>
            <a:ext cx="16230600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Un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sesgo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distorsión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sistemática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producidos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artificial. </a:t>
            </a: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endParaRPr lang="en-US" sz="25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algn="just">
              <a:lnSpc>
                <a:spcPts val="2879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sesgo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favorece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ciertos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incluso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parecen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neutrales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. En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realidad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no se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trata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 un error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aislado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anomalía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surge con el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tiempo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debido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al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repetido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Técnicamente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sesgos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son el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resultado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entrenamiento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derivado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repetido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aprende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" a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partir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transforman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regularidades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pasadas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criterios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predictivos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5158840" y="5284678"/>
            <a:ext cx="7326570" cy="4278422"/>
          </a:xfrm>
          <a:custGeom>
            <a:avLst/>
            <a:gdLst/>
            <a:ahLst/>
            <a:cxnLst/>
            <a:rect l="l" t="t" r="r" b="b"/>
            <a:pathLst>
              <a:path w="7326570" h="3992981">
                <a:moveTo>
                  <a:pt x="0" y="0"/>
                </a:moveTo>
                <a:lnTo>
                  <a:pt x="7326570" y="0"/>
                </a:lnTo>
                <a:lnTo>
                  <a:pt x="7326570" y="3992981"/>
                </a:lnTo>
                <a:lnTo>
                  <a:pt x="0" y="3992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5486400" y="5912557"/>
            <a:ext cx="6671450" cy="301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sesgo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algorítmico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surge de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interacción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entre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datos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modelos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contexto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: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debido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datos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entrenamiento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pueden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contener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desigualdades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históricas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resultados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la IA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pueden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favorecer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penalizar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sistemáticamente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ciertos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grupos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hace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supervisión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crítica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parte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sea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esencial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34748" y="2247900"/>
            <a:ext cx="16218503" cy="520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Si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reflejan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desigualdades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sociales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estereotipos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prácticas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discriminatorias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reproduce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amplifica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tratándolos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fueran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normales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" u "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" (Barocas, Hardt y Narayanan; O'Neil).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En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lugar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incorrectas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criterios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selección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injustos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evaluaciones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inapropiadas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tiende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excluir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lugar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incluir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individualmente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parecer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inofensivas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con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tiempo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de forma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acumulativa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crean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barreras invisibles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entran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conflicto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principios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inclusión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continua.</a:t>
            </a: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92075" indent="-72390" algn="just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sesgo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surge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interacción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algoritmo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actúa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espejo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estadístico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realidad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pasada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sin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posibilidad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cuestionarlo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505781"/>
            <a:ext cx="9414177" cy="629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«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»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refiere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produce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aparentemente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correctas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bien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redactadas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convincentes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contienen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falsa,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inexacta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IA no sabe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certeza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dice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cierto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cálculos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estadísticos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selecciona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palabras con mayor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combinarse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otras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hechos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serán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probables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forma,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incorrectos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grave,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afectar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instruccional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38225"/>
            <a:ext cx="1453738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ALUCINACIONES: QUÉ SON Y CÓMO RECONOCERLAS EN CONTEXTOS DE FPE</a:t>
            </a:r>
          </a:p>
        </p:txBody>
      </p:sp>
      <p:sp>
        <p:nvSpPr>
          <p:cNvPr id="4" name="Freeform 4"/>
          <p:cNvSpPr/>
          <p:nvPr/>
        </p:nvSpPr>
        <p:spPr>
          <a:xfrm>
            <a:off x="10960317" y="3009900"/>
            <a:ext cx="6883353" cy="5181600"/>
          </a:xfrm>
          <a:custGeom>
            <a:avLst/>
            <a:gdLst/>
            <a:ahLst/>
            <a:cxnLst/>
            <a:rect l="l" t="t" r="r" b="b"/>
            <a:pathLst>
              <a:path w="6883353" h="3751427">
                <a:moveTo>
                  <a:pt x="0" y="0"/>
                </a:moveTo>
                <a:lnTo>
                  <a:pt x="6883353" y="0"/>
                </a:lnTo>
                <a:lnTo>
                  <a:pt x="6883353" y="3751428"/>
                </a:lnTo>
                <a:lnTo>
                  <a:pt x="0" y="37514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1252163" y="3930818"/>
            <a:ext cx="6247086" cy="3444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alucinaciones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generadas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IA se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producen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cuando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sistemas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generan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información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plausible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pero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incorrecta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desde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el punto de vista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fáctico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basada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patrones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probabilísticos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lugar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conocimientos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verificados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puede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generar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riesgos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educativos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requiere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una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verificación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crítica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supervisión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humana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parte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432126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FALTA DE COMPRENSIÓN DE LOS VALORES Y EL CONTEXTO.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7844" y="2400300"/>
            <a:ext cx="16230600" cy="456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La IA no es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realmente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inteligente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porque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comprende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todo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procesa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Es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incapaz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 las personas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situaciones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complejas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funciona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mediante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correlaciones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estadísticas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observados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durante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entrenamiento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 Como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hemos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visto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anteriormente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artificial produce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recomendación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aborda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particularidades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situación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haría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genera un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resultado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probable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 menudo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resulta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pedagógicamente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inapropiado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donde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componente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subjetivo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desempeña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crucial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analizar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perfiles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similares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han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producido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similares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explicar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qué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generó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resultado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estadístico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 Esto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útil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punto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partida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se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interpreta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conlleva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exclusiones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injustas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43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446296" y="7246963"/>
            <a:ext cx="1698879" cy="1271083"/>
            <a:chOff x="0" y="0"/>
            <a:chExt cx="2265172" cy="16947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65172" cy="1694688"/>
            </a:xfrm>
            <a:custGeom>
              <a:avLst/>
              <a:gdLst/>
              <a:ahLst/>
              <a:cxnLst/>
              <a:rect l="l" t="t" r="r" b="b"/>
              <a:pathLst>
                <a:path w="2265172" h="1694688">
                  <a:moveTo>
                    <a:pt x="0" y="847344"/>
                  </a:moveTo>
                  <a:cubicBezTo>
                    <a:pt x="0" y="379349"/>
                    <a:pt x="507111" y="0"/>
                    <a:pt x="1132586" y="0"/>
                  </a:cubicBezTo>
                  <a:cubicBezTo>
                    <a:pt x="1758061" y="0"/>
                    <a:pt x="2265172" y="379349"/>
                    <a:pt x="2265172" y="847344"/>
                  </a:cubicBezTo>
                  <a:cubicBezTo>
                    <a:pt x="2265172" y="1315339"/>
                    <a:pt x="1758061" y="1694688"/>
                    <a:pt x="1132586" y="1694688"/>
                  </a:cubicBezTo>
                  <a:cubicBezTo>
                    <a:pt x="507111" y="1694688"/>
                    <a:pt x="0" y="1315339"/>
                    <a:pt x="0" y="847344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990600" y="1227682"/>
            <a:ext cx="15946317" cy="2575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Incluso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docentes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proporcionan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atención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solo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recibe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descripciones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no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tarea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requiere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exclusivamente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real,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El valor de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docente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reside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F60549-1439-E2DA-663A-F10AEF2D45FE}"/>
              </a:ext>
            </a:extLst>
          </p:cNvPr>
          <p:cNvGrpSpPr/>
          <p:nvPr/>
        </p:nvGrpSpPr>
        <p:grpSpPr>
          <a:xfrm>
            <a:off x="3581400" y="3872239"/>
            <a:ext cx="10130921" cy="5222493"/>
            <a:chOff x="3581400" y="3872239"/>
            <a:chExt cx="10130921" cy="5222493"/>
          </a:xfrm>
        </p:grpSpPr>
        <p:grpSp>
          <p:nvGrpSpPr>
            <p:cNvPr id="2" name="Group 2"/>
            <p:cNvGrpSpPr/>
            <p:nvPr/>
          </p:nvGrpSpPr>
          <p:grpSpPr>
            <a:xfrm>
              <a:off x="3581400" y="3872239"/>
              <a:ext cx="10130921" cy="5222493"/>
              <a:chOff x="36012" y="112776"/>
              <a:chExt cx="10745597" cy="5539359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36012" y="112776"/>
                <a:ext cx="10745597" cy="5539359"/>
              </a:xfrm>
              <a:custGeom>
                <a:avLst/>
                <a:gdLst/>
                <a:ahLst/>
                <a:cxnLst/>
                <a:rect l="l" t="t" r="r" b="b"/>
                <a:pathLst>
                  <a:path w="10745597" h="5539359">
                    <a:moveTo>
                      <a:pt x="0" y="0"/>
                    </a:moveTo>
                    <a:lnTo>
                      <a:pt x="10745597" y="0"/>
                    </a:lnTo>
                    <a:lnTo>
                      <a:pt x="10745597" y="5539359"/>
                    </a:lnTo>
                    <a:lnTo>
                      <a:pt x="0" y="553935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s-ES" dirty="0"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>
              <a:off x="4575556" y="5747338"/>
              <a:ext cx="2135598" cy="1597831"/>
              <a:chOff x="0" y="0"/>
              <a:chExt cx="2265172" cy="169477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265172" cy="1694688"/>
              </a:xfrm>
              <a:custGeom>
                <a:avLst/>
                <a:gdLst/>
                <a:ahLst/>
                <a:cxnLst/>
                <a:rect l="l" t="t" r="r" b="b"/>
                <a:pathLst>
                  <a:path w="2265172" h="1694688">
                    <a:moveTo>
                      <a:pt x="0" y="847344"/>
                    </a:moveTo>
                    <a:cubicBezTo>
                      <a:pt x="0" y="379349"/>
                      <a:pt x="507111" y="0"/>
                      <a:pt x="1132586" y="0"/>
                    </a:cubicBezTo>
                    <a:cubicBezTo>
                      <a:pt x="1758061" y="0"/>
                      <a:pt x="2265172" y="379349"/>
                      <a:pt x="2265172" y="847344"/>
                    </a:cubicBezTo>
                    <a:cubicBezTo>
                      <a:pt x="2265172" y="1315339"/>
                      <a:pt x="1758061" y="1694688"/>
                      <a:pt x="1132586" y="1694688"/>
                    </a:cubicBezTo>
                    <a:cubicBezTo>
                      <a:pt x="507111" y="1694688"/>
                      <a:pt x="0" y="1315339"/>
                      <a:pt x="0" y="847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s-ES"/>
              </a:p>
            </p:txBody>
          </p:sp>
        </p:grpSp>
      </p:grpSp>
      <p:sp>
        <p:nvSpPr>
          <p:cNvPr id="7" name="TextBox 7"/>
          <p:cNvSpPr txBox="1"/>
          <p:nvPr/>
        </p:nvSpPr>
        <p:spPr>
          <a:xfrm>
            <a:off x="4466141" y="6052655"/>
            <a:ext cx="2172010" cy="861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6"/>
              </a:lnSpc>
            </a:pPr>
            <a:r>
              <a:rPr lang="en-US" sz="1697" b="1" dirty="0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¿</a:t>
            </a:r>
            <a:r>
              <a:rPr lang="en-US" sz="1697" b="1" dirty="0" err="1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Que</a:t>
            </a:r>
            <a:r>
              <a:rPr lang="en-US" sz="1697" b="1" dirty="0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1697" b="1" dirty="0" err="1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resultado</a:t>
            </a:r>
            <a:r>
              <a:rPr lang="en-US" sz="1697" b="1" dirty="0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1697" b="1" dirty="0" err="1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debería</a:t>
            </a:r>
            <a:r>
              <a:rPr lang="en-US" sz="1697" b="1" dirty="0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1697" b="1" dirty="0" err="1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generarse</a:t>
            </a:r>
            <a:r>
              <a:rPr lang="en-US" sz="1697" b="1" dirty="0">
                <a:solidFill>
                  <a:srgbClr val="53575E"/>
                </a:solidFill>
                <a:latin typeface="Arimo Bold"/>
                <a:ea typeface="Arimo Bold"/>
                <a:cs typeface="Arimo Bold"/>
                <a:sym typeface="Arimo Bold"/>
              </a:rPr>
              <a:t>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88865" y="4847854"/>
            <a:ext cx="4331592" cy="1593451"/>
            <a:chOff x="0" y="0"/>
            <a:chExt cx="4594403" cy="16901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17009" cy="1456301"/>
            </a:xfrm>
            <a:custGeom>
              <a:avLst/>
              <a:gdLst/>
              <a:ahLst/>
              <a:cxnLst/>
              <a:rect l="l" t="t" r="r" b="b"/>
              <a:pathLst>
                <a:path w="4517009" h="1456301">
                  <a:moveTo>
                    <a:pt x="0" y="0"/>
                  </a:moveTo>
                  <a:lnTo>
                    <a:pt x="4517009" y="0"/>
                  </a:lnTo>
                  <a:lnTo>
                    <a:pt x="4517009" y="1456301"/>
                  </a:lnTo>
                  <a:lnTo>
                    <a:pt x="0" y="14563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7432" y="214754"/>
              <a:ext cx="4516971" cy="1475377"/>
            </a:xfrm>
            <a:prstGeom prst="rect">
              <a:avLst/>
            </a:prstGeom>
            <a:solidFill>
              <a:schemeClr val="bg1"/>
            </a:solidFill>
          </p:spPr>
          <p:txBody>
            <a:bodyPr lIns="50800" tIns="50800" rIns="50800" bIns="50800" rtlCol="0" anchor="t"/>
            <a:lstStyle/>
            <a:p>
              <a:pPr algn="l">
                <a:lnSpc>
                  <a:spcPts val="2099"/>
                </a:lnSpc>
              </a:pPr>
              <a:r>
                <a:rPr lang="en-US" sz="1749" b="1" dirty="0" err="1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Resultado</a:t>
              </a:r>
              <a:r>
                <a:rPr lang="en-US" sz="1749" b="1" dirty="0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mas probable</a:t>
              </a:r>
            </a:p>
            <a:p>
              <a:pPr algn="l">
                <a:lnSpc>
                  <a:spcPts val="1919"/>
                </a:lnSpc>
              </a:pP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Genera la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secuencia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de palabras mas probable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basándose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en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los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datos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de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entrenamiento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,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pero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puede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que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no sea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pedagógicamente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valida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88865" y="6661758"/>
            <a:ext cx="4258589" cy="1624951"/>
            <a:chOff x="0" y="0"/>
            <a:chExt cx="4516971" cy="17235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17009" cy="1723517"/>
            </a:xfrm>
            <a:custGeom>
              <a:avLst/>
              <a:gdLst/>
              <a:ahLst/>
              <a:cxnLst/>
              <a:rect l="l" t="t" r="r" b="b"/>
              <a:pathLst>
                <a:path w="4517009" h="1723517">
                  <a:moveTo>
                    <a:pt x="0" y="0"/>
                  </a:moveTo>
                  <a:lnTo>
                    <a:pt x="4517009" y="0"/>
                  </a:lnTo>
                  <a:lnTo>
                    <a:pt x="4517009" y="1723517"/>
                  </a:lnTo>
                  <a:lnTo>
                    <a:pt x="0" y="17235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4516971" cy="1742592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99"/>
                </a:lnSpc>
              </a:pPr>
              <a:r>
                <a:rPr lang="en-US" sz="1749" b="1" dirty="0" err="1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Resultado</a:t>
              </a:r>
              <a:r>
                <a:rPr lang="en-US" sz="1749" b="1" dirty="0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1749" b="1" dirty="0" err="1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pedagógicamente</a:t>
              </a:r>
              <a:r>
                <a:rPr lang="en-US" sz="1749" b="1" dirty="0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1749" b="1" dirty="0" err="1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apropiado</a:t>
              </a:r>
              <a:r>
                <a:rPr lang="en-US" sz="1749" b="1" dirty="0">
                  <a:solidFill>
                    <a:srgbClr val="53575E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</a:p>
            <a:p>
              <a:pPr algn="l">
                <a:lnSpc>
                  <a:spcPts val="1919"/>
                </a:lnSpc>
              </a:pP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Considera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las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necesidades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educativas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y las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implicaciones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sociales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,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pero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puede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ser </a:t>
              </a:r>
              <a:r>
                <a:rPr lang="en-US" sz="1599" dirty="0" err="1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menos</a:t>
              </a:r>
              <a:r>
                <a:rPr lang="en-US" sz="1599" dirty="0">
                  <a:solidFill>
                    <a:srgbClr val="53575E"/>
                  </a:solidFill>
                  <a:latin typeface="Arimo"/>
                  <a:ea typeface="Arimo"/>
                  <a:cs typeface="Arimo"/>
                  <a:sym typeface="Arimo"/>
                </a:rPr>
                <a:t> probable. 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29616" y="1038225"/>
            <a:ext cx="90038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DESINFORMACIÓN Y USO NO CRÍTICO DE LA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62273" y="3111790"/>
            <a:ext cx="12029684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Es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importante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entender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herramienta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encarga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decidir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verdadera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o falsa;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recae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seres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humanos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Diversos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estudios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demostrado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desinformación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propaga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principalmente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usuarios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analizan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fuentes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automatizados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independientemente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calidad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técnica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(Wardle y Derakhshan, 2017; Nyhan y Reifler, 2010).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existe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aceptar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valiosa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bien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redactada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docentes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aceptan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sin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espíritu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295439" y="0"/>
            <a:ext cx="6901405" cy="10287000"/>
            <a:chOff x="0" y="0"/>
            <a:chExt cx="920187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201912" cy="13716000"/>
            </a:xfrm>
            <a:custGeom>
              <a:avLst/>
              <a:gdLst/>
              <a:ahLst/>
              <a:cxnLst/>
              <a:rect l="l" t="t" r="r" b="b"/>
              <a:pathLst>
                <a:path w="9201912" h="13716000">
                  <a:moveTo>
                    <a:pt x="0" y="0"/>
                  </a:moveTo>
                  <a:lnTo>
                    <a:pt x="9201912" y="0"/>
                  </a:lnTo>
                  <a:lnTo>
                    <a:pt x="92019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57800" y="1943100"/>
            <a:ext cx="11945313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digital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diseñar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culpar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útil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cierto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modo, indispensable.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destacar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interacción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usuarios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quienes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evitar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convertirse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verifiquen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promuevan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control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combatirse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fortaleciendo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pensamiento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fomentando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reflexión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metacognitiva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introducir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nuevas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641312" y="7705630"/>
            <a:ext cx="6901433" cy="2324049"/>
            <a:chOff x="0" y="0"/>
            <a:chExt cx="6746799" cy="3098732"/>
          </a:xfrm>
        </p:grpSpPr>
        <p:sp>
          <p:nvSpPr>
            <p:cNvPr id="4" name="Freeform 4">
              <a:hlinkClick r:id="rId4" tooltip="https://docs.google.com/forms/u/0/d/e/1FAIpQLSe2JY4svaIEE7RHKCwienLkINqufcyYqCas6ypab5ENfZJEKw/formResponse"/>
            </p:cNvPr>
            <p:cNvSpPr/>
            <p:nvPr/>
          </p:nvSpPr>
          <p:spPr>
            <a:xfrm>
              <a:off x="0" y="0"/>
              <a:ext cx="6746875" cy="3098796"/>
            </a:xfrm>
            <a:custGeom>
              <a:avLst/>
              <a:gdLst/>
              <a:ahLst/>
              <a:cxnLst/>
              <a:rect l="l" t="t" r="r" b="b"/>
              <a:pathLst>
                <a:path w="6746875" h="3098796">
                  <a:moveTo>
                    <a:pt x="0" y="774699"/>
                  </a:moveTo>
                  <a:lnTo>
                    <a:pt x="5197475" y="774699"/>
                  </a:lnTo>
                  <a:lnTo>
                    <a:pt x="5197475" y="0"/>
                  </a:lnTo>
                  <a:lnTo>
                    <a:pt x="6746875" y="1549398"/>
                  </a:lnTo>
                  <a:lnTo>
                    <a:pt x="5197475" y="3098796"/>
                  </a:lnTo>
                  <a:lnTo>
                    <a:pt x="5197475" y="2324097"/>
                  </a:lnTo>
                  <a:lnTo>
                    <a:pt x="0" y="2324097"/>
                  </a:lnTo>
                  <a:close/>
                </a:path>
              </a:pathLst>
            </a:custGeom>
            <a:solidFill>
              <a:srgbClr val="92D05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6746799" cy="3117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Pon a </a:t>
              </a:r>
              <a:r>
                <a:rPr lang="en-US" sz="3000" b="1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prueba</a:t>
              </a: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 b="1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tu</a:t>
              </a: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</a:t>
              </a:r>
              <a:r>
                <a:rPr lang="en-US" sz="3000" b="1" dirty="0" err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conocimiento</a:t>
              </a:r>
              <a:endParaRPr lang="en-US" sz="30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295439" y="0"/>
            <a:ext cx="6901405" cy="10287000"/>
            <a:chOff x="0" y="0"/>
            <a:chExt cx="9201874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01912" cy="13716000"/>
            </a:xfrm>
            <a:custGeom>
              <a:avLst/>
              <a:gdLst/>
              <a:ahLst/>
              <a:cxnLst/>
              <a:rect l="l" t="t" r="r" b="b"/>
              <a:pathLst>
                <a:path w="9201912" h="13716000">
                  <a:moveTo>
                    <a:pt x="0" y="0"/>
                  </a:moveTo>
                  <a:lnTo>
                    <a:pt x="9201912" y="0"/>
                  </a:lnTo>
                  <a:lnTo>
                    <a:pt x="92019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1218" y="1070801"/>
            <a:ext cx="7334471" cy="803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3:</a:t>
            </a:r>
          </a:p>
          <a:p>
            <a:pPr algn="l">
              <a:lnSpc>
                <a:spcPts val="910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APLICACIÓN DE MODELOS DE RAZONAMIENTO ÉTICO EN SITUACIONES DE FORMACIÓN Y EVALUACIÓN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95500"/>
            <a:ext cx="16230600" cy="520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centra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aplicación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razonamiento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implementarse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donde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impactarán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programas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capacitación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laboral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Mediante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ejemplos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realistas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aprenderás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son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neutrales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;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además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ser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solución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aumenta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; y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será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un conjunto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reglas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seguir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contextualizada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concepto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mediador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refuerza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módulo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integrará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conocimiento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real,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relaciones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inclusión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protección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humana.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Al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consultar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percibir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aumento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Sin embargo,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mediante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aplicación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razonamiento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la IA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transformarse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potencial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herramienta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responsable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justa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centrada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el ser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5691456" cy="68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DECISIONES EDUCATIVAS Y RESPONSABILIDAD ÉTICA DEL FORMADOR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286331"/>
            <a:ext cx="15302503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neutral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tiene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carácter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social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trayectoria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personas. 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se integra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es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distinguir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10042356" y="4835352"/>
            <a:ext cx="7644403" cy="4502636"/>
          </a:xfrm>
          <a:custGeom>
            <a:avLst/>
            <a:gdLst/>
            <a:ahLst/>
            <a:cxnLst/>
            <a:rect l="l" t="t" r="r" b="b"/>
            <a:pathLst>
              <a:path w="8261717" h="4502636">
                <a:moveTo>
                  <a:pt x="0" y="0"/>
                </a:moveTo>
                <a:lnTo>
                  <a:pt x="8261717" y="0"/>
                </a:lnTo>
                <a:lnTo>
                  <a:pt x="8261717" y="4502636"/>
                </a:lnTo>
                <a:lnTo>
                  <a:pt x="0" y="45026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0466028" y="5796733"/>
            <a:ext cx="6678972" cy="2579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educativas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tienen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consecuencias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reales para 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oportunidades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derechos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estudiantes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;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si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bien la IA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puede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brindar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apoyo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analítico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probabilístico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responsabilidad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ética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juicio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profesional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para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integrar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datos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contexto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valores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educativos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siempre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recaen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BCF2F141-5E7A-B62C-C02C-6E99EE81ED70}"/>
              </a:ext>
            </a:extLst>
          </p:cNvPr>
          <p:cNvSpPr txBox="1"/>
          <p:nvPr/>
        </p:nvSpPr>
        <p:spPr>
          <a:xfrm>
            <a:off x="1143000" y="4942079"/>
            <a:ext cx="8115300" cy="4807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mencionó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produce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sugerencias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clasificaciones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),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semántica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conciencia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significado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cultural o social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situaciones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Solo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real,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individual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378260" y="0"/>
            <a:ext cx="7038470" cy="10287000"/>
            <a:chOff x="0" y="0"/>
            <a:chExt cx="9384627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84665" cy="13716000"/>
            </a:xfrm>
            <a:custGeom>
              <a:avLst/>
              <a:gdLst/>
              <a:ahLst/>
              <a:cxnLst/>
              <a:rect l="l" t="t" r="r" b="b"/>
              <a:pathLst>
                <a:path w="9384665" h="13716000">
                  <a:moveTo>
                    <a:pt x="0" y="0"/>
                  </a:moveTo>
                  <a:lnTo>
                    <a:pt x="9384665" y="0"/>
                  </a:lnTo>
                  <a:lnTo>
                    <a:pt x="93846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38225"/>
            <a:ext cx="9929812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MODELOS DE RAZONAMIENTO ÉTICO APLICABLES A LA FPE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8220" y="3467100"/>
            <a:ext cx="9639300" cy="3691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incluyendo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requiere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van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allá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simple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Quien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formular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razonamiento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estructurado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teniendo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proporciona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considerar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circunstancias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subjetivas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derechos,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consecuencias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gestionar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recurrir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consolidados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razonamiento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87782" y="545188"/>
            <a:ext cx="10296572" cy="778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permite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respeta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derechos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fundamentales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principios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éticos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equidad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la no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discriminación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transparencia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aplicación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a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plantea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cuestión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recomendación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automatizada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trata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forma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coherente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3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consecuencialista</a:t>
            </a: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centra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atención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efectos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concretos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: ¿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Qué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tiene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recomendación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acceso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al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curso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motivación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o el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exclusión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? Incluso las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consecuencias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deseadas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vuelven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relevantes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3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cuidado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aplicada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a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educación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centra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atención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relación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historia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individual del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estudiante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Aquí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manifiesta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limitación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estructural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la IA: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incapacidad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capturar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vulnerabilidades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personales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transiciones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vitales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formalizables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3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300" b="1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3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aclara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incluso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cuentan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con el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artificial, la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recae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de IA, es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decir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 un ser </a:t>
            </a:r>
            <a:r>
              <a:rPr lang="en-US" sz="23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3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90192" y="0"/>
            <a:ext cx="6342136" cy="10287000"/>
            <a:chOff x="0" y="0"/>
            <a:chExt cx="8456181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456168" cy="13716000"/>
            </a:xfrm>
            <a:custGeom>
              <a:avLst/>
              <a:gdLst/>
              <a:ahLst/>
              <a:cxnLst/>
              <a:rect l="l" t="t" r="r" b="b"/>
              <a:pathLst>
                <a:path w="8456168" h="13716000">
                  <a:moveTo>
                    <a:pt x="0" y="0"/>
                  </a:moveTo>
                  <a:lnTo>
                    <a:pt x="8456168" y="0"/>
                  </a:lnTo>
                  <a:lnTo>
                    <a:pt x="845616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810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EDFAFA22-9303-B35B-131B-8DB3989430B7}"/>
              </a:ext>
            </a:extLst>
          </p:cNvPr>
          <p:cNvSpPr txBox="1"/>
          <p:nvPr/>
        </p:nvSpPr>
        <p:spPr>
          <a:xfrm>
            <a:off x="7696200" y="8115300"/>
            <a:ext cx="9189720" cy="1924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-217170" algn="ctr">
              <a:lnSpc>
                <a:spcPts val="2880"/>
              </a:lnSpc>
              <a:spcBef>
                <a:spcPct val="0"/>
              </a:spcBef>
            </a:pP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La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inteligencia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artificial no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funciona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como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un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sustituto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ético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una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herramienta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para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exigir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responsabilidades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por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las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decisiones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incluso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si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son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erróneas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.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Puede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apoyar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y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ayudar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al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formador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a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explicitar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las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razones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de sus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elecciones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y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fortalecer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la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calidad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ética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de sus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decisiones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,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incluso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con el </a:t>
            </a:r>
            <a:r>
              <a:rPr lang="en-US" sz="2400" i="1" dirty="0" err="1">
                <a:solidFill>
                  <a:srgbClr val="000000"/>
                </a:solidFill>
                <a:latin typeface="Lato Light"/>
                <a:sym typeface="Lato Light Italics"/>
              </a:rPr>
              <a:t>apoyo</a:t>
            </a:r>
            <a:r>
              <a:rPr lang="en-US" sz="2400" i="1" dirty="0">
                <a:solidFill>
                  <a:srgbClr val="000000"/>
                </a:solidFill>
                <a:latin typeface="Lato Light"/>
                <a:sym typeface="Lato Light Italics"/>
              </a:rPr>
              <a:t> de la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6230600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RAZONAMIENTO ÉTICO EN EL USO DE LA IA PARA LA ORIENTACIÓN Y PERSONALIZACIÓN DE RUTAS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75693"/>
            <a:ext cx="16230600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itinerarios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sugiriendo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cursos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niveles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demostrado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FPE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cursos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definir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niveles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5690229"/>
            <a:ext cx="7886700" cy="2947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importancia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propósito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Sin embargo,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considerando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genera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cálculos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valor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social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evidente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inapropiado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delegar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Bold"/>
              </a:rPr>
              <a:t>.</a:t>
            </a:r>
          </a:p>
        </p:txBody>
      </p:sp>
      <p:sp>
        <p:nvSpPr>
          <p:cNvPr id="5" name="Freeform 5"/>
          <p:cNvSpPr/>
          <p:nvPr/>
        </p:nvSpPr>
        <p:spPr>
          <a:xfrm>
            <a:off x="10210800" y="4879630"/>
            <a:ext cx="7239000" cy="4912070"/>
          </a:xfrm>
          <a:custGeom>
            <a:avLst/>
            <a:gdLst/>
            <a:ahLst/>
            <a:cxnLst/>
            <a:rect l="l" t="t" r="r" b="b"/>
            <a:pathLst>
              <a:path w="6779132" h="3694627">
                <a:moveTo>
                  <a:pt x="0" y="0"/>
                </a:moveTo>
                <a:lnTo>
                  <a:pt x="6779131" y="0"/>
                </a:lnTo>
                <a:lnTo>
                  <a:pt x="6779131" y="3694627"/>
                </a:lnTo>
                <a:lnTo>
                  <a:pt x="0" y="3694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0771109" y="5690229"/>
            <a:ext cx="6177689" cy="3438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orientación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asistida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IA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proporciona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recomendaciones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probabilísticas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no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educativas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;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educadores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deben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aplicar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principios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éticos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como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protección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derechos,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evaluación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efectos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a lo largo del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tiempo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priorización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relación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educativa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manteniendo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al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mismo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tiempo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responsabilidad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final de 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790700"/>
            <a:ext cx="16230600" cy="6322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Los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abordar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completamente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situaciones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individuales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influenciadas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número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infinito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variables. Esto solo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hacerlo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persona,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quien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ayudar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tomar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respaldadas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solo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también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habilidades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éticas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ampliar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opciones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el bien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común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justa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respetar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derechos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Una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algorítmica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limita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acceso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cursos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ciertos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viola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principios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el Empleo.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enfoque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consecuencialista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lleva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considerar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efectos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largo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plazo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eficaz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tiene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beneficios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positivos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relacionados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con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cuidado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recuerda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relación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Como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conviertes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central del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sobre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estudiante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aplicación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principios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algorítmicos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manera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adecuada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exige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sigas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siendo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quien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tome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final,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aprovechando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artificial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siendo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capaz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a 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transformar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automatizadas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opciones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justas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contextualizadas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71500"/>
            <a:ext cx="164211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EL FORMADOR COMO MEDIADOR CRÍTICO DE LAS DECISIONES ALGORÍTMICAS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685" y="1638300"/>
            <a:ext cx="16230600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Tu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reforzada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artificial. Dado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sí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mismo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institucionales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recayendo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múltiples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niveles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3434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primer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nivel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de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 es la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general,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factores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influyen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ahí,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cualquier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estructural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surgir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Esta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general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suspender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descartar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completo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incompatibles con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3434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segundo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nivel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es la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verificación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posible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corrección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fines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revisarse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determina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respalda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otorga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otorga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margen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maniobra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validación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3434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concepto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final 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Light"/>
              </a:rPr>
              <a:t>es el principio de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según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explicables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rastreables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Si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respaldada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tiene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negativo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recae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217170" lvl="1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Tu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Bold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Bold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el de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asume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plena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2633696" y="8302721"/>
            <a:ext cx="4625604" cy="1911159"/>
            <a:chOff x="0" y="0"/>
            <a:chExt cx="7646518" cy="3159308"/>
          </a:xfrm>
        </p:grpSpPr>
        <p:sp>
          <p:nvSpPr>
            <p:cNvPr id="5" name="Freeform 5">
              <a:hlinkClick r:id="rId4" tooltip="https://docs.google.com/forms/d/e/1FAIpQLSeALu9IAp-483_0DImQxjhdRbLvcbC4FGnMCrGJEsc1nJJ2fw/viewform?usp=publish-editor"/>
            </p:cNvPr>
            <p:cNvSpPr/>
            <p:nvPr/>
          </p:nvSpPr>
          <p:spPr>
            <a:xfrm>
              <a:off x="0" y="0"/>
              <a:ext cx="7646543" cy="3159257"/>
            </a:xfrm>
            <a:custGeom>
              <a:avLst/>
              <a:gdLst/>
              <a:ahLst/>
              <a:cxnLst/>
              <a:rect l="l" t="t" r="r" b="b"/>
              <a:pathLst>
                <a:path w="7646543" h="3159257">
                  <a:moveTo>
                    <a:pt x="0" y="789814"/>
                  </a:moveTo>
                  <a:lnTo>
                    <a:pt x="6066917" y="789814"/>
                  </a:lnTo>
                  <a:lnTo>
                    <a:pt x="6066917" y="0"/>
                  </a:lnTo>
                  <a:lnTo>
                    <a:pt x="7646543" y="1579629"/>
                  </a:lnTo>
                  <a:lnTo>
                    <a:pt x="6066917" y="3159257"/>
                  </a:lnTo>
                  <a:lnTo>
                    <a:pt x="6066917" y="2369443"/>
                  </a:lnTo>
                  <a:lnTo>
                    <a:pt x="0" y="2369443"/>
                  </a:lnTo>
                  <a:close/>
                </a:path>
              </a:pathLst>
            </a:custGeom>
            <a:solidFill>
              <a:srgbClr val="0070C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7646518" cy="3178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Test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3403" y="2536297"/>
            <a:ext cx="11452716" cy="6093451"/>
          </a:xfrm>
          <a:custGeom>
            <a:avLst/>
            <a:gdLst/>
            <a:ahLst/>
            <a:cxnLst/>
            <a:rect l="l" t="t" r="r" b="b"/>
            <a:pathLst>
              <a:path w="11452716" h="6093451">
                <a:moveTo>
                  <a:pt x="0" y="0"/>
                </a:moveTo>
                <a:lnTo>
                  <a:pt x="11452716" y="0"/>
                </a:lnTo>
                <a:lnTo>
                  <a:pt x="11452716" y="6093450"/>
                </a:lnTo>
                <a:lnTo>
                  <a:pt x="0" y="6093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806" t="-28289" r="-10613" b="-78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95166" y="5753406"/>
            <a:ext cx="3020287" cy="1910102"/>
            <a:chOff x="0" y="0"/>
            <a:chExt cx="1046142" cy="6616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46142" cy="661605"/>
            </a:xfrm>
            <a:custGeom>
              <a:avLst/>
              <a:gdLst/>
              <a:ahLst/>
              <a:cxnLst/>
              <a:rect l="l" t="t" r="r" b="b"/>
              <a:pathLst>
                <a:path w="1046142" h="661605">
                  <a:moveTo>
                    <a:pt x="0" y="0"/>
                  </a:moveTo>
                  <a:lnTo>
                    <a:pt x="1046142" y="0"/>
                  </a:lnTo>
                  <a:lnTo>
                    <a:pt x="1046142" y="661605"/>
                  </a:lnTo>
                  <a:lnTo>
                    <a:pt x="0" y="6616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046142" cy="699705"/>
            </a:xfrm>
            <a:prstGeom prst="rect">
              <a:avLst/>
            </a:prstGeom>
          </p:spPr>
          <p:txBody>
            <a:bodyPr lIns="36866" tIns="36866" rIns="36866" bIns="36866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21583" y="5734356"/>
            <a:ext cx="2767453" cy="1931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sz="159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 formador debes entender como funcionan las herramientas de IA, reconocen sus limites e ignorar aquellas recomendaciones que no se alineen con el contexto educacional.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938567" y="5753406"/>
            <a:ext cx="3020287" cy="1910102"/>
            <a:chOff x="0" y="0"/>
            <a:chExt cx="1046142" cy="6616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46142" cy="661605"/>
            </a:xfrm>
            <a:custGeom>
              <a:avLst/>
              <a:gdLst/>
              <a:ahLst/>
              <a:cxnLst/>
              <a:rect l="l" t="t" r="r" b="b"/>
              <a:pathLst>
                <a:path w="1046142" h="661605">
                  <a:moveTo>
                    <a:pt x="0" y="0"/>
                  </a:moveTo>
                  <a:lnTo>
                    <a:pt x="1046142" y="0"/>
                  </a:lnTo>
                  <a:lnTo>
                    <a:pt x="1046142" y="661605"/>
                  </a:lnTo>
                  <a:lnTo>
                    <a:pt x="0" y="6616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46142" cy="699705"/>
            </a:xfrm>
            <a:prstGeom prst="rect">
              <a:avLst/>
            </a:prstGeom>
          </p:spPr>
          <p:txBody>
            <a:bodyPr lIns="36866" tIns="36866" rIns="36866" bIns="36866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945408" y="5753406"/>
            <a:ext cx="2859392" cy="1910102"/>
            <a:chOff x="0" y="0"/>
            <a:chExt cx="990413" cy="6616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0413" cy="661605"/>
            </a:xfrm>
            <a:custGeom>
              <a:avLst/>
              <a:gdLst/>
              <a:ahLst/>
              <a:cxnLst/>
              <a:rect l="l" t="t" r="r" b="b"/>
              <a:pathLst>
                <a:path w="990413" h="661605">
                  <a:moveTo>
                    <a:pt x="0" y="0"/>
                  </a:moveTo>
                  <a:lnTo>
                    <a:pt x="990413" y="0"/>
                  </a:lnTo>
                  <a:lnTo>
                    <a:pt x="990413" y="661605"/>
                  </a:lnTo>
                  <a:lnTo>
                    <a:pt x="0" y="6616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90413" cy="699705"/>
            </a:xfrm>
            <a:prstGeom prst="rect">
              <a:avLst/>
            </a:prstGeom>
          </p:spPr>
          <p:txBody>
            <a:bodyPr lIns="36866" tIns="36866" rIns="36866" bIns="36866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32156" y="7261615"/>
            <a:ext cx="133989" cy="136161"/>
            <a:chOff x="0" y="0"/>
            <a:chExt cx="234950" cy="238760"/>
          </a:xfrm>
        </p:grpSpPr>
        <p:sp>
          <p:nvSpPr>
            <p:cNvPr id="14" name="Freeform 14"/>
            <p:cNvSpPr/>
            <p:nvPr/>
          </p:nvSpPr>
          <p:spPr>
            <a:xfrm>
              <a:off x="46950" y="49672"/>
              <a:ext cx="133390" cy="138014"/>
            </a:xfrm>
            <a:custGeom>
              <a:avLst/>
              <a:gdLst/>
              <a:ahLst/>
              <a:cxnLst/>
              <a:rect l="l" t="t" r="r" b="b"/>
              <a:pathLst>
                <a:path w="133390" h="138014">
                  <a:moveTo>
                    <a:pt x="133390" y="46848"/>
                  </a:moveTo>
                  <a:cubicBezTo>
                    <a:pt x="130850" y="96378"/>
                    <a:pt x="110530" y="123048"/>
                    <a:pt x="95290" y="131938"/>
                  </a:cubicBezTo>
                  <a:cubicBezTo>
                    <a:pt x="85130" y="137018"/>
                    <a:pt x="74970" y="139558"/>
                    <a:pt x="63540" y="137018"/>
                  </a:cubicBezTo>
                  <a:cubicBezTo>
                    <a:pt x="45760" y="134478"/>
                    <a:pt x="17820" y="120508"/>
                    <a:pt x="7660" y="103998"/>
                  </a:cubicBezTo>
                  <a:cubicBezTo>
                    <a:pt x="-2500" y="87488"/>
                    <a:pt x="-1230" y="55738"/>
                    <a:pt x="3850" y="39228"/>
                  </a:cubicBezTo>
                  <a:cubicBezTo>
                    <a:pt x="7660" y="27798"/>
                    <a:pt x="14010" y="18908"/>
                    <a:pt x="24170" y="12558"/>
                  </a:cubicBezTo>
                  <a:cubicBezTo>
                    <a:pt x="38140" y="3668"/>
                    <a:pt x="71160" y="-2682"/>
                    <a:pt x="87670" y="1128"/>
                  </a:cubicBezTo>
                  <a:cubicBezTo>
                    <a:pt x="100370" y="3668"/>
                    <a:pt x="116880" y="17638"/>
                    <a:pt x="116880" y="17638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808980" y="7215262"/>
            <a:ext cx="133989" cy="136161"/>
            <a:chOff x="0" y="0"/>
            <a:chExt cx="234950" cy="238760"/>
          </a:xfrm>
        </p:grpSpPr>
        <p:sp>
          <p:nvSpPr>
            <p:cNvPr id="16" name="Freeform 16"/>
            <p:cNvSpPr/>
            <p:nvPr/>
          </p:nvSpPr>
          <p:spPr>
            <a:xfrm>
              <a:off x="46950" y="50236"/>
              <a:ext cx="134660" cy="138698"/>
            </a:xfrm>
            <a:custGeom>
              <a:avLst/>
              <a:gdLst/>
              <a:ahLst/>
              <a:cxnLst/>
              <a:rect l="l" t="t" r="r" b="b"/>
              <a:pathLst>
                <a:path w="134660" h="138698">
                  <a:moveTo>
                    <a:pt x="134660" y="47554"/>
                  </a:moveTo>
                  <a:cubicBezTo>
                    <a:pt x="130850" y="97084"/>
                    <a:pt x="110530" y="122484"/>
                    <a:pt x="96560" y="131374"/>
                  </a:cubicBezTo>
                  <a:cubicBezTo>
                    <a:pt x="86400" y="137724"/>
                    <a:pt x="74970" y="140264"/>
                    <a:pt x="63540" y="137724"/>
                  </a:cubicBezTo>
                  <a:cubicBezTo>
                    <a:pt x="47030" y="133914"/>
                    <a:pt x="17820" y="119944"/>
                    <a:pt x="7660" y="103434"/>
                  </a:cubicBezTo>
                  <a:cubicBezTo>
                    <a:pt x="-2500" y="86924"/>
                    <a:pt x="-1230" y="55174"/>
                    <a:pt x="3850" y="38664"/>
                  </a:cubicBezTo>
                  <a:cubicBezTo>
                    <a:pt x="7660" y="27234"/>
                    <a:pt x="14010" y="19614"/>
                    <a:pt x="24170" y="13264"/>
                  </a:cubicBezTo>
                  <a:cubicBezTo>
                    <a:pt x="39410" y="4374"/>
                    <a:pt x="71160" y="-1976"/>
                    <a:pt x="87670" y="564"/>
                  </a:cubicBezTo>
                  <a:cubicBezTo>
                    <a:pt x="100370" y="3104"/>
                    <a:pt x="116880" y="18344"/>
                    <a:pt x="116880" y="18344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854608" y="7284791"/>
            <a:ext cx="133989" cy="136161"/>
            <a:chOff x="0" y="0"/>
            <a:chExt cx="234950" cy="238760"/>
          </a:xfrm>
        </p:grpSpPr>
        <p:sp>
          <p:nvSpPr>
            <p:cNvPr id="18" name="Freeform 18"/>
            <p:cNvSpPr/>
            <p:nvPr/>
          </p:nvSpPr>
          <p:spPr>
            <a:xfrm>
              <a:off x="47463" y="49672"/>
              <a:ext cx="134147" cy="137991"/>
            </a:xfrm>
            <a:custGeom>
              <a:avLst/>
              <a:gdLst/>
              <a:ahLst/>
              <a:cxnLst/>
              <a:rect l="l" t="t" r="r" b="b"/>
              <a:pathLst>
                <a:path w="134147" h="137991">
                  <a:moveTo>
                    <a:pt x="134147" y="46848"/>
                  </a:moveTo>
                  <a:cubicBezTo>
                    <a:pt x="131607" y="96378"/>
                    <a:pt x="111287" y="121778"/>
                    <a:pt x="96047" y="130668"/>
                  </a:cubicBezTo>
                  <a:cubicBezTo>
                    <a:pt x="85887" y="137018"/>
                    <a:pt x="75727" y="139558"/>
                    <a:pt x="63027" y="137018"/>
                  </a:cubicBezTo>
                  <a:cubicBezTo>
                    <a:pt x="46517" y="134478"/>
                    <a:pt x="17307" y="119238"/>
                    <a:pt x="8417" y="103998"/>
                  </a:cubicBezTo>
                  <a:cubicBezTo>
                    <a:pt x="-1743" y="87488"/>
                    <a:pt x="-1743" y="54468"/>
                    <a:pt x="3337" y="39228"/>
                  </a:cubicBezTo>
                  <a:cubicBezTo>
                    <a:pt x="7147" y="26528"/>
                    <a:pt x="13497" y="18908"/>
                    <a:pt x="24927" y="12558"/>
                  </a:cubicBezTo>
                  <a:cubicBezTo>
                    <a:pt x="38897" y="3668"/>
                    <a:pt x="71917" y="-2682"/>
                    <a:pt x="88427" y="1128"/>
                  </a:cubicBezTo>
                  <a:cubicBezTo>
                    <a:pt x="99857" y="2398"/>
                    <a:pt x="116367" y="17638"/>
                    <a:pt x="116367" y="17638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832156" y="7215262"/>
            <a:ext cx="133989" cy="136161"/>
            <a:chOff x="0" y="0"/>
            <a:chExt cx="234950" cy="238760"/>
          </a:xfrm>
        </p:grpSpPr>
        <p:sp>
          <p:nvSpPr>
            <p:cNvPr id="20" name="Freeform 20"/>
            <p:cNvSpPr/>
            <p:nvPr/>
          </p:nvSpPr>
          <p:spPr>
            <a:xfrm>
              <a:off x="46950" y="50236"/>
              <a:ext cx="133390" cy="138698"/>
            </a:xfrm>
            <a:custGeom>
              <a:avLst/>
              <a:gdLst/>
              <a:ahLst/>
              <a:cxnLst/>
              <a:rect l="l" t="t" r="r" b="b"/>
              <a:pathLst>
                <a:path w="133390" h="138698">
                  <a:moveTo>
                    <a:pt x="133390" y="47554"/>
                  </a:moveTo>
                  <a:cubicBezTo>
                    <a:pt x="130850" y="97084"/>
                    <a:pt x="110530" y="122484"/>
                    <a:pt x="95290" y="131374"/>
                  </a:cubicBezTo>
                  <a:cubicBezTo>
                    <a:pt x="85130" y="137724"/>
                    <a:pt x="74970" y="140264"/>
                    <a:pt x="63540" y="137724"/>
                  </a:cubicBezTo>
                  <a:cubicBezTo>
                    <a:pt x="45760" y="133914"/>
                    <a:pt x="17820" y="119944"/>
                    <a:pt x="7660" y="103434"/>
                  </a:cubicBezTo>
                  <a:cubicBezTo>
                    <a:pt x="-2500" y="86924"/>
                    <a:pt x="-1230" y="55174"/>
                    <a:pt x="3850" y="38664"/>
                  </a:cubicBezTo>
                  <a:cubicBezTo>
                    <a:pt x="7660" y="27234"/>
                    <a:pt x="14010" y="19614"/>
                    <a:pt x="24170" y="13264"/>
                  </a:cubicBezTo>
                  <a:cubicBezTo>
                    <a:pt x="38140" y="4374"/>
                    <a:pt x="71160" y="-1976"/>
                    <a:pt x="87670" y="564"/>
                  </a:cubicBezTo>
                  <a:cubicBezTo>
                    <a:pt x="100370" y="3104"/>
                    <a:pt x="116880" y="18344"/>
                    <a:pt x="116880" y="18344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828535" y="7213813"/>
            <a:ext cx="183238" cy="137610"/>
            <a:chOff x="0" y="0"/>
            <a:chExt cx="321310" cy="241300"/>
          </a:xfrm>
        </p:grpSpPr>
        <p:sp>
          <p:nvSpPr>
            <p:cNvPr id="22" name="Freeform 22"/>
            <p:cNvSpPr/>
            <p:nvPr/>
          </p:nvSpPr>
          <p:spPr>
            <a:xfrm>
              <a:off x="50800" y="50800"/>
              <a:ext cx="219903" cy="142203"/>
            </a:xfrm>
            <a:custGeom>
              <a:avLst/>
              <a:gdLst/>
              <a:ahLst/>
              <a:cxnLst/>
              <a:rect l="l" t="t" r="r" b="b"/>
              <a:pathLst>
                <a:path w="219903" h="142203">
                  <a:moveTo>
                    <a:pt x="69850" y="0"/>
                  </a:moveTo>
                  <a:cubicBezTo>
                    <a:pt x="193040" y="12700"/>
                    <a:pt x="212090" y="33020"/>
                    <a:pt x="217170" y="50800"/>
                  </a:cubicBezTo>
                  <a:cubicBezTo>
                    <a:pt x="222250" y="69850"/>
                    <a:pt x="213360" y="100330"/>
                    <a:pt x="203200" y="114300"/>
                  </a:cubicBezTo>
                  <a:cubicBezTo>
                    <a:pt x="194310" y="127000"/>
                    <a:pt x="179070" y="134620"/>
                    <a:pt x="165100" y="137160"/>
                  </a:cubicBezTo>
                  <a:cubicBezTo>
                    <a:pt x="151130" y="140970"/>
                    <a:pt x="134620" y="139700"/>
                    <a:pt x="120650" y="132080"/>
                  </a:cubicBezTo>
                  <a:cubicBezTo>
                    <a:pt x="105410" y="123190"/>
                    <a:pt x="85090" y="100330"/>
                    <a:pt x="82550" y="81280"/>
                  </a:cubicBezTo>
                  <a:cubicBezTo>
                    <a:pt x="78740" y="62230"/>
                    <a:pt x="90170" y="33020"/>
                    <a:pt x="102870" y="19050"/>
                  </a:cubicBezTo>
                  <a:cubicBezTo>
                    <a:pt x="113030" y="8890"/>
                    <a:pt x="129540" y="2540"/>
                    <a:pt x="142240" y="1270"/>
                  </a:cubicBezTo>
                  <a:cubicBezTo>
                    <a:pt x="156210" y="0"/>
                    <a:pt x="173990" y="1270"/>
                    <a:pt x="185420" y="10160"/>
                  </a:cubicBezTo>
                  <a:cubicBezTo>
                    <a:pt x="200660" y="20320"/>
                    <a:pt x="217170" y="48260"/>
                    <a:pt x="219710" y="66040"/>
                  </a:cubicBezTo>
                  <a:cubicBezTo>
                    <a:pt x="220980" y="81280"/>
                    <a:pt x="215900" y="96520"/>
                    <a:pt x="207010" y="109220"/>
                  </a:cubicBezTo>
                  <a:cubicBezTo>
                    <a:pt x="199390" y="120650"/>
                    <a:pt x="187960" y="129540"/>
                    <a:pt x="172720" y="135890"/>
                  </a:cubicBezTo>
                  <a:cubicBezTo>
                    <a:pt x="148590" y="143510"/>
                    <a:pt x="96520" y="143510"/>
                    <a:pt x="69850" y="139700"/>
                  </a:cubicBezTo>
                  <a:cubicBezTo>
                    <a:pt x="50800" y="135890"/>
                    <a:pt x="35560" y="132080"/>
                    <a:pt x="22860" y="121920"/>
                  </a:cubicBezTo>
                  <a:cubicBezTo>
                    <a:pt x="11430" y="111760"/>
                    <a:pt x="1270" y="93980"/>
                    <a:pt x="0" y="78740"/>
                  </a:cubicBezTo>
                  <a:cubicBezTo>
                    <a:pt x="0" y="59690"/>
                    <a:pt x="10160" y="30480"/>
                    <a:pt x="22860" y="17780"/>
                  </a:cubicBezTo>
                  <a:cubicBezTo>
                    <a:pt x="34290" y="6350"/>
                    <a:pt x="69850" y="0"/>
                    <a:pt x="69850" y="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874164" y="7213813"/>
            <a:ext cx="137610" cy="183238"/>
            <a:chOff x="0" y="0"/>
            <a:chExt cx="241300" cy="321310"/>
          </a:xfrm>
        </p:grpSpPr>
        <p:sp>
          <p:nvSpPr>
            <p:cNvPr id="24" name="Freeform 24"/>
            <p:cNvSpPr/>
            <p:nvPr/>
          </p:nvSpPr>
          <p:spPr>
            <a:xfrm>
              <a:off x="48382" y="50800"/>
              <a:ext cx="142425" cy="219903"/>
            </a:xfrm>
            <a:custGeom>
              <a:avLst/>
              <a:gdLst/>
              <a:ahLst/>
              <a:cxnLst/>
              <a:rect l="l" t="t" r="r" b="b"/>
              <a:pathLst>
                <a:path w="142425" h="219903">
                  <a:moveTo>
                    <a:pt x="142118" y="69850"/>
                  </a:moveTo>
                  <a:cubicBezTo>
                    <a:pt x="129418" y="193040"/>
                    <a:pt x="109098" y="212090"/>
                    <a:pt x="91318" y="217170"/>
                  </a:cubicBezTo>
                  <a:cubicBezTo>
                    <a:pt x="72268" y="222250"/>
                    <a:pt x="43058" y="213360"/>
                    <a:pt x="27818" y="203200"/>
                  </a:cubicBezTo>
                  <a:cubicBezTo>
                    <a:pt x="16388" y="194310"/>
                    <a:pt x="7498" y="179070"/>
                    <a:pt x="4958" y="165100"/>
                  </a:cubicBezTo>
                  <a:cubicBezTo>
                    <a:pt x="2418" y="151130"/>
                    <a:pt x="2418" y="134620"/>
                    <a:pt x="10038" y="120650"/>
                  </a:cubicBezTo>
                  <a:cubicBezTo>
                    <a:pt x="18928" y="105410"/>
                    <a:pt x="43058" y="85090"/>
                    <a:pt x="62108" y="82550"/>
                  </a:cubicBezTo>
                  <a:cubicBezTo>
                    <a:pt x="79888" y="78740"/>
                    <a:pt x="109098" y="90170"/>
                    <a:pt x="123068" y="102870"/>
                  </a:cubicBezTo>
                  <a:cubicBezTo>
                    <a:pt x="134498" y="113030"/>
                    <a:pt x="139578" y="129540"/>
                    <a:pt x="142118" y="142240"/>
                  </a:cubicBezTo>
                  <a:cubicBezTo>
                    <a:pt x="143388" y="156210"/>
                    <a:pt x="140848" y="173990"/>
                    <a:pt x="131958" y="185420"/>
                  </a:cubicBezTo>
                  <a:cubicBezTo>
                    <a:pt x="121798" y="200660"/>
                    <a:pt x="93858" y="217170"/>
                    <a:pt x="76078" y="219710"/>
                  </a:cubicBezTo>
                  <a:cubicBezTo>
                    <a:pt x="62108" y="220980"/>
                    <a:pt x="45598" y="215900"/>
                    <a:pt x="34168" y="207010"/>
                  </a:cubicBezTo>
                  <a:cubicBezTo>
                    <a:pt x="22738" y="199390"/>
                    <a:pt x="12578" y="187960"/>
                    <a:pt x="7498" y="172720"/>
                  </a:cubicBezTo>
                  <a:cubicBezTo>
                    <a:pt x="-1392" y="148590"/>
                    <a:pt x="-1392" y="96520"/>
                    <a:pt x="2418" y="69850"/>
                  </a:cubicBezTo>
                  <a:cubicBezTo>
                    <a:pt x="6228" y="50800"/>
                    <a:pt x="10038" y="35560"/>
                    <a:pt x="20198" y="24130"/>
                  </a:cubicBezTo>
                  <a:cubicBezTo>
                    <a:pt x="30358" y="11430"/>
                    <a:pt x="48138" y="1270"/>
                    <a:pt x="64648" y="0"/>
                  </a:cubicBezTo>
                  <a:cubicBezTo>
                    <a:pt x="82428" y="0"/>
                    <a:pt x="111638" y="10160"/>
                    <a:pt x="124338" y="24130"/>
                  </a:cubicBezTo>
                  <a:cubicBezTo>
                    <a:pt x="135768" y="34290"/>
                    <a:pt x="142118" y="69850"/>
                    <a:pt x="142118" y="69850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877785" y="7284791"/>
            <a:ext cx="133989" cy="136161"/>
            <a:chOff x="0" y="0"/>
            <a:chExt cx="234950" cy="238760"/>
          </a:xfrm>
        </p:grpSpPr>
        <p:sp>
          <p:nvSpPr>
            <p:cNvPr id="26" name="Freeform 26"/>
            <p:cNvSpPr/>
            <p:nvPr/>
          </p:nvSpPr>
          <p:spPr>
            <a:xfrm>
              <a:off x="46950" y="49672"/>
              <a:ext cx="134660" cy="137991"/>
            </a:xfrm>
            <a:custGeom>
              <a:avLst/>
              <a:gdLst/>
              <a:ahLst/>
              <a:cxnLst/>
              <a:rect l="l" t="t" r="r" b="b"/>
              <a:pathLst>
                <a:path w="134660" h="137991">
                  <a:moveTo>
                    <a:pt x="134660" y="46848"/>
                  </a:moveTo>
                  <a:cubicBezTo>
                    <a:pt x="130850" y="96378"/>
                    <a:pt x="110530" y="121778"/>
                    <a:pt x="96560" y="130668"/>
                  </a:cubicBezTo>
                  <a:cubicBezTo>
                    <a:pt x="86400" y="137018"/>
                    <a:pt x="74970" y="139558"/>
                    <a:pt x="63540" y="137018"/>
                  </a:cubicBezTo>
                  <a:cubicBezTo>
                    <a:pt x="47030" y="134478"/>
                    <a:pt x="17820" y="119238"/>
                    <a:pt x="7660" y="103998"/>
                  </a:cubicBezTo>
                  <a:cubicBezTo>
                    <a:pt x="-2500" y="87488"/>
                    <a:pt x="-1230" y="54468"/>
                    <a:pt x="3850" y="39228"/>
                  </a:cubicBezTo>
                  <a:cubicBezTo>
                    <a:pt x="7660" y="26528"/>
                    <a:pt x="14010" y="18908"/>
                    <a:pt x="24170" y="12558"/>
                  </a:cubicBezTo>
                  <a:cubicBezTo>
                    <a:pt x="39410" y="3668"/>
                    <a:pt x="72430" y="-2682"/>
                    <a:pt x="88940" y="1128"/>
                  </a:cubicBezTo>
                  <a:cubicBezTo>
                    <a:pt x="100370" y="2398"/>
                    <a:pt x="116880" y="17638"/>
                    <a:pt x="116880" y="17638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852436" y="7281894"/>
            <a:ext cx="157889" cy="139058"/>
            <a:chOff x="0" y="0"/>
            <a:chExt cx="276860" cy="243840"/>
          </a:xfrm>
        </p:grpSpPr>
        <p:sp>
          <p:nvSpPr>
            <p:cNvPr id="28" name="Freeform 28"/>
            <p:cNvSpPr/>
            <p:nvPr/>
          </p:nvSpPr>
          <p:spPr>
            <a:xfrm>
              <a:off x="49046" y="50383"/>
              <a:ext cx="178284" cy="141742"/>
            </a:xfrm>
            <a:custGeom>
              <a:avLst/>
              <a:gdLst/>
              <a:ahLst/>
              <a:cxnLst/>
              <a:rect l="l" t="t" r="r" b="b"/>
              <a:pathLst>
                <a:path w="178284" h="141742">
                  <a:moveTo>
                    <a:pt x="109704" y="141387"/>
                  </a:moveTo>
                  <a:cubicBezTo>
                    <a:pt x="28424" y="129957"/>
                    <a:pt x="6834" y="109637"/>
                    <a:pt x="1754" y="90587"/>
                  </a:cubicBezTo>
                  <a:cubicBezTo>
                    <a:pt x="-3326" y="71537"/>
                    <a:pt x="3024" y="41057"/>
                    <a:pt x="15724" y="25817"/>
                  </a:cubicBezTo>
                  <a:cubicBezTo>
                    <a:pt x="28424" y="10577"/>
                    <a:pt x="57634" y="-853"/>
                    <a:pt x="77954" y="1687"/>
                  </a:cubicBezTo>
                  <a:cubicBezTo>
                    <a:pt x="97004" y="2957"/>
                    <a:pt x="123674" y="20737"/>
                    <a:pt x="132564" y="38517"/>
                  </a:cubicBezTo>
                  <a:cubicBezTo>
                    <a:pt x="141454" y="56297"/>
                    <a:pt x="141454" y="88047"/>
                    <a:pt x="132564" y="104557"/>
                  </a:cubicBezTo>
                  <a:cubicBezTo>
                    <a:pt x="123674" y="122337"/>
                    <a:pt x="97004" y="140117"/>
                    <a:pt x="77954" y="141387"/>
                  </a:cubicBezTo>
                  <a:cubicBezTo>
                    <a:pt x="57634" y="143927"/>
                    <a:pt x="28424" y="132497"/>
                    <a:pt x="15724" y="117257"/>
                  </a:cubicBezTo>
                  <a:cubicBezTo>
                    <a:pt x="3024" y="102017"/>
                    <a:pt x="-2056" y="70267"/>
                    <a:pt x="1754" y="52487"/>
                  </a:cubicBezTo>
                  <a:cubicBezTo>
                    <a:pt x="4294" y="37247"/>
                    <a:pt x="15724" y="24547"/>
                    <a:pt x="27154" y="15657"/>
                  </a:cubicBezTo>
                  <a:cubicBezTo>
                    <a:pt x="38584" y="6767"/>
                    <a:pt x="53824" y="2957"/>
                    <a:pt x="70334" y="417"/>
                  </a:cubicBezTo>
                  <a:cubicBezTo>
                    <a:pt x="90654" y="-853"/>
                    <a:pt x="124944" y="417"/>
                    <a:pt x="142724" y="9307"/>
                  </a:cubicBezTo>
                  <a:cubicBezTo>
                    <a:pt x="157964" y="16927"/>
                    <a:pt x="170664" y="30897"/>
                    <a:pt x="175744" y="47407"/>
                  </a:cubicBezTo>
                  <a:cubicBezTo>
                    <a:pt x="180824" y="63917"/>
                    <a:pt x="178284" y="95667"/>
                    <a:pt x="168124" y="110907"/>
                  </a:cubicBezTo>
                  <a:cubicBezTo>
                    <a:pt x="156694" y="127417"/>
                    <a:pt x="109704" y="141387"/>
                    <a:pt x="109704" y="141387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854608" y="7261615"/>
            <a:ext cx="133989" cy="136161"/>
            <a:chOff x="0" y="0"/>
            <a:chExt cx="234950" cy="238760"/>
          </a:xfrm>
        </p:grpSpPr>
        <p:sp>
          <p:nvSpPr>
            <p:cNvPr id="30" name="Freeform 30"/>
            <p:cNvSpPr/>
            <p:nvPr/>
          </p:nvSpPr>
          <p:spPr>
            <a:xfrm>
              <a:off x="47463" y="49672"/>
              <a:ext cx="134147" cy="138014"/>
            </a:xfrm>
            <a:custGeom>
              <a:avLst/>
              <a:gdLst/>
              <a:ahLst/>
              <a:cxnLst/>
              <a:rect l="l" t="t" r="r" b="b"/>
              <a:pathLst>
                <a:path w="134147" h="138014">
                  <a:moveTo>
                    <a:pt x="134147" y="46848"/>
                  </a:moveTo>
                  <a:cubicBezTo>
                    <a:pt x="131607" y="96378"/>
                    <a:pt x="111287" y="123048"/>
                    <a:pt x="96047" y="131938"/>
                  </a:cubicBezTo>
                  <a:cubicBezTo>
                    <a:pt x="85887" y="137018"/>
                    <a:pt x="75727" y="139558"/>
                    <a:pt x="63027" y="137018"/>
                  </a:cubicBezTo>
                  <a:cubicBezTo>
                    <a:pt x="46517" y="134478"/>
                    <a:pt x="17307" y="120508"/>
                    <a:pt x="8417" y="103998"/>
                  </a:cubicBezTo>
                  <a:cubicBezTo>
                    <a:pt x="-1743" y="87488"/>
                    <a:pt x="-1743" y="55738"/>
                    <a:pt x="3337" y="39228"/>
                  </a:cubicBezTo>
                  <a:cubicBezTo>
                    <a:pt x="7147" y="27798"/>
                    <a:pt x="13497" y="18908"/>
                    <a:pt x="24927" y="12558"/>
                  </a:cubicBezTo>
                  <a:cubicBezTo>
                    <a:pt x="38897" y="3668"/>
                    <a:pt x="71917" y="-2682"/>
                    <a:pt x="88427" y="1128"/>
                  </a:cubicBezTo>
                  <a:cubicBezTo>
                    <a:pt x="99857" y="3668"/>
                    <a:pt x="116367" y="17638"/>
                    <a:pt x="116367" y="17638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850987" y="7237714"/>
            <a:ext cx="139058" cy="157889"/>
            <a:chOff x="0" y="0"/>
            <a:chExt cx="243840" cy="276860"/>
          </a:xfrm>
        </p:grpSpPr>
        <p:sp>
          <p:nvSpPr>
            <p:cNvPr id="32" name="Freeform 32"/>
            <p:cNvSpPr/>
            <p:nvPr/>
          </p:nvSpPr>
          <p:spPr>
            <a:xfrm>
              <a:off x="50704" y="49046"/>
              <a:ext cx="142192" cy="178284"/>
            </a:xfrm>
            <a:custGeom>
              <a:avLst/>
              <a:gdLst/>
              <a:ahLst/>
              <a:cxnLst/>
              <a:rect l="l" t="t" r="r" b="b"/>
              <a:pathLst>
                <a:path w="142192" h="178284">
                  <a:moveTo>
                    <a:pt x="96" y="109704"/>
                  </a:moveTo>
                  <a:cubicBezTo>
                    <a:pt x="11526" y="28424"/>
                    <a:pt x="33116" y="6834"/>
                    <a:pt x="52166" y="1754"/>
                  </a:cubicBezTo>
                  <a:cubicBezTo>
                    <a:pt x="69946" y="-3326"/>
                    <a:pt x="101696" y="3024"/>
                    <a:pt x="116936" y="15724"/>
                  </a:cubicBezTo>
                  <a:cubicBezTo>
                    <a:pt x="130906" y="28424"/>
                    <a:pt x="143606" y="57634"/>
                    <a:pt x="141066" y="77954"/>
                  </a:cubicBezTo>
                  <a:cubicBezTo>
                    <a:pt x="138526" y="97004"/>
                    <a:pt x="120746" y="123674"/>
                    <a:pt x="104236" y="132564"/>
                  </a:cubicBezTo>
                  <a:cubicBezTo>
                    <a:pt x="86456" y="141454"/>
                    <a:pt x="54706" y="141454"/>
                    <a:pt x="38196" y="132564"/>
                  </a:cubicBezTo>
                  <a:cubicBezTo>
                    <a:pt x="20416" y="123674"/>
                    <a:pt x="2636" y="97004"/>
                    <a:pt x="96" y="77954"/>
                  </a:cubicBezTo>
                  <a:cubicBezTo>
                    <a:pt x="-1174" y="57634"/>
                    <a:pt x="10256" y="28424"/>
                    <a:pt x="25496" y="15724"/>
                  </a:cubicBezTo>
                  <a:cubicBezTo>
                    <a:pt x="39466" y="3024"/>
                    <a:pt x="71216" y="-2056"/>
                    <a:pt x="88996" y="1754"/>
                  </a:cubicBezTo>
                  <a:cubicBezTo>
                    <a:pt x="104236" y="4294"/>
                    <a:pt x="118206" y="15724"/>
                    <a:pt x="127096" y="27154"/>
                  </a:cubicBezTo>
                  <a:cubicBezTo>
                    <a:pt x="135986" y="38584"/>
                    <a:pt x="139796" y="53824"/>
                    <a:pt x="141066" y="70334"/>
                  </a:cubicBezTo>
                  <a:cubicBezTo>
                    <a:pt x="143606" y="90654"/>
                    <a:pt x="142336" y="124944"/>
                    <a:pt x="132176" y="142724"/>
                  </a:cubicBezTo>
                  <a:cubicBezTo>
                    <a:pt x="124556" y="157964"/>
                    <a:pt x="110586" y="170664"/>
                    <a:pt x="95346" y="175744"/>
                  </a:cubicBezTo>
                  <a:cubicBezTo>
                    <a:pt x="77566" y="180824"/>
                    <a:pt x="47086" y="178284"/>
                    <a:pt x="30576" y="168124"/>
                  </a:cubicBezTo>
                  <a:cubicBezTo>
                    <a:pt x="15336" y="156694"/>
                    <a:pt x="96" y="109704"/>
                    <a:pt x="96" y="109704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646760" y="6573486"/>
            <a:ext cx="200460" cy="364285"/>
            <a:chOff x="0" y="0"/>
            <a:chExt cx="368300" cy="669290"/>
          </a:xfrm>
        </p:grpSpPr>
        <p:sp>
          <p:nvSpPr>
            <p:cNvPr id="34" name="Freeform 34"/>
            <p:cNvSpPr/>
            <p:nvPr/>
          </p:nvSpPr>
          <p:spPr>
            <a:xfrm>
              <a:off x="50506" y="50607"/>
              <a:ext cx="271481" cy="568457"/>
            </a:xfrm>
            <a:custGeom>
              <a:avLst/>
              <a:gdLst/>
              <a:ahLst/>
              <a:cxnLst/>
              <a:rect l="l" t="t" r="r" b="b"/>
              <a:pathLst>
                <a:path w="271481" h="568457">
                  <a:moveTo>
                    <a:pt x="138724" y="101793"/>
                  </a:moveTo>
                  <a:cubicBezTo>
                    <a:pt x="255564" y="518353"/>
                    <a:pt x="249214" y="531053"/>
                    <a:pt x="239054" y="542483"/>
                  </a:cubicBezTo>
                  <a:cubicBezTo>
                    <a:pt x="228894" y="555183"/>
                    <a:pt x="209844" y="565343"/>
                    <a:pt x="194604" y="567883"/>
                  </a:cubicBezTo>
                  <a:cubicBezTo>
                    <a:pt x="178094" y="570423"/>
                    <a:pt x="156504" y="564073"/>
                    <a:pt x="143804" y="557723"/>
                  </a:cubicBezTo>
                  <a:cubicBezTo>
                    <a:pt x="133644" y="551373"/>
                    <a:pt x="126024" y="546293"/>
                    <a:pt x="120944" y="532323"/>
                  </a:cubicBezTo>
                  <a:cubicBezTo>
                    <a:pt x="105704" y="492953"/>
                    <a:pt x="106974" y="326583"/>
                    <a:pt x="127294" y="283403"/>
                  </a:cubicBezTo>
                  <a:cubicBezTo>
                    <a:pt x="136184" y="263083"/>
                    <a:pt x="152694" y="255463"/>
                    <a:pt x="166664" y="249113"/>
                  </a:cubicBezTo>
                  <a:cubicBezTo>
                    <a:pt x="178094" y="244033"/>
                    <a:pt x="189524" y="242763"/>
                    <a:pt x="200954" y="245303"/>
                  </a:cubicBezTo>
                  <a:cubicBezTo>
                    <a:pt x="216194" y="249113"/>
                    <a:pt x="236514" y="258003"/>
                    <a:pt x="246674" y="270703"/>
                  </a:cubicBezTo>
                  <a:cubicBezTo>
                    <a:pt x="256834" y="283403"/>
                    <a:pt x="261914" y="301183"/>
                    <a:pt x="264454" y="318963"/>
                  </a:cubicBezTo>
                  <a:cubicBezTo>
                    <a:pt x="266994" y="339283"/>
                    <a:pt x="268264" y="367223"/>
                    <a:pt x="263184" y="386273"/>
                  </a:cubicBezTo>
                  <a:cubicBezTo>
                    <a:pt x="258104" y="402783"/>
                    <a:pt x="249214" y="420563"/>
                    <a:pt x="235244" y="429453"/>
                  </a:cubicBezTo>
                  <a:cubicBezTo>
                    <a:pt x="218734" y="440883"/>
                    <a:pt x="185714" y="445963"/>
                    <a:pt x="167934" y="440883"/>
                  </a:cubicBezTo>
                  <a:cubicBezTo>
                    <a:pt x="151424" y="435803"/>
                    <a:pt x="138724" y="424373"/>
                    <a:pt x="127294" y="406593"/>
                  </a:cubicBezTo>
                  <a:cubicBezTo>
                    <a:pt x="108244" y="377383"/>
                    <a:pt x="94274" y="306263"/>
                    <a:pt x="85384" y="261813"/>
                  </a:cubicBezTo>
                  <a:cubicBezTo>
                    <a:pt x="79034" y="224983"/>
                    <a:pt x="80304" y="194503"/>
                    <a:pt x="79034" y="160213"/>
                  </a:cubicBezTo>
                  <a:cubicBezTo>
                    <a:pt x="77764" y="125923"/>
                    <a:pt x="71414" y="84013"/>
                    <a:pt x="79034" y="57343"/>
                  </a:cubicBezTo>
                  <a:cubicBezTo>
                    <a:pt x="84114" y="39563"/>
                    <a:pt x="93004" y="23053"/>
                    <a:pt x="108244" y="14163"/>
                  </a:cubicBezTo>
                  <a:cubicBezTo>
                    <a:pt x="124754" y="4003"/>
                    <a:pt x="157774" y="-1077"/>
                    <a:pt x="176824" y="4003"/>
                  </a:cubicBezTo>
                  <a:cubicBezTo>
                    <a:pt x="193334" y="9083"/>
                    <a:pt x="204764" y="20513"/>
                    <a:pt x="216194" y="38293"/>
                  </a:cubicBezTo>
                  <a:cubicBezTo>
                    <a:pt x="236514" y="70043"/>
                    <a:pt x="249214" y="133543"/>
                    <a:pt x="258104" y="189423"/>
                  </a:cubicBezTo>
                  <a:cubicBezTo>
                    <a:pt x="268264" y="254193"/>
                    <a:pt x="277154" y="357063"/>
                    <a:pt x="266994" y="406593"/>
                  </a:cubicBezTo>
                  <a:cubicBezTo>
                    <a:pt x="260644" y="434533"/>
                    <a:pt x="249214" y="456123"/>
                    <a:pt x="233974" y="468823"/>
                  </a:cubicBezTo>
                  <a:cubicBezTo>
                    <a:pt x="221274" y="478983"/>
                    <a:pt x="203494" y="482793"/>
                    <a:pt x="188254" y="481523"/>
                  </a:cubicBezTo>
                  <a:cubicBezTo>
                    <a:pt x="173014" y="481523"/>
                    <a:pt x="155234" y="475173"/>
                    <a:pt x="143804" y="465013"/>
                  </a:cubicBezTo>
                  <a:cubicBezTo>
                    <a:pt x="129834" y="451043"/>
                    <a:pt x="115864" y="419293"/>
                    <a:pt x="117134" y="398973"/>
                  </a:cubicBezTo>
                  <a:cubicBezTo>
                    <a:pt x="117134" y="383733"/>
                    <a:pt x="126024" y="367223"/>
                    <a:pt x="136184" y="355793"/>
                  </a:cubicBezTo>
                  <a:cubicBezTo>
                    <a:pt x="146344" y="344363"/>
                    <a:pt x="162854" y="334203"/>
                    <a:pt x="179364" y="332933"/>
                  </a:cubicBezTo>
                  <a:cubicBezTo>
                    <a:pt x="198414" y="331663"/>
                    <a:pt x="231434" y="341823"/>
                    <a:pt x="245404" y="354523"/>
                  </a:cubicBezTo>
                  <a:cubicBezTo>
                    <a:pt x="258104" y="365953"/>
                    <a:pt x="264454" y="383733"/>
                    <a:pt x="265724" y="397703"/>
                  </a:cubicBezTo>
                  <a:cubicBezTo>
                    <a:pt x="268264" y="412943"/>
                    <a:pt x="265724" y="431993"/>
                    <a:pt x="255564" y="444693"/>
                  </a:cubicBezTo>
                  <a:cubicBezTo>
                    <a:pt x="245404" y="461203"/>
                    <a:pt x="214924" y="478983"/>
                    <a:pt x="195874" y="481523"/>
                  </a:cubicBezTo>
                  <a:cubicBezTo>
                    <a:pt x="180634" y="484063"/>
                    <a:pt x="162854" y="477713"/>
                    <a:pt x="150154" y="468823"/>
                  </a:cubicBezTo>
                  <a:cubicBezTo>
                    <a:pt x="137454" y="461203"/>
                    <a:pt x="127294" y="451043"/>
                    <a:pt x="120944" y="430723"/>
                  </a:cubicBezTo>
                  <a:cubicBezTo>
                    <a:pt x="104434" y="385003"/>
                    <a:pt x="123484" y="244033"/>
                    <a:pt x="112054" y="179263"/>
                  </a:cubicBezTo>
                  <a:cubicBezTo>
                    <a:pt x="103164" y="136083"/>
                    <a:pt x="76494" y="104333"/>
                    <a:pt x="76494" y="75123"/>
                  </a:cubicBezTo>
                  <a:cubicBezTo>
                    <a:pt x="77764" y="56073"/>
                    <a:pt x="84114" y="38293"/>
                    <a:pt x="94274" y="25593"/>
                  </a:cubicBezTo>
                  <a:cubicBezTo>
                    <a:pt x="105704" y="14163"/>
                    <a:pt x="124754" y="2733"/>
                    <a:pt x="141264" y="193"/>
                  </a:cubicBezTo>
                  <a:cubicBezTo>
                    <a:pt x="157774" y="-1077"/>
                    <a:pt x="179364" y="4003"/>
                    <a:pt x="192064" y="12893"/>
                  </a:cubicBezTo>
                  <a:cubicBezTo>
                    <a:pt x="206034" y="21783"/>
                    <a:pt x="216194" y="34483"/>
                    <a:pt x="222544" y="54803"/>
                  </a:cubicBezTo>
                  <a:cubicBezTo>
                    <a:pt x="237784" y="99253"/>
                    <a:pt x="220004" y="214823"/>
                    <a:pt x="230164" y="273243"/>
                  </a:cubicBezTo>
                  <a:cubicBezTo>
                    <a:pt x="237784" y="311343"/>
                    <a:pt x="264454" y="341823"/>
                    <a:pt x="264454" y="368493"/>
                  </a:cubicBezTo>
                  <a:cubicBezTo>
                    <a:pt x="264454" y="387543"/>
                    <a:pt x="258104" y="405323"/>
                    <a:pt x="247944" y="418023"/>
                  </a:cubicBezTo>
                  <a:cubicBezTo>
                    <a:pt x="237784" y="430723"/>
                    <a:pt x="218734" y="440883"/>
                    <a:pt x="202224" y="443423"/>
                  </a:cubicBezTo>
                  <a:cubicBezTo>
                    <a:pt x="186984" y="445963"/>
                    <a:pt x="165394" y="440883"/>
                    <a:pt x="151424" y="431993"/>
                  </a:cubicBezTo>
                  <a:cubicBezTo>
                    <a:pt x="138724" y="424373"/>
                    <a:pt x="127294" y="407863"/>
                    <a:pt x="120944" y="391353"/>
                  </a:cubicBezTo>
                  <a:cubicBezTo>
                    <a:pt x="113324" y="371033"/>
                    <a:pt x="114594" y="338013"/>
                    <a:pt x="118404" y="316423"/>
                  </a:cubicBezTo>
                  <a:cubicBezTo>
                    <a:pt x="120944" y="298643"/>
                    <a:pt x="126024" y="280863"/>
                    <a:pt x="137454" y="268163"/>
                  </a:cubicBezTo>
                  <a:cubicBezTo>
                    <a:pt x="147614" y="256733"/>
                    <a:pt x="167934" y="246573"/>
                    <a:pt x="183174" y="245303"/>
                  </a:cubicBezTo>
                  <a:cubicBezTo>
                    <a:pt x="199684" y="244033"/>
                    <a:pt x="221274" y="247843"/>
                    <a:pt x="233974" y="259273"/>
                  </a:cubicBezTo>
                  <a:cubicBezTo>
                    <a:pt x="249214" y="270703"/>
                    <a:pt x="259374" y="293563"/>
                    <a:pt x="264454" y="318963"/>
                  </a:cubicBezTo>
                  <a:cubicBezTo>
                    <a:pt x="270804" y="355793"/>
                    <a:pt x="246674" y="425643"/>
                    <a:pt x="246674" y="461203"/>
                  </a:cubicBezTo>
                  <a:cubicBezTo>
                    <a:pt x="246674" y="482793"/>
                    <a:pt x="259374" y="495493"/>
                    <a:pt x="254294" y="512003"/>
                  </a:cubicBezTo>
                  <a:cubicBezTo>
                    <a:pt x="249214" y="529783"/>
                    <a:pt x="228894" y="555183"/>
                    <a:pt x="211114" y="562803"/>
                  </a:cubicBezTo>
                  <a:cubicBezTo>
                    <a:pt x="193334" y="570423"/>
                    <a:pt x="160314" y="565343"/>
                    <a:pt x="143804" y="557723"/>
                  </a:cubicBezTo>
                  <a:cubicBezTo>
                    <a:pt x="132374" y="551373"/>
                    <a:pt x="128564" y="545023"/>
                    <a:pt x="120944" y="532323"/>
                  </a:cubicBezTo>
                  <a:cubicBezTo>
                    <a:pt x="105704" y="508193"/>
                    <a:pt x="85384" y="454853"/>
                    <a:pt x="76494" y="419293"/>
                  </a:cubicBezTo>
                  <a:cubicBezTo>
                    <a:pt x="70144" y="387543"/>
                    <a:pt x="76494" y="363413"/>
                    <a:pt x="68874" y="327853"/>
                  </a:cubicBezTo>
                  <a:cubicBezTo>
                    <a:pt x="57444" y="270703"/>
                    <a:pt x="-4786" y="157673"/>
                    <a:pt x="294" y="113223"/>
                  </a:cubicBezTo>
                  <a:cubicBezTo>
                    <a:pt x="2834" y="92903"/>
                    <a:pt x="14264" y="78933"/>
                    <a:pt x="25694" y="70043"/>
                  </a:cubicBezTo>
                  <a:cubicBezTo>
                    <a:pt x="34584" y="61153"/>
                    <a:pt x="44744" y="56073"/>
                    <a:pt x="56174" y="54803"/>
                  </a:cubicBezTo>
                  <a:cubicBezTo>
                    <a:pt x="70144" y="52263"/>
                    <a:pt x="93004" y="54803"/>
                    <a:pt x="105704" y="62423"/>
                  </a:cubicBezTo>
                  <a:cubicBezTo>
                    <a:pt x="119674" y="71313"/>
                    <a:pt x="138724" y="101793"/>
                    <a:pt x="138724" y="101793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801013" y="7224677"/>
            <a:ext cx="91257" cy="89084"/>
            <a:chOff x="0" y="0"/>
            <a:chExt cx="160020" cy="156210"/>
          </a:xfrm>
        </p:grpSpPr>
        <p:sp>
          <p:nvSpPr>
            <p:cNvPr id="36" name="Freeform 36"/>
            <p:cNvSpPr/>
            <p:nvPr/>
          </p:nvSpPr>
          <p:spPr>
            <a:xfrm>
              <a:off x="48755" y="48513"/>
              <a:ext cx="60465" cy="51167"/>
            </a:xfrm>
            <a:custGeom>
              <a:avLst/>
              <a:gdLst/>
              <a:ahLst/>
              <a:cxnLst/>
              <a:rect l="l" t="t" r="r" b="b"/>
              <a:pathLst>
                <a:path w="60465" h="51167">
                  <a:moveTo>
                    <a:pt x="60465" y="18797"/>
                  </a:moveTo>
                  <a:cubicBezTo>
                    <a:pt x="32525" y="60707"/>
                    <a:pt x="8395" y="53087"/>
                    <a:pt x="2045" y="44197"/>
                  </a:cubicBezTo>
                  <a:cubicBezTo>
                    <a:pt x="-3035" y="35307"/>
                    <a:pt x="2045" y="8637"/>
                    <a:pt x="9665" y="2287"/>
                  </a:cubicBezTo>
                  <a:cubicBezTo>
                    <a:pt x="18555" y="-4063"/>
                    <a:pt x="51575" y="4827"/>
                    <a:pt x="51575" y="4827"/>
                  </a:cubicBezTo>
                </a:path>
              </a:pathLst>
            </a:custGeom>
            <a:solidFill>
              <a:srgbClr val="BBD6A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815498" y="7219608"/>
            <a:ext cx="97051" cy="105018"/>
            <a:chOff x="0" y="0"/>
            <a:chExt cx="170180" cy="184150"/>
          </a:xfrm>
        </p:grpSpPr>
        <p:sp>
          <p:nvSpPr>
            <p:cNvPr id="38" name="Freeform 38"/>
            <p:cNvSpPr/>
            <p:nvPr/>
          </p:nvSpPr>
          <p:spPr>
            <a:xfrm>
              <a:off x="50731" y="50349"/>
              <a:ext cx="68649" cy="83441"/>
            </a:xfrm>
            <a:custGeom>
              <a:avLst/>
              <a:gdLst/>
              <a:ahLst/>
              <a:cxnLst/>
              <a:rect l="l" t="t" r="r" b="b"/>
              <a:pathLst>
                <a:path w="68649" h="83441">
                  <a:moveTo>
                    <a:pt x="68649" y="51251"/>
                  </a:moveTo>
                  <a:cubicBezTo>
                    <a:pt x="47059" y="83001"/>
                    <a:pt x="31819" y="84271"/>
                    <a:pt x="24199" y="81731"/>
                  </a:cubicBezTo>
                  <a:cubicBezTo>
                    <a:pt x="15309" y="77921"/>
                    <a:pt x="6419" y="67761"/>
                    <a:pt x="5149" y="58871"/>
                  </a:cubicBezTo>
                  <a:cubicBezTo>
                    <a:pt x="2609" y="49981"/>
                    <a:pt x="6419" y="36011"/>
                    <a:pt x="12769" y="29661"/>
                  </a:cubicBezTo>
                  <a:cubicBezTo>
                    <a:pt x="19119" y="23311"/>
                    <a:pt x="33089" y="18231"/>
                    <a:pt x="40709" y="19501"/>
                  </a:cubicBezTo>
                  <a:cubicBezTo>
                    <a:pt x="49599" y="20771"/>
                    <a:pt x="61029" y="29661"/>
                    <a:pt x="64839" y="38551"/>
                  </a:cubicBezTo>
                  <a:cubicBezTo>
                    <a:pt x="68649" y="46171"/>
                    <a:pt x="68649" y="61411"/>
                    <a:pt x="63569" y="67761"/>
                  </a:cubicBezTo>
                  <a:cubicBezTo>
                    <a:pt x="57219" y="76651"/>
                    <a:pt x="36899" y="85541"/>
                    <a:pt x="28009" y="83001"/>
                  </a:cubicBezTo>
                  <a:cubicBezTo>
                    <a:pt x="15309" y="77921"/>
                    <a:pt x="-1201" y="48711"/>
                    <a:pt x="69" y="34741"/>
                  </a:cubicBezTo>
                  <a:cubicBezTo>
                    <a:pt x="69" y="22041"/>
                    <a:pt x="12769" y="4261"/>
                    <a:pt x="22929" y="451"/>
                  </a:cubicBezTo>
                  <a:cubicBezTo>
                    <a:pt x="34359" y="-3359"/>
                    <a:pt x="68649" y="18231"/>
                    <a:pt x="68649" y="18231"/>
                  </a:cubicBezTo>
                </a:path>
              </a:pathLst>
            </a:custGeom>
            <a:solidFill>
              <a:srgbClr val="BBD6A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815498" y="7286240"/>
            <a:ext cx="97051" cy="106467"/>
            <a:chOff x="0" y="0"/>
            <a:chExt cx="170180" cy="186690"/>
          </a:xfrm>
        </p:grpSpPr>
        <p:sp>
          <p:nvSpPr>
            <p:cNvPr id="40" name="Freeform 40"/>
            <p:cNvSpPr/>
            <p:nvPr/>
          </p:nvSpPr>
          <p:spPr>
            <a:xfrm>
              <a:off x="50731" y="50592"/>
              <a:ext cx="68649" cy="84855"/>
            </a:xfrm>
            <a:custGeom>
              <a:avLst/>
              <a:gdLst/>
              <a:ahLst/>
              <a:cxnLst/>
              <a:rect l="l" t="t" r="r" b="b"/>
              <a:pathLst>
                <a:path w="68649" h="84855">
                  <a:moveTo>
                    <a:pt x="68649" y="53548"/>
                  </a:moveTo>
                  <a:cubicBezTo>
                    <a:pt x="47059" y="85298"/>
                    <a:pt x="31819" y="86568"/>
                    <a:pt x="24199" y="82758"/>
                  </a:cubicBezTo>
                  <a:cubicBezTo>
                    <a:pt x="15309" y="80218"/>
                    <a:pt x="6419" y="68788"/>
                    <a:pt x="5149" y="59898"/>
                  </a:cubicBezTo>
                  <a:cubicBezTo>
                    <a:pt x="2609" y="51008"/>
                    <a:pt x="6419" y="37038"/>
                    <a:pt x="12769" y="30688"/>
                  </a:cubicBezTo>
                  <a:cubicBezTo>
                    <a:pt x="19119" y="24338"/>
                    <a:pt x="33089" y="20528"/>
                    <a:pt x="40709" y="21798"/>
                  </a:cubicBezTo>
                  <a:cubicBezTo>
                    <a:pt x="49599" y="23068"/>
                    <a:pt x="61029" y="31958"/>
                    <a:pt x="64839" y="39578"/>
                  </a:cubicBezTo>
                  <a:cubicBezTo>
                    <a:pt x="68649" y="47198"/>
                    <a:pt x="68649" y="62438"/>
                    <a:pt x="63569" y="70058"/>
                  </a:cubicBezTo>
                  <a:cubicBezTo>
                    <a:pt x="57219" y="77678"/>
                    <a:pt x="36899" y="87838"/>
                    <a:pt x="28009" y="84028"/>
                  </a:cubicBezTo>
                  <a:cubicBezTo>
                    <a:pt x="15309" y="80218"/>
                    <a:pt x="-1201" y="51008"/>
                    <a:pt x="69" y="35768"/>
                  </a:cubicBezTo>
                  <a:cubicBezTo>
                    <a:pt x="1339" y="23068"/>
                    <a:pt x="19119" y="2748"/>
                    <a:pt x="31819" y="208"/>
                  </a:cubicBezTo>
                  <a:cubicBezTo>
                    <a:pt x="43249" y="-2332"/>
                    <a:pt x="68649" y="19258"/>
                    <a:pt x="68649" y="19258"/>
                  </a:cubicBezTo>
                </a:path>
              </a:pathLst>
            </a:custGeom>
            <a:solidFill>
              <a:srgbClr val="BBD6A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817671" y="7317383"/>
            <a:ext cx="94878" cy="171650"/>
            <a:chOff x="0" y="0"/>
            <a:chExt cx="166370" cy="300990"/>
          </a:xfrm>
        </p:grpSpPr>
        <p:sp>
          <p:nvSpPr>
            <p:cNvPr id="42" name="Freeform 42"/>
            <p:cNvSpPr/>
            <p:nvPr/>
          </p:nvSpPr>
          <p:spPr>
            <a:xfrm>
              <a:off x="43015" y="50637"/>
              <a:ext cx="72069" cy="199643"/>
            </a:xfrm>
            <a:custGeom>
              <a:avLst/>
              <a:gdLst/>
              <a:ahLst/>
              <a:cxnLst/>
              <a:rect l="l" t="t" r="r" b="b"/>
              <a:pathLst>
                <a:path w="72069" h="199643">
                  <a:moveTo>
                    <a:pt x="71285" y="31913"/>
                  </a:moveTo>
                  <a:cubicBezTo>
                    <a:pt x="62395" y="190663"/>
                    <a:pt x="48425" y="200823"/>
                    <a:pt x="38265" y="199553"/>
                  </a:cubicBezTo>
                  <a:cubicBezTo>
                    <a:pt x="26835" y="198283"/>
                    <a:pt x="9055" y="175423"/>
                    <a:pt x="9055" y="163993"/>
                  </a:cubicBezTo>
                  <a:cubicBezTo>
                    <a:pt x="7785" y="155103"/>
                    <a:pt x="16675" y="143673"/>
                    <a:pt x="25565" y="139863"/>
                  </a:cubicBezTo>
                  <a:cubicBezTo>
                    <a:pt x="34455" y="136053"/>
                    <a:pt x="56045" y="139863"/>
                    <a:pt x="62395" y="146213"/>
                  </a:cubicBezTo>
                  <a:cubicBezTo>
                    <a:pt x="70015" y="151293"/>
                    <a:pt x="73825" y="166533"/>
                    <a:pt x="71285" y="174153"/>
                  </a:cubicBezTo>
                  <a:cubicBezTo>
                    <a:pt x="67475" y="184313"/>
                    <a:pt x="52235" y="199553"/>
                    <a:pt x="42075" y="199553"/>
                  </a:cubicBezTo>
                  <a:cubicBezTo>
                    <a:pt x="31915" y="199553"/>
                    <a:pt x="16675" y="190663"/>
                    <a:pt x="10325" y="177963"/>
                  </a:cubicBezTo>
                  <a:cubicBezTo>
                    <a:pt x="-3645" y="152563"/>
                    <a:pt x="-2375" y="62393"/>
                    <a:pt x="7785" y="31913"/>
                  </a:cubicBezTo>
                  <a:cubicBezTo>
                    <a:pt x="14135" y="16673"/>
                    <a:pt x="25565" y="2703"/>
                    <a:pt x="35725" y="163"/>
                  </a:cubicBezTo>
                  <a:cubicBezTo>
                    <a:pt x="44615" y="-1107"/>
                    <a:pt x="57315" y="5243"/>
                    <a:pt x="63665" y="11593"/>
                  </a:cubicBezTo>
                  <a:cubicBezTo>
                    <a:pt x="68745" y="16673"/>
                    <a:pt x="71285" y="31913"/>
                    <a:pt x="71285" y="31913"/>
                  </a:cubicBezTo>
                </a:path>
              </a:pathLst>
            </a:custGeom>
            <a:solidFill>
              <a:srgbClr val="BBD6A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808256" y="7231920"/>
            <a:ext cx="94154" cy="131816"/>
            <a:chOff x="0" y="0"/>
            <a:chExt cx="165100" cy="231140"/>
          </a:xfrm>
        </p:grpSpPr>
        <p:sp>
          <p:nvSpPr>
            <p:cNvPr id="44" name="Freeform 44"/>
            <p:cNvSpPr/>
            <p:nvPr/>
          </p:nvSpPr>
          <p:spPr>
            <a:xfrm>
              <a:off x="47398" y="49329"/>
              <a:ext cx="66902" cy="131011"/>
            </a:xfrm>
            <a:custGeom>
              <a:avLst/>
              <a:gdLst/>
              <a:ahLst/>
              <a:cxnLst/>
              <a:rect l="l" t="t" r="r" b="b"/>
              <a:pathLst>
                <a:path w="66902" h="131011">
                  <a:moveTo>
                    <a:pt x="66902" y="30681"/>
                  </a:moveTo>
                  <a:cubicBezTo>
                    <a:pt x="54202" y="127201"/>
                    <a:pt x="42772" y="131011"/>
                    <a:pt x="33882" y="131011"/>
                  </a:cubicBezTo>
                  <a:cubicBezTo>
                    <a:pt x="24992" y="129741"/>
                    <a:pt x="12292" y="122121"/>
                    <a:pt x="8482" y="115771"/>
                  </a:cubicBezTo>
                  <a:cubicBezTo>
                    <a:pt x="3402" y="108151"/>
                    <a:pt x="2132" y="92911"/>
                    <a:pt x="5942" y="85291"/>
                  </a:cubicBezTo>
                  <a:cubicBezTo>
                    <a:pt x="11022" y="76401"/>
                    <a:pt x="30072" y="66241"/>
                    <a:pt x="40232" y="67511"/>
                  </a:cubicBezTo>
                  <a:cubicBezTo>
                    <a:pt x="49122" y="68781"/>
                    <a:pt x="60552" y="77671"/>
                    <a:pt x="64362" y="85291"/>
                  </a:cubicBezTo>
                  <a:cubicBezTo>
                    <a:pt x="66902" y="95451"/>
                    <a:pt x="63092" y="115771"/>
                    <a:pt x="55472" y="123391"/>
                  </a:cubicBezTo>
                  <a:cubicBezTo>
                    <a:pt x="49122" y="129741"/>
                    <a:pt x="35152" y="132281"/>
                    <a:pt x="26262" y="129741"/>
                  </a:cubicBezTo>
                  <a:cubicBezTo>
                    <a:pt x="17372" y="125931"/>
                    <a:pt x="7212" y="113231"/>
                    <a:pt x="3402" y="99261"/>
                  </a:cubicBezTo>
                  <a:cubicBezTo>
                    <a:pt x="-2948" y="77671"/>
                    <a:pt x="-408" y="24331"/>
                    <a:pt x="11022" y="10361"/>
                  </a:cubicBezTo>
                  <a:cubicBezTo>
                    <a:pt x="18642" y="1471"/>
                    <a:pt x="37692" y="-2339"/>
                    <a:pt x="46582" y="1471"/>
                  </a:cubicBezTo>
                  <a:cubicBezTo>
                    <a:pt x="55472" y="5281"/>
                    <a:pt x="66902" y="30681"/>
                    <a:pt x="66902" y="30681"/>
                  </a:cubicBezTo>
                </a:path>
              </a:pathLst>
            </a:custGeom>
            <a:solidFill>
              <a:srgbClr val="BBD6A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4808256" y="7278997"/>
            <a:ext cx="94154" cy="113709"/>
            <a:chOff x="0" y="0"/>
            <a:chExt cx="165100" cy="199390"/>
          </a:xfrm>
        </p:grpSpPr>
        <p:sp>
          <p:nvSpPr>
            <p:cNvPr id="46" name="Freeform 46"/>
            <p:cNvSpPr/>
            <p:nvPr/>
          </p:nvSpPr>
          <p:spPr>
            <a:xfrm>
              <a:off x="47566" y="49978"/>
              <a:ext cx="66734" cy="98612"/>
            </a:xfrm>
            <a:custGeom>
              <a:avLst/>
              <a:gdLst/>
              <a:ahLst/>
              <a:cxnLst/>
              <a:rect l="l" t="t" r="r" b="b"/>
              <a:pathLst>
                <a:path w="66734" h="98612">
                  <a:moveTo>
                    <a:pt x="66734" y="32572"/>
                  </a:moveTo>
                  <a:cubicBezTo>
                    <a:pt x="60384" y="85912"/>
                    <a:pt x="52764" y="94802"/>
                    <a:pt x="43874" y="97342"/>
                  </a:cubicBezTo>
                  <a:cubicBezTo>
                    <a:pt x="33714" y="98612"/>
                    <a:pt x="13394" y="90992"/>
                    <a:pt x="8314" y="83372"/>
                  </a:cubicBezTo>
                  <a:cubicBezTo>
                    <a:pt x="3234" y="75752"/>
                    <a:pt x="3234" y="60512"/>
                    <a:pt x="5774" y="52892"/>
                  </a:cubicBezTo>
                  <a:cubicBezTo>
                    <a:pt x="9584" y="45272"/>
                    <a:pt x="21014" y="36382"/>
                    <a:pt x="29904" y="35112"/>
                  </a:cubicBezTo>
                  <a:cubicBezTo>
                    <a:pt x="38794" y="33842"/>
                    <a:pt x="52764" y="37652"/>
                    <a:pt x="57844" y="45272"/>
                  </a:cubicBezTo>
                  <a:cubicBezTo>
                    <a:pt x="64194" y="52892"/>
                    <a:pt x="66734" y="73212"/>
                    <a:pt x="61654" y="83372"/>
                  </a:cubicBezTo>
                  <a:cubicBezTo>
                    <a:pt x="57844" y="90992"/>
                    <a:pt x="45144" y="98612"/>
                    <a:pt x="36254" y="98612"/>
                  </a:cubicBezTo>
                  <a:cubicBezTo>
                    <a:pt x="26094" y="97342"/>
                    <a:pt x="10854" y="87182"/>
                    <a:pt x="4504" y="77022"/>
                  </a:cubicBezTo>
                  <a:cubicBezTo>
                    <a:pt x="-576" y="65592"/>
                    <a:pt x="-1846" y="45272"/>
                    <a:pt x="3234" y="32572"/>
                  </a:cubicBezTo>
                  <a:cubicBezTo>
                    <a:pt x="8314" y="19872"/>
                    <a:pt x="21014" y="4632"/>
                    <a:pt x="31174" y="822"/>
                  </a:cubicBezTo>
                  <a:cubicBezTo>
                    <a:pt x="38794" y="-1718"/>
                    <a:pt x="47684" y="2092"/>
                    <a:pt x="52764" y="5902"/>
                  </a:cubicBezTo>
                  <a:cubicBezTo>
                    <a:pt x="59114" y="12252"/>
                    <a:pt x="66734" y="32572"/>
                    <a:pt x="66734" y="32572"/>
                  </a:cubicBezTo>
                </a:path>
              </a:pathLst>
            </a:custGeom>
            <a:solidFill>
              <a:srgbClr val="BBD6A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4798840" y="7252924"/>
            <a:ext cx="102121" cy="110088"/>
            <a:chOff x="0" y="0"/>
            <a:chExt cx="179070" cy="193040"/>
          </a:xfrm>
        </p:grpSpPr>
        <p:sp>
          <p:nvSpPr>
            <p:cNvPr id="48" name="Freeform 48"/>
            <p:cNvSpPr/>
            <p:nvPr/>
          </p:nvSpPr>
          <p:spPr>
            <a:xfrm>
              <a:off x="50800" y="48098"/>
              <a:ext cx="78605" cy="92942"/>
            </a:xfrm>
            <a:custGeom>
              <a:avLst/>
              <a:gdLst/>
              <a:ahLst/>
              <a:cxnLst/>
              <a:rect l="l" t="t" r="r" b="b"/>
              <a:pathLst>
                <a:path w="78605" h="92942">
                  <a:moveTo>
                    <a:pt x="20320" y="77632"/>
                  </a:moveTo>
                  <a:cubicBezTo>
                    <a:pt x="0" y="23022"/>
                    <a:pt x="3810" y="11592"/>
                    <a:pt x="10160" y="6512"/>
                  </a:cubicBezTo>
                  <a:cubicBezTo>
                    <a:pt x="17780" y="162"/>
                    <a:pt x="39370" y="-2378"/>
                    <a:pt x="48260" y="2702"/>
                  </a:cubicBezTo>
                  <a:cubicBezTo>
                    <a:pt x="55880" y="6512"/>
                    <a:pt x="62230" y="19212"/>
                    <a:pt x="62230" y="28102"/>
                  </a:cubicBezTo>
                  <a:cubicBezTo>
                    <a:pt x="63500" y="36992"/>
                    <a:pt x="57150" y="49692"/>
                    <a:pt x="49530" y="54772"/>
                  </a:cubicBezTo>
                  <a:cubicBezTo>
                    <a:pt x="43180" y="59852"/>
                    <a:pt x="29210" y="62392"/>
                    <a:pt x="20320" y="58582"/>
                  </a:cubicBezTo>
                  <a:cubicBezTo>
                    <a:pt x="11430" y="54772"/>
                    <a:pt x="0" y="36992"/>
                    <a:pt x="0" y="26832"/>
                  </a:cubicBezTo>
                  <a:cubicBezTo>
                    <a:pt x="0" y="17942"/>
                    <a:pt x="7620" y="5242"/>
                    <a:pt x="15240" y="2702"/>
                  </a:cubicBezTo>
                  <a:cubicBezTo>
                    <a:pt x="25400" y="-2378"/>
                    <a:pt x="43180" y="162"/>
                    <a:pt x="53340" y="6512"/>
                  </a:cubicBezTo>
                  <a:cubicBezTo>
                    <a:pt x="64770" y="14132"/>
                    <a:pt x="73660" y="35722"/>
                    <a:pt x="76200" y="49692"/>
                  </a:cubicBezTo>
                  <a:cubicBezTo>
                    <a:pt x="78740" y="59852"/>
                    <a:pt x="80010" y="71282"/>
                    <a:pt x="76200" y="78902"/>
                  </a:cubicBezTo>
                  <a:cubicBezTo>
                    <a:pt x="72390" y="85252"/>
                    <a:pt x="66040" y="91602"/>
                    <a:pt x="58420" y="92872"/>
                  </a:cubicBezTo>
                  <a:cubicBezTo>
                    <a:pt x="49530" y="94142"/>
                    <a:pt x="20320" y="77632"/>
                    <a:pt x="20320" y="77632"/>
                  </a:cubicBezTo>
                </a:path>
              </a:pathLst>
            </a:custGeom>
            <a:solidFill>
              <a:srgbClr val="BBD6A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887924" y="7176876"/>
            <a:ext cx="91257" cy="89084"/>
            <a:chOff x="0" y="0"/>
            <a:chExt cx="160020" cy="156210"/>
          </a:xfrm>
        </p:grpSpPr>
        <p:sp>
          <p:nvSpPr>
            <p:cNvPr id="50" name="Freeform 50"/>
            <p:cNvSpPr/>
            <p:nvPr/>
          </p:nvSpPr>
          <p:spPr>
            <a:xfrm>
              <a:off x="48755" y="48513"/>
              <a:ext cx="60465" cy="50273"/>
            </a:xfrm>
            <a:custGeom>
              <a:avLst/>
              <a:gdLst/>
              <a:ahLst/>
              <a:cxnLst/>
              <a:rect l="l" t="t" r="r" b="b"/>
              <a:pathLst>
                <a:path w="60465" h="50273">
                  <a:moveTo>
                    <a:pt x="60465" y="17527"/>
                  </a:moveTo>
                  <a:cubicBezTo>
                    <a:pt x="32525" y="60707"/>
                    <a:pt x="8395" y="51817"/>
                    <a:pt x="2045" y="42927"/>
                  </a:cubicBezTo>
                  <a:cubicBezTo>
                    <a:pt x="-3035" y="34037"/>
                    <a:pt x="2045" y="8637"/>
                    <a:pt x="9665" y="2287"/>
                  </a:cubicBezTo>
                  <a:cubicBezTo>
                    <a:pt x="18555" y="-4063"/>
                    <a:pt x="51575" y="4827"/>
                    <a:pt x="51575" y="4827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4847366" y="7163839"/>
            <a:ext cx="132540" cy="173099"/>
            <a:chOff x="0" y="0"/>
            <a:chExt cx="232410" cy="303530"/>
          </a:xfrm>
        </p:grpSpPr>
        <p:sp>
          <p:nvSpPr>
            <p:cNvPr id="52" name="Freeform 52"/>
            <p:cNvSpPr/>
            <p:nvPr/>
          </p:nvSpPr>
          <p:spPr>
            <a:xfrm>
              <a:off x="46848" y="50703"/>
              <a:ext cx="141595" cy="202078"/>
            </a:xfrm>
            <a:custGeom>
              <a:avLst/>
              <a:gdLst/>
              <a:ahLst/>
              <a:cxnLst/>
              <a:rect l="l" t="t" r="r" b="b"/>
              <a:pathLst>
                <a:path w="141595" h="202078">
                  <a:moveTo>
                    <a:pt x="66182" y="30577"/>
                  </a:moveTo>
                  <a:cubicBezTo>
                    <a:pt x="73802" y="191867"/>
                    <a:pt x="67452" y="198217"/>
                    <a:pt x="59832" y="200757"/>
                  </a:cubicBezTo>
                  <a:cubicBezTo>
                    <a:pt x="52212" y="203297"/>
                    <a:pt x="38242" y="202027"/>
                    <a:pt x="31892" y="198217"/>
                  </a:cubicBezTo>
                  <a:cubicBezTo>
                    <a:pt x="26812" y="194407"/>
                    <a:pt x="20462" y="186787"/>
                    <a:pt x="20462" y="180437"/>
                  </a:cubicBezTo>
                  <a:cubicBezTo>
                    <a:pt x="20462" y="171547"/>
                    <a:pt x="38242" y="162657"/>
                    <a:pt x="42052" y="151227"/>
                  </a:cubicBezTo>
                  <a:cubicBezTo>
                    <a:pt x="44592" y="138527"/>
                    <a:pt x="34432" y="122017"/>
                    <a:pt x="36972" y="108047"/>
                  </a:cubicBezTo>
                  <a:cubicBezTo>
                    <a:pt x="39512" y="92807"/>
                    <a:pt x="47132" y="73757"/>
                    <a:pt x="57292" y="64867"/>
                  </a:cubicBezTo>
                  <a:cubicBezTo>
                    <a:pt x="66182" y="57247"/>
                    <a:pt x="81422" y="50897"/>
                    <a:pt x="90312" y="53437"/>
                  </a:cubicBezTo>
                  <a:cubicBezTo>
                    <a:pt x="99202" y="54707"/>
                    <a:pt x="105552" y="62327"/>
                    <a:pt x="110632" y="72487"/>
                  </a:cubicBezTo>
                  <a:cubicBezTo>
                    <a:pt x="120792" y="88997"/>
                    <a:pt x="136032" y="134717"/>
                    <a:pt x="130952" y="153767"/>
                  </a:cubicBezTo>
                  <a:cubicBezTo>
                    <a:pt x="125872" y="167737"/>
                    <a:pt x="109362" y="180437"/>
                    <a:pt x="99202" y="181707"/>
                  </a:cubicBezTo>
                  <a:cubicBezTo>
                    <a:pt x="90312" y="181707"/>
                    <a:pt x="76342" y="172817"/>
                    <a:pt x="69992" y="161387"/>
                  </a:cubicBezTo>
                  <a:cubicBezTo>
                    <a:pt x="59832" y="141067"/>
                    <a:pt x="61102" y="77567"/>
                    <a:pt x="72532" y="57247"/>
                  </a:cubicBezTo>
                  <a:cubicBezTo>
                    <a:pt x="78882" y="43277"/>
                    <a:pt x="96662" y="33117"/>
                    <a:pt x="106822" y="33117"/>
                  </a:cubicBezTo>
                  <a:cubicBezTo>
                    <a:pt x="116982" y="34387"/>
                    <a:pt x="127142" y="44547"/>
                    <a:pt x="133492" y="57247"/>
                  </a:cubicBezTo>
                  <a:cubicBezTo>
                    <a:pt x="143652" y="80107"/>
                    <a:pt x="144922" y="149957"/>
                    <a:pt x="133492" y="172817"/>
                  </a:cubicBezTo>
                  <a:cubicBezTo>
                    <a:pt x="125872" y="186787"/>
                    <a:pt x="109362" y="198217"/>
                    <a:pt x="99202" y="196947"/>
                  </a:cubicBezTo>
                  <a:cubicBezTo>
                    <a:pt x="89042" y="196947"/>
                    <a:pt x="77612" y="185517"/>
                    <a:pt x="71262" y="172817"/>
                  </a:cubicBezTo>
                  <a:cubicBezTo>
                    <a:pt x="62372" y="152497"/>
                    <a:pt x="61102" y="91537"/>
                    <a:pt x="72532" y="71217"/>
                  </a:cubicBezTo>
                  <a:cubicBezTo>
                    <a:pt x="78882" y="58517"/>
                    <a:pt x="94122" y="49627"/>
                    <a:pt x="104282" y="49627"/>
                  </a:cubicBezTo>
                  <a:cubicBezTo>
                    <a:pt x="113172" y="49627"/>
                    <a:pt x="125872" y="57247"/>
                    <a:pt x="129682" y="64867"/>
                  </a:cubicBezTo>
                  <a:cubicBezTo>
                    <a:pt x="134762" y="73757"/>
                    <a:pt x="132222" y="95347"/>
                    <a:pt x="125872" y="102967"/>
                  </a:cubicBezTo>
                  <a:cubicBezTo>
                    <a:pt x="120792" y="110587"/>
                    <a:pt x="105552" y="115667"/>
                    <a:pt x="97932" y="113127"/>
                  </a:cubicBezTo>
                  <a:cubicBezTo>
                    <a:pt x="87772" y="110587"/>
                    <a:pt x="72532" y="95347"/>
                    <a:pt x="71262" y="85187"/>
                  </a:cubicBezTo>
                  <a:cubicBezTo>
                    <a:pt x="68722" y="76297"/>
                    <a:pt x="75072" y="62327"/>
                    <a:pt x="81422" y="57247"/>
                  </a:cubicBezTo>
                  <a:cubicBezTo>
                    <a:pt x="89042" y="50897"/>
                    <a:pt x="103012" y="47087"/>
                    <a:pt x="110632" y="50897"/>
                  </a:cubicBezTo>
                  <a:cubicBezTo>
                    <a:pt x="120792" y="53437"/>
                    <a:pt x="129682" y="67407"/>
                    <a:pt x="134762" y="81377"/>
                  </a:cubicBezTo>
                  <a:cubicBezTo>
                    <a:pt x="142382" y="102967"/>
                    <a:pt x="143652" y="153767"/>
                    <a:pt x="133492" y="172817"/>
                  </a:cubicBezTo>
                  <a:cubicBezTo>
                    <a:pt x="125872" y="186787"/>
                    <a:pt x="109362" y="198217"/>
                    <a:pt x="99202" y="196947"/>
                  </a:cubicBezTo>
                  <a:cubicBezTo>
                    <a:pt x="89042" y="196947"/>
                    <a:pt x="77612" y="185517"/>
                    <a:pt x="71262" y="172817"/>
                  </a:cubicBezTo>
                  <a:cubicBezTo>
                    <a:pt x="61102" y="149957"/>
                    <a:pt x="59832" y="80107"/>
                    <a:pt x="72532" y="57247"/>
                  </a:cubicBezTo>
                  <a:cubicBezTo>
                    <a:pt x="78882" y="43277"/>
                    <a:pt x="96662" y="33117"/>
                    <a:pt x="106822" y="33117"/>
                  </a:cubicBezTo>
                  <a:cubicBezTo>
                    <a:pt x="116982" y="34387"/>
                    <a:pt x="128412" y="44547"/>
                    <a:pt x="133492" y="57247"/>
                  </a:cubicBezTo>
                  <a:cubicBezTo>
                    <a:pt x="142382" y="78837"/>
                    <a:pt x="139842" y="141067"/>
                    <a:pt x="128412" y="161387"/>
                  </a:cubicBezTo>
                  <a:cubicBezTo>
                    <a:pt x="122062" y="172817"/>
                    <a:pt x="109362" y="181707"/>
                    <a:pt x="99202" y="181707"/>
                  </a:cubicBezTo>
                  <a:cubicBezTo>
                    <a:pt x="89042" y="181707"/>
                    <a:pt x="77612" y="172817"/>
                    <a:pt x="69992" y="161387"/>
                  </a:cubicBezTo>
                  <a:cubicBezTo>
                    <a:pt x="58562" y="142337"/>
                    <a:pt x="47132" y="80107"/>
                    <a:pt x="57292" y="64867"/>
                  </a:cubicBezTo>
                  <a:cubicBezTo>
                    <a:pt x="64912" y="54707"/>
                    <a:pt x="87772" y="50897"/>
                    <a:pt x="96662" y="55977"/>
                  </a:cubicBezTo>
                  <a:cubicBezTo>
                    <a:pt x="105552" y="59787"/>
                    <a:pt x="111902" y="73757"/>
                    <a:pt x="113172" y="86457"/>
                  </a:cubicBezTo>
                  <a:cubicBezTo>
                    <a:pt x="113172" y="111857"/>
                    <a:pt x="90312" y="177897"/>
                    <a:pt x="71262" y="193137"/>
                  </a:cubicBezTo>
                  <a:cubicBezTo>
                    <a:pt x="59832" y="202027"/>
                    <a:pt x="42052" y="204567"/>
                    <a:pt x="31892" y="198217"/>
                  </a:cubicBezTo>
                  <a:cubicBezTo>
                    <a:pt x="15382" y="186787"/>
                    <a:pt x="10302" y="129637"/>
                    <a:pt x="5222" y="99157"/>
                  </a:cubicBezTo>
                  <a:cubicBezTo>
                    <a:pt x="1412" y="72487"/>
                    <a:pt x="-3668" y="39467"/>
                    <a:pt x="3952" y="22957"/>
                  </a:cubicBezTo>
                  <a:cubicBezTo>
                    <a:pt x="11572" y="10257"/>
                    <a:pt x="28082" y="-1173"/>
                    <a:pt x="38242" y="97"/>
                  </a:cubicBezTo>
                  <a:cubicBezTo>
                    <a:pt x="48402" y="1367"/>
                    <a:pt x="66182" y="30577"/>
                    <a:pt x="66182" y="30577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5253178" y="5734356"/>
            <a:ext cx="2554504" cy="1692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sz="159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resultados de la IA para tareas, educación o feedback deben ser comprobados y validados; la IA sirve para apoyar decisiones, no reemplazarlas.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945408" y="5852883"/>
            <a:ext cx="2859392" cy="16920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decisiones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basadas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IA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deben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ser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adaptables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y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explicables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la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responsabilidad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las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consecuencias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siempre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recaerá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sobre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formador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las </a:t>
            </a:r>
            <a:r>
              <a:rPr lang="en-US" sz="1596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instituciones</a:t>
            </a:r>
            <a:r>
              <a:rPr lang="en-US" sz="1596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90613" y="3132187"/>
            <a:ext cx="3024840" cy="4873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sz="1596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NIVEL 1 – SUPERVISIÓN</a:t>
            </a:r>
          </a:p>
          <a:p>
            <a:pPr algn="ctr">
              <a:lnSpc>
                <a:spcPts val="1916"/>
              </a:lnSpc>
            </a:pPr>
            <a:endParaRPr lang="en-US" sz="1596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4863299" y="3122437"/>
            <a:ext cx="3171543" cy="497063"/>
          </a:xfrm>
          <a:prstGeom prst="rect">
            <a:avLst/>
          </a:prstGeom>
          <a:solidFill>
            <a:schemeClr val="accent3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sz="1596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NIVEL 2 - VERIFICACIÓN Y CORRECCIÓN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4750315" y="3194155"/>
            <a:ext cx="124573" cy="385308"/>
            <a:chOff x="0" y="0"/>
            <a:chExt cx="218440" cy="675640"/>
          </a:xfrm>
        </p:grpSpPr>
        <p:sp>
          <p:nvSpPr>
            <p:cNvPr id="64" name="Freeform 64"/>
            <p:cNvSpPr/>
            <p:nvPr/>
          </p:nvSpPr>
          <p:spPr>
            <a:xfrm>
              <a:off x="50666" y="50739"/>
              <a:ext cx="132862" cy="572831"/>
            </a:xfrm>
            <a:custGeom>
              <a:avLst/>
              <a:gdLst/>
              <a:ahLst/>
              <a:cxnLst/>
              <a:rect l="l" t="t" r="r" b="b"/>
              <a:pathLst>
                <a:path w="132862" h="572831">
                  <a:moveTo>
                    <a:pt x="61094" y="17841"/>
                  </a:moveTo>
                  <a:cubicBezTo>
                    <a:pt x="123324" y="166431"/>
                    <a:pt x="128404" y="325181"/>
                    <a:pt x="115704" y="368361"/>
                  </a:cubicBezTo>
                  <a:cubicBezTo>
                    <a:pt x="110624" y="384871"/>
                    <a:pt x="104274" y="396301"/>
                    <a:pt x="94114" y="398841"/>
                  </a:cubicBezTo>
                  <a:cubicBezTo>
                    <a:pt x="85224" y="402651"/>
                    <a:pt x="67444" y="401381"/>
                    <a:pt x="58554" y="389951"/>
                  </a:cubicBezTo>
                  <a:cubicBezTo>
                    <a:pt x="30614" y="356931"/>
                    <a:pt x="26804" y="113091"/>
                    <a:pt x="50934" y="68641"/>
                  </a:cubicBezTo>
                  <a:cubicBezTo>
                    <a:pt x="58554" y="50861"/>
                    <a:pt x="76334" y="41971"/>
                    <a:pt x="86494" y="43241"/>
                  </a:cubicBezTo>
                  <a:cubicBezTo>
                    <a:pt x="97924" y="44511"/>
                    <a:pt x="108084" y="55941"/>
                    <a:pt x="115704" y="76261"/>
                  </a:cubicBezTo>
                  <a:cubicBezTo>
                    <a:pt x="139834" y="139761"/>
                    <a:pt x="137294" y="476311"/>
                    <a:pt x="115704" y="539811"/>
                  </a:cubicBezTo>
                  <a:cubicBezTo>
                    <a:pt x="109354" y="558861"/>
                    <a:pt x="101734" y="569021"/>
                    <a:pt x="91574" y="571561"/>
                  </a:cubicBezTo>
                  <a:cubicBezTo>
                    <a:pt x="81414" y="574101"/>
                    <a:pt x="61094" y="565211"/>
                    <a:pt x="54744" y="556321"/>
                  </a:cubicBezTo>
                  <a:cubicBezTo>
                    <a:pt x="49664" y="548701"/>
                    <a:pt x="49664" y="533461"/>
                    <a:pt x="53474" y="525841"/>
                  </a:cubicBezTo>
                  <a:cubicBezTo>
                    <a:pt x="54744" y="519491"/>
                    <a:pt x="61094" y="513141"/>
                    <a:pt x="67444" y="510601"/>
                  </a:cubicBezTo>
                  <a:cubicBezTo>
                    <a:pt x="75064" y="506791"/>
                    <a:pt x="90304" y="506791"/>
                    <a:pt x="97924" y="510601"/>
                  </a:cubicBezTo>
                  <a:cubicBezTo>
                    <a:pt x="105544" y="514411"/>
                    <a:pt x="114434" y="527111"/>
                    <a:pt x="115704" y="536001"/>
                  </a:cubicBezTo>
                  <a:cubicBezTo>
                    <a:pt x="115704" y="544891"/>
                    <a:pt x="109354" y="558861"/>
                    <a:pt x="104274" y="565211"/>
                  </a:cubicBezTo>
                  <a:cubicBezTo>
                    <a:pt x="99194" y="570291"/>
                    <a:pt x="91574" y="572831"/>
                    <a:pt x="83954" y="572831"/>
                  </a:cubicBezTo>
                  <a:cubicBezTo>
                    <a:pt x="77604" y="572831"/>
                    <a:pt x="69984" y="571561"/>
                    <a:pt x="63634" y="566481"/>
                  </a:cubicBezTo>
                  <a:cubicBezTo>
                    <a:pt x="57284" y="561401"/>
                    <a:pt x="53474" y="555051"/>
                    <a:pt x="49664" y="539811"/>
                  </a:cubicBezTo>
                  <a:cubicBezTo>
                    <a:pt x="34424" y="480121"/>
                    <a:pt x="20454" y="125791"/>
                    <a:pt x="50934" y="68641"/>
                  </a:cubicBezTo>
                  <a:cubicBezTo>
                    <a:pt x="59824" y="50861"/>
                    <a:pt x="76334" y="41971"/>
                    <a:pt x="86494" y="43241"/>
                  </a:cubicBezTo>
                  <a:cubicBezTo>
                    <a:pt x="97924" y="44511"/>
                    <a:pt x="109354" y="57211"/>
                    <a:pt x="115704" y="76261"/>
                  </a:cubicBezTo>
                  <a:cubicBezTo>
                    <a:pt x="133484" y="124521"/>
                    <a:pt x="130944" y="334071"/>
                    <a:pt x="114434" y="375981"/>
                  </a:cubicBezTo>
                  <a:cubicBezTo>
                    <a:pt x="109354" y="389951"/>
                    <a:pt x="101734" y="396301"/>
                    <a:pt x="94114" y="398841"/>
                  </a:cubicBezTo>
                  <a:cubicBezTo>
                    <a:pt x="87764" y="402651"/>
                    <a:pt x="77604" y="402651"/>
                    <a:pt x="71254" y="398841"/>
                  </a:cubicBezTo>
                  <a:cubicBezTo>
                    <a:pt x="62364" y="395031"/>
                    <a:pt x="54744" y="384871"/>
                    <a:pt x="49664" y="368361"/>
                  </a:cubicBezTo>
                  <a:cubicBezTo>
                    <a:pt x="35694" y="325181"/>
                    <a:pt x="58554" y="166431"/>
                    <a:pt x="42044" y="106741"/>
                  </a:cubicBezTo>
                  <a:cubicBezTo>
                    <a:pt x="31884" y="72451"/>
                    <a:pt x="-2406" y="50861"/>
                    <a:pt x="134" y="31811"/>
                  </a:cubicBezTo>
                  <a:cubicBezTo>
                    <a:pt x="1404" y="17841"/>
                    <a:pt x="17914" y="1331"/>
                    <a:pt x="28074" y="61"/>
                  </a:cubicBezTo>
                  <a:cubicBezTo>
                    <a:pt x="38234" y="-1209"/>
                    <a:pt x="61094" y="17841"/>
                    <a:pt x="61094" y="17841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8865531" y="3213921"/>
            <a:ext cx="2939270" cy="2580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sz="1596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NIVEL 3 - RESPONSABILIDAD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090613" y="1038225"/>
            <a:ext cx="15685617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INTEGRACIÓN DE LA IA EN EDUCACIÓN CENTRADA EN EL  INTERVENTOR HUMANO</a:t>
            </a:r>
          </a:p>
        </p:txBody>
      </p:sp>
      <p:sp>
        <p:nvSpPr>
          <p:cNvPr id="69" name="Freeform 69"/>
          <p:cNvSpPr/>
          <p:nvPr/>
        </p:nvSpPr>
        <p:spPr>
          <a:xfrm>
            <a:off x="12447591" y="2787123"/>
            <a:ext cx="5566236" cy="5181600"/>
          </a:xfrm>
          <a:custGeom>
            <a:avLst/>
            <a:gdLst/>
            <a:ahLst/>
            <a:cxnLst/>
            <a:rect l="l" t="t" r="r" b="b"/>
            <a:pathLst>
              <a:path w="5566236" h="3033598">
                <a:moveTo>
                  <a:pt x="0" y="0"/>
                </a:moveTo>
                <a:lnTo>
                  <a:pt x="5566236" y="0"/>
                </a:lnTo>
                <a:lnTo>
                  <a:pt x="5566236" y="3033599"/>
                </a:lnTo>
                <a:lnTo>
                  <a:pt x="0" y="30335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0" name="TextBox 70"/>
          <p:cNvSpPr txBox="1"/>
          <p:nvPr/>
        </p:nvSpPr>
        <p:spPr>
          <a:xfrm>
            <a:off x="12779461" y="3482742"/>
            <a:ext cx="4902496" cy="3880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 IA no es un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tema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moral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ni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toma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por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deben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ejercer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responsabilidad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humana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mediante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supervisión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crítica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verificación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resultados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decisiones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responsables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integración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tecnología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con 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juicio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contextual y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pedagógico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9908" y="2002346"/>
            <a:ext cx="6035370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4: </a:t>
            </a:r>
          </a:p>
          <a:p>
            <a:pPr algn="l">
              <a:lnSpc>
                <a:spcPts val="7128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FORTALECER LA ALFABETIZACIÓN DIGITAL Y MEDIÁTICA PARA LA EVALUACIÓN CRÍTICA DE LA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922158"/>
            <a:ext cx="15940740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alfabetización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digital y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consiste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depender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la IA,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confiar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propio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criterio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consonancia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con lo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expuesto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anteriormente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unidad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complementa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previa y,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tras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analizar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éticos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sesgos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se centra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competencia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transversal de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aplicar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conocimiento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práctica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diaria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estabilización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digital y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convierte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competencia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fundamental para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ético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y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competencia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accesoria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desarrollo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alfabetización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digital y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aplicada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IA,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sus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diversas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formas, se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entiende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competencia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técnica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especializada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capacidad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600" dirty="0">
                <a:solidFill>
                  <a:srgbClr val="000000"/>
                </a:solidFill>
                <a:latin typeface="Lato Light"/>
                <a:sym typeface="Lato Light"/>
              </a:rPr>
              <a:t> para el Empleo.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649200" y="5312091"/>
            <a:ext cx="4876253" cy="4777172"/>
            <a:chOff x="0" y="0"/>
            <a:chExt cx="7370940" cy="72211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70953" cy="7221220"/>
            </a:xfrm>
            <a:custGeom>
              <a:avLst/>
              <a:gdLst/>
              <a:ahLst/>
              <a:cxnLst/>
              <a:rect l="l" t="t" r="r" b="b"/>
              <a:pathLst>
                <a:path w="7370953" h="7221220">
                  <a:moveTo>
                    <a:pt x="0" y="0"/>
                  </a:moveTo>
                  <a:lnTo>
                    <a:pt x="7370953" y="0"/>
                  </a:lnTo>
                  <a:lnTo>
                    <a:pt x="7370953" y="7221220"/>
                  </a:lnTo>
                  <a:lnTo>
                    <a:pt x="0" y="7221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79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5836700"/>
            <a:ext cx="11173482" cy="241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endParaRPr sz="2600" dirty="0">
              <a:latin typeface="Lato Light" panose="020F0302020204030203" pitchFamily="34" charset="0"/>
            </a:endParaRP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Comprender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conscientemente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la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información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proporcionada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por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IA.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Distinguir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cuándo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se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trata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información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asesoramiento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toma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decisiones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educativas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  <a:p>
            <a:pPr marL="0" lvl="1" indent="-217170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Conocer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cuándo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cómo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asumir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el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rol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mediador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crítico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entre la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tecnología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procesos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educativos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3869981" cy="68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COMPRENDER CÓMO "PIENSA" LA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73307"/>
            <a:ext cx="16230600" cy="331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FPE,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funcionan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cuáles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son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mayoría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automáticas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adaptativos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chatbots,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textual)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estadísticos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automático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grandes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cantidades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producen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estadísticamente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plausibles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necesariamente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correctos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conscientes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recordar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realmente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significado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opera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correlaciones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matemáticas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palabras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valores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intenciones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Por lo tanto,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bien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formulada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5507416" y="5724357"/>
            <a:ext cx="6938185" cy="4206675"/>
          </a:xfrm>
          <a:custGeom>
            <a:avLst/>
            <a:gdLst/>
            <a:ahLst/>
            <a:cxnLst/>
            <a:rect l="l" t="t" r="r" b="b"/>
            <a:pathLst>
              <a:path w="6938185" h="3781311">
                <a:moveTo>
                  <a:pt x="0" y="0"/>
                </a:moveTo>
                <a:lnTo>
                  <a:pt x="6938185" y="0"/>
                </a:lnTo>
                <a:lnTo>
                  <a:pt x="6938185" y="3781311"/>
                </a:lnTo>
                <a:lnTo>
                  <a:pt x="0" y="3781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5867400" y="6319749"/>
            <a:ext cx="6218215" cy="301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3"/>
              </a:lnSpc>
              <a:spcBef>
                <a:spcPct val="0"/>
              </a:spcBef>
            </a:pP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La IA genera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resultados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probabilísticos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sin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comprensión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semántica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y, a menudo, con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transparencia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limitada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mientras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los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formadores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interpretan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contexto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la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historia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y las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necesidades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del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alumno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, lo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que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convierte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el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juicio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pedagógico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en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una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responsabilidad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</a:t>
            </a:r>
            <a:r>
              <a:rPr lang="en-US" sz="2402" dirty="0" err="1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exclusivamente</a:t>
            </a:r>
            <a:r>
              <a:rPr lang="en-US" sz="2402" dirty="0">
                <a:solidFill>
                  <a:srgbClr val="000000"/>
                </a:solidFill>
                <a:latin typeface="Lato Light" panose="020F0302020204030203" pitchFamily="34" charset="0"/>
                <a:sym typeface="Canva Sans"/>
              </a:rPr>
              <a:t> humana.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33500"/>
            <a:ext cx="16230600" cy="5757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20"/>
              </a:lnSpc>
            </a:pPr>
            <a:endParaRPr dirty="0"/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cambio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un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evalúa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considerando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contexto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educativo</a:t>
            </a: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La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experiencia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participantes</a:t>
            </a: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dificultades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individuales</a:t>
            </a: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Los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objetivos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aprendizaje</a:t>
            </a: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marL="457200" indent="-4572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Los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criterios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equidad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adecuación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Bold"/>
              </a:rPr>
              <a:t>educativa</a:t>
            </a: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Bold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Además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 ha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mencionado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unidades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anteriores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muchos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funcionan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caja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negra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", lo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significa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claro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qué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producen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determinada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recomendación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respuesta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motivo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supervisión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es fundamental: solo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si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la IA son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realmente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adecuados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desde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un punto de vista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La IA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apoyar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sustituye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criterio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47700"/>
            <a:ext cx="1247358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EVALUAR LA FIABILIDAD DE LA INFORMACIÓN GENERADA POR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50036" y="1638300"/>
            <a:ext cx="16230600" cy="3261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proporcionar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Sin embargo, es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recordar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veracidad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basados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lingüísticas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disponibles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razón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aparentemente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completas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convincentes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inexactas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incompletas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desactualizadas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2,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fenómeno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conoce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".</a:t>
            </a:r>
          </a:p>
          <a:p>
            <a:pPr algn="just">
              <a:lnSpc>
                <a:spcPts val="43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432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9D454F9-0E62-6DC3-BDF2-8317BE921B90}"/>
              </a:ext>
            </a:extLst>
          </p:cNvPr>
          <p:cNvSpPr txBox="1"/>
          <p:nvPr/>
        </p:nvSpPr>
        <p:spPr>
          <a:xfrm>
            <a:off x="1028700" y="4305300"/>
            <a:ext cx="9867900" cy="4063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adoptar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algunas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estrategias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Comparar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considerar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hipótesis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preliminares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verificarlas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documentos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institucionales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estándares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literatura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científica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reglamentos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oficiales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citas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ausencia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referencias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indicio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posibles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alucinaciones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fluidas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seguras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genéricas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 algn="just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Comprobar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exhaustividad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actualidad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cambios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desarrollos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recientes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AE6B374E-2C3A-2D34-7623-FFCABF1600F5}"/>
              </a:ext>
            </a:extLst>
          </p:cNvPr>
          <p:cNvSpPr/>
          <p:nvPr/>
        </p:nvSpPr>
        <p:spPr>
          <a:xfrm>
            <a:off x="11525041" y="4490167"/>
            <a:ext cx="6197236" cy="3811524"/>
          </a:xfrm>
          <a:custGeom>
            <a:avLst/>
            <a:gdLst/>
            <a:ahLst/>
            <a:cxnLst/>
            <a:rect l="l" t="t" r="r" b="b"/>
            <a:pathLst>
              <a:path w="6197236" h="3377494">
                <a:moveTo>
                  <a:pt x="0" y="0"/>
                </a:moveTo>
                <a:lnTo>
                  <a:pt x="6197236" y="0"/>
                </a:lnTo>
                <a:lnTo>
                  <a:pt x="6197236" y="3377493"/>
                </a:lnTo>
                <a:lnTo>
                  <a:pt x="0" y="33774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68C10695-D616-818B-E205-2630F94E8D27}"/>
              </a:ext>
            </a:extLst>
          </p:cNvPr>
          <p:cNvSpPr txBox="1"/>
          <p:nvPr/>
        </p:nvSpPr>
        <p:spPr>
          <a:xfrm>
            <a:off x="11734800" y="5054162"/>
            <a:ext cx="5777717" cy="2749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La IA genera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información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plausible,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pero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no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necesariamente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verificada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que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puede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incluir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alucinaciones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o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contenido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obsoleto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. Los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educadores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deben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comparar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fuentes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,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considerar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el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contexto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y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validar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críticamente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resultados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antes de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utilizarlos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 con fines </a:t>
            </a:r>
            <a:r>
              <a:rPr lang="en-US" sz="2199" dirty="0" err="1">
                <a:solidFill>
                  <a:srgbClr val="000000"/>
                </a:solidFill>
                <a:latin typeface="Lato"/>
                <a:sym typeface="Canva Sans"/>
              </a:rPr>
              <a:t>educativos</a:t>
            </a:r>
            <a:r>
              <a:rPr lang="en-US" sz="2199" dirty="0">
                <a:solidFill>
                  <a:srgbClr val="000000"/>
                </a:solidFill>
                <a:latin typeface="Lato"/>
                <a:sym typeface="Canva Sans"/>
              </a:rPr>
              <a:t>.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90CB06D7-5522-0E2B-49B0-DD1249407BE8}"/>
              </a:ext>
            </a:extLst>
          </p:cNvPr>
          <p:cNvSpPr txBox="1"/>
          <p:nvPr/>
        </p:nvSpPr>
        <p:spPr>
          <a:xfrm>
            <a:off x="1050036" y="9019629"/>
            <a:ext cx="15544800" cy="716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-21717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servir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labor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actitud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326998" cy="68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DESINFORMACIÓN ALGORÍTMICA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934833" y="2048608"/>
            <a:ext cx="6768817" cy="6768817"/>
            <a:chOff x="0" y="0"/>
            <a:chExt cx="9025090" cy="90250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025128" cy="9025128"/>
            </a:xfrm>
            <a:custGeom>
              <a:avLst/>
              <a:gdLst/>
              <a:ahLst/>
              <a:cxnLst/>
              <a:rect l="l" t="t" r="r" b="b"/>
              <a:pathLst>
                <a:path w="9025128" h="9025128">
                  <a:moveTo>
                    <a:pt x="0" y="0"/>
                  </a:moveTo>
                  <a:lnTo>
                    <a:pt x="9025128" y="0"/>
                  </a:lnTo>
                  <a:lnTo>
                    <a:pt x="9025128" y="9025128"/>
                  </a:lnTo>
                  <a:lnTo>
                    <a:pt x="0" y="90251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0692" y="2739893"/>
            <a:ext cx="9894141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Otro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vista, es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produce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genera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inexacto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simplificado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engañoso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priorizando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coherencia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estadística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Algunas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señales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alerta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ser: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perjudican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repetidamente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mismos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clasificaciones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poco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ignoran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individual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investigación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demuestra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depende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únicamente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algoritmo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interacción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Tu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esencial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idoneidad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24800" y="3390900"/>
            <a:ext cx="9043147" cy="2975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Aplicar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alfabetización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a la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implica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desarrollar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capacidad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contenido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producido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mediado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de IA. </a:t>
            </a:r>
          </a:p>
          <a:p>
            <a:pPr algn="ctr">
              <a:lnSpc>
                <a:spcPts val="2880"/>
              </a:lnSpc>
              <a:spcBef>
                <a:spcPct val="0"/>
              </a:spcBef>
            </a:pPr>
            <a:endParaRPr lang="en-US" sz="32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ctr">
              <a:lnSpc>
                <a:spcPts val="288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No se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trata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solo de usar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herramientas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comprender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cómo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leer y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Lato Light"/>
                <a:sym typeface="Lato Light"/>
              </a:rPr>
              <a:t>generada</a:t>
            </a:r>
            <a:r>
              <a:rPr lang="en-US" sz="32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483086" cy="10287000"/>
            <a:chOff x="0" y="0"/>
            <a:chExt cx="8644115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644128" cy="13716000"/>
            </a:xfrm>
            <a:custGeom>
              <a:avLst/>
              <a:gdLst/>
              <a:ahLst/>
              <a:cxnLst/>
              <a:rect l="l" t="t" r="r" b="b"/>
              <a:pathLst>
                <a:path w="8644128" h="13716000">
                  <a:moveTo>
                    <a:pt x="0" y="0"/>
                  </a:moveTo>
                  <a:lnTo>
                    <a:pt x="8644128" y="0"/>
                  </a:lnTo>
                  <a:lnTo>
                    <a:pt x="86441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399" b="-239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331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adecuada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exige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clara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distinción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niveles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verificable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contrastarse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externas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Sugerencias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IA.</a:t>
            </a:r>
          </a:p>
          <a:p>
            <a:pPr lvl="1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El principal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confundir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niveles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correcta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definitiva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0" lvl="1" indent="-217170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0" lvl="1" indent="-217170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alfabetización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contextualizar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manteniendo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mismo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control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afectan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3" name="Freeform 3"/>
          <p:cNvSpPr/>
          <p:nvPr/>
        </p:nvSpPr>
        <p:spPr>
          <a:xfrm>
            <a:off x="4953000" y="5143500"/>
            <a:ext cx="7392122" cy="4028706"/>
          </a:xfrm>
          <a:custGeom>
            <a:avLst/>
            <a:gdLst/>
            <a:ahLst/>
            <a:cxnLst/>
            <a:rect l="l" t="t" r="r" b="b"/>
            <a:pathLst>
              <a:path w="7392122" h="4028706">
                <a:moveTo>
                  <a:pt x="0" y="0"/>
                </a:moveTo>
                <a:lnTo>
                  <a:pt x="7392122" y="0"/>
                </a:lnTo>
                <a:lnTo>
                  <a:pt x="7392122" y="4028706"/>
                </a:lnTo>
                <a:lnTo>
                  <a:pt x="0" y="4028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5345159" y="5871539"/>
            <a:ext cx="6607804" cy="2572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9"/>
              </a:lnSpc>
              <a:spcBef>
                <a:spcPct val="0"/>
              </a:spcBef>
            </a:pP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IA son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mediaciones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algorítmicas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probabilísticas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no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fuentes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fiables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La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distinción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radica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diferencia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entre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información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sugerencias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decisiones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pedagógicas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tomadas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educadores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al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aplicar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criterio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crítico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conservan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responsabilidad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educativa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última</a:t>
            </a:r>
            <a:r>
              <a:rPr lang="en-US" sz="2399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0000" y="-61427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5" name="Freeform 5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38225"/>
            <a:ext cx="8771582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EL PAPEL DEL FORMADOR COMO MEDIADOR CRÍTICO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3460" y="3619500"/>
            <a:ext cx="9756580" cy="4451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FPE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disminuye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hace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aún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central. La IA no es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agente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carece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moral.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Por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desempeña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fundamental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clave entre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aceptarse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automáticamente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contextualizarlos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la luz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experiencia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Calibri (MS) Italics"/>
              </a:rPr>
              <a:t>                             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3000" y="2272959"/>
            <a:ext cx="8732024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tienes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función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promover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consciente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ayudando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colegas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autonomía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idea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 neutral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infalible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saber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IA</a:t>
            </a: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Tomar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informadas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457200" indent="-457200">
              <a:lnSpc>
                <a:spcPts val="288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Asumir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responsabilidad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educativas</a:t>
            </a: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apoyar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relevancia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pedagógica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recae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205631" y="7837332"/>
            <a:ext cx="4307834" cy="2253764"/>
            <a:chOff x="0" y="0"/>
            <a:chExt cx="5743778" cy="3005018"/>
          </a:xfrm>
        </p:grpSpPr>
        <p:sp>
          <p:nvSpPr>
            <p:cNvPr id="4" name="Freeform 4">
              <a:hlinkClick r:id="rId4" tooltip="https://docs.google.com/forms/d/e/1FAIpQLSdvX-j5jGxdJ4mRi9ciBXFrnHqJrHGgMe-C_EdMk5czJF7JzQ/viewform?usp=publish-editor"/>
            </p:cNvPr>
            <p:cNvSpPr/>
            <p:nvPr/>
          </p:nvSpPr>
          <p:spPr>
            <a:xfrm>
              <a:off x="0" y="0"/>
              <a:ext cx="5743829" cy="3005069"/>
            </a:xfrm>
            <a:custGeom>
              <a:avLst/>
              <a:gdLst/>
              <a:ahLst/>
              <a:cxnLst/>
              <a:rect l="l" t="t" r="r" b="b"/>
              <a:pathLst>
                <a:path w="5743829" h="3005069">
                  <a:moveTo>
                    <a:pt x="0" y="751204"/>
                  </a:moveTo>
                  <a:lnTo>
                    <a:pt x="4241292" y="751204"/>
                  </a:lnTo>
                  <a:lnTo>
                    <a:pt x="4241292" y="0"/>
                  </a:lnTo>
                  <a:lnTo>
                    <a:pt x="5743829" y="1502534"/>
                  </a:lnTo>
                  <a:lnTo>
                    <a:pt x="4241292" y="3005069"/>
                  </a:lnTo>
                  <a:lnTo>
                    <a:pt x="4241292" y="2253738"/>
                  </a:lnTo>
                  <a:lnTo>
                    <a:pt x="0" y="2253738"/>
                  </a:lnTo>
                  <a:close/>
                </a:path>
              </a:pathLst>
            </a:custGeom>
            <a:solidFill>
              <a:srgbClr val="FFC000"/>
            </a:solidFill>
            <a:ln w="38100" cap="sq">
              <a:solidFill>
                <a:srgbClr val="6B2926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743778" cy="30240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 dirty="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Test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0313483" y="2272959"/>
            <a:ext cx="7199982" cy="3923990"/>
          </a:xfrm>
          <a:custGeom>
            <a:avLst/>
            <a:gdLst/>
            <a:ahLst/>
            <a:cxnLst/>
            <a:rect l="l" t="t" r="r" b="b"/>
            <a:pathLst>
              <a:path w="7199982" h="3923990">
                <a:moveTo>
                  <a:pt x="0" y="0"/>
                </a:moveTo>
                <a:lnTo>
                  <a:pt x="7199982" y="0"/>
                </a:lnTo>
                <a:lnTo>
                  <a:pt x="7199982" y="3923990"/>
                </a:lnTo>
                <a:lnTo>
                  <a:pt x="0" y="3923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0904869" y="2913516"/>
            <a:ext cx="6017209" cy="274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actúa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mediador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fundamental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interpreta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verifica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IA,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ejerciendo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criterio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garantizando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sigan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responsables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inclusivas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rijan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253093"/>
            <a:ext cx="16230600" cy="5021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Los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algoritmos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son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herramientas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no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sistemas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toma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decisiones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algn="just">
              <a:lnSpc>
                <a:spcPts val="3311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patrones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Sin embargo,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reemplazar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asuntos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afectan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personas.</a:t>
            </a:r>
          </a:p>
          <a:p>
            <a:pPr algn="just">
              <a:lnSpc>
                <a:spcPts val="3311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El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sesgo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no es un error; es un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riesgo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estructural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los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sistemas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algorítmicos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algn="just">
              <a:lnSpc>
                <a:spcPts val="3311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patrones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incluyendo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discriminación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detectar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3311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311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La confianza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el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resultado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IA no es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señal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fiabilidad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algn="just">
              <a:lnSpc>
                <a:spcPts val="3311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producen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fluido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bien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aparentemente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autorizado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dicho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falso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obsoleto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Debe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mantener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escepticismo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38225"/>
            <a:ext cx="250284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IDEAS CLAVE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84688" y="6384150"/>
            <a:ext cx="10127542" cy="426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u="sng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Lista de verificación de contenido desarrollado con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771137" y="7189794"/>
            <a:ext cx="2217725" cy="2763012"/>
            <a:chOff x="0" y="0"/>
            <a:chExt cx="2956966" cy="3684016"/>
          </a:xfrm>
        </p:grpSpPr>
        <p:sp>
          <p:nvSpPr>
            <p:cNvPr id="4" name="Freeform 4">
              <a:hlinkClick r:id="rId4" tooltip="https://drive.google.com/file/d/1vBV3YxJs-YjbT7GDXTkozEnCknuUqFeA/view?usp=sharing"/>
            </p:cNvPr>
            <p:cNvSpPr/>
            <p:nvPr/>
          </p:nvSpPr>
          <p:spPr>
            <a:xfrm>
              <a:off x="0" y="0"/>
              <a:ext cx="2956941" cy="3684016"/>
            </a:xfrm>
            <a:custGeom>
              <a:avLst/>
              <a:gdLst/>
              <a:ahLst/>
              <a:cxnLst/>
              <a:rect l="l" t="t" r="r" b="b"/>
              <a:pathLst>
                <a:path w="2956941" h="3684016">
                  <a:moveTo>
                    <a:pt x="0" y="0"/>
                  </a:moveTo>
                  <a:lnTo>
                    <a:pt x="2956941" y="0"/>
                  </a:lnTo>
                  <a:lnTo>
                    <a:pt x="2956941" y="3684016"/>
                  </a:lnTo>
                  <a:lnTo>
                    <a:pt x="0" y="3684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53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217039"/>
            <a:ext cx="16230600" cy="3345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✓ La transparencia y la rendición de cuentas son innegociables.</a:t>
            </a:r>
          </a:p>
          <a:p>
            <a:pPr algn="just">
              <a:lnSpc>
                <a:spcPts val="3311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estudiantes tienen derecho a saber cuándo los algoritmos intervienen en las decisiones que les afectan. Las instituciones que utilizan IA en la educación deben ser transparentes sobre sus sistemas y mantener evidencia documentada de que se realizó supervisión humana.</a:t>
            </a:r>
          </a:p>
          <a:p>
            <a:pPr algn="just">
              <a:lnSpc>
                <a:spcPts val="3311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3311"/>
              </a:lnSpc>
            </a:pPr>
            <a:r>
              <a:rPr lang="en-US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✓ </a:t>
            </a: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Tu criterio profesional es insustituible.</a:t>
            </a:r>
          </a:p>
          <a:p>
            <a:pPr algn="just">
              <a:lnSpc>
                <a:spcPts val="3311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Comprendes el contexto. Conoces a tus alumnos. Entiendes la importancia educativa de las decisiones. A medida que la inteligencia artificial se integra más en la educación, tu papel se vuelve más relevante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038225"/>
            <a:ext cx="250284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IDEAS CLAVE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77519" y="3793345"/>
            <a:ext cx="5610594" cy="2203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siguientes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escenarios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tratan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casos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alineados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normas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reglamentos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pertinentes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la UE,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así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marcos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regulatorios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aplicabilidad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relevancia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contextual.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45815" y="6866306"/>
            <a:ext cx="4674009" cy="1925362"/>
            <a:chOff x="0" y="-25536"/>
            <a:chExt cx="6232012" cy="25671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32004" cy="2541613"/>
            </a:xfrm>
            <a:custGeom>
              <a:avLst/>
              <a:gdLst/>
              <a:ahLst/>
              <a:cxnLst/>
              <a:rect l="l" t="t" r="r" b="b"/>
              <a:pathLst>
                <a:path w="6232004" h="2541613">
                  <a:moveTo>
                    <a:pt x="0" y="0"/>
                  </a:moveTo>
                  <a:lnTo>
                    <a:pt x="6232004" y="0"/>
                  </a:lnTo>
                  <a:lnTo>
                    <a:pt x="6232004" y="2541613"/>
                  </a:lnTo>
                  <a:lnTo>
                    <a:pt x="0" y="2541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0" y="-25536"/>
              <a:ext cx="6232012" cy="2560669"/>
              <a:chOff x="0" y="-25536"/>
              <a:chExt cx="6232012" cy="2560669"/>
            </a:xfrm>
          </p:grpSpPr>
          <p:sp>
            <p:nvSpPr>
              <p:cNvPr id="6" name="Freeform 6">
                <a:hlinkClick r:id="rId4"/>
              </p:cNvPr>
              <p:cNvSpPr/>
              <p:nvPr/>
            </p:nvSpPr>
            <p:spPr>
              <a:xfrm>
                <a:off x="4" y="-6485"/>
                <a:ext cx="6232008" cy="2541618"/>
              </a:xfrm>
              <a:custGeom>
                <a:avLst/>
                <a:gdLst/>
                <a:ahLst/>
                <a:cxnLst/>
                <a:rect l="l" t="t" r="r" b="b"/>
                <a:pathLst>
                  <a:path w="6232008" h="2541618">
                    <a:moveTo>
                      <a:pt x="0" y="0"/>
                    </a:moveTo>
                    <a:lnTo>
                      <a:pt x="6232008" y="0"/>
                    </a:lnTo>
                    <a:lnTo>
                      <a:pt x="6232008" y="2541618"/>
                    </a:lnTo>
                    <a:lnTo>
                      <a:pt x="0" y="2541618"/>
                    </a:lnTo>
                    <a:close/>
                  </a:path>
                </a:pathLst>
              </a:custGeom>
              <a:blipFill>
                <a:blip r:embed="rId5">
                  <a:alphaModFix amt="0"/>
                </a:blip>
                <a:stretch>
                  <a:fillRect l="-2326" r="-2326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5536"/>
                <a:ext cx="6232004" cy="255113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3600"/>
                  </a:lnSpc>
                </a:pPr>
                <a:r>
                  <a:rPr lang="en-US" sz="3000" dirty="0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</a:rPr>
                  <a:t>Accede al </a:t>
                </a:r>
                <a:r>
                  <a:rPr lang="en-US" sz="3000" dirty="0" err="1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</a:rPr>
                  <a:t>escenario</a:t>
                </a:r>
                <a:r>
                  <a:rPr lang="en-US" sz="3000" dirty="0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</a:rPr>
                  <a:t> de </a:t>
                </a:r>
                <a:r>
                  <a:rPr lang="en-US" sz="3000" dirty="0" err="1">
                    <a:solidFill>
                      <a:srgbClr val="000000"/>
                    </a:solidFill>
                    <a:latin typeface="Lato Light"/>
                    <a:ea typeface="Lato Light"/>
                    <a:cs typeface="Lato Light"/>
                    <a:sym typeface="Lato Light"/>
                  </a:rPr>
                  <a:t>aprendizaje</a:t>
                </a:r>
                <a:endParaRPr lang="en-US" sz="3000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endParaRPr>
              </a:p>
            </p:txBody>
          </p:sp>
        </p:grpSp>
      </p:grpSp>
      <p:sp>
        <p:nvSpPr>
          <p:cNvPr id="8" name="TextBox 8"/>
          <p:cNvSpPr txBox="1"/>
          <p:nvPr/>
        </p:nvSpPr>
        <p:spPr>
          <a:xfrm>
            <a:off x="1055932" y="2235591"/>
            <a:ext cx="8955805" cy="68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DE APRENDIZAJE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291588" y="2214482"/>
            <a:ext cx="9967712" cy="5858037"/>
            <a:chOff x="0" y="0"/>
            <a:chExt cx="13290283" cy="78107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90296" cy="7810754"/>
            </a:xfrm>
            <a:custGeom>
              <a:avLst/>
              <a:gdLst/>
              <a:ahLst/>
              <a:cxnLst/>
              <a:rect l="l" t="t" r="r" b="b"/>
              <a:pathLst>
                <a:path w="13290296" h="7810754">
                  <a:moveTo>
                    <a:pt x="0" y="0"/>
                  </a:moveTo>
                  <a:lnTo>
                    <a:pt x="13290296" y="0"/>
                  </a:lnTo>
                  <a:lnTo>
                    <a:pt x="13290296" y="7810754"/>
                  </a:lnTo>
                  <a:lnTo>
                    <a:pt x="0" y="7810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13952"/>
            <a:ext cx="273918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REFERENCIAS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944159"/>
            <a:ext cx="14334899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</a:pP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Ética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responsabilidad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IA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Dignum, V. (2019).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Springer.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Floridi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L., &amp; Cowls, J. (2019).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marco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unificado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cinco</a:t>
            </a: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Floridi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L. (2023).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responsabilidad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Filosofía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</a:pP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Principios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para la IA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sociedad</a:t>
            </a:r>
            <a:endParaRPr lang="en-US" sz="2400" b="1" u="sng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Mittelstadt, B. et al. (2016).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algoritmos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Big Data &amp; Society.</a:t>
            </a: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</a:pP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Inteligencia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artificial,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contexto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educativo</a:t>
            </a:r>
            <a:endParaRPr lang="en-US" sz="2400" b="1" u="sng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Holmes, W., Bialik, M., Fadel, C. (2019).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Luckin, R. et al. (2016).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desatada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Selwyn, N. (2019).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¿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Deberían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robots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reemplazar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Williamson, B. y Eynon, R. (2020).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</a:pP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Limitaciones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la IA (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sesgo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opacidad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desinformación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)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Barocas, S., Hardt, M., Narayanan, A. (2019).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automático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Bender, E. M. et al. (2021).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peligros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loros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estocásticos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Burrell, J. (2016).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Entendiendo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opacidad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ML.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Ji, Z. et al. (2023).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Alucinación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NLG.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O’Neil, C. (2016).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Armas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destrucción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273918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REFERENCIAS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25126"/>
            <a:ext cx="14215864" cy="693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</a:pP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Fundamentos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teóricos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críticos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sobre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la IA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Mitchell, M. (2019).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guía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humanos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pensantes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Russell, S. (2019).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 Compatible.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Russell, S., Norvig, P. (2021).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artificial: un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enfoque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moderno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Searle, J. (1980).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Mentes,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cerebros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335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59"/>
              </a:lnSpc>
            </a:pP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Gobernanza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políticas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y directrices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Fundación Europea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Formación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(2022).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para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OCDE (2022).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sociedad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(2021).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Guía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políticos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(2022).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Recomendación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IA.</a:t>
            </a:r>
          </a:p>
          <a:p>
            <a:pPr marL="0" lvl="0" indent="0" algn="just">
              <a:lnSpc>
                <a:spcPts val="335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359"/>
              </a:lnSpc>
            </a:pP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Sesgo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b="1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impacto</a:t>
            </a:r>
            <a:r>
              <a:rPr lang="en-US" sz="2400" b="1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social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Eubanks, V. (2018).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desigualdad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Mehrabi, N. et al. (2021).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automático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518160" lvl="1" indent="-259080" algn="l">
              <a:lnSpc>
                <a:spcPts val="3359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Noble, S. (2018).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Algoritmos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opresión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511102"/>
            <a:chOff x="0" y="0"/>
            <a:chExt cx="2900655" cy="6814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681470"/>
            </a:xfrm>
            <a:custGeom>
              <a:avLst/>
              <a:gdLst/>
              <a:ahLst/>
              <a:cxnLst/>
              <a:rect l="l" t="t" r="r" b="b"/>
              <a:pathLst>
                <a:path w="2900656" h="681470">
                  <a:moveTo>
                    <a:pt x="0" y="0"/>
                  </a:moveTo>
                  <a:lnTo>
                    <a:pt x="2900656" y="0"/>
                  </a:lnTo>
                  <a:lnTo>
                    <a:pt x="2900656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937" b="-329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Restart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511102"/>
            <a:chOff x="0" y="0"/>
            <a:chExt cx="3117914" cy="6814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681470"/>
            </a:xfrm>
            <a:custGeom>
              <a:avLst/>
              <a:gdLst/>
              <a:ahLst/>
              <a:cxnLst/>
              <a:rect l="l" t="t" r="r" b="b"/>
              <a:pathLst>
                <a:path w="3117912" h="681470">
                  <a:moveTo>
                    <a:pt x="0" y="0"/>
                  </a:moveTo>
                  <a:lnTo>
                    <a:pt x="3117912" y="0"/>
                  </a:lnTo>
                  <a:lnTo>
                    <a:pt x="3117912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149" b="-3914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Exit Course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A logo with a person's head in a circle  AI-generated content may be incorrect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856372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29AEC9B8-22FD-85D5-76DB-E1F89E030D12}"/>
              </a:ext>
            </a:extLst>
          </p:cNvPr>
          <p:cNvSpPr txBox="1"/>
          <p:nvPr/>
        </p:nvSpPr>
        <p:spPr>
          <a:xfrm>
            <a:off x="7620000" y="8230940"/>
            <a:ext cx="100584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s-ES" sz="24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24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753DFE8-FF2B-9BDF-CEF5-8CBAFCA831CC}"/>
              </a:ext>
            </a:extLst>
          </p:cNvPr>
          <p:cNvGrpSpPr/>
          <p:nvPr/>
        </p:nvGrpSpPr>
        <p:grpSpPr>
          <a:xfrm>
            <a:off x="0" y="1777384"/>
            <a:ext cx="7419499" cy="6421526"/>
            <a:chOff x="0" y="0"/>
            <a:chExt cx="9892665" cy="8562035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6CD87D27-8CCB-3015-1FA0-EF3ACAFDDFF0}"/>
                </a:ext>
              </a:extLst>
            </p:cNvPr>
            <p:cNvSpPr/>
            <p:nvPr/>
          </p:nvSpPr>
          <p:spPr>
            <a:xfrm>
              <a:off x="0" y="0"/>
              <a:ext cx="9892665" cy="8562086"/>
            </a:xfrm>
            <a:custGeom>
              <a:avLst/>
              <a:gdLst/>
              <a:ahLst/>
              <a:cxnLst/>
              <a:rect l="l" t="t" r="r" b="b"/>
              <a:pathLst>
                <a:path w="9892665" h="8562086">
                  <a:moveTo>
                    <a:pt x="0" y="0"/>
                  </a:moveTo>
                  <a:lnTo>
                    <a:pt x="9892665" y="0"/>
                  </a:lnTo>
                  <a:lnTo>
                    <a:pt x="9892665" y="8562086"/>
                  </a:lnTo>
                  <a:lnTo>
                    <a:pt x="0" y="856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980" r="-2603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7451</Words>
  <Application>Microsoft Office PowerPoint</Application>
  <PresentationFormat>Custom</PresentationFormat>
  <Paragraphs>505</Paragraphs>
  <Slides>51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5" baseType="lpstr">
      <vt:lpstr>Calibri</vt:lpstr>
      <vt:lpstr>Quattrocento Bold</vt:lpstr>
      <vt:lpstr>Lato Light</vt:lpstr>
      <vt:lpstr>Canva Sans</vt:lpstr>
      <vt:lpstr>Lato</vt:lpstr>
      <vt:lpstr>Arial</vt:lpstr>
      <vt:lpstr>Arimo</vt:lpstr>
      <vt:lpstr>Oswald</vt:lpstr>
      <vt:lpstr>Arial Bold</vt:lpstr>
      <vt:lpstr>Lato Bold</vt:lpstr>
      <vt:lpstr>Arimo Bold</vt:lpstr>
      <vt:lpstr>Canva Sans Bold</vt:lpstr>
      <vt:lpstr>Aharoni Polished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ES_Modulo 3 - INclusive trAIners.pptx</dc:title>
  <cp:lastModifiedBy>Jaione Santos Miguel</cp:lastModifiedBy>
  <cp:revision>7</cp:revision>
  <dcterms:created xsi:type="dcterms:W3CDTF">2006-08-16T00:00:00Z</dcterms:created>
  <dcterms:modified xsi:type="dcterms:W3CDTF">2026-10-08T14:51:25Z</dcterms:modified>
  <dc:identifier>DAHNYKI5Yrk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A9B12DC8-0444-488A-BE68-B2D2CB38CCC4</vt:lpwstr>
  </property>
  <property fmtid="{D5CDD505-2E9C-101B-9397-08002B2CF9AE}" pid="3" name="ArticulatePath">
    <vt:lpwstr>M3 - Pensamiento crítico y toma de decisiones éticas</vt:lpwstr>
  </property>
</Properties>
</file>