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notesSlides/notesSlide18.xml" ContentType="application/vnd.openxmlformats-officedocument.presentationml.notesSlide+xml"/>
  <Override PartName="/ppt/tags/tag22.xml" ContentType="application/vnd.openxmlformats-officedocument.presentationml.tags+xml"/>
  <Override PartName="/ppt/notesSlides/notesSlide19.xml" ContentType="application/vnd.openxmlformats-officedocument.presentationml.notesSlide+xml"/>
  <Override PartName="/ppt/tags/tag23.xml" ContentType="application/vnd.openxmlformats-officedocument.presentationml.tags+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23.xml" ContentType="application/vnd.openxmlformats-officedocument.presentationml.notesSlide+xml"/>
  <Override PartName="/ppt/tags/tag27.xml" ContentType="application/vnd.openxmlformats-officedocument.presentationml.tags+xml"/>
  <Override PartName="/ppt/notesSlides/notesSlide24.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25.xml" ContentType="application/vnd.openxmlformats-officedocument.presentationml.notesSlide+xml"/>
  <Override PartName="/ppt/tags/tag31.xml" ContentType="application/vnd.openxmlformats-officedocument.presentationml.tags+xml"/>
  <Override PartName="/ppt/notesSlides/notesSlide26.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notesSlides/notesSlide27.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notesSlides/notesSlide28.xml" ContentType="application/vnd.openxmlformats-officedocument.presentationml.notesSlide+xml"/>
  <Override PartName="/ppt/tags/tag36.xml" ContentType="application/vnd.openxmlformats-officedocument.presentationml.tags+xml"/>
  <Override PartName="/ppt/notesSlides/notesSlide29.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notesSlides/notesSlide30.xml" ContentType="application/vnd.openxmlformats-officedocument.presentationml.notesSlide+xml"/>
  <Override PartName="/ppt/tags/tag39.xml" ContentType="application/vnd.openxmlformats-officedocument.presentationml.tags+xml"/>
  <Override PartName="/ppt/notesSlides/notesSlide31.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notesSlides/notesSlide32.xml" ContentType="application/vnd.openxmlformats-officedocument.presentationml.notesSlide+xml"/>
  <Override PartName="/ppt/tags/tag42.xml" ContentType="application/vnd.openxmlformats-officedocument.presentationml.tags+xml"/>
  <Override PartName="/ppt/notesSlides/notesSlide33.xml" ContentType="application/vnd.openxmlformats-officedocument.presentationml.notesSlide+xml"/>
  <Override PartName="/ppt/tags/tag43.xml" ContentType="application/vnd.openxmlformats-officedocument.presentationml.tags+xml"/>
  <Override PartName="/ppt/notesSlides/notesSlide34.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notesSlides/notesSlide35.xml" ContentType="application/vnd.openxmlformats-officedocument.presentationml.notesSlide+xml"/>
  <Override PartName="/ppt/tags/tag46.xml" ContentType="application/vnd.openxmlformats-officedocument.presentationml.tags+xml"/>
  <Override PartName="/ppt/notesSlides/notesSlide36.xml" ContentType="application/vnd.openxmlformats-officedocument.presentationml.notesSlide+xml"/>
  <Override PartName="/ppt/tags/tag47.xml" ContentType="application/vnd.openxmlformats-officedocument.presentationml.tags+xml"/>
  <Override PartName="/ppt/notesSlides/notesSlide37.xml" ContentType="application/vnd.openxmlformats-officedocument.presentationml.notesSlide+xml"/>
  <Override PartName="/ppt/tags/tag48.xml" ContentType="application/vnd.openxmlformats-officedocument.presentationml.tags+xml"/>
  <Override PartName="/ppt/notesSlides/notesSlide38.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notesSlides/notesSlide39.xml" ContentType="application/vnd.openxmlformats-officedocument.presentationml.notesSlide+xml"/>
  <Override PartName="/ppt/tags/tag51.xml" ContentType="application/vnd.openxmlformats-officedocument.presentationml.tags+xml"/>
  <Override PartName="/ppt/notesSlides/notesSlide40.xml" ContentType="application/vnd.openxmlformats-officedocument.presentationml.notesSlide+xml"/>
  <Override PartName="/ppt/tags/tag52.xml" ContentType="application/vnd.openxmlformats-officedocument.presentationml.tags+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6" r:id="rId31"/>
    <p:sldId id="287" r:id="rId32"/>
    <p:sldId id="289" r:id="rId33"/>
    <p:sldId id="290" r:id="rId34"/>
    <p:sldId id="291" r:id="rId35"/>
    <p:sldId id="292" r:id="rId36"/>
    <p:sldId id="293" r:id="rId37"/>
    <p:sldId id="294" r:id="rId38"/>
    <p:sldId id="295" r:id="rId39"/>
    <p:sldId id="296" r:id="rId40"/>
    <p:sldId id="297" r:id="rId41"/>
    <p:sldId id="299" r:id="rId42"/>
    <p:sldId id="300" r:id="rId43"/>
    <p:sldId id="301" r:id="rId44"/>
    <p:sldId id="302" r:id="rId45"/>
    <p:sldId id="303" r:id="rId46"/>
    <p:sldId id="304" r:id="rId47"/>
    <p:sldId id="305" r:id="rId48"/>
    <p:sldId id="306" r:id="rId49"/>
    <p:sldId id="308" r:id="rId50"/>
    <p:sldId id="309" r:id="rId51"/>
    <p:sldId id="310" r:id="rId52"/>
  </p:sldIdLst>
  <p:sldSz cx="18288000" cy="10287000"/>
  <p:notesSz cx="6858000" cy="9144000"/>
  <p:embeddedFontLst>
    <p:embeddedFont>
      <p:font typeface="Arial Bold" panose="020B0604020202020204" charset="0"/>
      <p:regular r:id="rId54"/>
    </p:embeddedFont>
    <p:embeddedFont>
      <p:font typeface="Canva Sans" panose="020B0604020202020204" charset="0"/>
      <p:regular r:id="rId55"/>
    </p:embeddedFont>
    <p:embeddedFont>
      <p:font typeface="Canva Sans Bold" panose="020B0604020202020204" charset="0"/>
      <p:regular r:id="rId56"/>
    </p:embeddedFont>
    <p:embeddedFont>
      <p:font typeface="Lato Bold" panose="020F0802020204030203" pitchFamily="34" charset="0"/>
      <p:regular r:id="rId57"/>
      <p:bold r:id="rId58"/>
    </p:embeddedFont>
    <p:embeddedFont>
      <p:font typeface="Lato Light" panose="020F0302020204030203" pitchFamily="34" charset="0"/>
      <p:regular r:id="rId59"/>
    </p:embeddedFont>
    <p:embeddedFont>
      <p:font typeface="Oswald" pitchFamily="2" charset="0"/>
      <p:regular r:id="rId60"/>
      <p:bold r:id="rId61"/>
    </p:embeddedFont>
    <p:embeddedFont>
      <p:font typeface="Quattrocento Bold" panose="020B0604020202020204" charset="0"/>
      <p:regular r:id="rId62"/>
    </p:embeddedFont>
    <p:embeddedFont>
      <p:font typeface="Roboto Condensed Bold" panose="020B0604020202020204" charset="0"/>
      <p:regular r:id="rId63"/>
    </p:embeddedFont>
    <p:embeddedFont>
      <p:font typeface="Staatliches" pitchFamily="2" charset="0"/>
      <p:regular r:id="rId64"/>
    </p:embeddedFont>
  </p:embeddedFontLst>
  <p:custDataLst>
    <p:tags r:id="rId6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3" d="100"/>
          <a:sy n="53" d="100"/>
        </p:scale>
        <p:origin x="9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0.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font" Target="fonts/font5.fntdata"/><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font" Target="fonts/font8.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64" Type="http://schemas.openxmlformats.org/officeDocument/2006/relationships/font" Target="fonts/font11.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6.fntdata"/><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fntdata"/><Relationship Id="rId62"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7.fntdata"/><Relationship Id="rId65"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08.10.2026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18" Type="http://schemas.openxmlformats.org/officeDocument/2006/relationships/image" Target="../media/image27.png"/><Relationship Id="rId3" Type="http://schemas.openxmlformats.org/officeDocument/2006/relationships/notesSlide" Target="../notesSlides/notesSlide7.xml"/><Relationship Id="rId21" Type="http://schemas.openxmlformats.org/officeDocument/2006/relationships/image" Target="../media/image30.pn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png"/><Relationship Id="rId2" Type="http://schemas.openxmlformats.org/officeDocument/2006/relationships/slideLayout" Target="../slideLayouts/slideLayout7.xml"/><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tags" Target="../tags/tag9.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23" Type="http://schemas.openxmlformats.org/officeDocument/2006/relationships/image" Target="../media/image32.png"/><Relationship Id="rId10" Type="http://schemas.openxmlformats.org/officeDocument/2006/relationships/image" Target="../media/image19.png"/><Relationship Id="rId19" Type="http://schemas.openxmlformats.org/officeDocument/2006/relationships/image" Target="../media/image28.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 Id="rId22"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34.sv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notesSlide" Target="../notesSlides/notesSlide9.xml"/><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slideLayout" Target="../slideLayouts/slideLayout7.xml"/><Relationship Id="rId1" Type="http://schemas.openxmlformats.org/officeDocument/2006/relationships/tags" Target="../tags/tag1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34.sv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2.xml"/><Relationship Id="rId4" Type="http://schemas.openxmlformats.org/officeDocument/2006/relationships/image" Target="../media/image34.svg"/></Relationships>
</file>

<file path=ppt/slides/_rels/slide1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notesSlide" Target="../notesSlides/notesSlide11.xml"/><Relationship Id="rId7" Type="http://schemas.openxmlformats.org/officeDocument/2006/relationships/image" Target="../media/image48.png"/><Relationship Id="rId2" Type="http://schemas.openxmlformats.org/officeDocument/2006/relationships/slideLayout" Target="../slideLayouts/slideLayout7.xml"/><Relationship Id="rId1" Type="http://schemas.openxmlformats.org/officeDocument/2006/relationships/tags" Target="../tags/tag1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5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4.xml"/><Relationship Id="rId4" Type="http://schemas.openxmlformats.org/officeDocument/2006/relationships/image" Target="../media/image34.sv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5.xml"/><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6.xml"/><Relationship Id="rId5" Type="http://schemas.openxmlformats.org/officeDocument/2006/relationships/image" Target="../media/image52.jpeg"/><Relationship Id="rId4" Type="http://schemas.openxmlformats.org/officeDocument/2006/relationships/hyperlink" Target="https://forms.gle/ZoFS1ZfETigQ4VLJ7"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8.xml"/><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19.xml"/><Relationship Id="rId4" Type="http://schemas.openxmlformats.org/officeDocument/2006/relationships/image" Target="../media/image34.sv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0.xml"/><Relationship Id="rId5" Type="http://schemas.openxmlformats.org/officeDocument/2006/relationships/image" Target="../media/image55.jpeg"/><Relationship Id="rId4" Type="http://schemas.openxmlformats.org/officeDocument/2006/relationships/image" Target="../media/image5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1.xml"/><Relationship Id="rId4" Type="http://schemas.openxmlformats.org/officeDocument/2006/relationships/image" Target="../media/image34.sv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23.xml"/><Relationship Id="rId4" Type="http://schemas.openxmlformats.org/officeDocument/2006/relationships/image" Target="../media/image34.sv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5.xml"/><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57.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27.xml"/><Relationship Id="rId5" Type="http://schemas.openxmlformats.org/officeDocument/2006/relationships/image" Target="../media/image57.png"/><Relationship Id="rId4" Type="http://schemas.openxmlformats.org/officeDocument/2006/relationships/hyperlink" Target="https://forms.gle/jtRkKRP4Dzygognc6"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30.xml"/><Relationship Id="rId4" Type="http://schemas.openxmlformats.org/officeDocument/2006/relationships/image" Target="../media/image34.sv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31.xml"/><Relationship Id="rId4" Type="http://schemas.openxmlformats.org/officeDocument/2006/relationships/image" Target="../media/image58.jpeg"/></Relationships>
</file>

<file path=ppt/slides/_rels/slide3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7.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33.xml"/><Relationship Id="rId4" Type="http://schemas.openxmlformats.org/officeDocument/2006/relationships/image" Target="../media/image34.sv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35.xml"/><Relationship Id="rId4" Type="http://schemas.openxmlformats.org/officeDocument/2006/relationships/hyperlink" Target="https://forms.gle/6Fuu84M3QUkmGVdY8" TargetMode="External"/></Relationships>
</file>

<file path=ppt/slides/_rels/slide35.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notesSlide" Target="../notesSlides/notesSlide29.xml"/><Relationship Id="rId7" Type="http://schemas.openxmlformats.org/officeDocument/2006/relationships/image" Target="../media/image63.png"/><Relationship Id="rId2" Type="http://schemas.openxmlformats.org/officeDocument/2006/relationships/slideLayout" Target="../slideLayouts/slideLayout7.xml"/><Relationship Id="rId1" Type="http://schemas.openxmlformats.org/officeDocument/2006/relationships/tags" Target="../tags/tag36.xml"/><Relationship Id="rId6" Type="http://schemas.openxmlformats.org/officeDocument/2006/relationships/image" Target="../media/image62.png"/><Relationship Id="rId5" Type="http://schemas.openxmlformats.org/officeDocument/2006/relationships/image" Target="../media/image61.png"/><Relationship Id="rId10" Type="http://schemas.openxmlformats.org/officeDocument/2006/relationships/image" Target="../media/image34.svg"/><Relationship Id="rId4" Type="http://schemas.openxmlformats.org/officeDocument/2006/relationships/image" Target="../media/image60.png"/><Relationship Id="rId9" Type="http://schemas.openxmlformats.org/officeDocument/2006/relationships/image" Target="../media/image65.png"/></Relationships>
</file>

<file path=ppt/slides/_rels/slide3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tags" Target="../tags/tag38.xml"/><Relationship Id="rId4" Type="http://schemas.openxmlformats.org/officeDocument/2006/relationships/image" Target="../media/image66.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tags" Target="../tags/tag39.xml"/><Relationship Id="rId4" Type="http://schemas.openxmlformats.org/officeDocument/2006/relationships/image" Target="../media/image34.sv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tags" Target="../tags/tag41.xml"/><Relationship Id="rId4" Type="http://schemas.openxmlformats.org/officeDocument/2006/relationships/image" Target="../media/image34.svg"/></Relationships>
</file>

<file path=ppt/slides/_rels/slide41.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notesSlide" Target="../notesSlides/notesSlide33.xml"/><Relationship Id="rId7" Type="http://schemas.openxmlformats.org/officeDocument/2006/relationships/image" Target="../media/image70.png"/><Relationship Id="rId2" Type="http://schemas.openxmlformats.org/officeDocument/2006/relationships/slideLayout" Target="../slideLayouts/slideLayout7.xml"/><Relationship Id="rId1" Type="http://schemas.openxmlformats.org/officeDocument/2006/relationships/tags" Target="../tags/tag4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 Id="rId9" Type="http://schemas.openxmlformats.org/officeDocument/2006/relationships/image" Target="../media/image72.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tags" Target="../tags/tag43.xml"/><Relationship Id="rId4" Type="http://schemas.openxmlformats.org/officeDocument/2006/relationships/image" Target="../media/image73.png"/></Relationships>
</file>

<file path=ppt/slides/_rels/slide4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slideLayout" Target="../slideLayouts/slideLayout7.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tags" Target="../tags/tag45.xml"/><Relationship Id="rId5" Type="http://schemas.openxmlformats.org/officeDocument/2006/relationships/image" Target="../media/image75.png"/><Relationship Id="rId4" Type="http://schemas.openxmlformats.org/officeDocument/2006/relationships/image" Target="../media/image74.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tags" Target="../tags/tag46.xml"/><Relationship Id="rId4" Type="http://schemas.openxmlformats.org/officeDocument/2006/relationships/image" Target="../media/image34.sv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ags" Target="../tags/tag47.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tags" Target="../tags/tag48.xml"/><Relationship Id="rId5" Type="http://schemas.openxmlformats.org/officeDocument/2006/relationships/image" Target="../media/image76.png"/><Relationship Id="rId4" Type="http://schemas.openxmlformats.org/officeDocument/2006/relationships/hyperlink" Target="https://drive.google.com/drive/folders/1KMl3ees94i4r6ESDyAxPrmP-xnGowp5M"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77.svg"/><Relationship Id="rId2" Type="http://schemas.openxmlformats.org/officeDocument/2006/relationships/slideLayout" Target="../slideLayouts/slideLayout7.xml"/><Relationship Id="rId1" Type="http://schemas.openxmlformats.org/officeDocument/2006/relationships/tags" Target="../tags/tag49.xml"/><Relationship Id="rId6" Type="http://schemas.openxmlformats.org/officeDocument/2006/relationships/image" Target="../media/image78.png"/><Relationship Id="rId5" Type="http://schemas.openxmlformats.org/officeDocument/2006/relationships/hyperlink" Target="https://drive.google.com/file/d/1p_pqGq5BmIYaeDIhD2wZD_JWIKqm4qsK/view?usp=sharing" TargetMode="External"/><Relationship Id="rId4" Type="http://schemas.openxmlformats.org/officeDocument/2006/relationships/image" Target="../media/image6.jpe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tags" Target="../tags/tag50.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tags" Target="../tags/tag51.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1.xml"/><Relationship Id="rId7" Type="http://schemas.openxmlformats.org/officeDocument/2006/relationships/image" Target="../media/image79.png"/><Relationship Id="rId2" Type="http://schemas.openxmlformats.org/officeDocument/2006/relationships/slideLayout" Target="../slideLayouts/slideLayout7.xml"/><Relationship Id="rId1" Type="http://schemas.openxmlformats.org/officeDocument/2006/relationships/tags" Target="../tags/tag52.xml"/><Relationship Id="rId6" Type="http://schemas.openxmlformats.org/officeDocument/2006/relationships/image" Target="../media/image4.jpeg"/><Relationship Id="rId5" Type="http://schemas.openxmlformats.org/officeDocument/2006/relationships/image" Target="../media/image2.pn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79008" y="3511296"/>
            <a:ext cx="12508992" cy="6775704"/>
            <a:chOff x="0" y="0"/>
            <a:chExt cx="16678656" cy="9034272"/>
          </a:xfrm>
        </p:grpSpPr>
        <p:sp>
          <p:nvSpPr>
            <p:cNvPr id="3" name="Freeform 3"/>
            <p:cNvSpPr/>
            <p:nvPr/>
          </p:nvSpPr>
          <p:spPr>
            <a:xfrm>
              <a:off x="0" y="0"/>
              <a:ext cx="16678656" cy="9034272"/>
            </a:xfrm>
            <a:custGeom>
              <a:avLst/>
              <a:gdLst/>
              <a:ahLst/>
              <a:cxnLst/>
              <a:rect l="l" t="t" r="r" b="b"/>
              <a:pathLst>
                <a:path w="16678656" h="9034272">
                  <a:moveTo>
                    <a:pt x="0" y="0"/>
                  </a:moveTo>
                  <a:lnTo>
                    <a:pt x="16678656" y="0"/>
                  </a:lnTo>
                  <a:lnTo>
                    <a:pt x="16678656" y="9034272"/>
                  </a:lnTo>
                  <a:lnTo>
                    <a:pt x="0" y="9034272"/>
                  </a:lnTo>
                  <a:lnTo>
                    <a:pt x="0" y="0"/>
                  </a:lnTo>
                  <a:close/>
                </a:path>
              </a:pathLst>
            </a:custGeom>
            <a:blipFill>
              <a:blip r:embed="rId4"/>
              <a:stretch>
                <a:fillRect b="-23076"/>
              </a:stretch>
            </a:blipFill>
          </p:spPr>
          <p:txBody>
            <a:bodyPr/>
            <a:lstStyle/>
            <a:p>
              <a:endParaRPr lang="en-GB"/>
            </a:p>
          </p:txBody>
        </p:sp>
      </p:grpSp>
      <p:grpSp>
        <p:nvGrpSpPr>
          <p:cNvPr id="4" name="Group 4"/>
          <p:cNvGrpSpPr/>
          <p:nvPr/>
        </p:nvGrpSpPr>
        <p:grpSpPr>
          <a:xfrm>
            <a:off x="0" y="429768"/>
            <a:ext cx="10115550" cy="3562864"/>
            <a:chOff x="0" y="0"/>
            <a:chExt cx="13487400" cy="4750486"/>
          </a:xfrm>
        </p:grpSpPr>
        <p:sp>
          <p:nvSpPr>
            <p:cNvPr id="5" name="Freeform 5"/>
            <p:cNvSpPr/>
            <p:nvPr/>
          </p:nvSpPr>
          <p:spPr>
            <a:xfrm>
              <a:off x="0" y="0"/>
              <a:ext cx="13487531" cy="4750435"/>
            </a:xfrm>
            <a:custGeom>
              <a:avLst/>
              <a:gdLst/>
              <a:ahLst/>
              <a:cxnLst/>
              <a:rect l="l" t="t" r="r" b="b"/>
              <a:pathLst>
                <a:path w="13487531" h="4750435">
                  <a:moveTo>
                    <a:pt x="0" y="0"/>
                  </a:moveTo>
                  <a:lnTo>
                    <a:pt x="10679811" y="0"/>
                  </a:lnTo>
                  <a:lnTo>
                    <a:pt x="10707624" y="0"/>
                  </a:lnTo>
                  <a:lnTo>
                    <a:pt x="10707624" y="1524"/>
                  </a:lnTo>
                  <a:lnTo>
                    <a:pt x="11052175" y="20955"/>
                  </a:lnTo>
                  <a:cubicBezTo>
                    <a:pt x="11909425" y="117856"/>
                    <a:pt x="12674473" y="545846"/>
                    <a:pt x="13113004" y="1189990"/>
                  </a:cubicBezTo>
                  <a:cubicBezTo>
                    <a:pt x="13614146" y="1926209"/>
                    <a:pt x="13612240" y="2832862"/>
                    <a:pt x="13108051" y="3567684"/>
                  </a:cubicBezTo>
                  <a:cubicBezTo>
                    <a:pt x="12666853" y="4210558"/>
                    <a:pt x="11900027" y="4636262"/>
                    <a:pt x="11042396" y="4730623"/>
                  </a:cubicBezTo>
                  <a:lnTo>
                    <a:pt x="10707624" y="4748403"/>
                  </a:lnTo>
                  <a:lnTo>
                    <a:pt x="10707624" y="4750435"/>
                  </a:lnTo>
                  <a:lnTo>
                    <a:pt x="0" y="4750435"/>
                  </a:lnTo>
                  <a:close/>
                </a:path>
              </a:pathLst>
            </a:custGeom>
            <a:solidFill>
              <a:srgbClr val="003250"/>
            </a:solidFill>
          </p:spPr>
          <p:txBody>
            <a:bodyPr/>
            <a:lstStyle/>
            <a:p>
              <a:endParaRPr lang="en-GB"/>
            </a:p>
          </p:txBody>
        </p:sp>
      </p:grpSp>
      <p:grpSp>
        <p:nvGrpSpPr>
          <p:cNvPr id="6" name="Group 6"/>
          <p:cNvGrpSpPr/>
          <p:nvPr/>
        </p:nvGrpSpPr>
        <p:grpSpPr>
          <a:xfrm>
            <a:off x="11167615" y="508311"/>
            <a:ext cx="5884593" cy="2573484"/>
            <a:chOff x="0" y="0"/>
            <a:chExt cx="7846123" cy="3431311"/>
          </a:xfrm>
        </p:grpSpPr>
        <p:sp>
          <p:nvSpPr>
            <p:cNvPr id="7" name="Freeform 7" descr="Un logo con la testa di una persona in un cerchio.  Il contenuto generato dall'intelligenza artificiale potrebbe essere errato."/>
            <p:cNvSpPr/>
            <p:nvPr/>
          </p:nvSpPr>
          <p:spPr>
            <a:xfrm>
              <a:off x="0" y="0"/>
              <a:ext cx="7846187" cy="3431286"/>
            </a:xfrm>
            <a:custGeom>
              <a:avLst/>
              <a:gdLst/>
              <a:ahLst/>
              <a:cxnLst/>
              <a:rect l="l" t="t" r="r" b="b"/>
              <a:pathLst>
                <a:path w="7846187" h="3431286">
                  <a:moveTo>
                    <a:pt x="0" y="0"/>
                  </a:moveTo>
                  <a:lnTo>
                    <a:pt x="7846187" y="0"/>
                  </a:lnTo>
                  <a:lnTo>
                    <a:pt x="7846187" y="3431286"/>
                  </a:lnTo>
                  <a:lnTo>
                    <a:pt x="0" y="3431286"/>
                  </a:lnTo>
                  <a:lnTo>
                    <a:pt x="0" y="0"/>
                  </a:lnTo>
                  <a:close/>
                </a:path>
              </a:pathLst>
            </a:custGeom>
            <a:blipFill>
              <a:blip r:embed="rId5"/>
              <a:stretch>
                <a:fillRect/>
              </a:stretch>
            </a:blipFill>
          </p:spPr>
          <p:txBody>
            <a:bodyPr/>
            <a:lstStyle/>
            <a:p>
              <a:endParaRPr lang="en-GB"/>
            </a:p>
          </p:txBody>
        </p:sp>
      </p:grpSp>
      <p:grpSp>
        <p:nvGrpSpPr>
          <p:cNvPr id="8" name="Group 8"/>
          <p:cNvGrpSpPr/>
          <p:nvPr/>
        </p:nvGrpSpPr>
        <p:grpSpPr>
          <a:xfrm>
            <a:off x="1637005" y="5143500"/>
            <a:ext cx="2376973" cy="811768"/>
            <a:chOff x="0" y="0"/>
            <a:chExt cx="3169298" cy="1082358"/>
          </a:xfrm>
        </p:grpSpPr>
        <p:sp>
          <p:nvSpPr>
            <p:cNvPr id="9" name="Freeform 9"/>
            <p:cNvSpPr/>
            <p:nvPr/>
          </p:nvSpPr>
          <p:spPr>
            <a:xfrm>
              <a:off x="0" y="0"/>
              <a:ext cx="3169285" cy="1082294"/>
            </a:xfrm>
            <a:custGeom>
              <a:avLst/>
              <a:gdLst/>
              <a:ahLst/>
              <a:cxnLst/>
              <a:rect l="l" t="t" r="r" b="b"/>
              <a:pathLst>
                <a:path w="3169285" h="1082294">
                  <a:moveTo>
                    <a:pt x="0" y="0"/>
                  </a:moveTo>
                  <a:lnTo>
                    <a:pt x="3169285" y="0"/>
                  </a:lnTo>
                  <a:lnTo>
                    <a:pt x="3169285" y="1082294"/>
                  </a:lnTo>
                  <a:lnTo>
                    <a:pt x="0" y="1082294"/>
                  </a:lnTo>
                  <a:lnTo>
                    <a:pt x="0" y="0"/>
                  </a:lnTo>
                  <a:close/>
                </a:path>
              </a:pathLst>
            </a:custGeom>
            <a:blipFill>
              <a:blip r:embed="rId6"/>
              <a:stretch>
                <a:fillRect b="-2491"/>
              </a:stretch>
            </a:blipFill>
          </p:spPr>
          <p:txBody>
            <a:bodyPr/>
            <a:lstStyle/>
            <a:p>
              <a:endParaRPr lang="en-GB"/>
            </a:p>
          </p:txBody>
        </p:sp>
      </p:grpSp>
      <p:grpSp>
        <p:nvGrpSpPr>
          <p:cNvPr id="10" name="Group 10"/>
          <p:cNvGrpSpPr/>
          <p:nvPr/>
        </p:nvGrpSpPr>
        <p:grpSpPr>
          <a:xfrm>
            <a:off x="954672" y="6341488"/>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7"/>
              <a:stretch>
                <a:fillRect t="-62169" b="-62169"/>
              </a:stretch>
            </a:blipFill>
          </p:spPr>
          <p:txBody>
            <a:bodyPr/>
            <a:lstStyle/>
            <a:p>
              <a:endParaRPr lang="en-GB"/>
            </a:p>
          </p:txBody>
        </p:sp>
      </p:grpSp>
      <p:sp>
        <p:nvSpPr>
          <p:cNvPr id="12" name="TextBox 12"/>
          <p:cNvSpPr txBox="1"/>
          <p:nvPr/>
        </p:nvSpPr>
        <p:spPr>
          <a:xfrm>
            <a:off x="982085" y="7471296"/>
            <a:ext cx="3686813" cy="18383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Questo progetto è stato cofinanziato con il supporto del programma Erasmus+ della Commissione europea. La presente pubblicazione riflette esclusivamente le opinioni dei suoi autori e né la Commissione europea né SEPIE possono essere ritenute responsabili per l'uso che potrebbe essere fatto delle informazioni ivi contenute.</a:t>
            </a:r>
          </a:p>
        </p:txBody>
      </p:sp>
      <p:sp>
        <p:nvSpPr>
          <p:cNvPr id="13" name="TextBox 13"/>
          <p:cNvSpPr txBox="1"/>
          <p:nvPr/>
        </p:nvSpPr>
        <p:spPr>
          <a:xfrm>
            <a:off x="702226" y="1009650"/>
            <a:ext cx="8244221" cy="3209925"/>
          </a:xfrm>
          <a:prstGeom prst="rect">
            <a:avLst/>
          </a:prstGeom>
        </p:spPr>
        <p:txBody>
          <a:bodyPr lIns="0" tIns="0" rIns="0" bIns="0" rtlCol="0" anchor="t">
            <a:spAutoFit/>
          </a:bodyPr>
          <a:lstStyle/>
          <a:p>
            <a:pPr marL="0" lvl="0" indent="0" algn="l">
              <a:lnSpc>
                <a:spcPts val="5040"/>
              </a:lnSpc>
              <a:spcBef>
                <a:spcPct val="0"/>
              </a:spcBef>
            </a:pPr>
            <a:r>
              <a:rPr lang="en-US" sz="4200" b="1" u="none" strike="noStrike" dirty="0">
                <a:solidFill>
                  <a:srgbClr val="FFFFFF"/>
                </a:solidFill>
                <a:latin typeface="Quattrocento Bold"/>
                <a:ea typeface="Quattrocento Bold"/>
                <a:cs typeface="Quattrocento Bold"/>
                <a:sym typeface="Quattrocento Bold"/>
              </a:rPr>
              <a:t>Modulo 3: Pensiero </a:t>
            </a:r>
            <a:r>
              <a:rPr lang="en-US" sz="4200" b="1" u="none" strike="noStrike" dirty="0" err="1">
                <a:solidFill>
                  <a:srgbClr val="FFFFFF"/>
                </a:solidFill>
                <a:latin typeface="Quattrocento Bold"/>
                <a:ea typeface="Quattrocento Bold"/>
                <a:cs typeface="Quattrocento Bold"/>
                <a:sym typeface="Quattrocento Bold"/>
              </a:rPr>
              <a:t>critico</a:t>
            </a:r>
            <a:r>
              <a:rPr lang="en-US" sz="4200" b="1" u="none" strike="noStrike" dirty="0">
                <a:solidFill>
                  <a:srgbClr val="FFFFFF"/>
                </a:solidFill>
                <a:latin typeface="Quattrocento Bold"/>
                <a:ea typeface="Quattrocento Bold"/>
                <a:cs typeface="Quattrocento Bold"/>
                <a:sym typeface="Quattrocento Bold"/>
              </a:rPr>
              <a:t> e </a:t>
            </a:r>
            <a:r>
              <a:rPr lang="en-US" sz="4200" b="1" u="none" strike="noStrike" dirty="0" err="1">
                <a:solidFill>
                  <a:srgbClr val="FFFFFF"/>
                </a:solidFill>
                <a:latin typeface="Quattrocento Bold"/>
                <a:ea typeface="Quattrocento Bold"/>
                <a:cs typeface="Quattrocento Bold"/>
                <a:sym typeface="Quattrocento Bold"/>
              </a:rPr>
              <a:t>processo</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decisionale</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etico</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nella</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formazione</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professionale</a:t>
            </a:r>
            <a:r>
              <a:rPr lang="en-US" sz="4200" b="1" u="none" strike="noStrike" dirty="0">
                <a:solidFill>
                  <a:srgbClr val="FFFFFF"/>
                </a:solidFill>
                <a:latin typeface="Quattrocento Bold"/>
                <a:ea typeface="Quattrocento Bold"/>
                <a:cs typeface="Quattrocento Bold"/>
                <a:sym typeface="Quattrocento Bold"/>
              </a:rPr>
              <a:t> per </a:t>
            </a:r>
            <a:r>
              <a:rPr lang="en-US" sz="4200" b="1" u="none" strike="noStrike" dirty="0" err="1">
                <a:solidFill>
                  <a:srgbClr val="FFFFFF"/>
                </a:solidFill>
                <a:latin typeface="Quattrocento Bold"/>
                <a:ea typeface="Quattrocento Bold"/>
                <a:cs typeface="Quattrocento Bold"/>
                <a:sym typeface="Quattrocento Bold"/>
              </a:rPr>
              <a:t>l'occupazione</a:t>
            </a:r>
            <a:endParaRPr lang="en-US" sz="4200" b="1" u="none" strike="noStrike" dirty="0">
              <a:solidFill>
                <a:srgbClr val="FFFFFF"/>
              </a:solidFill>
              <a:latin typeface="Quattrocento Bold"/>
              <a:ea typeface="Quattrocento Bold"/>
              <a:cs typeface="Quattrocento Bold"/>
              <a:sym typeface="Quattrocento Bold"/>
            </a:endParaRPr>
          </a:p>
          <a:p>
            <a:pPr marL="0" lvl="0" indent="0" algn="l">
              <a:lnSpc>
                <a:spcPts val="5040"/>
              </a:lnSpc>
              <a:spcBef>
                <a:spcPct val="0"/>
              </a:spcBef>
            </a:pPr>
            <a:endParaRPr lang="en-US" sz="4200" b="1" u="none" strike="noStrike" dirty="0">
              <a:solidFill>
                <a:srgbClr val="FFFFFF"/>
              </a:solidFill>
              <a:latin typeface="Quattrocento Bold"/>
              <a:ea typeface="Quattrocento Bold"/>
              <a:cs typeface="Quattrocento Bold"/>
              <a:sym typeface="Quattrocento Bold"/>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01418" y="3532794"/>
            <a:ext cx="3221250" cy="3221250"/>
          </a:xfrm>
          <a:custGeom>
            <a:avLst/>
            <a:gdLst/>
            <a:ahLst/>
            <a:cxnLst/>
            <a:rect l="l" t="t" r="r" b="b"/>
            <a:pathLst>
              <a:path w="3221250" h="3221250">
                <a:moveTo>
                  <a:pt x="0" y="0"/>
                </a:moveTo>
                <a:lnTo>
                  <a:pt x="3221250" y="0"/>
                </a:lnTo>
                <a:lnTo>
                  <a:pt x="3221250" y="3221250"/>
                </a:lnTo>
                <a:lnTo>
                  <a:pt x="0" y="3221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3" name="Group 3"/>
          <p:cNvGrpSpPr/>
          <p:nvPr/>
        </p:nvGrpSpPr>
        <p:grpSpPr>
          <a:xfrm>
            <a:off x="1" y="3535680"/>
            <a:ext cx="8657939" cy="3215459"/>
            <a:chOff x="0" y="0"/>
            <a:chExt cx="11543919" cy="4287279"/>
          </a:xfrm>
        </p:grpSpPr>
        <p:sp>
          <p:nvSpPr>
            <p:cNvPr id="4" name="Freeform 4"/>
            <p:cNvSpPr/>
            <p:nvPr/>
          </p:nvSpPr>
          <p:spPr>
            <a:xfrm>
              <a:off x="0" y="0"/>
              <a:ext cx="11543919" cy="4287266"/>
            </a:xfrm>
            <a:custGeom>
              <a:avLst/>
              <a:gdLst/>
              <a:ahLst/>
              <a:cxnLst/>
              <a:rect l="l" t="t" r="r" b="b"/>
              <a:pathLst>
                <a:path w="11543919" h="4287266">
                  <a:moveTo>
                    <a:pt x="0" y="0"/>
                  </a:moveTo>
                  <a:lnTo>
                    <a:pt x="11543919" y="0"/>
                  </a:lnTo>
                  <a:lnTo>
                    <a:pt x="11543919" y="4287266"/>
                  </a:lnTo>
                  <a:lnTo>
                    <a:pt x="0" y="4287266"/>
                  </a:lnTo>
                  <a:close/>
                </a:path>
              </a:pathLst>
            </a:custGeom>
            <a:solidFill>
              <a:srgbClr val="003250"/>
            </a:solidFill>
          </p:spPr>
          <p:txBody>
            <a:bodyPr/>
            <a:lstStyle/>
            <a:p>
              <a:endParaRPr lang="en-GB"/>
            </a:p>
          </p:txBody>
        </p:sp>
      </p:grpSp>
      <p:grpSp>
        <p:nvGrpSpPr>
          <p:cNvPr id="5" name="Group 5"/>
          <p:cNvGrpSpPr/>
          <p:nvPr/>
        </p:nvGrpSpPr>
        <p:grpSpPr>
          <a:xfrm>
            <a:off x="801072" y="4475226"/>
            <a:ext cx="6293568" cy="1445514"/>
            <a:chOff x="0" y="0"/>
            <a:chExt cx="8391423" cy="1927352"/>
          </a:xfrm>
        </p:grpSpPr>
        <p:sp>
          <p:nvSpPr>
            <p:cNvPr id="6" name="Freeform 6"/>
            <p:cNvSpPr/>
            <p:nvPr/>
          </p:nvSpPr>
          <p:spPr>
            <a:xfrm>
              <a:off x="0" y="0"/>
              <a:ext cx="8391422" cy="1927347"/>
            </a:xfrm>
            <a:custGeom>
              <a:avLst/>
              <a:gdLst/>
              <a:ahLst/>
              <a:cxnLst/>
              <a:rect l="l" t="t" r="r" b="b"/>
              <a:pathLst>
                <a:path w="8391422" h="1927347">
                  <a:moveTo>
                    <a:pt x="0" y="0"/>
                  </a:moveTo>
                  <a:lnTo>
                    <a:pt x="8391422" y="0"/>
                  </a:lnTo>
                  <a:lnTo>
                    <a:pt x="8391422" y="1927347"/>
                  </a:lnTo>
                  <a:lnTo>
                    <a:pt x="0" y="1927347"/>
                  </a:lnTo>
                  <a:close/>
                </a:path>
              </a:pathLst>
            </a:custGeom>
            <a:blipFill>
              <a:blip r:embed="rId5">
                <a:alphaModFix amt="0"/>
              </a:blip>
              <a:stretch>
                <a:fillRect t="-39164" b="-30506"/>
              </a:stretch>
            </a:blipFill>
          </p:spPr>
          <p:txBody>
            <a:bodyPr/>
            <a:lstStyle/>
            <a:p>
              <a:endParaRPr lang="en-GB"/>
            </a:p>
          </p:txBody>
        </p:sp>
        <p:sp>
          <p:nvSpPr>
            <p:cNvPr id="7" name="TextBox 7"/>
            <p:cNvSpPr txBox="1"/>
            <p:nvPr/>
          </p:nvSpPr>
          <p:spPr>
            <a:xfrm>
              <a:off x="0" y="76200"/>
              <a:ext cx="8391423" cy="1851152"/>
            </a:xfrm>
            <a:prstGeom prst="rect">
              <a:avLst/>
            </a:prstGeom>
          </p:spPr>
          <p:txBody>
            <a:bodyPr lIns="0" tIns="0" rIns="0" bIns="0" rtlCol="0" anchor="ct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CONTENUTO</a:t>
              </a:r>
            </a:p>
          </p:txBody>
        </p:sp>
      </p:grpSp>
      <p:sp>
        <p:nvSpPr>
          <p:cNvPr id="8" name="Freeform 8"/>
          <p:cNvSpPr/>
          <p:nvPr/>
        </p:nvSpPr>
        <p:spPr>
          <a:xfrm>
            <a:off x="7446550" y="1448305"/>
            <a:ext cx="4297499" cy="7733738"/>
          </a:xfrm>
          <a:custGeom>
            <a:avLst/>
            <a:gdLst/>
            <a:ahLst/>
            <a:cxnLst/>
            <a:rect l="l" t="t" r="r" b="b"/>
            <a:pathLst>
              <a:path w="4297499" h="7733738">
                <a:moveTo>
                  <a:pt x="0" y="0"/>
                </a:moveTo>
                <a:lnTo>
                  <a:pt x="4297499" y="0"/>
                </a:lnTo>
                <a:lnTo>
                  <a:pt x="4297499" y="7733738"/>
                </a:lnTo>
                <a:lnTo>
                  <a:pt x="0" y="773373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9" name="Group 9"/>
          <p:cNvGrpSpPr/>
          <p:nvPr/>
        </p:nvGrpSpPr>
        <p:grpSpPr>
          <a:xfrm>
            <a:off x="6855619" y="8243888"/>
            <a:ext cx="1700717" cy="1703699"/>
            <a:chOff x="0" y="0"/>
            <a:chExt cx="2267623" cy="2271598"/>
          </a:xfrm>
        </p:grpSpPr>
        <p:sp>
          <p:nvSpPr>
            <p:cNvPr id="10" name="Freeform 10"/>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n-GB"/>
            </a:p>
          </p:txBody>
        </p:sp>
      </p:grpSp>
      <p:grpSp>
        <p:nvGrpSpPr>
          <p:cNvPr id="11" name="Group 11"/>
          <p:cNvGrpSpPr/>
          <p:nvPr/>
        </p:nvGrpSpPr>
        <p:grpSpPr>
          <a:xfrm>
            <a:off x="7067093" y="8430273"/>
            <a:ext cx="1277779" cy="1280008"/>
            <a:chOff x="0" y="0"/>
            <a:chExt cx="1703705" cy="1706677"/>
          </a:xfrm>
        </p:grpSpPr>
        <p:sp>
          <p:nvSpPr>
            <p:cNvPr id="12" name="Freeform 12"/>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n-GB"/>
            </a:p>
          </p:txBody>
        </p:sp>
      </p:grpSp>
      <p:grpSp>
        <p:nvGrpSpPr>
          <p:cNvPr id="13" name="Group 13"/>
          <p:cNvGrpSpPr/>
          <p:nvPr/>
        </p:nvGrpSpPr>
        <p:grpSpPr>
          <a:xfrm>
            <a:off x="10057047" y="2088413"/>
            <a:ext cx="1700717" cy="1703699"/>
            <a:chOff x="0" y="0"/>
            <a:chExt cx="2267623" cy="2271598"/>
          </a:xfrm>
        </p:grpSpPr>
        <p:sp>
          <p:nvSpPr>
            <p:cNvPr id="14" name="Freeform 14"/>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n-GB"/>
            </a:p>
          </p:txBody>
        </p:sp>
      </p:grpSp>
      <p:grpSp>
        <p:nvGrpSpPr>
          <p:cNvPr id="15" name="Group 15"/>
          <p:cNvGrpSpPr/>
          <p:nvPr/>
        </p:nvGrpSpPr>
        <p:grpSpPr>
          <a:xfrm>
            <a:off x="10255377" y="2291077"/>
            <a:ext cx="1277779" cy="1280008"/>
            <a:chOff x="0" y="0"/>
            <a:chExt cx="1703705" cy="1706677"/>
          </a:xfrm>
        </p:grpSpPr>
        <p:sp>
          <p:nvSpPr>
            <p:cNvPr id="16" name="Freeform 16"/>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n-GB"/>
            </a:p>
          </p:txBody>
        </p:sp>
      </p:grpSp>
      <p:grpSp>
        <p:nvGrpSpPr>
          <p:cNvPr id="17" name="Group 17"/>
          <p:cNvGrpSpPr/>
          <p:nvPr/>
        </p:nvGrpSpPr>
        <p:grpSpPr>
          <a:xfrm>
            <a:off x="10415530" y="6341897"/>
            <a:ext cx="1700717" cy="1703699"/>
            <a:chOff x="0" y="0"/>
            <a:chExt cx="2267623" cy="2271598"/>
          </a:xfrm>
        </p:grpSpPr>
        <p:sp>
          <p:nvSpPr>
            <p:cNvPr id="18" name="Freeform 18"/>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n-GB"/>
            </a:p>
          </p:txBody>
        </p:sp>
      </p:grpSp>
      <p:grpSp>
        <p:nvGrpSpPr>
          <p:cNvPr id="19" name="Group 19"/>
          <p:cNvGrpSpPr/>
          <p:nvPr/>
        </p:nvGrpSpPr>
        <p:grpSpPr>
          <a:xfrm>
            <a:off x="10615622" y="6558534"/>
            <a:ext cx="1277779" cy="1280008"/>
            <a:chOff x="0" y="0"/>
            <a:chExt cx="1703705" cy="1706677"/>
          </a:xfrm>
        </p:grpSpPr>
        <p:sp>
          <p:nvSpPr>
            <p:cNvPr id="20" name="Freeform 20"/>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n-GB"/>
            </a:p>
          </p:txBody>
        </p:sp>
      </p:grpSp>
      <p:grpSp>
        <p:nvGrpSpPr>
          <p:cNvPr id="21" name="Group 21"/>
          <p:cNvGrpSpPr/>
          <p:nvPr/>
        </p:nvGrpSpPr>
        <p:grpSpPr>
          <a:xfrm>
            <a:off x="6616256" y="539182"/>
            <a:ext cx="1700717" cy="1703699"/>
            <a:chOff x="0" y="0"/>
            <a:chExt cx="2267623" cy="2271598"/>
          </a:xfrm>
        </p:grpSpPr>
        <p:sp>
          <p:nvSpPr>
            <p:cNvPr id="22" name="Freeform 22"/>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n-GB"/>
            </a:p>
          </p:txBody>
        </p:sp>
      </p:grpSp>
      <p:grpSp>
        <p:nvGrpSpPr>
          <p:cNvPr id="23" name="Group 23"/>
          <p:cNvGrpSpPr/>
          <p:nvPr/>
        </p:nvGrpSpPr>
        <p:grpSpPr>
          <a:xfrm>
            <a:off x="6797535" y="738711"/>
            <a:ext cx="1277779" cy="1280017"/>
            <a:chOff x="0" y="0"/>
            <a:chExt cx="1703705" cy="1706690"/>
          </a:xfrm>
        </p:grpSpPr>
        <p:sp>
          <p:nvSpPr>
            <p:cNvPr id="24" name="Freeform 24"/>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n-GB"/>
            </a:p>
          </p:txBody>
        </p:sp>
      </p:grpSp>
      <p:grpSp>
        <p:nvGrpSpPr>
          <p:cNvPr id="25" name="Group 25"/>
          <p:cNvGrpSpPr/>
          <p:nvPr/>
        </p:nvGrpSpPr>
        <p:grpSpPr>
          <a:xfrm>
            <a:off x="624197" y="467277"/>
            <a:ext cx="5945400" cy="2403081"/>
            <a:chOff x="0" y="0"/>
            <a:chExt cx="7927200" cy="3204108"/>
          </a:xfrm>
        </p:grpSpPr>
        <p:sp>
          <p:nvSpPr>
            <p:cNvPr id="26" name="Freeform 26"/>
            <p:cNvSpPr/>
            <p:nvPr/>
          </p:nvSpPr>
          <p:spPr>
            <a:xfrm>
              <a:off x="0" y="0"/>
              <a:ext cx="7927200" cy="3204110"/>
            </a:xfrm>
            <a:custGeom>
              <a:avLst/>
              <a:gdLst/>
              <a:ahLst/>
              <a:cxnLst/>
              <a:rect l="l" t="t" r="r" b="b"/>
              <a:pathLst>
                <a:path w="7927200" h="3204110">
                  <a:moveTo>
                    <a:pt x="0" y="0"/>
                  </a:moveTo>
                  <a:lnTo>
                    <a:pt x="7927200" y="0"/>
                  </a:lnTo>
                  <a:lnTo>
                    <a:pt x="7927200" y="3204110"/>
                  </a:lnTo>
                  <a:lnTo>
                    <a:pt x="0" y="3204110"/>
                  </a:lnTo>
                  <a:close/>
                </a:path>
              </a:pathLst>
            </a:custGeom>
            <a:blipFill>
              <a:blip r:embed="rId5">
                <a:alphaModFix amt="0"/>
              </a:blip>
              <a:stretch>
                <a:fillRect t="-29790" b="33375"/>
              </a:stretch>
            </a:blipFill>
          </p:spPr>
          <p:txBody>
            <a:bodyPr/>
            <a:lstStyle/>
            <a:p>
              <a:endParaRPr lang="en-GB"/>
            </a:p>
          </p:txBody>
        </p:sp>
        <p:sp>
          <p:nvSpPr>
            <p:cNvPr id="27" name="TextBox 27"/>
            <p:cNvSpPr txBox="1"/>
            <p:nvPr/>
          </p:nvSpPr>
          <p:spPr>
            <a:xfrm>
              <a:off x="0" y="0"/>
              <a:ext cx="7927200" cy="3204108"/>
            </a:xfrm>
            <a:prstGeom prst="rect">
              <a:avLst/>
            </a:prstGeom>
          </p:spPr>
          <p:txBody>
            <a:bodyPr lIns="0" tIns="0" rIns="0" bIns="0" rtlCol="0" anchor="ctr"/>
            <a:lstStyle/>
            <a:p>
              <a:pPr marL="0" lvl="0" indent="0" algn="ctr">
                <a:lnSpc>
                  <a:spcPts val="4140"/>
                </a:lnSpc>
                <a:spcBef>
                  <a:spcPct val="0"/>
                </a:spcBef>
              </a:pPr>
              <a:r>
                <a:rPr lang="en-US" sz="3000" u="none" strike="noStrike" dirty="0">
                  <a:solidFill>
                    <a:srgbClr val="000000"/>
                  </a:solidFill>
                  <a:latin typeface="Oswald"/>
                  <a:ea typeface="Oswald"/>
                  <a:cs typeface="Oswald"/>
                  <a:sym typeface="Oswald"/>
                </a:rPr>
                <a:t>UNITÀ 1: VALUTARE LE DECISIONI BASATE SULL'INTELLIGENZA ARTIFICIALE E COMPRENDERNE L'IMPATTO EDUCATIVO</a:t>
              </a:r>
            </a:p>
          </p:txBody>
        </p:sp>
      </p:grpSp>
      <p:grpSp>
        <p:nvGrpSpPr>
          <p:cNvPr id="28" name="Group 28"/>
          <p:cNvGrpSpPr/>
          <p:nvPr/>
        </p:nvGrpSpPr>
        <p:grpSpPr>
          <a:xfrm>
            <a:off x="12033990" y="1668818"/>
            <a:ext cx="5149110" cy="2492654"/>
            <a:chOff x="0" y="0"/>
            <a:chExt cx="6865480" cy="3323539"/>
          </a:xfrm>
        </p:grpSpPr>
        <p:sp>
          <p:nvSpPr>
            <p:cNvPr id="29" name="Freeform 29"/>
            <p:cNvSpPr/>
            <p:nvPr/>
          </p:nvSpPr>
          <p:spPr>
            <a:xfrm>
              <a:off x="0" y="0"/>
              <a:ext cx="6865479" cy="3323543"/>
            </a:xfrm>
            <a:custGeom>
              <a:avLst/>
              <a:gdLst/>
              <a:ahLst/>
              <a:cxnLst/>
              <a:rect l="l" t="t" r="r" b="b"/>
              <a:pathLst>
                <a:path w="6865479" h="3323543">
                  <a:moveTo>
                    <a:pt x="0" y="0"/>
                  </a:moveTo>
                  <a:lnTo>
                    <a:pt x="6865479" y="0"/>
                  </a:lnTo>
                  <a:lnTo>
                    <a:pt x="6865479" y="3323543"/>
                  </a:lnTo>
                  <a:lnTo>
                    <a:pt x="0" y="3323543"/>
                  </a:lnTo>
                  <a:close/>
                </a:path>
              </a:pathLst>
            </a:custGeom>
            <a:blipFill>
              <a:blip r:embed="rId5">
                <a:alphaModFix amt="0"/>
              </a:blip>
              <a:stretch>
                <a:fillRect t="-29578" r="-13489" b="38218"/>
              </a:stretch>
            </a:blipFill>
          </p:spPr>
          <p:txBody>
            <a:bodyPr/>
            <a:lstStyle/>
            <a:p>
              <a:endParaRPr lang="en-GB"/>
            </a:p>
          </p:txBody>
        </p:sp>
        <p:sp>
          <p:nvSpPr>
            <p:cNvPr id="30" name="TextBox 30"/>
            <p:cNvSpPr txBox="1"/>
            <p:nvPr/>
          </p:nvSpPr>
          <p:spPr>
            <a:xfrm>
              <a:off x="0" y="-9525"/>
              <a:ext cx="6865480" cy="3333064"/>
            </a:xfrm>
            <a:prstGeom prst="rect">
              <a:avLst/>
            </a:prstGeom>
          </p:spPr>
          <p:txBody>
            <a:bodyPr lIns="0" tIns="0" rIns="0" bIns="0" rtlCol="0" anchor="ctr"/>
            <a:lstStyle/>
            <a:p>
              <a:pPr algn="ctr">
                <a:lnSpc>
                  <a:spcPts val="4140"/>
                </a:lnSpc>
                <a:spcBef>
                  <a:spcPct val="0"/>
                </a:spcBef>
              </a:pPr>
              <a:r>
                <a:rPr lang="en-US" sz="3000" dirty="0">
                  <a:solidFill>
                    <a:srgbClr val="000000"/>
                  </a:solidFill>
                  <a:latin typeface="Oswald"/>
                  <a:sym typeface="Oswald"/>
                </a:rPr>
                <a:t>UNITÀ 2: RICONOSCERE E AFFRONTARE LE SFIDE ETICHE NELL'USO DELL'IA IN CLASSE</a:t>
              </a:r>
            </a:p>
            <a:p>
              <a:pPr marL="0" lvl="0" indent="0" algn="ctr">
                <a:lnSpc>
                  <a:spcPts val="4320"/>
                </a:lnSpc>
                <a:spcBef>
                  <a:spcPct val="0"/>
                </a:spcBef>
              </a:pPr>
              <a:endParaRPr lang="en-US" sz="3600" u="none" strike="noStrike" dirty="0">
                <a:solidFill>
                  <a:srgbClr val="000000"/>
                </a:solidFill>
                <a:latin typeface="Oswald"/>
                <a:ea typeface="Oswald"/>
                <a:cs typeface="Oswald"/>
                <a:sym typeface="Oswald"/>
              </a:endParaRPr>
            </a:p>
          </p:txBody>
        </p:sp>
      </p:grpSp>
      <p:grpSp>
        <p:nvGrpSpPr>
          <p:cNvPr id="31" name="Group 31"/>
          <p:cNvGrpSpPr/>
          <p:nvPr/>
        </p:nvGrpSpPr>
        <p:grpSpPr>
          <a:xfrm>
            <a:off x="624197" y="7544505"/>
            <a:ext cx="6118060" cy="2403081"/>
            <a:chOff x="0" y="0"/>
            <a:chExt cx="8157413" cy="3204108"/>
          </a:xfrm>
        </p:grpSpPr>
        <p:sp>
          <p:nvSpPr>
            <p:cNvPr id="32" name="Freeform 32"/>
            <p:cNvSpPr/>
            <p:nvPr/>
          </p:nvSpPr>
          <p:spPr>
            <a:xfrm>
              <a:off x="0" y="0"/>
              <a:ext cx="8157418" cy="3204115"/>
            </a:xfrm>
            <a:custGeom>
              <a:avLst/>
              <a:gdLst/>
              <a:ahLst/>
              <a:cxnLst/>
              <a:rect l="l" t="t" r="r" b="b"/>
              <a:pathLst>
                <a:path w="8157418" h="3204115">
                  <a:moveTo>
                    <a:pt x="0" y="0"/>
                  </a:moveTo>
                  <a:lnTo>
                    <a:pt x="8157418" y="0"/>
                  </a:lnTo>
                  <a:lnTo>
                    <a:pt x="8157418" y="3204115"/>
                  </a:lnTo>
                  <a:lnTo>
                    <a:pt x="0" y="3204115"/>
                  </a:lnTo>
                  <a:close/>
                </a:path>
              </a:pathLst>
            </a:custGeom>
            <a:blipFill>
              <a:blip r:embed="rId5">
                <a:alphaModFix amt="0"/>
              </a:blip>
              <a:stretch>
                <a:fillRect t="-11921" b="12706"/>
              </a:stretch>
            </a:blipFill>
          </p:spPr>
          <p:txBody>
            <a:bodyPr/>
            <a:lstStyle/>
            <a:p>
              <a:endParaRPr lang="en-GB"/>
            </a:p>
          </p:txBody>
        </p:sp>
        <p:sp>
          <p:nvSpPr>
            <p:cNvPr id="33" name="TextBox 33"/>
            <p:cNvSpPr txBox="1"/>
            <p:nvPr/>
          </p:nvSpPr>
          <p:spPr>
            <a:xfrm>
              <a:off x="0" y="0"/>
              <a:ext cx="8157413" cy="3204108"/>
            </a:xfrm>
            <a:prstGeom prst="rect">
              <a:avLst/>
            </a:prstGeom>
          </p:spPr>
          <p:txBody>
            <a:bodyPr lIns="0" tIns="0" rIns="0" bIns="0" rtlCol="0" anchor="ctr"/>
            <a:lstStyle/>
            <a:p>
              <a:pPr marL="0" lvl="0" indent="0" algn="ctr">
                <a:lnSpc>
                  <a:spcPts val="4140"/>
                </a:lnSpc>
                <a:spcBef>
                  <a:spcPct val="0"/>
                </a:spcBef>
              </a:pPr>
              <a:r>
                <a:rPr lang="en-US" sz="3000" u="none" strike="noStrike" dirty="0">
                  <a:solidFill>
                    <a:srgbClr val="000000"/>
                  </a:solidFill>
                  <a:latin typeface="Oswald"/>
                  <a:ea typeface="Oswald"/>
                  <a:cs typeface="Oswald"/>
                  <a:sym typeface="Oswald"/>
                </a:rPr>
                <a:t>UNITÀ 4: RAFFORZARE L'ALFABETIZZAZIONE DIGITALE E MEDIATICA PER LA VALUTAZIONE CRITICA DELL'IA</a:t>
              </a:r>
            </a:p>
          </p:txBody>
        </p:sp>
      </p:grpSp>
      <p:grpSp>
        <p:nvGrpSpPr>
          <p:cNvPr id="34" name="Group 34"/>
          <p:cNvGrpSpPr/>
          <p:nvPr/>
        </p:nvGrpSpPr>
        <p:grpSpPr>
          <a:xfrm>
            <a:off x="6655927" y="3580047"/>
            <a:ext cx="3294002" cy="3147593"/>
            <a:chOff x="0" y="0"/>
            <a:chExt cx="4392003" cy="4196791"/>
          </a:xfrm>
        </p:grpSpPr>
        <p:sp>
          <p:nvSpPr>
            <p:cNvPr id="35" name="Freeform 35"/>
            <p:cNvSpPr/>
            <p:nvPr/>
          </p:nvSpPr>
          <p:spPr>
            <a:xfrm>
              <a:off x="0" y="0"/>
              <a:ext cx="4392041" cy="4196842"/>
            </a:xfrm>
            <a:custGeom>
              <a:avLst/>
              <a:gdLst/>
              <a:ahLst/>
              <a:cxnLst/>
              <a:rect l="l" t="t" r="r" b="b"/>
              <a:pathLst>
                <a:path w="4392041" h="4196842">
                  <a:moveTo>
                    <a:pt x="0" y="0"/>
                  </a:moveTo>
                  <a:lnTo>
                    <a:pt x="4392041" y="0"/>
                  </a:lnTo>
                  <a:lnTo>
                    <a:pt x="4392041" y="4196842"/>
                  </a:lnTo>
                  <a:lnTo>
                    <a:pt x="0" y="4196842"/>
                  </a:lnTo>
                  <a:lnTo>
                    <a:pt x="0" y="0"/>
                  </a:lnTo>
                  <a:close/>
                </a:path>
              </a:pathLst>
            </a:custGeom>
            <a:blipFill>
              <a:blip r:embed="rId7"/>
              <a:stretch>
                <a:fillRect r="-42703" b="1"/>
              </a:stretch>
            </a:blipFill>
          </p:spPr>
          <p:txBody>
            <a:bodyPr/>
            <a:lstStyle/>
            <a:p>
              <a:endParaRPr lang="en-GB"/>
            </a:p>
          </p:txBody>
        </p:sp>
      </p:grpSp>
      <p:sp>
        <p:nvSpPr>
          <p:cNvPr id="36" name="TextBox 36"/>
          <p:cNvSpPr txBox="1"/>
          <p:nvPr/>
        </p:nvSpPr>
        <p:spPr>
          <a:xfrm>
            <a:off x="7264470" y="998849"/>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1</a:t>
            </a:r>
          </a:p>
        </p:txBody>
      </p:sp>
      <p:sp>
        <p:nvSpPr>
          <p:cNvPr id="37" name="TextBox 37"/>
          <p:cNvSpPr txBox="1"/>
          <p:nvPr/>
        </p:nvSpPr>
        <p:spPr>
          <a:xfrm>
            <a:off x="10741666" y="2562720"/>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2</a:t>
            </a:r>
          </a:p>
        </p:txBody>
      </p:sp>
      <p:sp>
        <p:nvSpPr>
          <p:cNvPr id="38" name="TextBox 38"/>
          <p:cNvSpPr txBox="1"/>
          <p:nvPr/>
        </p:nvSpPr>
        <p:spPr>
          <a:xfrm>
            <a:off x="11100149" y="6800840"/>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3</a:t>
            </a:r>
          </a:p>
        </p:txBody>
      </p:sp>
      <p:sp>
        <p:nvSpPr>
          <p:cNvPr id="39" name="TextBox 39"/>
          <p:cNvSpPr txBox="1"/>
          <p:nvPr/>
        </p:nvSpPr>
        <p:spPr>
          <a:xfrm>
            <a:off x="7528408" y="8697620"/>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4</a:t>
            </a:r>
          </a:p>
        </p:txBody>
      </p:sp>
      <p:sp>
        <p:nvSpPr>
          <p:cNvPr id="40" name="TextBox 40"/>
          <p:cNvSpPr txBox="1"/>
          <p:nvPr/>
        </p:nvSpPr>
        <p:spPr>
          <a:xfrm>
            <a:off x="12359293" y="6322332"/>
            <a:ext cx="4889640" cy="2061718"/>
          </a:xfrm>
          <a:prstGeom prst="rect">
            <a:avLst/>
          </a:prstGeom>
        </p:spPr>
        <p:txBody>
          <a:bodyPr lIns="0" tIns="0" rIns="0" bIns="0" rtlCol="0" anchor="t">
            <a:spAutoFit/>
          </a:bodyPr>
          <a:lstStyle/>
          <a:p>
            <a:pPr lvl="0" indent="0" algn="ctr">
              <a:lnSpc>
                <a:spcPts val="4140"/>
              </a:lnSpc>
              <a:spcBef>
                <a:spcPct val="0"/>
              </a:spcBef>
            </a:pPr>
            <a:r>
              <a:rPr lang="en-US" sz="3000" dirty="0">
                <a:solidFill>
                  <a:srgbClr val="000000"/>
                </a:solidFill>
                <a:latin typeface="Oswald"/>
                <a:sym typeface="Oswald"/>
              </a:rPr>
              <a:t>UNITÀ 3: APPLICAZIONE DEI MODELLI DI RAGIONAMENTO ETICO IN CONTESTI DI FORMAZIONE E VALUTAZIONE</a:t>
            </a:r>
          </a:p>
        </p:txBody>
      </p:sp>
      <p:grpSp>
        <p:nvGrpSpPr>
          <p:cNvPr id="41" name="Group 43">
            <a:extLst>
              <a:ext uri="{FF2B5EF4-FFF2-40B4-BE49-F238E27FC236}">
                <a16:creationId xmlns:a16="http://schemas.microsoft.com/office/drawing/2014/main" id="{1F65D35D-ED2D-4267-9012-DF8FC7C21BE2}"/>
              </a:ext>
            </a:extLst>
          </p:cNvPr>
          <p:cNvGrpSpPr/>
          <p:nvPr/>
        </p:nvGrpSpPr>
        <p:grpSpPr>
          <a:xfrm>
            <a:off x="14965994" y="349444"/>
            <a:ext cx="2799445" cy="1224267"/>
            <a:chOff x="0" y="0"/>
            <a:chExt cx="3732593" cy="1632356"/>
          </a:xfrm>
        </p:grpSpPr>
        <p:sp>
          <p:nvSpPr>
            <p:cNvPr id="42" name="Freeform 44" descr="Un logo con la testa di una persona in un cerchio.  Il contenuto generato dall'intelligenza artificiale potrebbe essere errato.">
              <a:extLst>
                <a:ext uri="{FF2B5EF4-FFF2-40B4-BE49-F238E27FC236}">
                  <a16:creationId xmlns:a16="http://schemas.microsoft.com/office/drawing/2014/main" id="{F0259896-18E9-8C25-72D3-AE23184C5617}"/>
                </a:ext>
              </a:extLst>
            </p:cNvPr>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8"/>
              <a:stretch>
                <a:fillRect r="1" b="-1"/>
              </a:stretch>
            </a:blipFill>
          </p:spPr>
          <p:txBody>
            <a:bodyPr/>
            <a:lstStyle/>
            <a:p>
              <a:endParaRPr lang="en-GB"/>
            </a:p>
          </p:txBody>
        </p:sp>
      </p:gr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31888" y="517017"/>
            <a:ext cx="812069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OBIETTIVI DI APPRENDIMENTO</a:t>
            </a:r>
          </a:p>
        </p:txBody>
      </p:sp>
      <p:grpSp>
        <p:nvGrpSpPr>
          <p:cNvPr id="3" name="Group 3"/>
          <p:cNvGrpSpPr/>
          <p:nvPr/>
        </p:nvGrpSpPr>
        <p:grpSpPr>
          <a:xfrm>
            <a:off x="1344268" y="6428996"/>
            <a:ext cx="409975" cy="863879"/>
            <a:chOff x="0" y="0"/>
            <a:chExt cx="546633" cy="1151839"/>
          </a:xfrm>
        </p:grpSpPr>
        <p:sp>
          <p:nvSpPr>
            <p:cNvPr id="4" name="Freeform 4"/>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n-GB"/>
            </a:p>
          </p:txBody>
        </p:sp>
        <p:sp>
          <p:nvSpPr>
            <p:cNvPr id="5" name="TextBox 5"/>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4</a:t>
              </a:r>
            </a:p>
          </p:txBody>
        </p:sp>
      </p:grpSp>
      <p:grpSp>
        <p:nvGrpSpPr>
          <p:cNvPr id="6" name="Group 6"/>
          <p:cNvGrpSpPr/>
          <p:nvPr/>
        </p:nvGrpSpPr>
        <p:grpSpPr>
          <a:xfrm>
            <a:off x="15515730" y="6644059"/>
            <a:ext cx="1639262" cy="2121370"/>
            <a:chOff x="0" y="0"/>
            <a:chExt cx="2185683" cy="2828493"/>
          </a:xfrm>
        </p:grpSpPr>
        <p:sp>
          <p:nvSpPr>
            <p:cNvPr id="7" name="Freeform 7" descr="Un'immagine contenente un'antenna  Descrizione generata automaticamente"/>
            <p:cNvSpPr/>
            <p:nvPr/>
          </p:nvSpPr>
          <p:spPr>
            <a:xfrm>
              <a:off x="0" y="0"/>
              <a:ext cx="2185670" cy="2828544"/>
            </a:xfrm>
            <a:custGeom>
              <a:avLst/>
              <a:gdLst/>
              <a:ahLst/>
              <a:cxnLst/>
              <a:rect l="l" t="t" r="r" b="b"/>
              <a:pathLst>
                <a:path w="2185670" h="2828544">
                  <a:moveTo>
                    <a:pt x="0" y="0"/>
                  </a:moveTo>
                  <a:lnTo>
                    <a:pt x="2185670" y="0"/>
                  </a:lnTo>
                  <a:lnTo>
                    <a:pt x="2185670" y="2828544"/>
                  </a:lnTo>
                  <a:lnTo>
                    <a:pt x="0" y="2828544"/>
                  </a:lnTo>
                  <a:lnTo>
                    <a:pt x="0" y="0"/>
                  </a:lnTo>
                  <a:close/>
                </a:path>
              </a:pathLst>
            </a:custGeom>
            <a:blipFill>
              <a:blip r:embed="rId5"/>
              <a:stretch>
                <a:fillRect l="-34280" t="-30435" r="-143905" b="-29590"/>
              </a:stretch>
            </a:blipFill>
          </p:spPr>
          <p:txBody>
            <a:bodyPr/>
            <a:lstStyle/>
            <a:p>
              <a:endParaRPr lang="en-GB"/>
            </a:p>
          </p:txBody>
        </p:sp>
      </p:grpSp>
      <p:grpSp>
        <p:nvGrpSpPr>
          <p:cNvPr id="8" name="Group 8"/>
          <p:cNvGrpSpPr/>
          <p:nvPr/>
        </p:nvGrpSpPr>
        <p:grpSpPr>
          <a:xfrm>
            <a:off x="15524131" y="2592591"/>
            <a:ext cx="1728340" cy="2414454"/>
            <a:chOff x="0" y="0"/>
            <a:chExt cx="2304453" cy="3219272"/>
          </a:xfrm>
        </p:grpSpPr>
        <p:sp>
          <p:nvSpPr>
            <p:cNvPr id="9" name="Freeform 9" descr="Un'immagine contenente un'antenna  Descrizione generata automaticamente"/>
            <p:cNvSpPr/>
            <p:nvPr/>
          </p:nvSpPr>
          <p:spPr>
            <a:xfrm>
              <a:off x="0" y="0"/>
              <a:ext cx="2304415" cy="3219323"/>
            </a:xfrm>
            <a:custGeom>
              <a:avLst/>
              <a:gdLst/>
              <a:ahLst/>
              <a:cxnLst/>
              <a:rect l="l" t="t" r="r" b="b"/>
              <a:pathLst>
                <a:path w="2304415" h="3219323">
                  <a:moveTo>
                    <a:pt x="0" y="0"/>
                  </a:moveTo>
                  <a:lnTo>
                    <a:pt x="2304415" y="0"/>
                  </a:lnTo>
                  <a:lnTo>
                    <a:pt x="2304415" y="3219323"/>
                  </a:lnTo>
                  <a:lnTo>
                    <a:pt x="0" y="3219323"/>
                  </a:lnTo>
                  <a:lnTo>
                    <a:pt x="0" y="0"/>
                  </a:lnTo>
                  <a:close/>
                </a:path>
              </a:pathLst>
            </a:custGeom>
            <a:blipFill>
              <a:blip r:embed="rId5"/>
              <a:stretch>
                <a:fillRect l="-143558" t="-24079" r="-34633" b="-24163"/>
              </a:stretch>
            </a:blipFill>
          </p:spPr>
          <p:txBody>
            <a:bodyPr/>
            <a:lstStyle/>
            <a:p>
              <a:endParaRPr lang="en-GB"/>
            </a:p>
          </p:txBody>
        </p:sp>
      </p:grpSp>
      <p:sp>
        <p:nvSpPr>
          <p:cNvPr id="10" name="TextBox 10"/>
          <p:cNvSpPr txBox="1"/>
          <p:nvPr/>
        </p:nvSpPr>
        <p:spPr>
          <a:xfrm>
            <a:off x="2642254" y="2014842"/>
            <a:ext cx="12431795" cy="7410490"/>
          </a:xfrm>
          <a:prstGeom prst="rect">
            <a:avLst/>
          </a:prstGeom>
        </p:spPr>
        <p:txBody>
          <a:bodyPr lIns="0" tIns="0" rIns="0" bIns="0" rtlCol="0" anchor="t">
            <a:spAutoFit/>
          </a:bodyPr>
          <a:lstStyle/>
          <a:p>
            <a:pPr>
              <a:lnSpc>
                <a:spcPts val="2880"/>
              </a:lnSpc>
              <a:spcBef>
                <a:spcPct val="0"/>
              </a:spcBef>
            </a:pPr>
            <a:r>
              <a:rPr lang="en-US" sz="2400" dirty="0" err="1">
                <a:solidFill>
                  <a:srgbClr val="000000"/>
                </a:solidFill>
                <a:latin typeface="Lato Light"/>
                <a:sym typeface="Lato Light"/>
              </a:rPr>
              <a:t>Valutare</a:t>
            </a:r>
            <a:r>
              <a:rPr lang="en-US" sz="2400" dirty="0">
                <a:solidFill>
                  <a:srgbClr val="000000"/>
                </a:solidFill>
                <a:latin typeface="Lato Light"/>
                <a:sym typeface="Lato Light"/>
              </a:rPr>
              <a:t> </a:t>
            </a:r>
            <a:r>
              <a:rPr lang="en-US" sz="2400" dirty="0" err="1">
                <a:solidFill>
                  <a:srgbClr val="000000"/>
                </a:solidFill>
                <a:latin typeface="Lato Light"/>
                <a:sym typeface="Lato Light"/>
              </a:rPr>
              <a:t>criticamente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l'impatto</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educativo</a:t>
            </a:r>
            <a:r>
              <a:rPr lang="en-US" sz="2400" dirty="0">
                <a:solidFill>
                  <a:srgbClr val="000000"/>
                </a:solidFill>
                <a:latin typeface="Lato Light"/>
                <a:sym typeface="Lato Light"/>
              </a:rPr>
              <a:t>, </a:t>
            </a:r>
            <a:r>
              <a:rPr lang="en-US" sz="2400" dirty="0" err="1">
                <a:solidFill>
                  <a:srgbClr val="000000"/>
                </a:solidFill>
                <a:latin typeface="Lato Light"/>
                <a:sym typeface="Lato Light"/>
              </a:rPr>
              <a:t>riconoscendo</a:t>
            </a:r>
            <a:r>
              <a:rPr lang="en-US" sz="2400" dirty="0">
                <a:solidFill>
                  <a:srgbClr val="000000"/>
                </a:solidFill>
                <a:latin typeface="Lato Light"/>
                <a:sym typeface="Lato Light"/>
              </a:rPr>
              <a:t> </a:t>
            </a:r>
            <a:r>
              <a:rPr lang="en-US" sz="2400" dirty="0" err="1">
                <a:solidFill>
                  <a:srgbClr val="000000"/>
                </a:solidFill>
                <a:latin typeface="Lato Light"/>
                <a:sym typeface="Lato Light"/>
              </a:rPr>
              <a:t>quando</a:t>
            </a:r>
            <a:r>
              <a:rPr lang="en-US" sz="2400" dirty="0">
                <a:solidFill>
                  <a:srgbClr val="000000"/>
                </a:solidFill>
                <a:latin typeface="Lato Light"/>
                <a:sym typeface="Lato Light"/>
              </a:rPr>
              <a:t> le </a:t>
            </a:r>
            <a:r>
              <a:rPr lang="en-US" sz="2400" dirty="0" err="1">
                <a:solidFill>
                  <a:srgbClr val="000000"/>
                </a:solidFill>
                <a:latin typeface="Lato Light"/>
                <a:sym typeface="Lato Light"/>
              </a:rPr>
              <a:t>raccomandazioni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algoritmiche</a:t>
            </a:r>
            <a:r>
              <a:rPr lang="en-US" sz="2400" dirty="0">
                <a:solidFill>
                  <a:srgbClr val="000000"/>
                </a:solidFill>
                <a:latin typeface="Lato Light"/>
                <a:sym typeface="Lato Light"/>
              </a:rPr>
              <a:t> </a:t>
            </a:r>
            <a:r>
              <a:rPr lang="en-US" sz="2400" dirty="0" err="1">
                <a:solidFill>
                  <a:srgbClr val="000000"/>
                </a:solidFill>
                <a:latin typeface="Lato Light"/>
                <a:sym typeface="Lato Light"/>
              </a:rPr>
              <a:t>soddisfano</a:t>
            </a:r>
            <a:r>
              <a:rPr lang="en-US" sz="2400" dirty="0">
                <a:solidFill>
                  <a:srgbClr val="000000"/>
                </a:solidFill>
                <a:latin typeface="Lato Light"/>
                <a:sym typeface="Lato Light"/>
              </a:rPr>
              <a:t> </a:t>
            </a:r>
            <a:r>
              <a:rPr lang="en-US" sz="2400" dirty="0" err="1">
                <a:solidFill>
                  <a:srgbClr val="000000"/>
                </a:solidFill>
                <a:latin typeface="Lato Light"/>
                <a:sym typeface="Lato Light"/>
              </a:rPr>
              <a:t>gli</a:t>
            </a:r>
            <a:r>
              <a:rPr lang="en-US" sz="2400" dirty="0">
                <a:solidFill>
                  <a:srgbClr val="000000"/>
                </a:solidFill>
                <a:latin typeface="Lato Light"/>
                <a:sym typeface="Lato Light"/>
              </a:rPr>
              <a:t> </a:t>
            </a:r>
            <a:r>
              <a:rPr lang="en-US" sz="2400" dirty="0" err="1">
                <a:solidFill>
                  <a:srgbClr val="000000"/>
                </a:solidFill>
                <a:latin typeface="Lato Light"/>
                <a:sym typeface="Lato Light"/>
              </a:rPr>
              <a:t>obiettivi</a:t>
            </a:r>
            <a:r>
              <a:rPr lang="en-US" sz="2400" dirty="0">
                <a:solidFill>
                  <a:srgbClr val="000000"/>
                </a:solidFill>
                <a:latin typeface="Lato Light"/>
                <a:sym typeface="Lato Light"/>
              </a:rPr>
              <a:t> di </a:t>
            </a:r>
            <a:r>
              <a:rPr lang="en-US" sz="2400" dirty="0" err="1">
                <a:solidFill>
                  <a:srgbClr val="000000"/>
                </a:solidFill>
                <a:latin typeface="Lato Light"/>
                <a:sym typeface="Lato Light"/>
              </a:rPr>
              <a:t>formazione</a:t>
            </a:r>
            <a:r>
              <a:rPr lang="en-US" sz="2400" dirty="0">
                <a:solidFill>
                  <a:srgbClr val="000000"/>
                </a:solidFill>
                <a:latin typeface="Lato Light"/>
                <a:sym typeface="Lato Light"/>
              </a:rPr>
              <a:t> e </a:t>
            </a:r>
            <a:r>
              <a:rPr lang="en-US" sz="2400" dirty="0" err="1">
                <a:solidFill>
                  <a:srgbClr val="000000"/>
                </a:solidFill>
                <a:latin typeface="Lato Light"/>
                <a:sym typeface="Lato Light"/>
              </a:rPr>
              <a:t>quando</a:t>
            </a:r>
            <a:r>
              <a:rPr lang="en-US" sz="2400" dirty="0">
                <a:solidFill>
                  <a:srgbClr val="000000"/>
                </a:solidFill>
                <a:latin typeface="Lato Light"/>
                <a:sym typeface="Lato Light"/>
              </a:rPr>
              <a:t> </a:t>
            </a:r>
            <a:r>
              <a:rPr lang="en-US" sz="2400" dirty="0" err="1">
                <a:solidFill>
                  <a:srgbClr val="000000"/>
                </a:solidFill>
                <a:latin typeface="Lato Light"/>
                <a:sym typeface="Lato Light"/>
              </a:rPr>
              <a:t>possono</a:t>
            </a:r>
            <a:r>
              <a:rPr lang="en-US" sz="2400" dirty="0">
                <a:solidFill>
                  <a:srgbClr val="000000"/>
                </a:solidFill>
                <a:latin typeface="Lato Light"/>
                <a:sym typeface="Lato Light"/>
              </a:rPr>
              <a:t> </a:t>
            </a:r>
            <a:r>
              <a:rPr lang="en-US" sz="2400" dirty="0" err="1">
                <a:solidFill>
                  <a:srgbClr val="000000"/>
                </a:solidFill>
                <a:latin typeface="Lato Light"/>
                <a:sym typeface="Lato Light"/>
              </a:rPr>
              <a:t>essere</a:t>
            </a:r>
            <a:r>
              <a:rPr lang="en-US" sz="2400" dirty="0">
                <a:solidFill>
                  <a:srgbClr val="000000"/>
                </a:solidFill>
                <a:latin typeface="Lato Light"/>
                <a:sym typeface="Lato Light"/>
              </a:rPr>
              <a:t> </a:t>
            </a:r>
            <a:r>
              <a:rPr lang="en-US" sz="2400" dirty="0" err="1">
                <a:solidFill>
                  <a:srgbClr val="000000"/>
                </a:solidFill>
                <a:latin typeface="Lato Light"/>
                <a:sym typeface="Lato Light"/>
              </a:rPr>
              <a:t>pedagogicamente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inadeguate</a:t>
            </a:r>
            <a:r>
              <a:rPr lang="en-US" sz="2400" dirty="0">
                <a:solidFill>
                  <a:srgbClr val="000000"/>
                </a:solidFill>
                <a:latin typeface="Lato Light"/>
                <a:sym typeface="Lato Light"/>
              </a:rPr>
              <a:t> o </a:t>
            </a:r>
            <a:r>
              <a:rPr lang="en-US" sz="2400" dirty="0" err="1">
                <a:solidFill>
                  <a:srgbClr val="000000"/>
                </a:solidFill>
                <a:latin typeface="Lato Light"/>
                <a:sym typeface="Lato Light"/>
              </a:rPr>
              <a:t>distorte</a:t>
            </a:r>
            <a:r>
              <a:rPr lang="en-US" sz="2400" dirty="0">
                <a:solidFill>
                  <a:srgbClr val="000000"/>
                </a:solidFill>
                <a:latin typeface="Lato Light"/>
                <a:sym typeface="Lato Light"/>
              </a:rPr>
              <a:t>.</a:t>
            </a:r>
          </a:p>
          <a:p>
            <a:pPr>
              <a:lnSpc>
                <a:spcPts val="2880"/>
              </a:lnSpc>
              <a:spcBef>
                <a:spcPct val="0"/>
              </a:spcBef>
            </a:pPr>
            <a:endParaRPr lang="en-US" sz="2400" dirty="0">
              <a:solidFill>
                <a:srgbClr val="000000"/>
              </a:solidFill>
              <a:latin typeface="Lato Light"/>
              <a:sym typeface="Lato Light"/>
            </a:endParaRPr>
          </a:p>
          <a:p>
            <a:pPr>
              <a:lnSpc>
                <a:spcPts val="2880"/>
              </a:lnSpc>
              <a:spcBef>
                <a:spcPct val="0"/>
              </a:spcBef>
            </a:pPr>
            <a:endParaRPr lang="en-US" sz="2400" dirty="0">
              <a:solidFill>
                <a:srgbClr val="000000"/>
              </a:solidFill>
              <a:latin typeface="Lato Light"/>
              <a:sym typeface="Lato Light"/>
            </a:endParaRPr>
          </a:p>
          <a:p>
            <a:pPr>
              <a:lnSpc>
                <a:spcPts val="2880"/>
              </a:lnSpc>
              <a:spcBef>
                <a:spcPct val="0"/>
              </a:spcBef>
            </a:pPr>
            <a:r>
              <a:rPr lang="en-US" sz="2400" dirty="0" err="1">
                <a:solidFill>
                  <a:srgbClr val="000000"/>
                </a:solidFill>
                <a:latin typeface="Lato Light"/>
                <a:sym typeface="Lato Light"/>
              </a:rPr>
              <a:t>Riconoscere</a:t>
            </a:r>
            <a:r>
              <a:rPr lang="en-US" sz="2400" dirty="0">
                <a:solidFill>
                  <a:srgbClr val="000000"/>
                </a:solidFill>
                <a:latin typeface="Lato Light"/>
                <a:sym typeface="Lato Light"/>
              </a:rPr>
              <a:t> e </a:t>
            </a:r>
            <a:r>
              <a:rPr lang="en-US" sz="2400" dirty="0" err="1">
                <a:solidFill>
                  <a:srgbClr val="000000"/>
                </a:solidFill>
                <a:latin typeface="Lato Light"/>
                <a:sym typeface="Lato Light"/>
              </a:rPr>
              <a:t>affrontare</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limiti</a:t>
            </a:r>
            <a:r>
              <a:rPr lang="en-US" sz="2400" dirty="0">
                <a:solidFill>
                  <a:srgbClr val="000000"/>
                </a:solidFill>
                <a:latin typeface="Lato Light"/>
                <a:sym typeface="Lato Light"/>
              </a:rPr>
              <a:t> </a:t>
            </a:r>
            <a:r>
              <a:rPr lang="en-US" sz="2400" dirty="0" err="1">
                <a:solidFill>
                  <a:srgbClr val="000000"/>
                </a:solidFill>
                <a:latin typeface="Lato Light"/>
                <a:sym typeface="Lato Light"/>
              </a:rPr>
              <a:t>dell'intelligenza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a:t>
            </a:r>
            <a:r>
              <a:rPr lang="en-US" sz="2400" dirty="0" err="1">
                <a:solidFill>
                  <a:srgbClr val="000000"/>
                </a:solidFill>
                <a:latin typeface="Lato Light"/>
                <a:sym typeface="Lato Light"/>
              </a:rPr>
              <a:t>Identificare</a:t>
            </a:r>
            <a:r>
              <a:rPr lang="en-US" sz="2400" dirty="0">
                <a:solidFill>
                  <a:srgbClr val="000000"/>
                </a:solidFill>
                <a:latin typeface="Lato Light"/>
                <a:sym typeface="Lato Light"/>
              </a:rPr>
              <a:t> </a:t>
            </a:r>
            <a:r>
              <a:rPr lang="en-US" sz="2400" dirty="0" err="1">
                <a:solidFill>
                  <a:srgbClr val="000000"/>
                </a:solidFill>
                <a:latin typeface="Lato Light"/>
                <a:sym typeface="Lato Light"/>
              </a:rPr>
              <a:t>pregiudizi</a:t>
            </a:r>
            <a:r>
              <a:rPr lang="en-US" sz="2400" dirty="0">
                <a:solidFill>
                  <a:srgbClr val="000000"/>
                </a:solidFill>
                <a:latin typeface="Lato Light"/>
                <a:sym typeface="Lato Light"/>
              </a:rPr>
              <a:t>, </a:t>
            </a:r>
            <a:r>
              <a:rPr lang="en-US" sz="2400" dirty="0" err="1">
                <a:solidFill>
                  <a:srgbClr val="000000"/>
                </a:solidFill>
                <a:latin typeface="Lato Light"/>
                <a:sym typeface="Lato Light"/>
              </a:rPr>
              <a:t>allucinazioni</a:t>
            </a:r>
            <a:r>
              <a:rPr lang="en-US" sz="2400" dirty="0">
                <a:solidFill>
                  <a:srgbClr val="000000"/>
                </a:solidFill>
                <a:latin typeface="Lato Light"/>
                <a:sym typeface="Lato Light"/>
              </a:rPr>
              <a:t> e </a:t>
            </a:r>
            <a:r>
              <a:rPr lang="en-US" sz="2400" dirty="0" err="1">
                <a:solidFill>
                  <a:srgbClr val="000000"/>
                </a:solidFill>
                <a:latin typeface="Lato Light"/>
                <a:sym typeface="Lato Light"/>
              </a:rPr>
              <a:t>disinformazione</a:t>
            </a:r>
            <a:r>
              <a:rPr lang="en-US" sz="2400" dirty="0">
                <a:solidFill>
                  <a:srgbClr val="000000"/>
                </a:solidFill>
                <a:latin typeface="Lato Light"/>
                <a:sym typeface="Lato Light"/>
              </a:rPr>
              <a:t> come </a:t>
            </a:r>
            <a:r>
              <a:rPr lang="en-US" sz="2400" dirty="0" err="1">
                <a:solidFill>
                  <a:srgbClr val="000000"/>
                </a:solidFill>
                <a:latin typeface="Lato Light"/>
                <a:sym typeface="Lato Light"/>
              </a:rPr>
              <a:t>caratteristiche</a:t>
            </a:r>
            <a:r>
              <a:rPr lang="en-US" sz="2400" dirty="0">
                <a:solidFill>
                  <a:srgbClr val="000000"/>
                </a:solidFill>
                <a:latin typeface="Lato Light"/>
                <a:sym typeface="Lato Light"/>
              </a:rPr>
              <a:t> </a:t>
            </a:r>
            <a:r>
              <a:rPr lang="en-US" sz="2400" dirty="0" err="1">
                <a:solidFill>
                  <a:srgbClr val="000000"/>
                </a:solidFill>
                <a:latin typeface="Lato Light"/>
                <a:sym typeface="Lato Light"/>
              </a:rPr>
              <a:t>strutturali</a:t>
            </a:r>
            <a:r>
              <a:rPr lang="en-US" sz="2400" dirty="0">
                <a:solidFill>
                  <a:srgbClr val="000000"/>
                </a:solidFill>
                <a:latin typeface="Lato Light"/>
                <a:sym typeface="Lato Light"/>
              </a:rPr>
              <a:t>, </a:t>
            </a:r>
            <a:r>
              <a:rPr lang="en-US" sz="2400" dirty="0" err="1">
                <a:solidFill>
                  <a:srgbClr val="000000"/>
                </a:solidFill>
                <a:latin typeface="Lato Light"/>
                <a:sym typeface="Lato Light"/>
              </a:rPr>
              <a:t>piuttosto</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come </a:t>
            </a:r>
            <a:r>
              <a:rPr lang="en-US" sz="2400" dirty="0" err="1">
                <a:solidFill>
                  <a:srgbClr val="000000"/>
                </a:solidFill>
                <a:latin typeface="Lato Light"/>
                <a:sym typeface="Lato Light"/>
              </a:rPr>
              <a:t>errori</a:t>
            </a:r>
            <a:r>
              <a:rPr lang="en-US" sz="2400" dirty="0">
                <a:solidFill>
                  <a:srgbClr val="000000"/>
                </a:solidFill>
                <a:latin typeface="Lato Light"/>
                <a:sym typeface="Lato Light"/>
              </a:rPr>
              <a:t> </a:t>
            </a:r>
            <a:r>
              <a:rPr lang="en-US" sz="2400" dirty="0" err="1">
                <a:solidFill>
                  <a:srgbClr val="000000"/>
                </a:solidFill>
                <a:latin typeface="Lato Light"/>
                <a:sym typeface="Lato Light"/>
              </a:rPr>
              <a:t>occasionali</a:t>
            </a:r>
            <a:r>
              <a:rPr lang="en-US" sz="2400" dirty="0">
                <a:solidFill>
                  <a:srgbClr val="000000"/>
                </a:solidFill>
                <a:latin typeface="Lato Light"/>
                <a:sym typeface="Lato Light"/>
              </a:rPr>
              <a:t>.</a:t>
            </a:r>
          </a:p>
          <a:p>
            <a:pPr>
              <a:lnSpc>
                <a:spcPts val="2880"/>
              </a:lnSpc>
              <a:spcBef>
                <a:spcPct val="0"/>
              </a:spcBef>
            </a:pPr>
            <a:endParaRPr lang="en-US" sz="2400" dirty="0">
              <a:solidFill>
                <a:srgbClr val="000000"/>
              </a:solidFill>
              <a:latin typeface="Lato Light"/>
              <a:sym typeface="Lato Light"/>
            </a:endParaRPr>
          </a:p>
          <a:p>
            <a:pPr>
              <a:lnSpc>
                <a:spcPts val="2880"/>
              </a:lnSpc>
              <a:spcBef>
                <a:spcPct val="0"/>
              </a:spcBef>
            </a:pPr>
            <a:endParaRPr lang="en-US" sz="2400" dirty="0">
              <a:solidFill>
                <a:srgbClr val="000000"/>
              </a:solidFill>
              <a:latin typeface="Lato Light"/>
              <a:sym typeface="Lato Light"/>
            </a:endParaRPr>
          </a:p>
          <a:p>
            <a:pPr>
              <a:lnSpc>
                <a:spcPts val="2880"/>
              </a:lnSpc>
              <a:spcBef>
                <a:spcPct val="0"/>
              </a:spcBef>
            </a:pPr>
            <a:r>
              <a:rPr lang="en-US" sz="2400" dirty="0">
                <a:solidFill>
                  <a:srgbClr val="000000"/>
                </a:solidFill>
                <a:latin typeface="Lato Light"/>
                <a:sym typeface="Lato Light"/>
              </a:rPr>
              <a:t>Quando </a:t>
            </a:r>
            <a:r>
              <a:rPr lang="en-US" sz="2400" dirty="0" err="1">
                <a:solidFill>
                  <a:srgbClr val="000000"/>
                </a:solidFill>
                <a:latin typeface="Lato Light"/>
                <a:sym typeface="Lato Light"/>
              </a:rPr>
              <a:t>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a:t>
            </a:r>
            <a:r>
              <a:rPr lang="en-US" sz="2400" dirty="0" err="1">
                <a:solidFill>
                  <a:srgbClr val="000000"/>
                </a:solidFill>
                <a:latin typeface="Lato Light"/>
                <a:sym typeface="Lato Light"/>
              </a:rPr>
              <a:t>supporta</a:t>
            </a:r>
            <a:r>
              <a:rPr lang="en-US" sz="2400" dirty="0">
                <a:solidFill>
                  <a:srgbClr val="000000"/>
                </a:solidFill>
                <a:latin typeface="Lato Light"/>
                <a:sym typeface="Lato Light"/>
              </a:rPr>
              <a:t> le </a:t>
            </a:r>
            <a:r>
              <a:rPr lang="en-US" sz="2400" dirty="0" err="1">
                <a:solidFill>
                  <a:srgbClr val="000000"/>
                </a:solidFill>
                <a:latin typeface="Lato Light"/>
                <a:sym typeface="Lato Light"/>
              </a:rPr>
              <a:t>decisioni</a:t>
            </a:r>
            <a:r>
              <a:rPr lang="en-US" sz="2400" dirty="0">
                <a:solidFill>
                  <a:srgbClr val="000000"/>
                </a:solidFill>
                <a:latin typeface="Lato Light"/>
                <a:sym typeface="Lato Light"/>
              </a:rPr>
              <a:t> in </a:t>
            </a:r>
            <a:r>
              <a:rPr lang="en-US" sz="2400" dirty="0" err="1">
                <a:solidFill>
                  <a:srgbClr val="000000"/>
                </a:solidFill>
                <a:latin typeface="Lato Light"/>
                <a:sym typeface="Lato Light"/>
              </a:rPr>
              <a:t>materia</a:t>
            </a:r>
            <a:r>
              <a:rPr lang="en-US" sz="2400" dirty="0">
                <a:solidFill>
                  <a:srgbClr val="000000"/>
                </a:solidFill>
                <a:latin typeface="Lato Light"/>
                <a:sym typeface="Lato Light"/>
              </a:rPr>
              <a:t> di </a:t>
            </a:r>
            <a:r>
              <a:rPr lang="en-US" sz="2400" dirty="0" err="1">
                <a:solidFill>
                  <a:srgbClr val="000000"/>
                </a:solidFill>
                <a:latin typeface="Lato Light"/>
                <a:sym typeface="Lato Light"/>
              </a:rPr>
              <a:t>valutazione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orientamento</a:t>
            </a:r>
            <a:r>
              <a:rPr lang="en-US" sz="2400" dirty="0">
                <a:solidFill>
                  <a:srgbClr val="000000"/>
                </a:solidFill>
                <a:latin typeface="Lato Light"/>
                <a:sym typeface="Lato Light"/>
              </a:rPr>
              <a:t> e </a:t>
            </a:r>
            <a:r>
              <a:rPr lang="en-US" sz="2400" dirty="0" err="1">
                <a:solidFill>
                  <a:srgbClr val="000000"/>
                </a:solidFill>
                <a:latin typeface="Lato Light"/>
                <a:sym typeface="Lato Light"/>
              </a:rPr>
              <a:t>personalizzazione</a:t>
            </a:r>
            <a:r>
              <a:rPr lang="en-US" sz="2400" dirty="0">
                <a:solidFill>
                  <a:srgbClr val="000000"/>
                </a:solidFill>
                <a:latin typeface="Lato Light"/>
                <a:sym typeface="Lato Light"/>
              </a:rPr>
              <a:t>, è </a:t>
            </a:r>
            <a:r>
              <a:rPr lang="en-US" sz="2400" dirty="0" err="1">
                <a:solidFill>
                  <a:srgbClr val="000000"/>
                </a:solidFill>
                <a:latin typeface="Lato Light"/>
                <a:sym typeface="Lato Light"/>
              </a:rPr>
              <a:t>necessario</a:t>
            </a:r>
            <a:r>
              <a:rPr lang="en-US" sz="2400" dirty="0">
                <a:solidFill>
                  <a:srgbClr val="000000"/>
                </a:solidFill>
                <a:latin typeface="Lato Light"/>
                <a:sym typeface="Lato Light"/>
              </a:rPr>
              <a:t> </a:t>
            </a:r>
            <a:r>
              <a:rPr lang="en-US" sz="2400" dirty="0" err="1">
                <a:solidFill>
                  <a:srgbClr val="000000"/>
                </a:solidFill>
                <a:latin typeface="Lato Light"/>
                <a:sym typeface="Lato Light"/>
              </a:rPr>
              <a:t>utilizzare</a:t>
            </a:r>
            <a:r>
              <a:rPr lang="en-US" sz="2400" dirty="0">
                <a:solidFill>
                  <a:srgbClr val="000000"/>
                </a:solidFill>
                <a:latin typeface="Lato Light"/>
                <a:sym typeface="Lato Light"/>
              </a:rPr>
              <a:t> </a:t>
            </a:r>
            <a:r>
              <a:rPr lang="en-US" sz="2400" dirty="0" err="1">
                <a:solidFill>
                  <a:srgbClr val="000000"/>
                </a:solidFill>
                <a:latin typeface="Lato Light"/>
                <a:sym typeface="Lato Light"/>
              </a:rPr>
              <a:t>approcci</a:t>
            </a:r>
            <a:r>
              <a:rPr lang="en-US" sz="2400" dirty="0">
                <a:solidFill>
                  <a:srgbClr val="000000"/>
                </a:solidFill>
                <a:latin typeface="Lato Light"/>
                <a:sym typeface="Lato Light"/>
              </a:rPr>
              <a:t> </a:t>
            </a:r>
            <a:r>
              <a:rPr lang="en-US" sz="2400" dirty="0" err="1">
                <a:solidFill>
                  <a:srgbClr val="000000"/>
                </a:solidFill>
                <a:latin typeface="Lato Light"/>
                <a:sym typeface="Lato Light"/>
              </a:rPr>
              <a:t>deontologici</a:t>
            </a:r>
            <a:r>
              <a:rPr lang="en-US" sz="2400" dirty="0">
                <a:solidFill>
                  <a:srgbClr val="000000"/>
                </a:solidFill>
                <a:latin typeface="Lato Light"/>
                <a:sym typeface="Lato Light"/>
              </a:rPr>
              <a:t> e </a:t>
            </a:r>
            <a:r>
              <a:rPr lang="en-US" sz="2400" dirty="0" err="1">
                <a:solidFill>
                  <a:srgbClr val="000000"/>
                </a:solidFill>
                <a:latin typeface="Lato Light"/>
                <a:sym typeface="Lato Light"/>
              </a:rPr>
              <a:t>incentrati</a:t>
            </a:r>
            <a:r>
              <a:rPr lang="en-US" sz="2400" dirty="0">
                <a:solidFill>
                  <a:srgbClr val="000000"/>
                </a:solidFill>
                <a:latin typeface="Lato Light"/>
                <a:sym typeface="Lato Light"/>
              </a:rPr>
              <a:t> </a:t>
            </a:r>
            <a:r>
              <a:rPr lang="en-US" sz="2400" dirty="0" err="1">
                <a:solidFill>
                  <a:srgbClr val="000000"/>
                </a:solidFill>
                <a:latin typeface="Lato Light"/>
                <a:sym typeface="Lato Light"/>
              </a:rPr>
              <a:t>sulla</a:t>
            </a:r>
            <a:r>
              <a:rPr lang="en-US" sz="2400" dirty="0">
                <a:solidFill>
                  <a:srgbClr val="000000"/>
                </a:solidFill>
                <a:latin typeface="Lato Light"/>
                <a:sym typeface="Lato Light"/>
              </a:rPr>
              <a:t> cura.</a:t>
            </a:r>
          </a:p>
          <a:p>
            <a:pPr>
              <a:lnSpc>
                <a:spcPts val="2880"/>
              </a:lnSpc>
              <a:spcBef>
                <a:spcPct val="0"/>
              </a:spcBef>
            </a:pPr>
            <a:endParaRPr lang="en-US" sz="2400" dirty="0">
              <a:solidFill>
                <a:srgbClr val="000000"/>
              </a:solidFill>
              <a:latin typeface="Lato Light"/>
              <a:sym typeface="Lato Light"/>
            </a:endParaRPr>
          </a:p>
          <a:p>
            <a:pPr>
              <a:lnSpc>
                <a:spcPts val="2880"/>
              </a:lnSpc>
              <a:spcBef>
                <a:spcPct val="0"/>
              </a:spcBef>
            </a:pPr>
            <a:endParaRPr lang="en-US" sz="2400" dirty="0">
              <a:solidFill>
                <a:srgbClr val="000000"/>
              </a:solidFill>
              <a:latin typeface="Lato Light"/>
              <a:sym typeface="Lato Light"/>
            </a:endParaRPr>
          </a:p>
          <a:p>
            <a:pPr>
              <a:lnSpc>
                <a:spcPts val="2880"/>
              </a:lnSpc>
              <a:spcBef>
                <a:spcPct val="0"/>
              </a:spcBef>
            </a:pPr>
            <a:r>
              <a:rPr lang="en-US" sz="2400" dirty="0" err="1">
                <a:solidFill>
                  <a:srgbClr val="000000"/>
                </a:solidFill>
                <a:latin typeface="Lato Light"/>
                <a:sym typeface="Lato Light"/>
              </a:rPr>
              <a:t>Interpretare</a:t>
            </a:r>
            <a:r>
              <a:rPr lang="en-US" sz="2400" dirty="0">
                <a:solidFill>
                  <a:srgbClr val="000000"/>
                </a:solidFill>
                <a:latin typeface="Lato Light"/>
                <a:sym typeface="Lato Light"/>
              </a:rPr>
              <a:t>, </a:t>
            </a:r>
            <a:r>
              <a:rPr lang="en-US" sz="2400" dirty="0" err="1">
                <a:solidFill>
                  <a:srgbClr val="000000"/>
                </a:solidFill>
                <a:latin typeface="Lato Light"/>
                <a:sym typeface="Lato Light"/>
              </a:rPr>
              <a:t>verificare</a:t>
            </a:r>
            <a:r>
              <a:rPr lang="en-US" sz="2400" dirty="0">
                <a:solidFill>
                  <a:srgbClr val="000000"/>
                </a:solidFill>
                <a:latin typeface="Lato Light"/>
                <a:sym typeface="Lato Light"/>
              </a:rPr>
              <a:t> e </a:t>
            </a:r>
            <a:r>
              <a:rPr lang="en-US" sz="2400" dirty="0" err="1">
                <a:solidFill>
                  <a:srgbClr val="000000"/>
                </a:solidFill>
                <a:latin typeface="Lato Light"/>
                <a:sym typeface="Lato Light"/>
              </a:rPr>
              <a:t>valutare</a:t>
            </a:r>
            <a:r>
              <a:rPr lang="en-US" sz="2400" dirty="0">
                <a:solidFill>
                  <a:srgbClr val="000000"/>
                </a:solidFill>
                <a:latin typeface="Lato Light"/>
                <a:sym typeface="Lato Light"/>
              </a:rPr>
              <a:t> </a:t>
            </a:r>
            <a:r>
              <a:rPr lang="en-US" sz="2400" dirty="0" err="1">
                <a:solidFill>
                  <a:srgbClr val="000000"/>
                </a:solidFill>
                <a:latin typeface="Lato Light"/>
                <a:sym typeface="Lato Light"/>
              </a:rPr>
              <a:t>criticamente</a:t>
            </a:r>
            <a:r>
              <a:rPr lang="en-US" sz="2400" dirty="0">
                <a:solidFill>
                  <a:srgbClr val="000000"/>
                </a:solidFill>
                <a:latin typeface="Lato Light"/>
                <a:sym typeface="Lato Light"/>
              </a:rPr>
              <a:t> le </a:t>
            </a:r>
            <a:r>
              <a:rPr lang="en-US" sz="2400" dirty="0" err="1">
                <a:solidFill>
                  <a:srgbClr val="000000"/>
                </a:solidFill>
                <a:latin typeface="Lato Light"/>
                <a:sym typeface="Lato Light"/>
              </a:rPr>
              <a:t>informazioni</a:t>
            </a:r>
            <a:r>
              <a:rPr lang="en-US" sz="2400" dirty="0">
                <a:solidFill>
                  <a:srgbClr val="000000"/>
                </a:solidFill>
                <a:latin typeface="Lato Light"/>
                <a:sym typeface="Lato Light"/>
              </a:rPr>
              <a:t> e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suggerimenti</a:t>
            </a:r>
            <a:r>
              <a:rPr lang="en-US" sz="2400" dirty="0">
                <a:solidFill>
                  <a:srgbClr val="000000"/>
                </a:solidFill>
                <a:latin typeface="Lato Light"/>
                <a:sym typeface="Lato Light"/>
              </a:rPr>
              <a:t> </a:t>
            </a:r>
            <a:r>
              <a:rPr lang="en-US" sz="2400" dirty="0" err="1">
                <a:solidFill>
                  <a:srgbClr val="000000"/>
                </a:solidFill>
                <a:latin typeface="Lato Light"/>
                <a:sym typeface="Lato Light"/>
              </a:rPr>
              <a:t>generati</a:t>
            </a:r>
            <a:r>
              <a:rPr lang="en-US" sz="2400" dirty="0">
                <a:solidFill>
                  <a:srgbClr val="000000"/>
                </a:solidFill>
                <a:latin typeface="Lato Light"/>
                <a:sym typeface="Lato Light"/>
              </a:rPr>
              <a:t> </a:t>
            </a:r>
            <a:r>
              <a:rPr lang="en-US" sz="2400" dirty="0" err="1">
                <a:solidFill>
                  <a:srgbClr val="000000"/>
                </a:solidFill>
                <a:latin typeface="Lato Light"/>
                <a:sym typeface="Lato Light"/>
              </a:rPr>
              <a:t>dall'IA</a:t>
            </a:r>
            <a:r>
              <a:rPr lang="en-US" sz="2400" dirty="0">
                <a:solidFill>
                  <a:srgbClr val="000000"/>
                </a:solidFill>
                <a:latin typeface="Lato Light"/>
                <a:sym typeface="Lato Light"/>
              </a:rPr>
              <a:t> prima di </a:t>
            </a:r>
            <a:r>
              <a:rPr lang="en-US" sz="2400" dirty="0" err="1">
                <a:solidFill>
                  <a:srgbClr val="000000"/>
                </a:solidFill>
                <a:latin typeface="Lato Light"/>
                <a:sym typeface="Lato Light"/>
              </a:rPr>
              <a:t>utilizzarli</a:t>
            </a:r>
            <a:r>
              <a:rPr lang="en-US" sz="2400" dirty="0">
                <a:solidFill>
                  <a:srgbClr val="000000"/>
                </a:solidFill>
                <a:latin typeface="Lato Light"/>
                <a:sym typeface="Lato Light"/>
              </a:rPr>
              <a:t> in </a:t>
            </a:r>
            <a:r>
              <a:rPr lang="en-US" sz="2400" dirty="0" err="1">
                <a:solidFill>
                  <a:srgbClr val="000000"/>
                </a:solidFill>
                <a:latin typeface="Lato Light"/>
                <a:sym typeface="Lato Light"/>
              </a:rPr>
              <a:t>ambito</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educativo</a:t>
            </a:r>
            <a:r>
              <a:rPr lang="en-US" sz="2400" dirty="0">
                <a:solidFill>
                  <a:srgbClr val="000000"/>
                </a:solidFill>
                <a:latin typeface="Lato Light"/>
                <a:sym typeface="Lato Light"/>
              </a:rPr>
              <a:t>.</a:t>
            </a:r>
          </a:p>
          <a:p>
            <a:pPr>
              <a:lnSpc>
                <a:spcPts val="2880"/>
              </a:lnSpc>
              <a:spcBef>
                <a:spcPct val="0"/>
              </a:spcBef>
            </a:pPr>
            <a:endParaRPr lang="en-US" sz="2400" dirty="0">
              <a:solidFill>
                <a:srgbClr val="000000"/>
              </a:solidFill>
              <a:latin typeface="Lato Light"/>
              <a:sym typeface="Lato Light"/>
            </a:endParaRPr>
          </a:p>
          <a:p>
            <a:pPr>
              <a:lnSpc>
                <a:spcPts val="2880"/>
              </a:lnSpc>
              <a:spcBef>
                <a:spcPct val="0"/>
              </a:spcBef>
            </a:pPr>
            <a:endParaRPr lang="en-US" sz="2400" dirty="0">
              <a:solidFill>
                <a:srgbClr val="000000"/>
              </a:solidFill>
              <a:latin typeface="Lato Light"/>
              <a:sym typeface="Lato Light"/>
            </a:endParaRPr>
          </a:p>
          <a:p>
            <a:pPr>
              <a:lnSpc>
                <a:spcPts val="2880"/>
              </a:lnSpc>
              <a:spcBef>
                <a:spcPct val="0"/>
              </a:spcBef>
            </a:pPr>
            <a:r>
              <a:rPr lang="en-US" sz="2400" dirty="0" err="1">
                <a:solidFill>
                  <a:srgbClr val="000000"/>
                </a:solidFill>
                <a:latin typeface="Lato Light"/>
                <a:sym typeface="Lato Light"/>
              </a:rPr>
              <a:t>Mantenere</a:t>
            </a:r>
            <a:r>
              <a:rPr lang="en-US" sz="2400" dirty="0">
                <a:solidFill>
                  <a:srgbClr val="000000"/>
                </a:solidFill>
                <a:latin typeface="Lato Light"/>
                <a:sym typeface="Lato Light"/>
              </a:rPr>
              <a:t> la </a:t>
            </a:r>
            <a:r>
              <a:rPr lang="en-US" sz="2400" dirty="0" err="1">
                <a:solidFill>
                  <a:srgbClr val="000000"/>
                </a:solidFill>
                <a:latin typeface="Lato Light"/>
                <a:sym typeface="Lato Light"/>
              </a:rPr>
              <a:t>supervisione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umana</a:t>
            </a:r>
            <a:r>
              <a:rPr lang="en-US" sz="2400" dirty="0">
                <a:solidFill>
                  <a:srgbClr val="000000"/>
                </a:solidFill>
                <a:latin typeface="Lato Light"/>
                <a:sym typeface="Lato Light"/>
              </a:rPr>
              <a:t> e la </a:t>
            </a:r>
            <a:r>
              <a:rPr lang="en-US" sz="2400" dirty="0" err="1">
                <a:solidFill>
                  <a:srgbClr val="000000"/>
                </a:solidFill>
                <a:latin typeface="Lato Light"/>
                <a:sym typeface="Lato Light"/>
              </a:rPr>
              <a:t>responsabilità</a:t>
            </a:r>
            <a:r>
              <a:rPr lang="en-US" sz="2400" dirty="0">
                <a:solidFill>
                  <a:srgbClr val="000000"/>
                </a:solidFill>
                <a:latin typeface="Lato Light"/>
                <a:sym typeface="Lato Light"/>
              </a:rPr>
              <a:t> </a:t>
            </a:r>
            <a:r>
              <a:rPr lang="en-US" sz="2400" dirty="0" err="1">
                <a:solidFill>
                  <a:srgbClr val="000000"/>
                </a:solidFill>
                <a:latin typeface="Lato Light"/>
                <a:sym typeface="Lato Light"/>
              </a:rPr>
              <a:t>professionale</a:t>
            </a:r>
            <a:r>
              <a:rPr lang="en-US" sz="2400" dirty="0">
                <a:solidFill>
                  <a:srgbClr val="000000"/>
                </a:solidFill>
                <a:latin typeface="Lato Light"/>
                <a:sym typeface="Lato Light"/>
              </a:rPr>
              <a:t>. </a:t>
            </a:r>
            <a:r>
              <a:rPr lang="en-US" sz="2400" dirty="0" err="1">
                <a:solidFill>
                  <a:srgbClr val="000000"/>
                </a:solidFill>
                <a:latin typeface="Lato Light"/>
                <a:sym typeface="Lato Light"/>
              </a:rPr>
              <a:t>Assicurarsi</a:t>
            </a:r>
            <a:r>
              <a:rPr lang="en-US" sz="2400" dirty="0">
                <a:solidFill>
                  <a:srgbClr val="000000"/>
                </a:solidFill>
                <a:latin typeface="Lato Light"/>
                <a:sym typeface="Lato Light"/>
              </a:rPr>
              <a:t> di </a:t>
            </a:r>
            <a:r>
              <a:rPr lang="en-US" sz="2400" dirty="0" err="1">
                <a:solidFill>
                  <a:srgbClr val="000000"/>
                </a:solidFill>
                <a:latin typeface="Lato Light"/>
                <a:sym typeface="Lato Light"/>
              </a:rPr>
              <a:t>rimanere</a:t>
            </a:r>
            <a:r>
              <a:rPr lang="en-US" sz="2400" dirty="0">
                <a:solidFill>
                  <a:srgbClr val="000000"/>
                </a:solidFill>
                <a:latin typeface="Lato Light"/>
                <a:sym typeface="Lato Light"/>
              </a:rPr>
              <a:t> in ultima </a:t>
            </a:r>
            <a:r>
              <a:rPr lang="en-US" sz="2400" dirty="0" err="1">
                <a:solidFill>
                  <a:srgbClr val="000000"/>
                </a:solidFill>
                <a:latin typeface="Lato Light"/>
                <a:sym typeface="Lato Light"/>
              </a:rPr>
              <a:t>analisi</a:t>
            </a:r>
            <a:r>
              <a:rPr lang="en-US" sz="2400" dirty="0">
                <a:solidFill>
                  <a:srgbClr val="000000"/>
                </a:solidFill>
                <a:latin typeface="Lato Light"/>
                <a:sym typeface="Lato Light"/>
              </a:rPr>
              <a:t> </a:t>
            </a:r>
            <a:r>
              <a:rPr lang="en-US" sz="2400" dirty="0" err="1">
                <a:solidFill>
                  <a:srgbClr val="000000"/>
                </a:solidFill>
                <a:latin typeface="Lato Light"/>
                <a:sym typeface="Lato Light"/>
              </a:rPr>
              <a:t>responsabili</a:t>
            </a:r>
            <a:r>
              <a:rPr lang="en-US" sz="2400" dirty="0">
                <a:solidFill>
                  <a:srgbClr val="000000"/>
                </a:solidFill>
                <a:latin typeface="Lato Light"/>
                <a:sym typeface="Lato Light"/>
              </a:rPr>
              <a:t> della </a:t>
            </a:r>
            <a:r>
              <a:rPr lang="en-US" sz="2400" dirty="0" err="1">
                <a:solidFill>
                  <a:srgbClr val="000000"/>
                </a:solidFill>
                <a:latin typeface="Lato Light"/>
                <a:sym typeface="Lato Light"/>
              </a:rPr>
              <a:t>decisione</a:t>
            </a:r>
            <a:r>
              <a:rPr lang="en-US" sz="2400" dirty="0">
                <a:solidFill>
                  <a:srgbClr val="000000"/>
                </a:solidFill>
                <a:latin typeface="Lato Light"/>
                <a:sym typeface="Lato Light"/>
              </a:rPr>
              <a:t> e </a:t>
            </a:r>
            <a:r>
              <a:rPr lang="en-US" sz="2400" dirty="0" err="1">
                <a:solidFill>
                  <a:srgbClr val="000000"/>
                </a:solidFill>
                <a:latin typeface="Lato Light"/>
                <a:sym typeface="Lato Light"/>
              </a:rPr>
              <a:t>garanti</a:t>
            </a:r>
            <a:r>
              <a:rPr lang="en-US" sz="2400" dirty="0">
                <a:solidFill>
                  <a:srgbClr val="000000"/>
                </a:solidFill>
                <a:latin typeface="Lato Light"/>
                <a:sym typeface="Lato Light"/>
              </a:rPr>
              <a:t> </a:t>
            </a:r>
            <a:r>
              <a:rPr lang="en-US" sz="2400" dirty="0" err="1">
                <a:solidFill>
                  <a:srgbClr val="000000"/>
                </a:solidFill>
                <a:latin typeface="Lato Light"/>
                <a:sym typeface="Lato Light"/>
              </a:rPr>
              <a:t>etici</a:t>
            </a:r>
            <a:r>
              <a:rPr lang="en-US" sz="2400" dirty="0">
                <a:solidFill>
                  <a:srgbClr val="000000"/>
                </a:solidFill>
                <a:latin typeface="Lato Light"/>
                <a:sym typeface="Lato Light"/>
              </a:rPr>
              <a:t>, </a:t>
            </a:r>
            <a:r>
              <a:rPr lang="en-US" sz="2400" dirty="0" err="1">
                <a:solidFill>
                  <a:srgbClr val="000000"/>
                </a:solidFill>
                <a:latin typeface="Lato Light"/>
                <a:sym typeface="Lato Light"/>
              </a:rPr>
              <a:t>applicando</a:t>
            </a:r>
            <a:r>
              <a:rPr lang="en-US" sz="2400" dirty="0">
                <a:solidFill>
                  <a:srgbClr val="000000"/>
                </a:solidFill>
                <a:latin typeface="Lato Light"/>
                <a:sym typeface="Lato Light"/>
              </a:rPr>
              <a:t> un </a:t>
            </a:r>
            <a:r>
              <a:rPr lang="en-US" sz="2400" dirty="0" err="1">
                <a:solidFill>
                  <a:srgbClr val="000000"/>
                </a:solidFill>
                <a:latin typeface="Lato Light"/>
                <a:sym typeface="Lato Light"/>
              </a:rPr>
              <a:t>giudizio</a:t>
            </a:r>
            <a:r>
              <a:rPr lang="en-US" sz="2400" dirty="0">
                <a:solidFill>
                  <a:srgbClr val="000000"/>
                </a:solidFill>
                <a:latin typeface="Lato Light"/>
                <a:sym typeface="Lato Light"/>
              </a:rPr>
              <a:t> </a:t>
            </a:r>
            <a:r>
              <a:rPr lang="en-US" sz="2400" dirty="0" err="1">
                <a:solidFill>
                  <a:srgbClr val="000000"/>
                </a:solidFill>
                <a:latin typeface="Lato Light"/>
                <a:sym typeface="Lato Light"/>
              </a:rPr>
              <a:t>professionale</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nessun</a:t>
            </a:r>
            <a:r>
              <a:rPr lang="en-US" sz="2400" dirty="0">
                <a:solidFill>
                  <a:srgbClr val="000000"/>
                </a:solidFill>
                <a:latin typeface="Lato Light"/>
                <a:sym typeface="Lato Light"/>
              </a:rPr>
              <a:t> </a:t>
            </a:r>
            <a:r>
              <a:rPr lang="en-US" sz="2400" dirty="0" err="1">
                <a:solidFill>
                  <a:srgbClr val="000000"/>
                </a:solidFill>
                <a:latin typeface="Lato Light"/>
                <a:sym typeface="Lato Light"/>
              </a:rPr>
              <a:t>algoritmo</a:t>
            </a:r>
            <a:r>
              <a:rPr lang="en-US" sz="2400" dirty="0">
                <a:solidFill>
                  <a:srgbClr val="000000"/>
                </a:solidFill>
                <a:latin typeface="Lato Light"/>
                <a:sym typeface="Lato Light"/>
              </a:rPr>
              <a:t> </a:t>
            </a:r>
            <a:r>
              <a:rPr lang="en-US" sz="2400" dirty="0" err="1">
                <a:solidFill>
                  <a:srgbClr val="000000"/>
                </a:solidFill>
                <a:latin typeface="Lato Light"/>
                <a:sym typeface="Lato Light"/>
              </a:rPr>
              <a:t>può</a:t>
            </a:r>
            <a:r>
              <a:rPr lang="en-US" sz="2400" dirty="0">
                <a:solidFill>
                  <a:srgbClr val="000000"/>
                </a:solidFill>
                <a:latin typeface="Lato Light"/>
                <a:sym typeface="Lato Light"/>
              </a:rPr>
              <a:t> </a:t>
            </a:r>
            <a:r>
              <a:rPr lang="en-US" sz="2400" dirty="0" err="1">
                <a:solidFill>
                  <a:srgbClr val="000000"/>
                </a:solidFill>
                <a:latin typeface="Lato Light"/>
                <a:sym typeface="Lato Light"/>
              </a:rPr>
              <a:t>replicare</a:t>
            </a:r>
            <a:r>
              <a:rPr lang="en-US" sz="2400" dirty="0">
                <a:solidFill>
                  <a:srgbClr val="000000"/>
                </a:solidFill>
                <a:latin typeface="Lato Light"/>
                <a:sym typeface="Lato Light"/>
              </a:rPr>
              <a:t>.</a:t>
            </a:r>
          </a:p>
        </p:txBody>
      </p:sp>
      <p:grpSp>
        <p:nvGrpSpPr>
          <p:cNvPr id="11" name="Group 11"/>
          <p:cNvGrpSpPr/>
          <p:nvPr/>
        </p:nvGrpSpPr>
        <p:grpSpPr>
          <a:xfrm>
            <a:off x="1358922" y="2079126"/>
            <a:ext cx="1008555" cy="1010098"/>
            <a:chOff x="0" y="0"/>
            <a:chExt cx="1344740" cy="1346797"/>
          </a:xfrm>
        </p:grpSpPr>
        <p:sp>
          <p:nvSpPr>
            <p:cNvPr id="12" name="Freeform 12"/>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n-GB"/>
            </a:p>
          </p:txBody>
        </p:sp>
      </p:grpSp>
      <p:grpSp>
        <p:nvGrpSpPr>
          <p:cNvPr id="13" name="Group 13"/>
          <p:cNvGrpSpPr/>
          <p:nvPr/>
        </p:nvGrpSpPr>
        <p:grpSpPr>
          <a:xfrm>
            <a:off x="1658212" y="2199636"/>
            <a:ext cx="409975" cy="863879"/>
            <a:chOff x="0" y="0"/>
            <a:chExt cx="546633" cy="1151839"/>
          </a:xfrm>
        </p:grpSpPr>
        <p:sp>
          <p:nvSpPr>
            <p:cNvPr id="14" name="Freeform 14"/>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n-GB"/>
            </a:p>
          </p:txBody>
        </p:sp>
        <p:sp>
          <p:nvSpPr>
            <p:cNvPr id="15" name="TextBox 15"/>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dirty="0">
                  <a:solidFill>
                    <a:srgbClr val="FFFFFF"/>
                  </a:solidFill>
                  <a:latin typeface="Oswald"/>
                  <a:ea typeface="Oswald"/>
                  <a:cs typeface="Oswald"/>
                  <a:sym typeface="Oswald"/>
                </a:rPr>
                <a:t>1</a:t>
              </a:r>
            </a:p>
          </p:txBody>
        </p:sp>
      </p:grpSp>
      <p:grpSp>
        <p:nvGrpSpPr>
          <p:cNvPr id="16" name="Group 16"/>
          <p:cNvGrpSpPr/>
          <p:nvPr/>
        </p:nvGrpSpPr>
        <p:grpSpPr>
          <a:xfrm>
            <a:off x="1362856" y="3704530"/>
            <a:ext cx="1008555" cy="1010098"/>
            <a:chOff x="0" y="0"/>
            <a:chExt cx="1344740" cy="1346797"/>
          </a:xfrm>
        </p:grpSpPr>
        <p:sp>
          <p:nvSpPr>
            <p:cNvPr id="17" name="Freeform 17"/>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n-GB"/>
            </a:p>
          </p:txBody>
        </p:sp>
      </p:grpSp>
      <p:grpSp>
        <p:nvGrpSpPr>
          <p:cNvPr id="18" name="Group 18"/>
          <p:cNvGrpSpPr/>
          <p:nvPr/>
        </p:nvGrpSpPr>
        <p:grpSpPr>
          <a:xfrm>
            <a:off x="1666080" y="3753764"/>
            <a:ext cx="409975" cy="863879"/>
            <a:chOff x="0" y="0"/>
            <a:chExt cx="546633" cy="1151839"/>
          </a:xfrm>
        </p:grpSpPr>
        <p:sp>
          <p:nvSpPr>
            <p:cNvPr id="19" name="Freeform 19"/>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n-GB"/>
            </a:p>
          </p:txBody>
        </p:sp>
        <p:sp>
          <p:nvSpPr>
            <p:cNvPr id="20" name="TextBox 20"/>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21" name="Group 21"/>
          <p:cNvGrpSpPr/>
          <p:nvPr/>
        </p:nvGrpSpPr>
        <p:grpSpPr>
          <a:xfrm>
            <a:off x="1358922" y="5154278"/>
            <a:ext cx="1008555" cy="1010098"/>
            <a:chOff x="0" y="0"/>
            <a:chExt cx="1344740" cy="1346797"/>
          </a:xfrm>
        </p:grpSpPr>
        <p:sp>
          <p:nvSpPr>
            <p:cNvPr id="22" name="Freeform 22"/>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n-GB"/>
            </a:p>
          </p:txBody>
        </p:sp>
      </p:grpSp>
      <p:grpSp>
        <p:nvGrpSpPr>
          <p:cNvPr id="23" name="Group 23"/>
          <p:cNvGrpSpPr/>
          <p:nvPr/>
        </p:nvGrpSpPr>
        <p:grpSpPr>
          <a:xfrm>
            <a:off x="1346649" y="6583387"/>
            <a:ext cx="1008555" cy="1010098"/>
            <a:chOff x="0" y="0"/>
            <a:chExt cx="1344740" cy="1346797"/>
          </a:xfrm>
        </p:grpSpPr>
        <p:sp>
          <p:nvSpPr>
            <p:cNvPr id="24" name="Freeform 24"/>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n-GB"/>
            </a:p>
          </p:txBody>
        </p:sp>
      </p:grpSp>
      <p:grpSp>
        <p:nvGrpSpPr>
          <p:cNvPr id="25" name="Group 25"/>
          <p:cNvGrpSpPr/>
          <p:nvPr/>
        </p:nvGrpSpPr>
        <p:grpSpPr>
          <a:xfrm>
            <a:off x="1344268" y="8257958"/>
            <a:ext cx="1008555" cy="1010098"/>
            <a:chOff x="0" y="0"/>
            <a:chExt cx="1344740" cy="1346797"/>
          </a:xfrm>
        </p:grpSpPr>
        <p:sp>
          <p:nvSpPr>
            <p:cNvPr id="26" name="Freeform 26"/>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n-GB"/>
            </a:p>
          </p:txBody>
        </p:sp>
      </p:grpSp>
      <p:grpSp>
        <p:nvGrpSpPr>
          <p:cNvPr id="27" name="Group 27"/>
          <p:cNvGrpSpPr/>
          <p:nvPr/>
        </p:nvGrpSpPr>
        <p:grpSpPr>
          <a:xfrm>
            <a:off x="1662146" y="5222686"/>
            <a:ext cx="409975" cy="863879"/>
            <a:chOff x="0" y="0"/>
            <a:chExt cx="546633" cy="1151839"/>
          </a:xfrm>
        </p:grpSpPr>
        <p:sp>
          <p:nvSpPr>
            <p:cNvPr id="28" name="Freeform 28"/>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n-GB"/>
            </a:p>
          </p:txBody>
        </p:sp>
        <p:sp>
          <p:nvSpPr>
            <p:cNvPr id="29" name="TextBox 29"/>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grpSp>
        <p:nvGrpSpPr>
          <p:cNvPr id="30" name="Group 30"/>
          <p:cNvGrpSpPr/>
          <p:nvPr/>
        </p:nvGrpSpPr>
        <p:grpSpPr>
          <a:xfrm>
            <a:off x="1645939" y="6656496"/>
            <a:ext cx="409975" cy="863879"/>
            <a:chOff x="0" y="0"/>
            <a:chExt cx="546633" cy="1151839"/>
          </a:xfrm>
        </p:grpSpPr>
        <p:sp>
          <p:nvSpPr>
            <p:cNvPr id="31" name="Freeform 31"/>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n-GB"/>
            </a:p>
          </p:txBody>
        </p:sp>
        <p:sp>
          <p:nvSpPr>
            <p:cNvPr id="32" name="TextBox 32"/>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4</a:t>
              </a:r>
            </a:p>
          </p:txBody>
        </p:sp>
      </p:grpSp>
      <p:grpSp>
        <p:nvGrpSpPr>
          <p:cNvPr id="33" name="Group 33"/>
          <p:cNvGrpSpPr/>
          <p:nvPr/>
        </p:nvGrpSpPr>
        <p:grpSpPr>
          <a:xfrm>
            <a:off x="1634028" y="8321529"/>
            <a:ext cx="409975" cy="863879"/>
            <a:chOff x="0" y="0"/>
            <a:chExt cx="546633" cy="1151839"/>
          </a:xfrm>
        </p:grpSpPr>
        <p:sp>
          <p:nvSpPr>
            <p:cNvPr id="34" name="Freeform 34"/>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n-GB"/>
            </a:p>
          </p:txBody>
        </p:sp>
        <p:sp>
          <p:nvSpPr>
            <p:cNvPr id="35" name="TextBox 35"/>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5</a:t>
              </a:r>
            </a:p>
          </p:txBody>
        </p:sp>
      </p:grpSp>
      <p:sp>
        <p:nvSpPr>
          <p:cNvPr id="37" name="TextBox 36">
            <a:extLst>
              <a:ext uri="{FF2B5EF4-FFF2-40B4-BE49-F238E27FC236}">
                <a16:creationId xmlns:a16="http://schemas.microsoft.com/office/drawing/2014/main" id="{3D7EBF17-7D66-87AF-2A3D-8250175EEC8B}"/>
              </a:ext>
            </a:extLst>
          </p:cNvPr>
          <p:cNvSpPr txBox="1"/>
          <p:nvPr/>
        </p:nvSpPr>
        <p:spPr>
          <a:xfrm>
            <a:off x="1261105" y="1362865"/>
            <a:ext cx="11015739" cy="344453"/>
          </a:xfrm>
          <a:prstGeom prst="rect">
            <a:avLst/>
          </a:prstGeom>
        </p:spPr>
        <p:txBody>
          <a:bodyPr lIns="0" tIns="0" rIns="0" bIns="0" rtlCol="0" anchor="t">
            <a:spAutoFit/>
          </a:bodyPr>
          <a:lstStyle/>
          <a:p>
            <a:pPr marL="0" lvl="0" indent="0" algn="l">
              <a:lnSpc>
                <a:spcPts val="2880"/>
              </a:lnSpc>
              <a:spcBef>
                <a:spcPct val="0"/>
              </a:spcBef>
            </a:pPr>
            <a:r>
              <a:rPr lang="it-IT" sz="2400" u="none" strike="noStrike" dirty="0">
                <a:solidFill>
                  <a:srgbClr val="000000"/>
                </a:solidFill>
                <a:latin typeface="Lato Light"/>
                <a:ea typeface="Lato Light"/>
                <a:cs typeface="Lato Light"/>
                <a:sym typeface="Lato Light"/>
              </a:rPr>
              <a:t>Al termine di questo modulo, i partecipanti saranno in grado di:</a:t>
            </a: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80818" y="0"/>
            <a:ext cx="6107182" cy="10287000"/>
            <a:chOff x="0" y="0"/>
            <a:chExt cx="8142910" cy="13716000"/>
          </a:xfrm>
        </p:grpSpPr>
        <p:sp>
          <p:nvSpPr>
            <p:cNvPr id="3" name="Freeform 3"/>
            <p:cNvSpPr/>
            <p:nvPr/>
          </p:nvSpPr>
          <p:spPr>
            <a:xfrm>
              <a:off x="0" y="0"/>
              <a:ext cx="8142859" cy="13716000"/>
            </a:xfrm>
            <a:custGeom>
              <a:avLst/>
              <a:gdLst/>
              <a:ahLst/>
              <a:cxnLst/>
              <a:rect l="l" t="t" r="r" b="b"/>
              <a:pathLst>
                <a:path w="8142859" h="13716000">
                  <a:moveTo>
                    <a:pt x="0" y="0"/>
                  </a:moveTo>
                  <a:lnTo>
                    <a:pt x="8142859" y="0"/>
                  </a:lnTo>
                  <a:lnTo>
                    <a:pt x="8142859" y="13716000"/>
                  </a:lnTo>
                  <a:lnTo>
                    <a:pt x="0" y="13716000"/>
                  </a:lnTo>
                  <a:lnTo>
                    <a:pt x="0" y="0"/>
                  </a:lnTo>
                  <a:close/>
                </a:path>
              </a:pathLst>
            </a:custGeom>
            <a:blipFill>
              <a:blip r:embed="rId4"/>
              <a:stretch>
                <a:fillRect/>
              </a:stretch>
            </a:blipFill>
          </p:spPr>
          <p:txBody>
            <a:bodyPr/>
            <a:lstStyle/>
            <a:p>
              <a:endParaRPr lang="en-GB"/>
            </a:p>
          </p:txBody>
        </p:sp>
      </p:grpSp>
      <p:sp>
        <p:nvSpPr>
          <p:cNvPr id="4" name="TextBox 4"/>
          <p:cNvSpPr txBox="1"/>
          <p:nvPr/>
        </p:nvSpPr>
        <p:spPr>
          <a:xfrm>
            <a:off x="1028700" y="1085850"/>
            <a:ext cx="291033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INTRODUZIONE</a:t>
            </a:r>
          </a:p>
        </p:txBody>
      </p:sp>
      <p:sp>
        <p:nvSpPr>
          <p:cNvPr id="5" name="TextBox 5"/>
          <p:cNvSpPr txBox="1"/>
          <p:nvPr/>
        </p:nvSpPr>
        <p:spPr>
          <a:xfrm>
            <a:off x="1028700" y="2158157"/>
            <a:ext cx="10263264" cy="65151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L'intelligenza artificiale sta assumendo un ruolo sempre più importante nell'istruzione e nella formazione. Come formatore CVET, potresti già utilizzare strumenti di IA per supportare la creazione di contenuti, le attività di apprendimento, la valutazione o le attività amministrative. Comprendere come utilizzare queste tecnologie in modo responsabile sta diventando una competenza professionale sempre più importante.</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In questo modulo, esplorerete come applicare il pensiero critico e il processo decisionale etico all'uso dell'IA in contesti educativi. Rifletterete su aspetti quali l'analisi delle informazioni generate dall'IA, la valutazione dei rischi e dei benefici, la responsabilità professionale e l'impatto delle decisioni tecnologiche sugli studenti e sulla pratica didattica.</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L'obiettivo non è semplicemente quello di apprendere le nozioni sugli strumenti di intelligenza artificiale, ma di sviluppare le conoscenze e la capacità di giudizio necessarie per valutare criticamente l'utilizzo dell'IA e prendere decisioni informate ed etiche nell'ambito della formazione professionale continua.</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081661" y="0"/>
            <a:ext cx="7206339" cy="10287000"/>
            <a:chOff x="0" y="0"/>
            <a:chExt cx="9608452" cy="13716000"/>
          </a:xfrm>
        </p:grpSpPr>
        <p:sp>
          <p:nvSpPr>
            <p:cNvPr id="3" name="Freeform 3"/>
            <p:cNvSpPr/>
            <p:nvPr/>
          </p:nvSpPr>
          <p:spPr>
            <a:xfrm>
              <a:off x="0" y="0"/>
              <a:ext cx="9608439" cy="13716000"/>
            </a:xfrm>
            <a:custGeom>
              <a:avLst/>
              <a:gdLst/>
              <a:ahLst/>
              <a:cxnLst/>
              <a:rect l="l" t="t" r="r" b="b"/>
              <a:pathLst>
                <a:path w="9608439" h="13716000">
                  <a:moveTo>
                    <a:pt x="0" y="0"/>
                  </a:moveTo>
                  <a:lnTo>
                    <a:pt x="9608439" y="0"/>
                  </a:lnTo>
                  <a:lnTo>
                    <a:pt x="9608439" y="13716000"/>
                  </a:lnTo>
                  <a:lnTo>
                    <a:pt x="0" y="13716000"/>
                  </a:lnTo>
                  <a:lnTo>
                    <a:pt x="0" y="0"/>
                  </a:lnTo>
                  <a:close/>
                </a:path>
              </a:pathLst>
            </a:custGeom>
            <a:blipFill>
              <a:blip r:embed="rId4"/>
              <a:stretch>
                <a:fillRect t="-2515" b="-2515"/>
              </a:stretch>
            </a:blipFill>
          </p:spPr>
          <p:txBody>
            <a:bodyPr/>
            <a:lstStyle/>
            <a:p>
              <a:endParaRPr lang="en-GB"/>
            </a:p>
          </p:txBody>
        </p:sp>
      </p:grpSp>
      <p:sp>
        <p:nvSpPr>
          <p:cNvPr id="4" name="TextBox 4"/>
          <p:cNvSpPr txBox="1"/>
          <p:nvPr/>
        </p:nvSpPr>
        <p:spPr>
          <a:xfrm>
            <a:off x="1028700" y="2185146"/>
            <a:ext cx="9465940" cy="6666697"/>
          </a:xfrm>
          <a:prstGeom prst="rect">
            <a:avLst/>
          </a:prstGeom>
        </p:spPr>
        <p:txBody>
          <a:bodyPr lIns="0" tIns="0" rIns="0" bIns="0" rtlCol="0" anchor="t">
            <a:spAutoFit/>
          </a:bodyPr>
          <a:lstStyle/>
          <a:p>
            <a:pPr marL="518160" lvl="1" indent="-259080" algn="l">
              <a:lnSpc>
                <a:spcPts val="2879"/>
              </a:lnSpc>
              <a:buAutoNum type="arabicPeriod"/>
            </a:pP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Raccomandazione</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dell'UNESCO</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sull'etica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dell'intelligenza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artificiale</a:t>
            </a:r>
            <a:r>
              <a:rPr lang="en-US" sz="2400" b="1" u="none" strike="noStrike" dirty="0">
                <a:solidFill>
                  <a:srgbClr val="000000"/>
                </a:solidFill>
                <a:latin typeface="Lato Bold"/>
                <a:ea typeface="Lato Bold"/>
                <a:cs typeface="Lato Bold"/>
                <a:sym typeface="Lato Bold"/>
              </a:rPr>
              <a:t> (2021)</a:t>
            </a:r>
          </a:p>
          <a:p>
            <a:pPr algn="just">
              <a:lnSpc>
                <a:spcPts val="2879"/>
              </a:lnSpc>
            </a:pPr>
            <a:r>
              <a:rPr lang="en-US" sz="2400" u="none" strike="noStrike" dirty="0">
                <a:solidFill>
                  <a:srgbClr val="000000"/>
                </a:solidFill>
                <a:latin typeface="Lato Light"/>
                <a:ea typeface="Lato Light"/>
                <a:cs typeface="Lato Light"/>
                <a:sym typeface="Lato Light"/>
              </a:rPr>
              <a:t>Un </a:t>
            </a:r>
            <a:r>
              <a:rPr lang="en-US" sz="2400" u="none" strike="noStrike" dirty="0" err="1">
                <a:solidFill>
                  <a:srgbClr val="000000"/>
                </a:solidFill>
                <a:latin typeface="Lato Light"/>
                <a:ea typeface="Lato Light"/>
                <a:cs typeface="Lato Light"/>
                <a:sym typeface="Lato Light"/>
              </a:rPr>
              <a:t>quadro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etico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globale</a:t>
            </a:r>
            <a:r>
              <a:rPr lang="en-US" sz="2400" u="none" strike="noStrike" dirty="0">
                <a:solidFill>
                  <a:srgbClr val="000000"/>
                </a:solidFill>
                <a:latin typeface="Lato Light"/>
                <a:ea typeface="Lato Light"/>
                <a:cs typeface="Lato Light"/>
                <a:sym typeface="Lato Light"/>
              </a:rPr>
              <a:t> non </a:t>
            </a:r>
            <a:r>
              <a:rPr lang="en-US" sz="2400" u="none" strike="noStrike" dirty="0" err="1">
                <a:solidFill>
                  <a:srgbClr val="000000"/>
                </a:solidFill>
                <a:latin typeface="Lato Light"/>
                <a:ea typeface="Lato Light"/>
                <a:cs typeface="Lato Light"/>
                <a:sym typeface="Lato Light"/>
              </a:rPr>
              <a:t>vincolante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adottato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dai</a:t>
            </a:r>
            <a:r>
              <a:rPr lang="en-US" sz="2400" u="none" strike="noStrike" dirty="0">
                <a:solidFill>
                  <a:srgbClr val="000000"/>
                </a:solidFill>
                <a:latin typeface="Lato Light"/>
                <a:ea typeface="Lato Light"/>
                <a:cs typeface="Lato Light"/>
                <a:sym typeface="Lato Light"/>
              </a:rPr>
              <a:t> 193 Stati </a:t>
            </a:r>
            <a:r>
              <a:rPr lang="en-US" sz="2400" u="none" strike="noStrike" dirty="0" err="1">
                <a:solidFill>
                  <a:srgbClr val="000000"/>
                </a:solidFill>
                <a:latin typeface="Lato Light"/>
                <a:ea typeface="Lato Light"/>
                <a:cs typeface="Lato Light"/>
                <a:sym typeface="Lato Light"/>
              </a:rPr>
              <a:t>membri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dell'UNESCO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Sottolinea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deve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rispettare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diritti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servire</a:t>
            </a:r>
            <a:r>
              <a:rPr lang="en-US" sz="2400" u="none" strike="noStrike" dirty="0">
                <a:solidFill>
                  <a:srgbClr val="000000"/>
                </a:solidFill>
                <a:latin typeface="Lato Light"/>
                <a:ea typeface="Lato Light"/>
                <a:cs typeface="Lato Light"/>
                <a:sym typeface="Lato Light"/>
              </a:rPr>
              <a:t> il bene </a:t>
            </a:r>
            <a:r>
              <a:rPr lang="en-US" sz="2400" u="none" strike="noStrike" dirty="0" err="1">
                <a:solidFill>
                  <a:srgbClr val="000000"/>
                </a:solidFill>
                <a:latin typeface="Lato Light"/>
                <a:ea typeface="Lato Light"/>
                <a:cs typeface="Lato Light"/>
                <a:sym typeface="Lato Light"/>
              </a:rPr>
              <a:t>comune</a:t>
            </a:r>
            <a:r>
              <a:rPr lang="en-US" sz="2400" u="none" strike="noStrike" dirty="0">
                <a:solidFill>
                  <a:srgbClr val="000000"/>
                </a:solidFill>
                <a:latin typeface="Lato Light"/>
                <a:ea typeface="Lato Light"/>
                <a:cs typeface="Lato Light"/>
                <a:sym typeface="Lato Light"/>
              </a:rPr>
              <a:t> ed </a:t>
            </a:r>
            <a:r>
              <a:rPr lang="en-US" sz="2400" u="none" strike="noStrike" dirty="0" err="1">
                <a:solidFill>
                  <a:srgbClr val="000000"/>
                </a:solidFill>
                <a:latin typeface="Lato Light"/>
                <a:ea typeface="Lato Light"/>
                <a:cs typeface="Lato Light"/>
                <a:sym typeface="Lato Light"/>
              </a:rPr>
              <a:t>essere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soggetta</a:t>
            </a:r>
            <a:r>
              <a:rPr lang="en-US" sz="2400" u="none" strike="noStrike" dirty="0">
                <a:solidFill>
                  <a:srgbClr val="000000"/>
                </a:solidFill>
                <a:latin typeface="Lato Light"/>
                <a:ea typeface="Lato Light"/>
                <a:cs typeface="Lato Light"/>
                <a:sym typeface="Lato Light"/>
              </a:rPr>
              <a:t> alla </a:t>
            </a:r>
            <a:r>
              <a:rPr lang="en-US" sz="2400" u="none" strike="noStrike" dirty="0" err="1">
                <a:solidFill>
                  <a:srgbClr val="000000"/>
                </a:solidFill>
                <a:latin typeface="Lato Light"/>
                <a:ea typeface="Lato Light"/>
                <a:cs typeface="Lato Light"/>
                <a:sym typeface="Lato Light"/>
              </a:rPr>
              <a:t>supervisione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umana</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ambito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educativo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ciò</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significa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strumenti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devono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garantire</a:t>
            </a:r>
            <a:r>
              <a:rPr lang="en-US" sz="2400" u="none" strike="noStrike" dirty="0">
                <a:solidFill>
                  <a:srgbClr val="000000"/>
                </a:solidFill>
                <a:latin typeface="Lato Light"/>
                <a:ea typeface="Lato Light"/>
                <a:cs typeface="Lato Light"/>
                <a:sym typeface="Lato Light"/>
              </a:rPr>
              <a:t> un accesso </a:t>
            </a:r>
            <a:r>
              <a:rPr lang="en-US" sz="2400" u="none" strike="noStrike" dirty="0" err="1">
                <a:solidFill>
                  <a:srgbClr val="000000"/>
                </a:solidFill>
                <a:latin typeface="Lato Light"/>
                <a:ea typeface="Lato Light"/>
                <a:cs typeface="Lato Light"/>
                <a:sym typeface="Lato Light"/>
              </a:rPr>
              <a:t>equo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proteggere</a:t>
            </a:r>
            <a:r>
              <a:rPr lang="en-US" sz="2400" u="none" strike="noStrike" dirty="0">
                <a:solidFill>
                  <a:srgbClr val="000000"/>
                </a:solidFill>
                <a:latin typeface="Lato Light"/>
                <a:ea typeface="Lato Light"/>
                <a:cs typeface="Lato Light"/>
                <a:sym typeface="Lato Light"/>
              </a:rPr>
              <a:t> la privacy degli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assicurare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tecnologia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migliori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anziché</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sostituire</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giudizio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pedagogico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umano</a:t>
            </a:r>
            <a:r>
              <a:rPr lang="en-US" sz="2400" u="none" strike="noStrike" dirty="0">
                <a:solidFill>
                  <a:srgbClr val="000000"/>
                </a:solidFill>
                <a:latin typeface="Lato Light"/>
                <a:ea typeface="Lato Light"/>
                <a:cs typeface="Lato Light"/>
                <a:sym typeface="Lato Light"/>
              </a:rPr>
              <a:t>.</a:t>
            </a:r>
          </a:p>
          <a:p>
            <a:pPr marL="259080" lvl="1" algn="l">
              <a:lnSpc>
                <a:spcPts val="2879"/>
              </a:lnSpc>
            </a:pPr>
            <a:endParaRPr lang="en-US" sz="2400" dirty="0">
              <a:solidFill>
                <a:srgbClr val="000000"/>
              </a:solidFill>
              <a:latin typeface="Lato Light"/>
              <a:ea typeface="Lato Light"/>
              <a:cs typeface="Lato Light"/>
              <a:sym typeface="Lato Light"/>
            </a:endParaRPr>
          </a:p>
          <a:p>
            <a:pPr marL="259080" lvl="1" algn="l">
              <a:lnSpc>
                <a:spcPts val="2879"/>
              </a:lnSpc>
            </a:pPr>
            <a:endParaRPr lang="en-US" sz="2400" dirty="0">
              <a:solidFill>
                <a:srgbClr val="000000"/>
              </a:solidFill>
              <a:latin typeface="Lato Light"/>
              <a:ea typeface="Lato Light"/>
              <a:cs typeface="Lato Light"/>
              <a:sym typeface="Lato Light"/>
            </a:endParaRPr>
          </a:p>
          <a:p>
            <a:pPr marL="259080" lvl="1" algn="l">
              <a:lnSpc>
                <a:spcPts val="2879"/>
              </a:lnSpc>
            </a:pPr>
            <a:r>
              <a:rPr lang="en-US" sz="2400" b="1" u="none" strike="noStrike" dirty="0">
                <a:solidFill>
                  <a:srgbClr val="000000"/>
                </a:solidFill>
                <a:latin typeface="Lato Light" panose="020F0302020204030203" pitchFamily="34" charset="0"/>
                <a:ea typeface="Lato Light"/>
                <a:cs typeface="Lato Light"/>
                <a:sym typeface="Lato Light"/>
              </a:rPr>
              <a:t>2. L</a:t>
            </a:r>
            <a:r>
              <a:rPr lang="en-US" sz="2400" b="1" u="none" strike="noStrike" dirty="0">
                <a:solidFill>
                  <a:srgbClr val="000000"/>
                </a:solidFill>
                <a:latin typeface="Lato Light" panose="020F0302020204030203" pitchFamily="34" charset="0"/>
                <a:ea typeface="Lato Bold"/>
                <a:cs typeface="Lato Bold"/>
                <a:sym typeface="Lato Bold"/>
              </a:rPr>
              <a:t>egge </a:t>
            </a:r>
            <a:r>
              <a:rPr lang="en-US" sz="2400" b="1" u="none" strike="noStrike" dirty="0" err="1">
                <a:solidFill>
                  <a:srgbClr val="000000"/>
                </a:solidFill>
                <a:latin typeface="Lato Light" panose="020F0302020204030203" pitchFamily="34" charset="0"/>
                <a:ea typeface="Lato Bold"/>
                <a:cs typeface="Lato Bold"/>
                <a:sym typeface="Lato Bold"/>
              </a:rPr>
              <a:t>dell'Unione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europea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sull'intelligenza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artificiale</a:t>
            </a:r>
            <a:r>
              <a:rPr lang="en-US" sz="2400" b="1" u="none" strike="noStrike" dirty="0">
                <a:solidFill>
                  <a:srgbClr val="000000"/>
                </a:solidFill>
                <a:latin typeface="Lato Light" panose="020F0302020204030203" pitchFamily="34" charset="0"/>
                <a:ea typeface="Lato Bold"/>
                <a:cs typeface="Lato Bold"/>
                <a:sym typeface="Lato Bold"/>
              </a:rPr>
              <a:t> (2024)</a:t>
            </a:r>
          </a:p>
          <a:p>
            <a:pPr marL="0" lvl="1" indent="-217170" algn="just">
              <a:lnSpc>
                <a:spcPts val="2879"/>
              </a:lnSpc>
            </a:pPr>
            <a:r>
              <a:rPr lang="en-US" sz="2400" dirty="0">
                <a:solidFill>
                  <a:srgbClr val="000000"/>
                </a:solidFill>
                <a:latin typeface="Lato Light"/>
                <a:sym typeface="Lato Light"/>
              </a:rPr>
              <a:t>La prima </a:t>
            </a:r>
            <a:r>
              <a:rPr lang="en-US" sz="2400" dirty="0" err="1">
                <a:solidFill>
                  <a:srgbClr val="000000"/>
                </a:solidFill>
                <a:latin typeface="Lato Light"/>
                <a:sym typeface="Lato Light"/>
              </a:rPr>
              <a:t>legge</a:t>
            </a:r>
            <a:r>
              <a:rPr lang="en-US" sz="2400" dirty="0">
                <a:solidFill>
                  <a:srgbClr val="000000"/>
                </a:solidFill>
                <a:latin typeface="Lato Light"/>
                <a:sym typeface="Lato Light"/>
              </a:rPr>
              <a:t> completa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regola</a:t>
            </a:r>
            <a:r>
              <a:rPr lang="en-US" sz="2400" dirty="0">
                <a:solidFill>
                  <a:srgbClr val="000000"/>
                </a:solidFill>
                <a:latin typeface="Lato Light"/>
                <a:sym typeface="Lato Light"/>
              </a:rPr>
              <a:t> </a:t>
            </a:r>
            <a:r>
              <a:rPr lang="en-US" sz="2400" dirty="0" err="1">
                <a:solidFill>
                  <a:srgbClr val="000000"/>
                </a:solidFill>
                <a:latin typeface="Lato Light"/>
                <a:sym typeface="Lato Light"/>
              </a:rPr>
              <a:t>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a:t>
            </a:r>
            <a:r>
              <a:rPr lang="en-US" sz="2400" dirty="0" err="1">
                <a:solidFill>
                  <a:srgbClr val="000000"/>
                </a:solidFill>
                <a:latin typeface="Lato Light"/>
                <a:sym typeface="Lato Light"/>
              </a:rPr>
              <a:t>Stabilisce</a:t>
            </a:r>
            <a:r>
              <a:rPr lang="en-US" sz="2400" dirty="0">
                <a:solidFill>
                  <a:srgbClr val="000000"/>
                </a:solidFill>
                <a:latin typeface="Lato Light"/>
                <a:sym typeface="Lato Light"/>
              </a:rPr>
              <a:t> </a:t>
            </a:r>
            <a:r>
              <a:rPr lang="en-US" sz="2400" dirty="0" err="1">
                <a:solidFill>
                  <a:srgbClr val="000000"/>
                </a:solidFill>
                <a:latin typeface="Lato Light"/>
                <a:sym typeface="Lato Light"/>
              </a:rPr>
              <a:t>requisiti</a:t>
            </a:r>
            <a:r>
              <a:rPr lang="en-US" sz="2400" dirty="0">
                <a:solidFill>
                  <a:srgbClr val="000000"/>
                </a:solidFill>
                <a:latin typeface="Lato Light"/>
                <a:sym typeface="Lato Light"/>
              </a:rPr>
              <a:t> </a:t>
            </a:r>
            <a:r>
              <a:rPr lang="en-US" sz="2400" dirty="0" err="1">
                <a:solidFill>
                  <a:srgbClr val="000000"/>
                </a:solidFill>
                <a:latin typeface="Lato Light"/>
                <a:sym typeface="Lato Light"/>
              </a:rPr>
              <a:t>basati</a:t>
            </a:r>
            <a:r>
              <a:rPr lang="en-US" sz="2400" dirty="0">
                <a:solidFill>
                  <a:srgbClr val="000000"/>
                </a:solidFill>
                <a:latin typeface="Lato Light"/>
                <a:sym typeface="Lato Light"/>
              </a:rPr>
              <a:t> </a:t>
            </a:r>
            <a:r>
              <a:rPr lang="en-US" sz="2400" dirty="0" err="1">
                <a:solidFill>
                  <a:srgbClr val="000000"/>
                </a:solidFill>
                <a:latin typeface="Lato Light"/>
                <a:sym typeface="Lato Light"/>
              </a:rPr>
              <a:t>sul</a:t>
            </a:r>
            <a:r>
              <a:rPr lang="en-US" sz="2400" dirty="0">
                <a:solidFill>
                  <a:srgbClr val="000000"/>
                </a:solidFill>
                <a:latin typeface="Lato Light"/>
                <a:sym typeface="Lato Light"/>
              </a:rPr>
              <a:t> </a:t>
            </a:r>
            <a:r>
              <a:rPr lang="en-US" sz="2400" dirty="0" err="1">
                <a:solidFill>
                  <a:srgbClr val="000000"/>
                </a:solidFill>
                <a:latin typeface="Lato Light"/>
                <a:sym typeface="Lato Light"/>
              </a:rPr>
              <a:t>rischio</a:t>
            </a:r>
            <a:r>
              <a:rPr lang="en-US" sz="2400" dirty="0">
                <a:solidFill>
                  <a:srgbClr val="000000"/>
                </a:solidFill>
                <a:latin typeface="Lato Light"/>
                <a:sym typeface="Lato Light"/>
              </a:rPr>
              <a:t> per la </a:t>
            </a:r>
            <a:r>
              <a:rPr lang="en-US" sz="2400" dirty="0" err="1">
                <a:solidFill>
                  <a:srgbClr val="000000"/>
                </a:solidFill>
                <a:latin typeface="Lato Light"/>
                <a:sym typeface="Lato Light"/>
              </a:rPr>
              <a:t>trasparenza</a:t>
            </a:r>
            <a:r>
              <a:rPr lang="en-US" sz="2400" dirty="0">
                <a:solidFill>
                  <a:srgbClr val="000000"/>
                </a:solidFill>
                <a:latin typeface="Lato Light"/>
                <a:sym typeface="Lato Light"/>
              </a:rPr>
              <a:t>, la </a:t>
            </a:r>
            <a:r>
              <a:rPr lang="en-US" sz="2400" dirty="0" err="1">
                <a:solidFill>
                  <a:srgbClr val="000000"/>
                </a:solidFill>
                <a:latin typeface="Lato Light"/>
                <a:sym typeface="Lato Light"/>
              </a:rPr>
              <a:t>sicurezza</a:t>
            </a:r>
            <a:r>
              <a:rPr lang="en-US" sz="2400" dirty="0">
                <a:solidFill>
                  <a:srgbClr val="000000"/>
                </a:solidFill>
                <a:latin typeface="Lato Light"/>
                <a:sym typeface="Lato Light"/>
              </a:rPr>
              <a:t> e la tutela </a:t>
            </a:r>
            <a:r>
              <a:rPr lang="en-US" sz="2400" dirty="0" err="1">
                <a:solidFill>
                  <a:srgbClr val="000000"/>
                </a:solidFill>
                <a:latin typeface="Lato Light"/>
                <a:sym typeface="Lato Light"/>
              </a:rPr>
              <a:t>dei</a:t>
            </a:r>
            <a:r>
              <a:rPr lang="en-US" sz="2400" dirty="0">
                <a:solidFill>
                  <a:srgbClr val="000000"/>
                </a:solidFill>
                <a:latin typeface="Lato Light"/>
                <a:sym typeface="Lato Light"/>
              </a:rPr>
              <a:t> </a:t>
            </a:r>
            <a:r>
              <a:rPr lang="en-US" sz="2400" dirty="0" err="1">
                <a:solidFill>
                  <a:srgbClr val="000000"/>
                </a:solidFill>
                <a:latin typeface="Lato Light"/>
                <a:sym typeface="Lato Light"/>
              </a:rPr>
              <a:t>diritti</a:t>
            </a:r>
            <a:r>
              <a:rPr lang="en-US" sz="2400" dirty="0">
                <a:solidFill>
                  <a:srgbClr val="000000"/>
                </a:solidFill>
                <a:latin typeface="Lato Light"/>
                <a:sym typeface="Lato Light"/>
              </a:rPr>
              <a:t> </a:t>
            </a:r>
            <a:r>
              <a:rPr lang="en-US" sz="2400" dirty="0" err="1">
                <a:solidFill>
                  <a:srgbClr val="000000"/>
                </a:solidFill>
                <a:latin typeface="Lato Light"/>
                <a:sym typeface="Lato Light"/>
              </a:rPr>
              <a:t>fondamentali</a:t>
            </a:r>
            <a:r>
              <a:rPr lang="en-US" sz="2400" dirty="0">
                <a:solidFill>
                  <a:srgbClr val="000000"/>
                </a:solidFill>
                <a:latin typeface="Lato Light"/>
                <a:sym typeface="Lato Light"/>
              </a:rPr>
              <a:t>. Per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sistemi</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educativi</a:t>
            </a:r>
            <a:r>
              <a:rPr lang="en-US" sz="2400" dirty="0">
                <a:solidFill>
                  <a:srgbClr val="000000"/>
                </a:solidFill>
                <a:latin typeface="Lato Light"/>
                <a:sym typeface="Lato Light"/>
              </a:rPr>
              <a:t>, </a:t>
            </a:r>
            <a:r>
              <a:rPr lang="en-US" sz="2400" dirty="0" err="1">
                <a:solidFill>
                  <a:srgbClr val="000000"/>
                </a:solidFill>
                <a:latin typeface="Lato Light"/>
                <a:sym typeface="Lato Light"/>
              </a:rPr>
              <a:t>sottolinea</a:t>
            </a:r>
            <a:r>
              <a:rPr lang="en-US" sz="2400" dirty="0">
                <a:solidFill>
                  <a:srgbClr val="000000"/>
                </a:solidFill>
                <a:latin typeface="Lato Light"/>
                <a:sym typeface="Lato Light"/>
              </a:rPr>
              <a:t> la </a:t>
            </a:r>
            <a:r>
              <a:rPr lang="en-US" sz="2400" dirty="0" err="1">
                <a:solidFill>
                  <a:srgbClr val="000000"/>
                </a:solidFill>
                <a:latin typeface="Lato Light"/>
                <a:sym typeface="Lato Light"/>
              </a:rPr>
              <a:t>necessità</a:t>
            </a:r>
            <a:r>
              <a:rPr lang="en-US" sz="2400" dirty="0">
                <a:solidFill>
                  <a:srgbClr val="000000"/>
                </a:solidFill>
                <a:latin typeface="Lato Light"/>
                <a:sym typeface="Lato Light"/>
              </a:rPr>
              <a:t> di </a:t>
            </a:r>
            <a:r>
              <a:rPr lang="en-US" sz="2400" dirty="0" err="1">
                <a:solidFill>
                  <a:srgbClr val="000000"/>
                </a:solidFill>
                <a:latin typeface="Lato Light"/>
                <a:sym typeface="Lato Light"/>
              </a:rPr>
              <a:t>una</a:t>
            </a:r>
            <a:r>
              <a:rPr lang="en-US" sz="2400" dirty="0">
                <a:solidFill>
                  <a:srgbClr val="000000"/>
                </a:solidFill>
                <a:latin typeface="Lato Light"/>
                <a:sym typeface="Lato Light"/>
              </a:rPr>
              <a:t> </a:t>
            </a:r>
            <a:r>
              <a:rPr lang="en-US" sz="2400" dirty="0" err="1">
                <a:solidFill>
                  <a:srgbClr val="000000"/>
                </a:solidFill>
                <a:latin typeface="Lato Light"/>
                <a:sym typeface="Lato Light"/>
              </a:rPr>
              <a:t>supervisione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umana</a:t>
            </a:r>
            <a:r>
              <a:rPr lang="en-US" sz="2400" dirty="0">
                <a:solidFill>
                  <a:srgbClr val="000000"/>
                </a:solidFill>
                <a:latin typeface="Lato Light"/>
                <a:sym typeface="Lato Light"/>
              </a:rPr>
              <a:t> </a:t>
            </a:r>
            <a:r>
              <a:rPr lang="en-US" sz="2400" dirty="0" err="1">
                <a:solidFill>
                  <a:srgbClr val="000000"/>
                </a:solidFill>
                <a:latin typeface="Lato Light"/>
                <a:sym typeface="Lato Light"/>
              </a:rPr>
              <a:t>nelle</a:t>
            </a:r>
            <a:r>
              <a:rPr lang="en-US" sz="2400" dirty="0">
                <a:solidFill>
                  <a:srgbClr val="000000"/>
                </a:solidFill>
                <a:latin typeface="Lato Light"/>
                <a:sym typeface="Lato Light"/>
              </a:rPr>
              <a:t> </a:t>
            </a:r>
            <a:r>
              <a:rPr lang="en-US" sz="2400" dirty="0" err="1">
                <a:solidFill>
                  <a:srgbClr val="000000"/>
                </a:solidFill>
                <a:latin typeface="Lato Light"/>
                <a:sym typeface="Lato Light"/>
              </a:rPr>
              <a:t>decisioni</a:t>
            </a:r>
            <a:r>
              <a:rPr lang="en-US" sz="2400" dirty="0">
                <a:solidFill>
                  <a:srgbClr val="000000"/>
                </a:solidFill>
                <a:latin typeface="Lato Light"/>
                <a:sym typeface="Lato Light"/>
              </a:rPr>
              <a:t> di grande </a:t>
            </a:r>
            <a:r>
              <a:rPr lang="en-US" sz="2400" dirty="0" err="1">
                <a:solidFill>
                  <a:srgbClr val="000000"/>
                </a:solidFill>
                <a:latin typeface="Lato Light"/>
                <a:sym typeface="Lato Light"/>
              </a:rPr>
              <a:t>impatto</a:t>
            </a:r>
            <a:r>
              <a:rPr lang="en-US" sz="2400" dirty="0">
                <a:solidFill>
                  <a:srgbClr val="000000"/>
                </a:solidFill>
                <a:latin typeface="Lato Light"/>
                <a:sym typeface="Lato Light"/>
              </a:rPr>
              <a:t> e di </a:t>
            </a:r>
            <a:r>
              <a:rPr lang="en-US" sz="2400" dirty="0" err="1">
                <a:solidFill>
                  <a:srgbClr val="000000"/>
                </a:solidFill>
                <a:latin typeface="Lato Light"/>
                <a:sym typeface="Lato Light"/>
              </a:rPr>
              <a:t>meccanismi</a:t>
            </a:r>
            <a:r>
              <a:rPr lang="en-US" sz="2400" dirty="0">
                <a:solidFill>
                  <a:srgbClr val="000000"/>
                </a:solidFill>
                <a:latin typeface="Lato Light"/>
                <a:sym typeface="Lato Light"/>
              </a:rPr>
              <a:t> di </a:t>
            </a:r>
            <a:r>
              <a:rPr lang="en-US" sz="2400" dirty="0" err="1">
                <a:solidFill>
                  <a:srgbClr val="000000"/>
                </a:solidFill>
                <a:latin typeface="Lato Light"/>
                <a:sym typeface="Lato Light"/>
              </a:rPr>
              <a:t>responsabilizzazione</a:t>
            </a:r>
            <a:r>
              <a:rPr lang="en-US" sz="2400" dirty="0">
                <a:solidFill>
                  <a:srgbClr val="000000"/>
                </a:solidFill>
                <a:latin typeface="Lato Light"/>
                <a:sym typeface="Lato Light"/>
              </a:rPr>
              <a:t> per </a:t>
            </a:r>
            <a:r>
              <a:rPr lang="en-US" sz="2400" dirty="0" err="1">
                <a:solidFill>
                  <a:srgbClr val="000000"/>
                </a:solidFill>
                <a:latin typeface="Lato Light"/>
                <a:sym typeface="Lato Light"/>
              </a:rPr>
              <a:t>porre</a:t>
            </a:r>
            <a:r>
              <a:rPr lang="en-US" sz="2400" dirty="0">
                <a:solidFill>
                  <a:srgbClr val="000000"/>
                </a:solidFill>
                <a:latin typeface="Lato Light"/>
                <a:sym typeface="Lato Light"/>
              </a:rPr>
              <a:t> </a:t>
            </a:r>
            <a:r>
              <a:rPr lang="en-US" sz="2400" dirty="0" err="1">
                <a:solidFill>
                  <a:srgbClr val="000000"/>
                </a:solidFill>
                <a:latin typeface="Lato Light"/>
                <a:sym typeface="Lato Light"/>
              </a:rPr>
              <a:t>rimedio</a:t>
            </a:r>
            <a:r>
              <a:rPr lang="en-US" sz="2400" dirty="0">
                <a:solidFill>
                  <a:srgbClr val="000000"/>
                </a:solidFill>
                <a:latin typeface="Lato Light"/>
                <a:sym typeface="Lato Light"/>
              </a:rPr>
              <a:t> ai </a:t>
            </a:r>
            <a:r>
              <a:rPr lang="en-US" sz="2400" dirty="0" err="1">
                <a:solidFill>
                  <a:srgbClr val="000000"/>
                </a:solidFill>
                <a:latin typeface="Lato Light"/>
                <a:sym typeface="Lato Light"/>
              </a:rPr>
              <a:t>danni</a:t>
            </a:r>
            <a:r>
              <a:rPr lang="en-US" sz="2400" dirty="0">
                <a:solidFill>
                  <a:srgbClr val="000000"/>
                </a:solidFill>
                <a:latin typeface="Lato Light"/>
                <a:sym typeface="Lato Light"/>
              </a:rPr>
              <a:t>.</a:t>
            </a:r>
          </a:p>
          <a:p>
            <a:pPr marL="434340" lvl="1" indent="-217170" algn="just">
              <a:lnSpc>
                <a:spcPts val="2879"/>
              </a:lnSpc>
            </a:pPr>
            <a:endParaRPr lang="en-US" sz="2400" u="none" strike="noStrike" dirty="0">
              <a:solidFill>
                <a:srgbClr val="000000"/>
              </a:solidFill>
              <a:latin typeface="Lato Light"/>
              <a:ea typeface="Lato Light"/>
              <a:cs typeface="Lato Light"/>
              <a:sym typeface="Lato Light"/>
            </a:endParaRPr>
          </a:p>
        </p:txBody>
      </p:sp>
      <p:sp>
        <p:nvSpPr>
          <p:cNvPr id="5" name="TextBox 5"/>
          <p:cNvSpPr txBox="1"/>
          <p:nvPr/>
        </p:nvSpPr>
        <p:spPr>
          <a:xfrm>
            <a:off x="1028700" y="1085850"/>
            <a:ext cx="5954464" cy="578358"/>
          </a:xfrm>
          <a:prstGeom prst="rect">
            <a:avLst/>
          </a:prstGeom>
        </p:spPr>
        <p:txBody>
          <a:bodyPr lIns="0" tIns="0" rIns="0" bIns="0" rtlCol="0" anchor="t">
            <a:spAutoFit/>
          </a:bodyPr>
          <a:lstStyle/>
          <a:p>
            <a:pPr marL="0" lvl="0" indent="0" algn="l">
              <a:lnSpc>
                <a:spcPts val="4536"/>
              </a:lnSpc>
              <a:spcBef>
                <a:spcPct val="0"/>
              </a:spcBef>
            </a:pPr>
            <a:r>
              <a:rPr lang="en-US" sz="4200">
                <a:solidFill>
                  <a:srgbClr val="000000"/>
                </a:solidFill>
                <a:latin typeface="Oswald"/>
                <a:ea typeface="Oswald"/>
                <a:cs typeface="Oswald"/>
                <a:sym typeface="Oswald"/>
              </a:rPr>
              <a:t>QUADRI ETICI </a:t>
            </a:r>
            <a:r>
              <a:rPr lang="en-US" sz="4200" u="none" strike="noStrike">
                <a:solidFill>
                  <a:srgbClr val="000000"/>
                </a:solidFill>
                <a:latin typeface="Oswald"/>
                <a:ea typeface="Oswald"/>
                <a:cs typeface="Oswald"/>
                <a:sym typeface="Oswald"/>
              </a:rPr>
              <a:t>INTERNAZIONALI</a:t>
            </a: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081661" y="0"/>
            <a:ext cx="7206339" cy="10287000"/>
            <a:chOff x="0" y="0"/>
            <a:chExt cx="9608452" cy="13716000"/>
          </a:xfrm>
        </p:grpSpPr>
        <p:sp>
          <p:nvSpPr>
            <p:cNvPr id="3" name="Freeform 3"/>
            <p:cNvSpPr/>
            <p:nvPr/>
          </p:nvSpPr>
          <p:spPr>
            <a:xfrm>
              <a:off x="0" y="0"/>
              <a:ext cx="9608439" cy="13716000"/>
            </a:xfrm>
            <a:custGeom>
              <a:avLst/>
              <a:gdLst/>
              <a:ahLst/>
              <a:cxnLst/>
              <a:rect l="l" t="t" r="r" b="b"/>
              <a:pathLst>
                <a:path w="9608439" h="13716000">
                  <a:moveTo>
                    <a:pt x="0" y="0"/>
                  </a:moveTo>
                  <a:lnTo>
                    <a:pt x="9608439" y="0"/>
                  </a:lnTo>
                  <a:lnTo>
                    <a:pt x="9608439" y="13716000"/>
                  </a:lnTo>
                  <a:lnTo>
                    <a:pt x="0" y="13716000"/>
                  </a:lnTo>
                  <a:lnTo>
                    <a:pt x="0" y="0"/>
                  </a:lnTo>
                  <a:close/>
                </a:path>
              </a:pathLst>
            </a:custGeom>
            <a:blipFill>
              <a:blip r:embed="rId4"/>
              <a:stretch>
                <a:fillRect t="-2515" b="-2515"/>
              </a:stretch>
            </a:blipFill>
          </p:spPr>
          <p:txBody>
            <a:bodyPr/>
            <a:lstStyle/>
            <a:p>
              <a:endParaRPr lang="en-GB"/>
            </a:p>
          </p:txBody>
        </p:sp>
      </p:grpSp>
      <p:sp>
        <p:nvSpPr>
          <p:cNvPr id="4" name="TextBox 4"/>
          <p:cNvSpPr txBox="1"/>
          <p:nvPr/>
        </p:nvSpPr>
        <p:spPr>
          <a:xfrm>
            <a:off x="1028700" y="2019300"/>
            <a:ext cx="9482935" cy="2781018"/>
          </a:xfrm>
          <a:prstGeom prst="rect">
            <a:avLst/>
          </a:prstGeom>
        </p:spPr>
        <p:txBody>
          <a:bodyPr lIns="0" tIns="0" rIns="0" bIns="0" rtlCol="0" anchor="t">
            <a:spAutoFit/>
          </a:bodyPr>
          <a:lstStyle/>
          <a:p>
            <a:pPr marL="259080" lvl="1" algn="l">
              <a:lnSpc>
                <a:spcPts val="4488"/>
              </a:lnSpc>
              <a:spcBef>
                <a:spcPct val="0"/>
              </a:spcBef>
            </a:pPr>
            <a:r>
              <a:rPr lang="en-US" sz="2400" b="1" u="none" strike="noStrike" dirty="0">
                <a:solidFill>
                  <a:srgbClr val="000000"/>
                </a:solidFill>
                <a:latin typeface="Lato Bold"/>
                <a:ea typeface="Lato Bold"/>
                <a:cs typeface="Lato Bold"/>
                <a:sym typeface="Lato Bold"/>
              </a:rPr>
              <a:t>3. </a:t>
            </a:r>
            <a:r>
              <a:rPr lang="en-US" sz="2400" b="1" u="none" strike="noStrike" dirty="0" err="1">
                <a:solidFill>
                  <a:srgbClr val="000000"/>
                </a:solidFill>
                <a:latin typeface="Lato Bold"/>
                <a:ea typeface="Lato Bold"/>
                <a:cs typeface="Lato Bold"/>
                <a:sym typeface="Lato Bold"/>
              </a:rPr>
              <a:t>Regolamento</a:t>
            </a:r>
            <a:r>
              <a:rPr lang="en-US" sz="2400" b="1" u="none" strike="noStrike" dirty="0">
                <a:solidFill>
                  <a:srgbClr val="000000"/>
                </a:solidFill>
                <a:latin typeface="Lato Bold"/>
                <a:ea typeface="Lato Bold"/>
                <a:cs typeface="Lato Bold"/>
                <a:sym typeface="Lato Bold"/>
              </a:rPr>
              <a:t> generale </a:t>
            </a:r>
            <a:r>
              <a:rPr lang="en-US" sz="2400" b="1" u="none" strike="noStrike" dirty="0" err="1">
                <a:solidFill>
                  <a:srgbClr val="000000"/>
                </a:solidFill>
                <a:latin typeface="Lato Bold"/>
                <a:ea typeface="Lato Bold"/>
                <a:cs typeface="Lato Bold"/>
                <a:sym typeface="Lato Bold"/>
              </a:rPr>
              <a:t>sulla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protezione</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dei</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dati</a:t>
            </a:r>
            <a:r>
              <a:rPr lang="en-US" sz="2400" b="1" u="none" strike="noStrike" dirty="0">
                <a:solidFill>
                  <a:srgbClr val="000000"/>
                </a:solidFill>
                <a:latin typeface="Lato Bold"/>
                <a:ea typeface="Lato Bold"/>
                <a:cs typeface="Lato Bold"/>
                <a:sym typeface="Lato Bold"/>
              </a:rPr>
              <a:t> (GDPR)</a:t>
            </a:r>
          </a:p>
          <a:p>
            <a:pPr marL="0" lvl="1" indent="-217170" algn="just">
              <a:lnSpc>
                <a:spcPts val="2879"/>
              </a:lnSpc>
              <a:spcBef>
                <a:spcPct val="0"/>
              </a:spcBef>
            </a:pPr>
            <a:r>
              <a:rPr lang="en-US" sz="2400" dirty="0">
                <a:solidFill>
                  <a:srgbClr val="000000"/>
                </a:solidFill>
                <a:latin typeface="Lato Light"/>
                <a:sym typeface="Lato Light"/>
              </a:rPr>
              <a:t>Il </a:t>
            </a:r>
            <a:r>
              <a:rPr lang="en-US" sz="2400" dirty="0" err="1">
                <a:solidFill>
                  <a:srgbClr val="000000"/>
                </a:solidFill>
                <a:latin typeface="Lato Light"/>
                <a:sym typeface="Lato Light"/>
              </a:rPr>
              <a:t>quadro</a:t>
            </a:r>
            <a:r>
              <a:rPr lang="en-US" sz="2400" dirty="0">
                <a:solidFill>
                  <a:srgbClr val="000000"/>
                </a:solidFill>
                <a:latin typeface="Lato Light"/>
                <a:sym typeface="Lato Light"/>
              </a:rPr>
              <a:t> </a:t>
            </a:r>
            <a:r>
              <a:rPr lang="en-US" sz="2400" dirty="0" err="1">
                <a:solidFill>
                  <a:srgbClr val="000000"/>
                </a:solidFill>
                <a:latin typeface="Lato Light"/>
                <a:sym typeface="Lato Light"/>
              </a:rPr>
              <a:t>normativo</a:t>
            </a:r>
            <a:r>
              <a:rPr lang="en-US" sz="2400" dirty="0">
                <a:solidFill>
                  <a:srgbClr val="000000"/>
                </a:solidFill>
                <a:latin typeface="Lato Light"/>
                <a:sym typeface="Lato Light"/>
              </a:rPr>
              <a:t> </a:t>
            </a:r>
            <a:r>
              <a:rPr lang="en-US" sz="2400" dirty="0" err="1">
                <a:solidFill>
                  <a:srgbClr val="000000"/>
                </a:solidFill>
                <a:latin typeface="Lato Light"/>
                <a:sym typeface="Lato Light"/>
              </a:rPr>
              <a:t>europeo</a:t>
            </a:r>
            <a:r>
              <a:rPr lang="en-US" sz="2400" dirty="0">
                <a:solidFill>
                  <a:srgbClr val="000000"/>
                </a:solidFill>
                <a:latin typeface="Lato Light"/>
                <a:sym typeface="Lato Light"/>
              </a:rPr>
              <a:t> in </a:t>
            </a:r>
            <a:r>
              <a:rPr lang="en-US" sz="2400" dirty="0" err="1">
                <a:solidFill>
                  <a:srgbClr val="000000"/>
                </a:solidFill>
                <a:latin typeface="Lato Light"/>
                <a:sym typeface="Lato Light"/>
              </a:rPr>
              <a:t>materia</a:t>
            </a:r>
            <a:r>
              <a:rPr lang="en-US" sz="2400" dirty="0">
                <a:solidFill>
                  <a:srgbClr val="000000"/>
                </a:solidFill>
                <a:latin typeface="Lato Light"/>
                <a:sym typeface="Lato Light"/>
              </a:rPr>
              <a:t> di privacy </a:t>
            </a:r>
            <a:r>
              <a:rPr lang="en-US" sz="2400" dirty="0" err="1">
                <a:solidFill>
                  <a:srgbClr val="000000"/>
                </a:solidFill>
                <a:latin typeface="Lato Light"/>
                <a:sym typeface="Lato Light"/>
              </a:rPr>
              <a:t>si</a:t>
            </a:r>
            <a:r>
              <a:rPr lang="en-US" sz="2400" dirty="0">
                <a:solidFill>
                  <a:srgbClr val="000000"/>
                </a:solidFill>
                <a:latin typeface="Lato Light"/>
                <a:sym typeface="Lato Light"/>
              </a:rPr>
              <a:t> </a:t>
            </a:r>
            <a:r>
              <a:rPr lang="en-US" sz="2400" dirty="0" err="1">
                <a:solidFill>
                  <a:srgbClr val="000000"/>
                </a:solidFill>
                <a:latin typeface="Lato Light"/>
                <a:sym typeface="Lato Light"/>
              </a:rPr>
              <a:t>applica</a:t>
            </a:r>
            <a:r>
              <a:rPr lang="en-US" sz="2400" dirty="0">
                <a:solidFill>
                  <a:srgbClr val="000000"/>
                </a:solidFill>
                <a:latin typeface="Lato Light"/>
                <a:sym typeface="Lato Light"/>
              </a:rPr>
              <a:t> a </a:t>
            </a:r>
            <a:r>
              <a:rPr lang="en-US" sz="2400" dirty="0" err="1">
                <a:solidFill>
                  <a:srgbClr val="000000"/>
                </a:solidFill>
                <a:latin typeface="Lato Light"/>
                <a:sym typeface="Lato Light"/>
              </a:rPr>
              <a:t>qualsiasi</a:t>
            </a:r>
            <a:r>
              <a:rPr lang="en-US" sz="2400" dirty="0">
                <a:solidFill>
                  <a:srgbClr val="000000"/>
                </a:solidFill>
                <a:latin typeface="Lato Light"/>
                <a:sym typeface="Lato Light"/>
              </a:rPr>
              <a:t> </a:t>
            </a:r>
            <a:r>
              <a:rPr lang="en-US" sz="2400" dirty="0" err="1">
                <a:solidFill>
                  <a:srgbClr val="000000"/>
                </a:solidFill>
                <a:latin typeface="Lato Light"/>
                <a:sym typeface="Lato Light"/>
              </a:rPr>
              <a:t>sistema</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tratti</a:t>
            </a:r>
            <a:r>
              <a:rPr lang="en-US" sz="2400" dirty="0">
                <a:solidFill>
                  <a:srgbClr val="000000"/>
                </a:solidFill>
                <a:latin typeface="Lato Light"/>
                <a:sym typeface="Lato Light"/>
              </a:rPr>
              <a:t> </a:t>
            </a:r>
            <a:r>
              <a:rPr lang="en-US" sz="2400" dirty="0" err="1">
                <a:solidFill>
                  <a:srgbClr val="000000"/>
                </a:solidFill>
                <a:latin typeface="Lato Light"/>
                <a:sym typeface="Lato Light"/>
              </a:rPr>
              <a:t>dati</a:t>
            </a:r>
            <a:r>
              <a:rPr lang="en-US" sz="2400" dirty="0">
                <a:solidFill>
                  <a:srgbClr val="000000"/>
                </a:solidFill>
                <a:latin typeface="Lato Light"/>
                <a:sym typeface="Lato Light"/>
              </a:rPr>
              <a:t> </a:t>
            </a:r>
            <a:r>
              <a:rPr lang="en-US" sz="2400" dirty="0" err="1">
                <a:solidFill>
                  <a:srgbClr val="000000"/>
                </a:solidFill>
                <a:latin typeface="Lato Light"/>
                <a:sym typeface="Lato Light"/>
              </a:rPr>
              <a:t>personali</a:t>
            </a:r>
            <a:r>
              <a:rPr lang="en-US" sz="2400" dirty="0">
                <a:solidFill>
                  <a:srgbClr val="000000"/>
                </a:solidFill>
                <a:latin typeface="Lato Light"/>
                <a:sym typeface="Lato Light"/>
              </a:rPr>
              <a:t>. Nel campo della </a:t>
            </a:r>
            <a:r>
              <a:rPr lang="en-US" sz="2400" dirty="0" err="1">
                <a:solidFill>
                  <a:srgbClr val="000000"/>
                </a:solidFill>
                <a:latin typeface="Lato Light"/>
                <a:sym typeface="Lato Light"/>
              </a:rPr>
              <a:t>formazione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professionale</a:t>
            </a:r>
            <a:r>
              <a:rPr lang="en-US" sz="2400" dirty="0">
                <a:solidFill>
                  <a:srgbClr val="000000"/>
                </a:solidFill>
                <a:latin typeface="Lato Light"/>
                <a:sym typeface="Lato Light"/>
              </a:rPr>
              <a:t>, </a:t>
            </a:r>
            <a:r>
              <a:rPr lang="en-US" sz="2400" dirty="0" err="1">
                <a:solidFill>
                  <a:srgbClr val="000000"/>
                </a:solidFill>
                <a:latin typeface="Lato Light"/>
                <a:sym typeface="Lato Light"/>
              </a:rPr>
              <a:t>ciò</a:t>
            </a:r>
            <a:r>
              <a:rPr lang="en-US" sz="2400" dirty="0">
                <a:solidFill>
                  <a:srgbClr val="000000"/>
                </a:solidFill>
                <a:latin typeface="Lato Light"/>
                <a:sym typeface="Lato Light"/>
              </a:rPr>
              <a:t> </a:t>
            </a:r>
            <a:r>
              <a:rPr lang="en-US" sz="2400" dirty="0" err="1">
                <a:solidFill>
                  <a:srgbClr val="000000"/>
                </a:solidFill>
                <a:latin typeface="Lato Light"/>
                <a:sym typeface="Lato Light"/>
              </a:rPr>
              <a:t>implica</a:t>
            </a:r>
            <a:r>
              <a:rPr lang="en-US" sz="2400" dirty="0">
                <a:solidFill>
                  <a:srgbClr val="000000"/>
                </a:solidFill>
                <a:latin typeface="Lato Light"/>
                <a:sym typeface="Lato Light"/>
              </a:rPr>
              <a:t> un </a:t>
            </a:r>
            <a:r>
              <a:rPr lang="en-US" sz="2400" dirty="0" err="1">
                <a:solidFill>
                  <a:srgbClr val="000000"/>
                </a:solidFill>
                <a:latin typeface="Lato Light"/>
                <a:sym typeface="Lato Light"/>
              </a:rPr>
              <a:t>consenso</a:t>
            </a:r>
            <a:r>
              <a:rPr lang="en-US" sz="2400" dirty="0">
                <a:solidFill>
                  <a:srgbClr val="000000"/>
                </a:solidFill>
                <a:latin typeface="Lato Light"/>
                <a:sym typeface="Lato Light"/>
              </a:rPr>
              <a:t> </a:t>
            </a:r>
            <a:r>
              <a:rPr lang="en-US" sz="2400" dirty="0" err="1">
                <a:solidFill>
                  <a:srgbClr val="000000"/>
                </a:solidFill>
                <a:latin typeface="Lato Light"/>
                <a:sym typeface="Lato Light"/>
              </a:rPr>
              <a:t>esplicito</a:t>
            </a:r>
            <a:r>
              <a:rPr lang="en-US" sz="2400" dirty="0">
                <a:solidFill>
                  <a:srgbClr val="000000"/>
                </a:solidFill>
                <a:latin typeface="Lato Light"/>
                <a:sym typeface="Lato Light"/>
              </a:rPr>
              <a:t> per </a:t>
            </a:r>
            <a:r>
              <a:rPr lang="en-US" sz="2400" dirty="0" err="1">
                <a:solidFill>
                  <a:srgbClr val="000000"/>
                </a:solidFill>
                <a:latin typeface="Lato Light"/>
                <a:sym typeface="Lato Light"/>
              </a:rPr>
              <a:t>l'utilizzo</a:t>
            </a:r>
            <a:r>
              <a:rPr lang="en-US" sz="2400" dirty="0">
                <a:solidFill>
                  <a:srgbClr val="000000"/>
                </a:solidFill>
                <a:latin typeface="Lato Light"/>
                <a:sym typeface="Lato Light"/>
              </a:rPr>
              <a:t> </a:t>
            </a:r>
            <a:r>
              <a:rPr lang="en-US" sz="2400" dirty="0" err="1">
                <a:solidFill>
                  <a:srgbClr val="000000"/>
                </a:solidFill>
                <a:latin typeface="Lato Light"/>
                <a:sym typeface="Lato Light"/>
              </a:rPr>
              <a:t>dei</a:t>
            </a:r>
            <a:r>
              <a:rPr lang="en-US" sz="2400" dirty="0">
                <a:solidFill>
                  <a:srgbClr val="000000"/>
                </a:solidFill>
                <a:latin typeface="Lato Light"/>
                <a:sym typeface="Lato Light"/>
              </a:rPr>
              <a:t> </a:t>
            </a:r>
            <a:r>
              <a:rPr lang="en-US" sz="2400" dirty="0" err="1">
                <a:solidFill>
                  <a:srgbClr val="000000"/>
                </a:solidFill>
                <a:latin typeface="Lato Light"/>
                <a:sym typeface="Lato Light"/>
              </a:rPr>
              <a:t>dati</a:t>
            </a:r>
            <a:r>
              <a:rPr lang="en-US" sz="2400" dirty="0">
                <a:solidFill>
                  <a:srgbClr val="000000"/>
                </a:solidFill>
                <a:latin typeface="Lato Light"/>
                <a:sym typeface="Lato Light"/>
              </a:rPr>
              <a:t>, </a:t>
            </a:r>
            <a:r>
              <a:rPr lang="en-US" sz="2400" dirty="0" err="1">
                <a:solidFill>
                  <a:srgbClr val="000000"/>
                </a:solidFill>
                <a:latin typeface="Lato Light"/>
                <a:sym typeface="Lato Light"/>
              </a:rPr>
              <a:t>una</a:t>
            </a:r>
            <a:r>
              <a:rPr lang="en-US" sz="2400" dirty="0">
                <a:solidFill>
                  <a:srgbClr val="000000"/>
                </a:solidFill>
                <a:latin typeface="Lato Light"/>
                <a:sym typeface="Lato Light"/>
              </a:rPr>
              <a:t> governance </a:t>
            </a:r>
            <a:r>
              <a:rPr lang="en-US" sz="2400" dirty="0" err="1">
                <a:solidFill>
                  <a:srgbClr val="000000"/>
                </a:solidFill>
                <a:latin typeface="Lato Light"/>
                <a:sym typeface="Lato Light"/>
              </a:rPr>
              <a:t>trasparente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dei</a:t>
            </a:r>
            <a:r>
              <a:rPr lang="en-US" sz="2400" dirty="0">
                <a:solidFill>
                  <a:srgbClr val="000000"/>
                </a:solidFill>
                <a:latin typeface="Lato Light"/>
                <a:sym typeface="Lato Light"/>
              </a:rPr>
              <a:t> </a:t>
            </a:r>
            <a:r>
              <a:rPr lang="en-US" sz="2400" dirty="0" err="1">
                <a:solidFill>
                  <a:srgbClr val="000000"/>
                </a:solidFill>
                <a:latin typeface="Lato Light"/>
                <a:sym typeface="Lato Light"/>
              </a:rPr>
              <a:t>dati</a:t>
            </a:r>
            <a:r>
              <a:rPr lang="en-US" sz="2400" dirty="0">
                <a:solidFill>
                  <a:srgbClr val="000000"/>
                </a:solidFill>
                <a:latin typeface="Lato Light"/>
                <a:sym typeface="Lato Light"/>
              </a:rPr>
              <a:t> e il </a:t>
            </a:r>
            <a:r>
              <a:rPr lang="en-US" sz="2400" dirty="0" err="1">
                <a:solidFill>
                  <a:srgbClr val="000000"/>
                </a:solidFill>
                <a:latin typeface="Lato Light"/>
                <a:sym typeface="Lato Light"/>
              </a:rPr>
              <a:t>diritto</a:t>
            </a:r>
            <a:r>
              <a:rPr lang="en-US" sz="2400" dirty="0">
                <a:solidFill>
                  <a:srgbClr val="000000"/>
                </a:solidFill>
                <a:latin typeface="Lato Light"/>
                <a:sym typeface="Lato Light"/>
              </a:rPr>
              <a:t> di </a:t>
            </a:r>
            <a:r>
              <a:rPr lang="en-US" sz="2400" dirty="0" err="1">
                <a:solidFill>
                  <a:srgbClr val="000000"/>
                </a:solidFill>
                <a:latin typeface="Lato Light"/>
                <a:sym typeface="Lato Light"/>
              </a:rPr>
              <a:t>rifiutare</a:t>
            </a:r>
            <a:r>
              <a:rPr lang="en-US" sz="2400" dirty="0">
                <a:solidFill>
                  <a:srgbClr val="000000"/>
                </a:solidFill>
                <a:latin typeface="Lato Light"/>
                <a:sym typeface="Lato Light"/>
              </a:rPr>
              <a:t> </a:t>
            </a:r>
            <a:r>
              <a:rPr lang="en-US" sz="2400" dirty="0" err="1">
                <a:solidFill>
                  <a:srgbClr val="000000"/>
                </a:solidFill>
                <a:latin typeface="Lato Light"/>
                <a:sym typeface="Lato Light"/>
              </a:rPr>
              <a:t>processi</a:t>
            </a:r>
            <a:r>
              <a:rPr lang="en-US" sz="2400" dirty="0">
                <a:solidFill>
                  <a:srgbClr val="000000"/>
                </a:solidFill>
                <a:latin typeface="Lato Light"/>
                <a:sym typeface="Lato Light"/>
              </a:rPr>
              <a:t> </a:t>
            </a:r>
            <a:r>
              <a:rPr lang="en-US" sz="2400" dirty="0" err="1">
                <a:solidFill>
                  <a:srgbClr val="000000"/>
                </a:solidFill>
                <a:latin typeface="Lato Light"/>
                <a:sym typeface="Lato Light"/>
              </a:rPr>
              <a:t>decisionali</a:t>
            </a:r>
            <a:r>
              <a:rPr lang="en-US" sz="2400" dirty="0">
                <a:solidFill>
                  <a:srgbClr val="000000"/>
                </a:solidFill>
                <a:latin typeface="Lato Light"/>
                <a:sym typeface="Lato Light"/>
              </a:rPr>
              <a:t> </a:t>
            </a:r>
            <a:r>
              <a:rPr lang="en-US" sz="2400" dirty="0" err="1">
                <a:solidFill>
                  <a:srgbClr val="000000"/>
                </a:solidFill>
                <a:latin typeface="Lato Light"/>
                <a:sym typeface="Lato Light"/>
              </a:rPr>
              <a:t>automatizzati</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abbiano</a:t>
            </a:r>
            <a:r>
              <a:rPr lang="en-US" sz="2400" dirty="0">
                <a:solidFill>
                  <a:srgbClr val="000000"/>
                </a:solidFill>
                <a:latin typeface="Lato Light"/>
                <a:sym typeface="Lato Light"/>
              </a:rPr>
              <a:t> </a:t>
            </a:r>
            <a:r>
              <a:rPr lang="en-US" sz="2400" dirty="0" err="1">
                <a:solidFill>
                  <a:srgbClr val="000000"/>
                </a:solidFill>
                <a:latin typeface="Lato Light"/>
                <a:sym typeface="Lato Light"/>
              </a:rPr>
              <a:t>conseguenze</a:t>
            </a:r>
            <a:r>
              <a:rPr lang="en-US" sz="2400" dirty="0">
                <a:solidFill>
                  <a:srgbClr val="000000"/>
                </a:solidFill>
                <a:latin typeface="Lato Light"/>
                <a:sym typeface="Lato Light"/>
              </a:rPr>
              <a:t> </a:t>
            </a:r>
            <a:r>
              <a:rPr lang="en-US" sz="2400" dirty="0" err="1">
                <a:solidFill>
                  <a:srgbClr val="000000"/>
                </a:solidFill>
                <a:latin typeface="Lato Light"/>
                <a:sym typeface="Lato Light"/>
              </a:rPr>
              <a:t>legali</a:t>
            </a:r>
            <a:r>
              <a:rPr lang="en-US" sz="2400" dirty="0">
                <a:solidFill>
                  <a:srgbClr val="000000"/>
                </a:solidFill>
                <a:latin typeface="Lato Light"/>
                <a:sym typeface="Lato Light"/>
              </a:rPr>
              <a:t> </a:t>
            </a:r>
            <a:r>
              <a:rPr lang="en-US" sz="2400" dirty="0" err="1">
                <a:solidFill>
                  <a:srgbClr val="000000"/>
                </a:solidFill>
                <a:latin typeface="Lato Light"/>
                <a:sym typeface="Lato Light"/>
              </a:rPr>
              <a:t>sull'occupazione</a:t>
            </a:r>
            <a:r>
              <a:rPr lang="en-US" sz="2400" dirty="0">
                <a:solidFill>
                  <a:srgbClr val="000000"/>
                </a:solidFill>
                <a:latin typeface="Lato Light"/>
                <a:sym typeface="Lato Light"/>
              </a:rPr>
              <a:t> o </a:t>
            </a:r>
            <a:r>
              <a:rPr lang="en-US" sz="2400" dirty="0" err="1">
                <a:solidFill>
                  <a:srgbClr val="000000"/>
                </a:solidFill>
                <a:latin typeface="Lato Light"/>
                <a:sym typeface="Lato Light"/>
              </a:rPr>
              <a:t>sull'accesso</a:t>
            </a:r>
            <a:r>
              <a:rPr lang="en-US" sz="2400" dirty="0">
                <a:solidFill>
                  <a:srgbClr val="000000"/>
                </a:solidFill>
                <a:latin typeface="Lato Light"/>
                <a:sym typeface="Lato Light"/>
              </a:rPr>
              <a:t> alla </a:t>
            </a:r>
            <a:r>
              <a:rPr lang="en-US" sz="2400" dirty="0" err="1">
                <a:solidFill>
                  <a:srgbClr val="000000"/>
                </a:solidFill>
                <a:latin typeface="Lato Light"/>
                <a:sym typeface="Lato Light"/>
              </a:rPr>
              <a:t>formazione</a:t>
            </a:r>
            <a:r>
              <a:rPr lang="en-US" sz="2400" dirty="0">
                <a:solidFill>
                  <a:srgbClr val="000000"/>
                </a:solidFill>
                <a:latin typeface="Lato Light"/>
                <a:sym typeface="Lato Light"/>
              </a:rPr>
              <a:t>.</a:t>
            </a:r>
          </a:p>
        </p:txBody>
      </p:sp>
      <p:sp>
        <p:nvSpPr>
          <p:cNvPr id="5" name="TextBox 5"/>
          <p:cNvSpPr txBox="1"/>
          <p:nvPr/>
        </p:nvSpPr>
        <p:spPr>
          <a:xfrm>
            <a:off x="1028700" y="1085850"/>
            <a:ext cx="5954464" cy="578358"/>
          </a:xfrm>
          <a:prstGeom prst="rect">
            <a:avLst/>
          </a:prstGeom>
        </p:spPr>
        <p:txBody>
          <a:bodyPr lIns="0" tIns="0" rIns="0" bIns="0" rtlCol="0" anchor="t">
            <a:spAutoFit/>
          </a:bodyPr>
          <a:lstStyle/>
          <a:p>
            <a:pPr marL="0" lvl="0" indent="0" algn="l">
              <a:lnSpc>
                <a:spcPts val="4536"/>
              </a:lnSpc>
              <a:spcBef>
                <a:spcPct val="0"/>
              </a:spcBef>
            </a:pPr>
            <a:r>
              <a:rPr lang="en-US" sz="4200">
                <a:solidFill>
                  <a:srgbClr val="000000"/>
                </a:solidFill>
                <a:latin typeface="Oswald"/>
                <a:ea typeface="Oswald"/>
                <a:cs typeface="Oswald"/>
                <a:sym typeface="Oswald"/>
              </a:rPr>
              <a:t>QUADRI ETICI </a:t>
            </a:r>
            <a:r>
              <a:rPr lang="en-US" sz="4200" u="none" strike="noStrike">
                <a:solidFill>
                  <a:srgbClr val="000000"/>
                </a:solidFill>
                <a:latin typeface="Oswald"/>
                <a:ea typeface="Oswald"/>
                <a:cs typeface="Oswald"/>
                <a:sym typeface="Oswald"/>
              </a:rPr>
              <a:t>INTERNAZIONALI</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95802" y="1878330"/>
            <a:ext cx="6382004" cy="6663690"/>
          </a:xfrm>
          <a:prstGeom prst="rect">
            <a:avLst/>
          </a:prstGeom>
        </p:spPr>
        <p:txBody>
          <a:bodyPr lIns="0" tIns="0" rIns="0" bIns="0" rtlCol="0" anchor="t">
            <a:spAutoFit/>
          </a:bodyPr>
          <a:lstStyle/>
          <a:p>
            <a:pPr marL="0" lvl="0" indent="0" algn="l">
              <a:lnSpc>
                <a:spcPts val="6599"/>
              </a:lnSpc>
            </a:pPr>
            <a:r>
              <a:rPr lang="en-US" sz="6599" u="none" strike="noStrike">
                <a:solidFill>
                  <a:srgbClr val="000000"/>
                </a:solidFill>
                <a:latin typeface="Oswald"/>
                <a:ea typeface="Oswald"/>
                <a:cs typeface="Oswald"/>
                <a:sym typeface="Oswald"/>
              </a:rPr>
              <a:t>UNITÀ 1:</a:t>
            </a:r>
          </a:p>
          <a:p>
            <a:pPr marL="0" lvl="0" indent="0" algn="l">
              <a:lnSpc>
                <a:spcPts val="6599"/>
              </a:lnSpc>
            </a:pPr>
            <a:r>
              <a:rPr lang="en-US" sz="6599" u="none" strike="noStrike">
                <a:solidFill>
                  <a:srgbClr val="000000"/>
                </a:solidFill>
                <a:latin typeface="Oswald"/>
                <a:ea typeface="Oswald"/>
                <a:cs typeface="Oswald"/>
                <a:sym typeface="Oswald"/>
              </a:rPr>
              <a:t>VALUTARE LE DECISIONI BASATE SULL'INTELLIGENZA ARTIFICIALE E COMPRENDERNE L'IMPATTO EDUCATIVO</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n-GB"/>
            </a:p>
          </p:txBody>
        </p:sp>
      </p:gr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398774" y="1878253"/>
            <a:ext cx="4924723" cy="5214301"/>
            <a:chOff x="0" y="0"/>
            <a:chExt cx="8250568" cy="8735708"/>
          </a:xfrm>
        </p:grpSpPr>
        <p:sp>
          <p:nvSpPr>
            <p:cNvPr id="3" name="Freeform 3"/>
            <p:cNvSpPr/>
            <p:nvPr/>
          </p:nvSpPr>
          <p:spPr>
            <a:xfrm>
              <a:off x="0" y="0"/>
              <a:ext cx="8250555" cy="8735695"/>
            </a:xfrm>
            <a:custGeom>
              <a:avLst/>
              <a:gdLst/>
              <a:ahLst/>
              <a:cxnLst/>
              <a:rect l="l" t="t" r="r" b="b"/>
              <a:pathLst>
                <a:path w="8250555" h="8735695">
                  <a:moveTo>
                    <a:pt x="0" y="0"/>
                  </a:moveTo>
                  <a:lnTo>
                    <a:pt x="8250555" y="0"/>
                  </a:lnTo>
                  <a:lnTo>
                    <a:pt x="8250555" y="8735695"/>
                  </a:lnTo>
                  <a:lnTo>
                    <a:pt x="0" y="8735695"/>
                  </a:lnTo>
                  <a:lnTo>
                    <a:pt x="0" y="0"/>
                  </a:lnTo>
                  <a:close/>
                </a:path>
              </a:pathLst>
            </a:custGeom>
            <a:blipFill>
              <a:blip r:embed="rId4"/>
              <a:stretch>
                <a:fillRect r="-5880"/>
              </a:stretch>
            </a:blipFill>
          </p:spPr>
          <p:txBody>
            <a:bodyPr/>
            <a:lstStyle/>
            <a:p>
              <a:endParaRPr lang="en-GB"/>
            </a:p>
          </p:txBody>
        </p:sp>
      </p:grpSp>
      <p:sp>
        <p:nvSpPr>
          <p:cNvPr id="4" name="TextBox 4"/>
          <p:cNvSpPr txBox="1"/>
          <p:nvPr/>
        </p:nvSpPr>
        <p:spPr>
          <a:xfrm>
            <a:off x="1028700" y="942975"/>
            <a:ext cx="12241332" cy="2947730"/>
          </a:xfrm>
          <a:prstGeom prst="rect">
            <a:avLst/>
          </a:prstGeom>
        </p:spPr>
        <p:txBody>
          <a:bodyPr lIns="0" tIns="0" rIns="0" bIns="0" rtlCol="0" anchor="t">
            <a:spAutoFit/>
          </a:bodyPr>
          <a:lstStyle/>
          <a:p>
            <a:pPr marL="0" lvl="1" indent="-217170" algn="just">
              <a:lnSpc>
                <a:spcPts val="2879"/>
              </a:lnSpc>
              <a:spcBef>
                <a:spcPct val="0"/>
              </a:spcBef>
            </a:pPr>
            <a:r>
              <a:rPr lang="en-US" sz="2400" dirty="0">
                <a:solidFill>
                  <a:srgbClr val="000000"/>
                </a:solidFill>
                <a:latin typeface="Lato Light"/>
                <a:sym typeface="Lato Light"/>
              </a:rPr>
              <a:t>Al </a:t>
            </a:r>
            <a:r>
              <a:rPr lang="en-US" sz="2400" dirty="0" err="1">
                <a:solidFill>
                  <a:srgbClr val="000000"/>
                </a:solidFill>
                <a:latin typeface="Lato Light"/>
                <a:sym typeface="Lato Light"/>
              </a:rPr>
              <a:t>termine</a:t>
            </a:r>
            <a:r>
              <a:rPr lang="en-US" sz="2400" dirty="0">
                <a:solidFill>
                  <a:srgbClr val="000000"/>
                </a:solidFill>
                <a:latin typeface="Lato Light"/>
                <a:sym typeface="Lato Light"/>
              </a:rPr>
              <a:t> di </a:t>
            </a:r>
            <a:r>
              <a:rPr lang="en-US" sz="2400" dirty="0" err="1">
                <a:solidFill>
                  <a:srgbClr val="000000"/>
                </a:solidFill>
                <a:latin typeface="Lato Light"/>
                <a:sym typeface="Lato Light"/>
              </a:rPr>
              <a:t>questo</a:t>
            </a:r>
            <a:r>
              <a:rPr lang="en-US" sz="2400" dirty="0">
                <a:solidFill>
                  <a:srgbClr val="000000"/>
                </a:solidFill>
                <a:latin typeface="Lato Light"/>
                <a:sym typeface="Lato Light"/>
              </a:rPr>
              <a:t> </a:t>
            </a:r>
            <a:r>
              <a:rPr lang="en-US" sz="2400" dirty="0" err="1">
                <a:solidFill>
                  <a:srgbClr val="000000"/>
                </a:solidFill>
                <a:latin typeface="Lato Light"/>
                <a:sym typeface="Lato Light"/>
              </a:rPr>
              <a:t>corso</a:t>
            </a:r>
            <a:r>
              <a:rPr lang="en-US" sz="2400" dirty="0">
                <a:solidFill>
                  <a:srgbClr val="000000"/>
                </a:solidFill>
                <a:latin typeface="Lato Light"/>
                <a:sym typeface="Lato Light"/>
              </a:rPr>
              <a:t>, in </a:t>
            </a:r>
            <a:r>
              <a:rPr lang="en-US" sz="2400" dirty="0" err="1">
                <a:solidFill>
                  <a:srgbClr val="000000"/>
                </a:solidFill>
                <a:latin typeface="Lato Light"/>
                <a:sym typeface="Lato Light"/>
              </a:rPr>
              <a:t>qualità</a:t>
            </a:r>
            <a:r>
              <a:rPr lang="en-US" sz="2400" dirty="0">
                <a:solidFill>
                  <a:srgbClr val="000000"/>
                </a:solidFill>
                <a:latin typeface="Lato Light"/>
                <a:sym typeface="Lato Light"/>
              </a:rPr>
              <a:t> di </a:t>
            </a:r>
            <a:r>
              <a:rPr lang="en-US" sz="2400" dirty="0" err="1">
                <a:solidFill>
                  <a:srgbClr val="000000"/>
                </a:solidFill>
                <a:latin typeface="Lato Light"/>
                <a:sym typeface="Lato Light"/>
              </a:rPr>
              <a:t>formatore</a:t>
            </a:r>
            <a:r>
              <a:rPr lang="en-US" sz="2400" dirty="0">
                <a:solidFill>
                  <a:srgbClr val="000000"/>
                </a:solidFill>
                <a:latin typeface="Lato Light"/>
                <a:sym typeface="Lato Light"/>
              </a:rPr>
              <a:t> per la </a:t>
            </a:r>
            <a:r>
              <a:rPr lang="en-US" sz="2400" dirty="0" err="1">
                <a:solidFill>
                  <a:srgbClr val="000000"/>
                </a:solidFill>
                <a:latin typeface="Lato Light"/>
                <a:sym typeface="Lato Light"/>
              </a:rPr>
              <a:t>formazione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professionale</a:t>
            </a:r>
            <a:r>
              <a:rPr lang="en-US" sz="2400" dirty="0">
                <a:solidFill>
                  <a:srgbClr val="000000"/>
                </a:solidFill>
                <a:latin typeface="Lato Light"/>
                <a:sym typeface="Lato Light"/>
              </a:rPr>
              <a:t> continua, </a:t>
            </a:r>
            <a:r>
              <a:rPr lang="en-US" sz="2400" dirty="0" err="1">
                <a:solidFill>
                  <a:srgbClr val="000000"/>
                </a:solidFill>
                <a:latin typeface="Lato Light"/>
                <a:sym typeface="Lato Light"/>
              </a:rPr>
              <a:t>sarai</a:t>
            </a:r>
            <a:r>
              <a:rPr lang="en-US" sz="2400" dirty="0">
                <a:solidFill>
                  <a:srgbClr val="000000"/>
                </a:solidFill>
                <a:latin typeface="Lato Light"/>
                <a:sym typeface="Lato Light"/>
              </a:rPr>
              <a:t> in </a:t>
            </a:r>
            <a:r>
              <a:rPr lang="en-US" sz="2400" dirty="0" err="1">
                <a:solidFill>
                  <a:srgbClr val="000000"/>
                </a:solidFill>
                <a:latin typeface="Lato Light"/>
                <a:sym typeface="Lato Light"/>
              </a:rPr>
              <a:t>grado</a:t>
            </a:r>
            <a:r>
              <a:rPr lang="en-US" sz="2400" dirty="0">
                <a:solidFill>
                  <a:srgbClr val="000000"/>
                </a:solidFill>
                <a:latin typeface="Lato Light"/>
                <a:sym typeface="Lato Light"/>
              </a:rPr>
              <a:t> di </a:t>
            </a:r>
            <a:r>
              <a:rPr lang="en-US" sz="2400" dirty="0" err="1">
                <a:solidFill>
                  <a:srgbClr val="000000"/>
                </a:solidFill>
                <a:latin typeface="Lato Light"/>
                <a:sym typeface="Lato Light"/>
              </a:rPr>
              <a:t>valutare</a:t>
            </a:r>
            <a:r>
              <a:rPr lang="en-US" sz="2400" dirty="0">
                <a:solidFill>
                  <a:srgbClr val="000000"/>
                </a:solidFill>
                <a:latin typeface="Lato Light"/>
                <a:sym typeface="Lato Light"/>
              </a:rPr>
              <a:t> </a:t>
            </a:r>
            <a:r>
              <a:rPr lang="en-US" sz="2400" dirty="0" err="1">
                <a:solidFill>
                  <a:srgbClr val="000000"/>
                </a:solidFill>
                <a:latin typeface="Lato Light"/>
                <a:sym typeface="Lato Light"/>
              </a:rPr>
              <a:t>criticamente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una</a:t>
            </a:r>
            <a:r>
              <a:rPr lang="en-US" sz="2400" dirty="0">
                <a:solidFill>
                  <a:srgbClr val="000000"/>
                </a:solidFill>
                <a:latin typeface="Lato Light"/>
                <a:sym typeface="Lato Light"/>
              </a:rPr>
              <a:t> </a:t>
            </a:r>
            <a:r>
              <a:rPr lang="en-US" sz="2400" dirty="0" err="1">
                <a:solidFill>
                  <a:srgbClr val="000000"/>
                </a:solidFill>
                <a:latin typeface="Lato Light"/>
                <a:sym typeface="Lato Light"/>
              </a:rPr>
              <a:t>raccomandazione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generata</a:t>
            </a:r>
            <a:r>
              <a:rPr lang="en-US" sz="2400" dirty="0">
                <a:solidFill>
                  <a:srgbClr val="000000"/>
                </a:solidFill>
                <a:latin typeface="Lato Light"/>
                <a:sym typeface="Lato Light"/>
              </a:rPr>
              <a:t> </a:t>
            </a:r>
            <a:r>
              <a:rPr lang="en-US" sz="2400" dirty="0" err="1">
                <a:solidFill>
                  <a:srgbClr val="000000"/>
                </a:solidFill>
                <a:latin typeface="Lato Light"/>
                <a:sym typeface="Lato Light"/>
              </a:rPr>
              <a:t>dall'intelligenza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a:t>
            </a:r>
            <a:r>
              <a:rPr lang="en-US" sz="2400" dirty="0" err="1">
                <a:solidFill>
                  <a:srgbClr val="000000"/>
                </a:solidFill>
                <a:latin typeface="Lato Light"/>
                <a:sym typeface="Lato Light"/>
              </a:rPr>
              <a:t>distinguendo</a:t>
            </a:r>
            <a:r>
              <a:rPr lang="en-US" sz="2400" dirty="0">
                <a:solidFill>
                  <a:srgbClr val="000000"/>
                </a:solidFill>
                <a:latin typeface="Lato Light"/>
                <a:sym typeface="Lato Light"/>
              </a:rPr>
              <a:t> la </a:t>
            </a:r>
            <a:r>
              <a:rPr lang="en-US" sz="2400" dirty="0" err="1">
                <a:solidFill>
                  <a:srgbClr val="000000"/>
                </a:solidFill>
                <a:latin typeface="Lato Light"/>
                <a:sym typeface="Lato Light"/>
              </a:rPr>
              <a:t>sua</a:t>
            </a:r>
            <a:r>
              <a:rPr lang="en-US" sz="2400" dirty="0">
                <a:solidFill>
                  <a:srgbClr val="000000"/>
                </a:solidFill>
                <a:latin typeface="Lato Light"/>
                <a:sym typeface="Lato Light"/>
              </a:rPr>
              <a:t> </a:t>
            </a:r>
            <a:r>
              <a:rPr lang="en-US" sz="2400" dirty="0" err="1">
                <a:solidFill>
                  <a:srgbClr val="000000"/>
                </a:solidFill>
                <a:latin typeface="Lato Light"/>
                <a:sym typeface="Lato Light"/>
              </a:rPr>
              <a:t>funzione</a:t>
            </a:r>
            <a:r>
              <a:rPr lang="en-US" sz="2400" dirty="0">
                <a:solidFill>
                  <a:srgbClr val="000000"/>
                </a:solidFill>
                <a:latin typeface="Lato Light"/>
                <a:sym typeface="Lato Light"/>
              </a:rPr>
              <a:t> di </a:t>
            </a:r>
            <a:r>
              <a:rPr lang="en-US" sz="2400" dirty="0" err="1">
                <a:solidFill>
                  <a:srgbClr val="000000"/>
                </a:solidFill>
                <a:latin typeface="Lato Light"/>
                <a:sym typeface="Lato Light"/>
              </a:rPr>
              <a:t>supporto</a:t>
            </a:r>
            <a:r>
              <a:rPr lang="en-US" sz="2400" dirty="0">
                <a:solidFill>
                  <a:srgbClr val="000000"/>
                </a:solidFill>
                <a:latin typeface="Lato Light"/>
                <a:sym typeface="Lato Light"/>
              </a:rPr>
              <a:t> </a:t>
            </a:r>
            <a:r>
              <a:rPr lang="en-US" sz="2400" dirty="0" err="1">
                <a:solidFill>
                  <a:srgbClr val="000000"/>
                </a:solidFill>
                <a:latin typeface="Lato Light"/>
                <a:sym typeface="Lato Light"/>
              </a:rPr>
              <a:t>dalla</a:t>
            </a:r>
            <a:r>
              <a:rPr lang="en-US" sz="2400" dirty="0">
                <a:solidFill>
                  <a:srgbClr val="000000"/>
                </a:solidFill>
                <a:latin typeface="Lato Light"/>
                <a:sym typeface="Lato Light"/>
              </a:rPr>
              <a:t> </a:t>
            </a:r>
            <a:r>
              <a:rPr lang="en-US" sz="2400" dirty="0" err="1">
                <a:solidFill>
                  <a:srgbClr val="000000"/>
                </a:solidFill>
                <a:latin typeface="Lato Light"/>
                <a:sym typeface="Lato Light"/>
              </a:rPr>
              <a:t>sua</a:t>
            </a:r>
            <a:r>
              <a:rPr lang="en-US" sz="2400" dirty="0">
                <a:solidFill>
                  <a:srgbClr val="000000"/>
                </a:solidFill>
                <a:latin typeface="Lato Light"/>
                <a:sym typeface="Lato Light"/>
              </a:rPr>
              <a:t> </a:t>
            </a:r>
            <a:r>
              <a:rPr lang="en-US" sz="2400" dirty="0" err="1">
                <a:solidFill>
                  <a:srgbClr val="000000"/>
                </a:solidFill>
                <a:latin typeface="Lato Light"/>
                <a:sym typeface="Lato Light"/>
              </a:rPr>
              <a:t>responsabilità</a:t>
            </a:r>
            <a:r>
              <a:rPr lang="en-US" sz="2400" dirty="0">
                <a:solidFill>
                  <a:srgbClr val="000000"/>
                </a:solidFill>
                <a:latin typeface="Lato Light"/>
                <a:sym typeface="Lato Light"/>
              </a:rPr>
              <a:t> finale </a:t>
            </a:r>
            <a:r>
              <a:rPr lang="en-US" sz="2400" dirty="0" err="1">
                <a:solidFill>
                  <a:srgbClr val="000000"/>
                </a:solidFill>
                <a:latin typeface="Lato Light"/>
                <a:sym typeface="Lato Light"/>
              </a:rPr>
              <a:t>nel</a:t>
            </a:r>
            <a:r>
              <a:rPr lang="en-US" sz="2400" dirty="0">
                <a:solidFill>
                  <a:srgbClr val="000000"/>
                </a:solidFill>
                <a:latin typeface="Lato Light"/>
                <a:sym typeface="Lato Light"/>
              </a:rPr>
              <a:t> </a:t>
            </a:r>
            <a:r>
              <a:rPr lang="en-US" sz="2400" dirty="0" err="1">
                <a:solidFill>
                  <a:srgbClr val="000000"/>
                </a:solidFill>
                <a:latin typeface="Lato Light"/>
                <a:sym typeface="Lato Light"/>
              </a:rPr>
              <a:t>processo</a:t>
            </a:r>
            <a:r>
              <a:rPr lang="en-US" sz="2400" dirty="0">
                <a:solidFill>
                  <a:srgbClr val="000000"/>
                </a:solidFill>
                <a:latin typeface="Lato Light"/>
                <a:sym typeface="Lato Light"/>
              </a:rPr>
              <a:t> </a:t>
            </a:r>
            <a:r>
              <a:rPr lang="en-US" sz="2400" dirty="0" err="1">
                <a:solidFill>
                  <a:srgbClr val="000000"/>
                </a:solidFill>
                <a:latin typeface="Lato Light"/>
                <a:sym typeface="Lato Light"/>
              </a:rPr>
              <a:t>decisionale</a:t>
            </a:r>
            <a:r>
              <a:rPr lang="en-US" sz="2400" dirty="0">
                <a:solidFill>
                  <a:srgbClr val="000000"/>
                </a:solidFill>
                <a:latin typeface="Lato Light"/>
                <a:sym typeface="Lato Light"/>
              </a:rPr>
              <a:t>, e di </a:t>
            </a:r>
            <a:r>
              <a:rPr lang="en-US" sz="2400" dirty="0" err="1">
                <a:solidFill>
                  <a:srgbClr val="000000"/>
                </a:solidFill>
                <a:latin typeface="Lato Light"/>
                <a:sym typeface="Lato Light"/>
              </a:rPr>
              <a:t>prevederne</a:t>
            </a:r>
            <a:r>
              <a:rPr lang="en-US" sz="2400" dirty="0">
                <a:solidFill>
                  <a:srgbClr val="000000"/>
                </a:solidFill>
                <a:latin typeface="Lato Light"/>
                <a:sym typeface="Lato Light"/>
              </a:rPr>
              <a:t> </a:t>
            </a:r>
            <a:r>
              <a:rPr lang="en-US" sz="2400" dirty="0" err="1">
                <a:solidFill>
                  <a:srgbClr val="000000"/>
                </a:solidFill>
                <a:latin typeface="Lato Light"/>
                <a:sym typeface="Lato Light"/>
              </a:rPr>
              <a:t>l'impatto</a:t>
            </a:r>
            <a:r>
              <a:rPr lang="en-US" sz="2400" dirty="0">
                <a:solidFill>
                  <a:srgbClr val="000000"/>
                </a:solidFill>
                <a:latin typeface="Lato Light"/>
                <a:sym typeface="Lato Light"/>
              </a:rPr>
              <a:t> </a:t>
            </a:r>
            <a:r>
              <a:rPr lang="en-US" sz="2400" dirty="0" err="1">
                <a:solidFill>
                  <a:srgbClr val="000000"/>
                </a:solidFill>
                <a:latin typeface="Lato Light"/>
                <a:sym typeface="Lato Light"/>
              </a:rPr>
              <a:t>formativo</a:t>
            </a:r>
            <a:r>
              <a:rPr lang="en-US" sz="2400" dirty="0">
                <a:solidFill>
                  <a:srgbClr val="000000"/>
                </a:solidFill>
                <a:latin typeface="Lato Light"/>
                <a:sym typeface="Lato Light"/>
              </a:rPr>
              <a:t> </a:t>
            </a:r>
            <a:r>
              <a:rPr lang="en-US" sz="2400" dirty="0" err="1">
                <a:solidFill>
                  <a:srgbClr val="000000"/>
                </a:solidFill>
                <a:latin typeface="Lato Light"/>
                <a:sym typeface="Lato Light"/>
              </a:rPr>
              <a:t>sugli</a:t>
            </a:r>
            <a:r>
              <a:rPr lang="en-US" sz="2400" dirty="0">
                <a:solidFill>
                  <a:srgbClr val="000000"/>
                </a:solidFill>
                <a:latin typeface="Lato Light"/>
                <a:sym typeface="Lato Light"/>
              </a:rPr>
              <a:t> </a:t>
            </a:r>
            <a:r>
              <a:rPr lang="en-US" sz="2400" dirty="0" err="1">
                <a:solidFill>
                  <a:srgbClr val="000000"/>
                </a:solidFill>
                <a:latin typeface="Lato Light"/>
                <a:sym typeface="Lato Light"/>
              </a:rPr>
              <a:t>adulti</a:t>
            </a:r>
            <a:r>
              <a:rPr lang="en-US" sz="2400" dirty="0">
                <a:solidFill>
                  <a:srgbClr val="000000"/>
                </a:solidFill>
                <a:latin typeface="Lato Light"/>
                <a:sym typeface="Lato Light"/>
              </a:rPr>
              <a:t> in </a:t>
            </a:r>
            <a:r>
              <a:rPr lang="en-US" sz="2400" dirty="0" err="1">
                <a:solidFill>
                  <a:srgbClr val="000000"/>
                </a:solidFill>
                <a:latin typeface="Lato Light"/>
                <a:sym typeface="Lato Light"/>
              </a:rPr>
              <a:t>formazione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professionale</a:t>
            </a:r>
            <a:r>
              <a:rPr lang="en-US" sz="2400" dirty="0">
                <a:solidFill>
                  <a:srgbClr val="000000"/>
                </a:solidFill>
                <a:latin typeface="Lato Light"/>
                <a:sym typeface="Lato Light"/>
              </a:rPr>
              <a:t> </a:t>
            </a:r>
            <a:r>
              <a:rPr lang="en-US" sz="2400" dirty="0" err="1">
                <a:solidFill>
                  <a:srgbClr val="000000"/>
                </a:solidFill>
                <a:latin typeface="Lato Light"/>
                <a:sym typeface="Lato Light"/>
              </a:rPr>
              <a:t>orientata</a:t>
            </a:r>
            <a:r>
              <a:rPr lang="en-US" sz="2400" dirty="0">
                <a:solidFill>
                  <a:srgbClr val="000000"/>
                </a:solidFill>
                <a:latin typeface="Lato Light"/>
                <a:sym typeface="Lato Light"/>
              </a:rPr>
              <a:t> al mondo del </a:t>
            </a:r>
            <a:r>
              <a:rPr lang="en-US" sz="2400" dirty="0" err="1">
                <a:solidFill>
                  <a:srgbClr val="000000"/>
                </a:solidFill>
                <a:latin typeface="Lato Light"/>
                <a:sym typeface="Lato Light"/>
              </a:rPr>
              <a:t>lavoro</a:t>
            </a:r>
            <a:r>
              <a:rPr lang="en-US" sz="2400" dirty="0">
                <a:solidFill>
                  <a:srgbClr val="000000"/>
                </a:solidFill>
                <a:latin typeface="Lato Light"/>
                <a:sym typeface="Lato Light"/>
              </a:rPr>
              <a:t>.</a:t>
            </a:r>
          </a:p>
          <a:p>
            <a:pPr marL="0" lvl="1" indent="-217170" algn="just">
              <a:lnSpc>
                <a:spcPts val="2879"/>
              </a:lnSpc>
              <a:spcBef>
                <a:spcPct val="0"/>
              </a:spcBef>
            </a:pPr>
            <a:endParaRPr lang="en-US" sz="2400" dirty="0">
              <a:solidFill>
                <a:srgbClr val="000000"/>
              </a:solidFill>
              <a:latin typeface="Lato Light"/>
              <a:sym typeface="Lato Light"/>
            </a:endParaRPr>
          </a:p>
          <a:p>
            <a:pPr marL="0" lvl="1" indent="-217170" algn="just">
              <a:lnSpc>
                <a:spcPts val="2879"/>
              </a:lnSpc>
              <a:spcBef>
                <a:spcPct val="0"/>
              </a:spcBef>
            </a:pPr>
            <a:r>
              <a:rPr lang="en-US" sz="2400" dirty="0">
                <a:solidFill>
                  <a:srgbClr val="000000"/>
                </a:solidFill>
                <a:latin typeface="Lato Light"/>
                <a:sym typeface="Lato Light"/>
              </a:rPr>
              <a:t>Questa </a:t>
            </a:r>
            <a:r>
              <a:rPr lang="en-US" sz="2400" dirty="0" err="1">
                <a:solidFill>
                  <a:srgbClr val="000000"/>
                </a:solidFill>
                <a:latin typeface="Lato Light"/>
                <a:sym typeface="Lato Light"/>
              </a:rPr>
              <a:t>unità</a:t>
            </a:r>
            <a:r>
              <a:rPr lang="en-US" sz="2400" dirty="0">
                <a:solidFill>
                  <a:srgbClr val="000000"/>
                </a:solidFill>
                <a:latin typeface="Lato Light"/>
                <a:sym typeface="Lato Light"/>
              </a:rPr>
              <a:t> introduce alla </a:t>
            </a:r>
            <a:r>
              <a:rPr lang="en-US" sz="2400" dirty="0" err="1">
                <a:solidFill>
                  <a:srgbClr val="000000"/>
                </a:solidFill>
                <a:latin typeface="Lato Light"/>
                <a:sym typeface="Lato Light"/>
              </a:rPr>
              <a:t>valutazione</a:t>
            </a:r>
            <a:r>
              <a:rPr lang="en-US" sz="2400" dirty="0">
                <a:solidFill>
                  <a:srgbClr val="000000"/>
                </a:solidFill>
                <a:latin typeface="Lato Light"/>
                <a:sym typeface="Lato Light"/>
              </a:rPr>
              <a:t> delle </a:t>
            </a:r>
            <a:r>
              <a:rPr lang="en-US" sz="2400" dirty="0" err="1">
                <a:solidFill>
                  <a:srgbClr val="000000"/>
                </a:solidFill>
                <a:latin typeface="Lato Light"/>
                <a:sym typeface="Lato Light"/>
              </a:rPr>
              <a:t>decisioni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supportate</a:t>
            </a:r>
            <a:r>
              <a:rPr lang="en-US" sz="2400" dirty="0">
                <a:solidFill>
                  <a:srgbClr val="000000"/>
                </a:solidFill>
                <a:latin typeface="Lato Light"/>
                <a:sym typeface="Lato Light"/>
              </a:rPr>
              <a:t> </a:t>
            </a:r>
            <a:r>
              <a:rPr lang="en-US" sz="2400" dirty="0" err="1">
                <a:solidFill>
                  <a:srgbClr val="000000"/>
                </a:solidFill>
                <a:latin typeface="Lato Light"/>
                <a:sym typeface="Lato Light"/>
              </a:rPr>
              <a:t>dall'IA</a:t>
            </a:r>
            <a:r>
              <a:rPr lang="en-US" sz="2400" dirty="0">
                <a:solidFill>
                  <a:srgbClr val="000000"/>
                </a:solidFill>
                <a:latin typeface="Lato Light"/>
                <a:sym typeface="Lato Light"/>
              </a:rPr>
              <a:t> come </a:t>
            </a:r>
            <a:r>
              <a:rPr lang="en-US" sz="2400" dirty="0" err="1">
                <a:solidFill>
                  <a:srgbClr val="000000"/>
                </a:solidFill>
                <a:latin typeface="Lato Light"/>
                <a:sym typeface="Lato Light"/>
              </a:rPr>
              <a:t>processi</a:t>
            </a:r>
            <a:r>
              <a:rPr lang="en-US" sz="2400" dirty="0">
                <a:solidFill>
                  <a:srgbClr val="000000"/>
                </a:solidFill>
                <a:latin typeface="Lato Light"/>
                <a:sym typeface="Lato Light"/>
              </a:rPr>
              <a:t> </a:t>
            </a:r>
            <a:r>
              <a:rPr lang="en-US" sz="2400" dirty="0" err="1">
                <a:solidFill>
                  <a:srgbClr val="000000"/>
                </a:solidFill>
                <a:latin typeface="Lato Light"/>
                <a:sym typeface="Lato Light"/>
              </a:rPr>
              <a:t>probabilistici</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sono</a:t>
            </a:r>
            <a:r>
              <a:rPr lang="en-US" sz="2400" dirty="0">
                <a:solidFill>
                  <a:srgbClr val="000000"/>
                </a:solidFill>
                <a:latin typeface="Lato Light"/>
                <a:sym typeface="Lato Light"/>
              </a:rPr>
              <a:t> né </a:t>
            </a:r>
            <a:r>
              <a:rPr lang="en-US" sz="2400" dirty="0" err="1">
                <a:solidFill>
                  <a:srgbClr val="000000"/>
                </a:solidFill>
                <a:latin typeface="Lato Light"/>
                <a:sym typeface="Lato Light"/>
              </a:rPr>
              <a:t>neutrali</a:t>
            </a:r>
            <a:r>
              <a:rPr lang="en-US" sz="2400" dirty="0">
                <a:solidFill>
                  <a:srgbClr val="000000"/>
                </a:solidFill>
                <a:latin typeface="Lato Light"/>
                <a:sym typeface="Lato Light"/>
              </a:rPr>
              <a:t> né </a:t>
            </a:r>
            <a:r>
              <a:rPr lang="en-US" sz="2400" dirty="0" err="1">
                <a:solidFill>
                  <a:srgbClr val="000000"/>
                </a:solidFill>
                <a:latin typeface="Lato Light"/>
                <a:sym typeface="Lato Light"/>
              </a:rPr>
              <a:t>oggettivi</a:t>
            </a:r>
            <a:r>
              <a:rPr lang="en-US" sz="2400" dirty="0">
                <a:solidFill>
                  <a:srgbClr val="000000"/>
                </a:solidFill>
                <a:latin typeface="Lato Light"/>
                <a:sym typeface="Lato Light"/>
              </a:rPr>
              <a:t>.</a:t>
            </a:r>
          </a:p>
        </p:txBody>
      </p:sp>
      <p:sp>
        <p:nvSpPr>
          <p:cNvPr id="5" name="TextBox 5"/>
          <p:cNvSpPr txBox="1"/>
          <p:nvPr/>
        </p:nvSpPr>
        <p:spPr>
          <a:xfrm>
            <a:off x="4227443" y="4686300"/>
            <a:ext cx="6032853" cy="523875"/>
          </a:xfrm>
          <a:prstGeom prst="rect">
            <a:avLst/>
          </a:prstGeom>
        </p:spPr>
        <p:txBody>
          <a:bodyPr lIns="0" tIns="0" rIns="0" bIns="0" rtlCol="0" anchor="t">
            <a:spAutoFit/>
          </a:bodyPr>
          <a:lstStyle/>
          <a:p>
            <a:pPr marL="0" lvl="0" indent="0" algn="ctr">
              <a:lnSpc>
                <a:spcPts val="2160"/>
              </a:lnSpc>
              <a:spcBef>
                <a:spcPct val="0"/>
              </a:spcBef>
            </a:pPr>
            <a:r>
              <a:rPr lang="en-US" sz="1800" b="1" u="none" strike="noStrike">
                <a:solidFill>
                  <a:srgbClr val="231F20"/>
                </a:solidFill>
                <a:latin typeface="Canva Sans Bold"/>
                <a:ea typeface="Canva Sans Bold"/>
                <a:cs typeface="Canva Sans Bold"/>
                <a:sym typeface="Canva Sans Bold"/>
              </a:rPr>
              <a:t>Valutazione delle decisioni basate sull'intelligenza artificiale in ambito educativo.</a:t>
            </a:r>
          </a:p>
        </p:txBody>
      </p:sp>
      <p:sp>
        <p:nvSpPr>
          <p:cNvPr id="6" name="Freeform 6"/>
          <p:cNvSpPr/>
          <p:nvPr/>
        </p:nvSpPr>
        <p:spPr>
          <a:xfrm>
            <a:off x="4878510" y="6754833"/>
            <a:ext cx="543575" cy="250331"/>
          </a:xfrm>
          <a:custGeom>
            <a:avLst/>
            <a:gdLst/>
            <a:ahLst/>
            <a:cxnLst/>
            <a:rect l="l" t="t" r="r" b="b"/>
            <a:pathLst>
              <a:path w="543575" h="250331">
                <a:moveTo>
                  <a:pt x="0" y="0"/>
                </a:moveTo>
                <a:lnTo>
                  <a:pt x="543575" y="0"/>
                </a:lnTo>
                <a:lnTo>
                  <a:pt x="543575" y="250331"/>
                </a:lnTo>
                <a:lnTo>
                  <a:pt x="0" y="250331"/>
                </a:lnTo>
                <a:lnTo>
                  <a:pt x="0" y="0"/>
                </a:lnTo>
                <a:close/>
              </a:path>
            </a:pathLst>
          </a:custGeom>
          <a:blipFill>
            <a:blip r:embed="rId5"/>
            <a:stretch>
              <a:fillRect/>
            </a:stretch>
          </a:blipFill>
        </p:spPr>
        <p:txBody>
          <a:bodyPr/>
          <a:lstStyle/>
          <a:p>
            <a:endParaRPr lang="en-GB"/>
          </a:p>
        </p:txBody>
      </p:sp>
      <p:sp>
        <p:nvSpPr>
          <p:cNvPr id="7" name="Freeform 7"/>
          <p:cNvSpPr/>
          <p:nvPr/>
        </p:nvSpPr>
        <p:spPr>
          <a:xfrm>
            <a:off x="5543674" y="5410200"/>
            <a:ext cx="3211385" cy="4155489"/>
          </a:xfrm>
          <a:custGeom>
            <a:avLst/>
            <a:gdLst/>
            <a:ahLst/>
            <a:cxnLst/>
            <a:rect l="l" t="t" r="r" b="b"/>
            <a:pathLst>
              <a:path w="3211385" h="4155489">
                <a:moveTo>
                  <a:pt x="0" y="0"/>
                </a:moveTo>
                <a:lnTo>
                  <a:pt x="3211384" y="0"/>
                </a:lnTo>
                <a:lnTo>
                  <a:pt x="3211384" y="4155489"/>
                </a:lnTo>
                <a:lnTo>
                  <a:pt x="0" y="4155489"/>
                </a:lnTo>
                <a:lnTo>
                  <a:pt x="0" y="0"/>
                </a:lnTo>
                <a:close/>
              </a:path>
            </a:pathLst>
          </a:custGeom>
          <a:blipFill>
            <a:blip r:embed="rId6"/>
            <a:stretch>
              <a:fillRect/>
            </a:stretch>
          </a:blipFill>
        </p:spPr>
        <p:txBody>
          <a:bodyPr/>
          <a:lstStyle/>
          <a:p>
            <a:endParaRPr lang="en-GB"/>
          </a:p>
        </p:txBody>
      </p:sp>
      <p:sp>
        <p:nvSpPr>
          <p:cNvPr id="8" name="Freeform 8"/>
          <p:cNvSpPr/>
          <p:nvPr/>
        </p:nvSpPr>
        <p:spPr>
          <a:xfrm>
            <a:off x="1946065" y="6754833"/>
            <a:ext cx="3740655" cy="250331"/>
          </a:xfrm>
          <a:custGeom>
            <a:avLst/>
            <a:gdLst/>
            <a:ahLst/>
            <a:cxnLst/>
            <a:rect l="l" t="t" r="r" b="b"/>
            <a:pathLst>
              <a:path w="3740655" h="250331">
                <a:moveTo>
                  <a:pt x="0" y="0"/>
                </a:moveTo>
                <a:lnTo>
                  <a:pt x="3740655" y="0"/>
                </a:lnTo>
                <a:lnTo>
                  <a:pt x="3740655" y="250331"/>
                </a:lnTo>
                <a:lnTo>
                  <a:pt x="0" y="250331"/>
                </a:lnTo>
                <a:lnTo>
                  <a:pt x="0" y="0"/>
                </a:lnTo>
                <a:close/>
              </a:path>
            </a:pathLst>
          </a:custGeom>
          <a:blipFill>
            <a:blip r:embed="rId7"/>
            <a:stretch>
              <a:fillRect/>
            </a:stretch>
          </a:blipFill>
        </p:spPr>
        <p:txBody>
          <a:bodyPr/>
          <a:lstStyle/>
          <a:p>
            <a:endParaRPr lang="en-GB"/>
          </a:p>
        </p:txBody>
      </p:sp>
      <p:sp>
        <p:nvSpPr>
          <p:cNvPr id="9" name="Freeform 9"/>
          <p:cNvSpPr/>
          <p:nvPr/>
        </p:nvSpPr>
        <p:spPr>
          <a:xfrm>
            <a:off x="4213345" y="6876423"/>
            <a:ext cx="543575" cy="128741"/>
          </a:xfrm>
          <a:custGeom>
            <a:avLst/>
            <a:gdLst/>
            <a:ahLst/>
            <a:cxnLst/>
            <a:rect l="l" t="t" r="r" b="b"/>
            <a:pathLst>
              <a:path w="543575" h="128741">
                <a:moveTo>
                  <a:pt x="0" y="0"/>
                </a:moveTo>
                <a:lnTo>
                  <a:pt x="543575" y="0"/>
                </a:lnTo>
                <a:lnTo>
                  <a:pt x="543575" y="128741"/>
                </a:lnTo>
                <a:lnTo>
                  <a:pt x="0" y="128741"/>
                </a:lnTo>
                <a:lnTo>
                  <a:pt x="0" y="0"/>
                </a:lnTo>
                <a:close/>
              </a:path>
            </a:pathLst>
          </a:custGeom>
          <a:blipFill>
            <a:blip r:embed="rId8"/>
            <a:stretch>
              <a:fillRect/>
            </a:stretch>
          </a:blipFill>
        </p:spPr>
        <p:txBody>
          <a:bodyPr/>
          <a:lstStyle/>
          <a:p>
            <a:endParaRPr lang="en-GB"/>
          </a:p>
        </p:txBody>
      </p:sp>
      <p:sp>
        <p:nvSpPr>
          <p:cNvPr id="10" name="Freeform 10"/>
          <p:cNvSpPr/>
          <p:nvPr/>
        </p:nvSpPr>
        <p:spPr>
          <a:xfrm>
            <a:off x="4749768" y="6876423"/>
            <a:ext cx="672317" cy="128741"/>
          </a:xfrm>
          <a:custGeom>
            <a:avLst/>
            <a:gdLst/>
            <a:ahLst/>
            <a:cxnLst/>
            <a:rect l="l" t="t" r="r" b="b"/>
            <a:pathLst>
              <a:path w="672317" h="128741">
                <a:moveTo>
                  <a:pt x="0" y="0"/>
                </a:moveTo>
                <a:lnTo>
                  <a:pt x="672317" y="0"/>
                </a:lnTo>
                <a:lnTo>
                  <a:pt x="672317" y="128741"/>
                </a:lnTo>
                <a:lnTo>
                  <a:pt x="0" y="128741"/>
                </a:lnTo>
                <a:lnTo>
                  <a:pt x="0" y="0"/>
                </a:lnTo>
                <a:close/>
              </a:path>
            </a:pathLst>
          </a:custGeom>
          <a:blipFill>
            <a:blip r:embed="rId9"/>
            <a:stretch>
              <a:fillRect/>
            </a:stretch>
          </a:blipFill>
        </p:spPr>
        <p:txBody>
          <a:bodyPr/>
          <a:lstStyle/>
          <a:p>
            <a:endParaRPr lang="en-GB"/>
          </a:p>
        </p:txBody>
      </p:sp>
      <p:sp>
        <p:nvSpPr>
          <p:cNvPr id="11" name="Freeform 11"/>
          <p:cNvSpPr/>
          <p:nvPr/>
        </p:nvSpPr>
        <p:spPr>
          <a:xfrm>
            <a:off x="5414932" y="6876423"/>
            <a:ext cx="3733503" cy="128741"/>
          </a:xfrm>
          <a:custGeom>
            <a:avLst/>
            <a:gdLst/>
            <a:ahLst/>
            <a:cxnLst/>
            <a:rect l="l" t="t" r="r" b="b"/>
            <a:pathLst>
              <a:path w="3733503" h="128741">
                <a:moveTo>
                  <a:pt x="0" y="0"/>
                </a:moveTo>
                <a:lnTo>
                  <a:pt x="3733503" y="0"/>
                </a:lnTo>
                <a:lnTo>
                  <a:pt x="3733503" y="128741"/>
                </a:lnTo>
                <a:lnTo>
                  <a:pt x="0" y="128741"/>
                </a:lnTo>
                <a:lnTo>
                  <a:pt x="0" y="0"/>
                </a:lnTo>
                <a:close/>
              </a:path>
            </a:pathLst>
          </a:custGeom>
          <a:blipFill>
            <a:blip r:embed="rId10"/>
            <a:stretch>
              <a:fillRect/>
            </a:stretch>
          </a:blipFill>
        </p:spPr>
        <p:txBody>
          <a:bodyPr/>
          <a:lstStyle/>
          <a:p>
            <a:endParaRPr lang="en-GB"/>
          </a:p>
        </p:txBody>
      </p:sp>
      <p:sp>
        <p:nvSpPr>
          <p:cNvPr id="12" name="Freeform 12"/>
          <p:cNvSpPr/>
          <p:nvPr/>
        </p:nvSpPr>
        <p:spPr>
          <a:xfrm>
            <a:off x="9141283" y="6754833"/>
            <a:ext cx="679469" cy="250331"/>
          </a:xfrm>
          <a:custGeom>
            <a:avLst/>
            <a:gdLst/>
            <a:ahLst/>
            <a:cxnLst/>
            <a:rect l="l" t="t" r="r" b="b"/>
            <a:pathLst>
              <a:path w="679469" h="250331">
                <a:moveTo>
                  <a:pt x="0" y="0"/>
                </a:moveTo>
                <a:lnTo>
                  <a:pt x="679469" y="0"/>
                </a:lnTo>
                <a:lnTo>
                  <a:pt x="679469" y="250331"/>
                </a:lnTo>
                <a:lnTo>
                  <a:pt x="0" y="250331"/>
                </a:lnTo>
                <a:lnTo>
                  <a:pt x="0" y="0"/>
                </a:lnTo>
                <a:close/>
              </a:path>
            </a:pathLst>
          </a:custGeom>
          <a:blipFill>
            <a:blip r:embed="rId11"/>
            <a:stretch>
              <a:fillRect/>
            </a:stretch>
          </a:blipFill>
        </p:spPr>
        <p:txBody>
          <a:bodyPr/>
          <a:lstStyle/>
          <a:p>
            <a:endParaRPr lang="en-GB"/>
          </a:p>
        </p:txBody>
      </p:sp>
      <p:sp>
        <p:nvSpPr>
          <p:cNvPr id="13" name="Freeform 13"/>
          <p:cNvSpPr/>
          <p:nvPr/>
        </p:nvSpPr>
        <p:spPr>
          <a:xfrm>
            <a:off x="9942341" y="6876423"/>
            <a:ext cx="808210" cy="128741"/>
          </a:xfrm>
          <a:custGeom>
            <a:avLst/>
            <a:gdLst/>
            <a:ahLst/>
            <a:cxnLst/>
            <a:rect l="l" t="t" r="r" b="b"/>
            <a:pathLst>
              <a:path w="808210" h="128741">
                <a:moveTo>
                  <a:pt x="0" y="0"/>
                </a:moveTo>
                <a:lnTo>
                  <a:pt x="808210" y="0"/>
                </a:lnTo>
                <a:lnTo>
                  <a:pt x="808210" y="128741"/>
                </a:lnTo>
                <a:lnTo>
                  <a:pt x="0" y="128741"/>
                </a:lnTo>
                <a:lnTo>
                  <a:pt x="0" y="0"/>
                </a:lnTo>
                <a:close/>
              </a:path>
            </a:pathLst>
          </a:custGeom>
          <a:blipFill>
            <a:blip r:embed="rId12"/>
            <a:stretch>
              <a:fillRect/>
            </a:stretch>
          </a:blipFill>
        </p:spPr>
        <p:txBody>
          <a:bodyPr/>
          <a:lstStyle/>
          <a:p>
            <a:endParaRPr lang="en-GB"/>
          </a:p>
        </p:txBody>
      </p:sp>
      <p:sp>
        <p:nvSpPr>
          <p:cNvPr id="14" name="Freeform 14"/>
          <p:cNvSpPr/>
          <p:nvPr/>
        </p:nvSpPr>
        <p:spPr>
          <a:xfrm>
            <a:off x="4477980" y="6998012"/>
            <a:ext cx="5743300" cy="128741"/>
          </a:xfrm>
          <a:custGeom>
            <a:avLst/>
            <a:gdLst/>
            <a:ahLst/>
            <a:cxnLst/>
            <a:rect l="l" t="t" r="r" b="b"/>
            <a:pathLst>
              <a:path w="5743300" h="128741">
                <a:moveTo>
                  <a:pt x="0" y="0"/>
                </a:moveTo>
                <a:lnTo>
                  <a:pt x="5743301" y="0"/>
                </a:lnTo>
                <a:lnTo>
                  <a:pt x="5743301" y="128741"/>
                </a:lnTo>
                <a:lnTo>
                  <a:pt x="0" y="128741"/>
                </a:lnTo>
                <a:lnTo>
                  <a:pt x="0" y="0"/>
                </a:lnTo>
                <a:close/>
              </a:path>
            </a:pathLst>
          </a:custGeom>
          <a:blipFill>
            <a:blip r:embed="rId13"/>
            <a:stretch>
              <a:fillRect/>
            </a:stretch>
          </a:blipFill>
        </p:spPr>
        <p:txBody>
          <a:bodyPr/>
          <a:lstStyle/>
          <a:p>
            <a:endParaRPr lang="en-GB"/>
          </a:p>
        </p:txBody>
      </p:sp>
      <p:sp>
        <p:nvSpPr>
          <p:cNvPr id="15" name="Freeform 15"/>
          <p:cNvSpPr/>
          <p:nvPr/>
        </p:nvSpPr>
        <p:spPr>
          <a:xfrm>
            <a:off x="8476118" y="6754833"/>
            <a:ext cx="3876549" cy="250331"/>
          </a:xfrm>
          <a:custGeom>
            <a:avLst/>
            <a:gdLst/>
            <a:ahLst/>
            <a:cxnLst/>
            <a:rect l="l" t="t" r="r" b="b"/>
            <a:pathLst>
              <a:path w="3876549" h="250331">
                <a:moveTo>
                  <a:pt x="0" y="0"/>
                </a:moveTo>
                <a:lnTo>
                  <a:pt x="3876549" y="0"/>
                </a:lnTo>
                <a:lnTo>
                  <a:pt x="3876549" y="250331"/>
                </a:lnTo>
                <a:lnTo>
                  <a:pt x="0" y="250331"/>
                </a:lnTo>
                <a:lnTo>
                  <a:pt x="0" y="0"/>
                </a:lnTo>
                <a:close/>
              </a:path>
            </a:pathLst>
          </a:custGeom>
          <a:blipFill>
            <a:blip r:embed="rId14"/>
            <a:stretch>
              <a:fillRect/>
            </a:stretch>
          </a:blipFill>
        </p:spPr>
        <p:txBody>
          <a:bodyPr/>
          <a:lstStyle/>
          <a:p>
            <a:endParaRPr lang="en-GB"/>
          </a:p>
        </p:txBody>
      </p:sp>
      <p:sp>
        <p:nvSpPr>
          <p:cNvPr id="16" name="Freeform 16"/>
          <p:cNvSpPr/>
          <p:nvPr/>
        </p:nvSpPr>
        <p:spPr>
          <a:xfrm>
            <a:off x="5279039" y="5774968"/>
            <a:ext cx="1873904" cy="371920"/>
          </a:xfrm>
          <a:custGeom>
            <a:avLst/>
            <a:gdLst/>
            <a:ahLst/>
            <a:cxnLst/>
            <a:rect l="l" t="t" r="r" b="b"/>
            <a:pathLst>
              <a:path w="1873904" h="371920">
                <a:moveTo>
                  <a:pt x="0" y="0"/>
                </a:moveTo>
                <a:lnTo>
                  <a:pt x="1873903" y="0"/>
                </a:lnTo>
                <a:lnTo>
                  <a:pt x="1873903" y="371920"/>
                </a:lnTo>
                <a:lnTo>
                  <a:pt x="0" y="371920"/>
                </a:lnTo>
                <a:lnTo>
                  <a:pt x="0" y="0"/>
                </a:lnTo>
                <a:close/>
              </a:path>
            </a:pathLst>
          </a:custGeom>
          <a:blipFill>
            <a:blip r:embed="rId15"/>
            <a:stretch>
              <a:fillRect/>
            </a:stretch>
          </a:blipFill>
        </p:spPr>
        <p:txBody>
          <a:bodyPr/>
          <a:lstStyle/>
          <a:p>
            <a:endParaRPr lang="en-GB"/>
          </a:p>
        </p:txBody>
      </p:sp>
      <p:sp>
        <p:nvSpPr>
          <p:cNvPr id="17" name="Freeform 17"/>
          <p:cNvSpPr/>
          <p:nvPr/>
        </p:nvSpPr>
        <p:spPr>
          <a:xfrm>
            <a:off x="4878510" y="7484368"/>
            <a:ext cx="407681" cy="493509"/>
          </a:xfrm>
          <a:custGeom>
            <a:avLst/>
            <a:gdLst/>
            <a:ahLst/>
            <a:cxnLst/>
            <a:rect l="l" t="t" r="r" b="b"/>
            <a:pathLst>
              <a:path w="407681" h="493509">
                <a:moveTo>
                  <a:pt x="0" y="0"/>
                </a:moveTo>
                <a:lnTo>
                  <a:pt x="407681" y="0"/>
                </a:lnTo>
                <a:lnTo>
                  <a:pt x="407681" y="493509"/>
                </a:lnTo>
                <a:lnTo>
                  <a:pt x="0" y="493509"/>
                </a:lnTo>
                <a:lnTo>
                  <a:pt x="0" y="0"/>
                </a:lnTo>
                <a:close/>
              </a:path>
            </a:pathLst>
          </a:custGeom>
          <a:blipFill>
            <a:blip r:embed="rId16"/>
            <a:stretch>
              <a:fillRect/>
            </a:stretch>
          </a:blipFill>
        </p:spPr>
        <p:txBody>
          <a:bodyPr/>
          <a:lstStyle/>
          <a:p>
            <a:endParaRPr lang="en-GB"/>
          </a:p>
        </p:txBody>
      </p:sp>
      <p:sp>
        <p:nvSpPr>
          <p:cNvPr id="18" name="TextBox 18"/>
          <p:cNvSpPr txBox="1"/>
          <p:nvPr/>
        </p:nvSpPr>
        <p:spPr>
          <a:xfrm>
            <a:off x="2938823" y="7526803"/>
            <a:ext cx="1850587" cy="209550"/>
          </a:xfrm>
          <a:prstGeom prst="rect">
            <a:avLst/>
          </a:prstGeom>
        </p:spPr>
        <p:txBody>
          <a:bodyPr lIns="0" tIns="0" rIns="0" bIns="0" rtlCol="0" anchor="t">
            <a:spAutoFit/>
          </a:bodyPr>
          <a:lstStyle/>
          <a:p>
            <a:pPr marL="0" lvl="0" indent="0" algn="r">
              <a:lnSpc>
                <a:spcPts val="1680"/>
              </a:lnSpc>
              <a:spcBef>
                <a:spcPct val="0"/>
              </a:spcBef>
            </a:pPr>
            <a:r>
              <a:rPr lang="en-US" sz="1400" b="1" u="none" strike="noStrike" spc="-140">
                <a:solidFill>
                  <a:srgbClr val="0070C0"/>
                </a:solidFill>
                <a:latin typeface="Canva Sans Bold"/>
                <a:ea typeface="Canva Sans Bold"/>
                <a:cs typeface="Canva Sans Bold"/>
                <a:sym typeface="Canva Sans Bold"/>
              </a:rPr>
              <a:t>Contenuto di C-HET:</a:t>
            </a:r>
          </a:p>
        </p:txBody>
      </p:sp>
      <p:sp>
        <p:nvSpPr>
          <p:cNvPr id="19" name="TextBox 19"/>
          <p:cNvSpPr txBox="1"/>
          <p:nvPr/>
        </p:nvSpPr>
        <p:spPr>
          <a:xfrm>
            <a:off x="2349258" y="7771145"/>
            <a:ext cx="2440152" cy="628650"/>
          </a:xfrm>
          <a:prstGeom prst="rect">
            <a:avLst/>
          </a:prstGeom>
        </p:spPr>
        <p:txBody>
          <a:bodyPr lIns="0" tIns="0" rIns="0" bIns="0" rtlCol="0" anchor="t">
            <a:spAutoFit/>
          </a:bodyPr>
          <a:lstStyle/>
          <a:p>
            <a:pPr marL="0" lvl="0" indent="0" algn="r">
              <a:lnSpc>
                <a:spcPts val="1680"/>
              </a:lnSpc>
              <a:spcBef>
                <a:spcPct val="0"/>
              </a:spcBef>
            </a:pPr>
            <a:r>
              <a:rPr lang="en-US" sz="1400" u="none" strike="noStrike" spc="-70">
                <a:solidFill>
                  <a:srgbClr val="8D8D8D"/>
                </a:solidFill>
                <a:latin typeface="Canva Sans"/>
                <a:ea typeface="Canva Sans"/>
                <a:cs typeface="Canva Sans"/>
                <a:sym typeface="Canva Sans"/>
              </a:rPr>
              <a:t>L'importanza della valutazione dell'IA nella formazione professionale</a:t>
            </a:r>
          </a:p>
        </p:txBody>
      </p:sp>
      <p:sp>
        <p:nvSpPr>
          <p:cNvPr id="20" name="Freeform 20"/>
          <p:cNvSpPr/>
          <p:nvPr/>
        </p:nvSpPr>
        <p:spPr>
          <a:xfrm>
            <a:off x="5279039" y="7605958"/>
            <a:ext cx="1873904" cy="250331"/>
          </a:xfrm>
          <a:custGeom>
            <a:avLst/>
            <a:gdLst/>
            <a:ahLst/>
            <a:cxnLst/>
            <a:rect l="l" t="t" r="r" b="b"/>
            <a:pathLst>
              <a:path w="1873904" h="250331">
                <a:moveTo>
                  <a:pt x="0" y="0"/>
                </a:moveTo>
                <a:lnTo>
                  <a:pt x="1873903" y="0"/>
                </a:lnTo>
                <a:lnTo>
                  <a:pt x="1873903" y="250330"/>
                </a:lnTo>
                <a:lnTo>
                  <a:pt x="0" y="250330"/>
                </a:lnTo>
                <a:lnTo>
                  <a:pt x="0" y="0"/>
                </a:lnTo>
                <a:close/>
              </a:path>
            </a:pathLst>
          </a:custGeom>
          <a:blipFill>
            <a:blip r:embed="rId17"/>
            <a:stretch>
              <a:fillRect/>
            </a:stretch>
          </a:blipFill>
        </p:spPr>
        <p:txBody>
          <a:bodyPr/>
          <a:lstStyle/>
          <a:p>
            <a:endParaRPr lang="en-GB"/>
          </a:p>
        </p:txBody>
      </p:sp>
      <p:sp>
        <p:nvSpPr>
          <p:cNvPr id="21" name="Freeform 21"/>
          <p:cNvSpPr/>
          <p:nvPr/>
        </p:nvSpPr>
        <p:spPr>
          <a:xfrm>
            <a:off x="4878510" y="8221056"/>
            <a:ext cx="407681" cy="615098"/>
          </a:xfrm>
          <a:custGeom>
            <a:avLst/>
            <a:gdLst/>
            <a:ahLst/>
            <a:cxnLst/>
            <a:rect l="l" t="t" r="r" b="b"/>
            <a:pathLst>
              <a:path w="407681" h="615098">
                <a:moveTo>
                  <a:pt x="0" y="0"/>
                </a:moveTo>
                <a:lnTo>
                  <a:pt x="407681" y="0"/>
                </a:lnTo>
                <a:lnTo>
                  <a:pt x="407681" y="615098"/>
                </a:lnTo>
                <a:lnTo>
                  <a:pt x="0" y="615098"/>
                </a:lnTo>
                <a:lnTo>
                  <a:pt x="0" y="0"/>
                </a:lnTo>
                <a:close/>
              </a:path>
            </a:pathLst>
          </a:custGeom>
          <a:blipFill>
            <a:blip r:embed="rId18"/>
            <a:stretch>
              <a:fillRect/>
            </a:stretch>
          </a:blipFill>
        </p:spPr>
        <p:txBody>
          <a:bodyPr/>
          <a:lstStyle/>
          <a:p>
            <a:endParaRPr lang="en-GB"/>
          </a:p>
        </p:txBody>
      </p:sp>
      <p:sp>
        <p:nvSpPr>
          <p:cNvPr id="22" name="TextBox 22"/>
          <p:cNvSpPr txBox="1"/>
          <p:nvPr/>
        </p:nvSpPr>
        <p:spPr>
          <a:xfrm>
            <a:off x="3019018" y="8385148"/>
            <a:ext cx="1690197" cy="419100"/>
          </a:xfrm>
          <a:prstGeom prst="rect">
            <a:avLst/>
          </a:prstGeom>
        </p:spPr>
        <p:txBody>
          <a:bodyPr lIns="0" tIns="0" rIns="0" bIns="0" rtlCol="0" anchor="t">
            <a:spAutoFit/>
          </a:bodyPr>
          <a:lstStyle/>
          <a:p>
            <a:pPr marL="0" lvl="0" indent="0" algn="r">
              <a:lnSpc>
                <a:spcPts val="1680"/>
              </a:lnSpc>
              <a:spcBef>
                <a:spcPct val="0"/>
              </a:spcBef>
            </a:pPr>
            <a:r>
              <a:rPr lang="en-US" sz="1400" b="1" u="none" strike="noStrike" spc="-70">
                <a:solidFill>
                  <a:srgbClr val="E16A00"/>
                </a:solidFill>
                <a:latin typeface="Canva Sans Bold"/>
                <a:ea typeface="Canva Sans Bold"/>
                <a:cs typeface="Canva Sans Bold"/>
                <a:sym typeface="Canva Sans Bold"/>
              </a:rPr>
              <a:t>Processo decisionale pedagogico</a:t>
            </a:r>
          </a:p>
        </p:txBody>
      </p:sp>
      <p:sp>
        <p:nvSpPr>
          <p:cNvPr id="23" name="TextBox 23"/>
          <p:cNvSpPr txBox="1"/>
          <p:nvPr/>
        </p:nvSpPr>
        <p:spPr>
          <a:xfrm>
            <a:off x="2291450" y="8829002"/>
            <a:ext cx="2496118" cy="419100"/>
          </a:xfrm>
          <a:prstGeom prst="rect">
            <a:avLst/>
          </a:prstGeom>
        </p:spPr>
        <p:txBody>
          <a:bodyPr lIns="0" tIns="0" rIns="0" bIns="0" rtlCol="0" anchor="t">
            <a:spAutoFit/>
          </a:bodyPr>
          <a:lstStyle/>
          <a:p>
            <a:pPr marL="0" lvl="0" indent="0" algn="r">
              <a:lnSpc>
                <a:spcPts val="1680"/>
              </a:lnSpc>
              <a:spcBef>
                <a:spcPct val="0"/>
              </a:spcBef>
            </a:pPr>
            <a:r>
              <a:rPr lang="en-US" sz="1400" u="none" strike="noStrike" spc="-70">
                <a:solidFill>
                  <a:srgbClr val="8D8D8D"/>
                </a:solidFill>
                <a:latin typeface="Canva Sans"/>
                <a:ea typeface="Canva Sans"/>
                <a:cs typeface="Canva Sans"/>
                <a:sym typeface="Canva Sans"/>
              </a:rPr>
              <a:t>Contesto tra algoritmi e insegnamento critico</a:t>
            </a:r>
          </a:p>
        </p:txBody>
      </p:sp>
      <p:sp>
        <p:nvSpPr>
          <p:cNvPr id="24" name="Freeform 24"/>
          <p:cNvSpPr/>
          <p:nvPr/>
        </p:nvSpPr>
        <p:spPr>
          <a:xfrm>
            <a:off x="5279039" y="8342645"/>
            <a:ext cx="1473375" cy="371920"/>
          </a:xfrm>
          <a:custGeom>
            <a:avLst/>
            <a:gdLst/>
            <a:ahLst/>
            <a:cxnLst/>
            <a:rect l="l" t="t" r="r" b="b"/>
            <a:pathLst>
              <a:path w="1473375" h="371920">
                <a:moveTo>
                  <a:pt x="0" y="0"/>
                </a:moveTo>
                <a:lnTo>
                  <a:pt x="1473374" y="0"/>
                </a:lnTo>
                <a:lnTo>
                  <a:pt x="1473374" y="371920"/>
                </a:lnTo>
                <a:lnTo>
                  <a:pt x="0" y="371920"/>
                </a:lnTo>
                <a:lnTo>
                  <a:pt x="0" y="0"/>
                </a:lnTo>
                <a:close/>
              </a:path>
            </a:pathLst>
          </a:custGeom>
          <a:blipFill>
            <a:blip r:embed="rId19"/>
            <a:stretch>
              <a:fillRect/>
            </a:stretch>
          </a:blipFill>
        </p:spPr>
        <p:txBody>
          <a:bodyPr/>
          <a:lstStyle/>
          <a:p>
            <a:endParaRPr lang="en-GB"/>
          </a:p>
        </p:txBody>
      </p:sp>
      <p:sp>
        <p:nvSpPr>
          <p:cNvPr id="25" name="Freeform 25"/>
          <p:cNvSpPr/>
          <p:nvPr/>
        </p:nvSpPr>
        <p:spPr>
          <a:xfrm>
            <a:off x="7009896" y="7970725"/>
            <a:ext cx="2009797" cy="250331"/>
          </a:xfrm>
          <a:custGeom>
            <a:avLst/>
            <a:gdLst/>
            <a:ahLst/>
            <a:cxnLst/>
            <a:rect l="l" t="t" r="r" b="b"/>
            <a:pathLst>
              <a:path w="2009797" h="250331">
                <a:moveTo>
                  <a:pt x="0" y="0"/>
                </a:moveTo>
                <a:lnTo>
                  <a:pt x="2009798" y="0"/>
                </a:lnTo>
                <a:lnTo>
                  <a:pt x="2009798" y="250331"/>
                </a:lnTo>
                <a:lnTo>
                  <a:pt x="0" y="250331"/>
                </a:lnTo>
                <a:lnTo>
                  <a:pt x="0" y="0"/>
                </a:lnTo>
                <a:close/>
              </a:path>
            </a:pathLst>
          </a:custGeom>
          <a:blipFill>
            <a:blip r:embed="rId20"/>
            <a:stretch>
              <a:fillRect/>
            </a:stretch>
          </a:blipFill>
        </p:spPr>
        <p:txBody>
          <a:bodyPr/>
          <a:lstStyle/>
          <a:p>
            <a:endParaRPr lang="en-GB"/>
          </a:p>
        </p:txBody>
      </p:sp>
      <p:sp>
        <p:nvSpPr>
          <p:cNvPr id="26" name="Freeform 26"/>
          <p:cNvSpPr/>
          <p:nvPr/>
        </p:nvSpPr>
        <p:spPr>
          <a:xfrm>
            <a:off x="9012541" y="7849136"/>
            <a:ext cx="407681" cy="500661"/>
          </a:xfrm>
          <a:custGeom>
            <a:avLst/>
            <a:gdLst/>
            <a:ahLst/>
            <a:cxnLst/>
            <a:rect l="l" t="t" r="r" b="b"/>
            <a:pathLst>
              <a:path w="407681" h="500661">
                <a:moveTo>
                  <a:pt x="0" y="0"/>
                </a:moveTo>
                <a:lnTo>
                  <a:pt x="407682" y="0"/>
                </a:lnTo>
                <a:lnTo>
                  <a:pt x="407682" y="500661"/>
                </a:lnTo>
                <a:lnTo>
                  <a:pt x="0" y="500661"/>
                </a:lnTo>
                <a:lnTo>
                  <a:pt x="0" y="0"/>
                </a:lnTo>
                <a:close/>
              </a:path>
            </a:pathLst>
          </a:custGeom>
          <a:blipFill>
            <a:blip r:embed="rId21"/>
            <a:stretch>
              <a:fillRect/>
            </a:stretch>
          </a:blipFill>
        </p:spPr>
        <p:txBody>
          <a:bodyPr/>
          <a:lstStyle/>
          <a:p>
            <a:endParaRPr lang="en-GB"/>
          </a:p>
        </p:txBody>
      </p:sp>
      <p:sp>
        <p:nvSpPr>
          <p:cNvPr id="27" name="TextBox 27"/>
          <p:cNvSpPr txBox="1"/>
          <p:nvPr/>
        </p:nvSpPr>
        <p:spPr>
          <a:xfrm>
            <a:off x="9544744" y="7980964"/>
            <a:ext cx="2024307" cy="209550"/>
          </a:xfrm>
          <a:prstGeom prst="rect">
            <a:avLst/>
          </a:prstGeom>
        </p:spPr>
        <p:txBody>
          <a:bodyPr lIns="0" tIns="0" rIns="0" bIns="0" rtlCol="0" anchor="t">
            <a:spAutoFit/>
          </a:bodyPr>
          <a:lstStyle/>
          <a:p>
            <a:pPr marL="0" lvl="0" indent="0" algn="l">
              <a:lnSpc>
                <a:spcPts val="1680"/>
              </a:lnSpc>
              <a:spcBef>
                <a:spcPct val="0"/>
              </a:spcBef>
            </a:pPr>
            <a:r>
              <a:rPr lang="en-US" sz="1400" b="1" u="none" strike="noStrike" spc="-70">
                <a:solidFill>
                  <a:srgbClr val="B5D065"/>
                </a:solidFill>
                <a:latin typeface="Canva Sans Bold"/>
                <a:ea typeface="Canva Sans Bold"/>
                <a:cs typeface="Canva Sans Bold"/>
                <a:sym typeface="Canva Sans Bold"/>
              </a:rPr>
              <a:t>Sistema di supporto</a:t>
            </a:r>
          </a:p>
        </p:txBody>
      </p:sp>
      <p:sp>
        <p:nvSpPr>
          <p:cNvPr id="28" name="Freeform 28"/>
          <p:cNvSpPr/>
          <p:nvPr/>
        </p:nvSpPr>
        <p:spPr>
          <a:xfrm>
            <a:off x="7546319" y="8829002"/>
            <a:ext cx="1473375" cy="250331"/>
          </a:xfrm>
          <a:custGeom>
            <a:avLst/>
            <a:gdLst/>
            <a:ahLst/>
            <a:cxnLst/>
            <a:rect l="l" t="t" r="r" b="b"/>
            <a:pathLst>
              <a:path w="1473375" h="250331">
                <a:moveTo>
                  <a:pt x="0" y="0"/>
                </a:moveTo>
                <a:lnTo>
                  <a:pt x="1473375" y="0"/>
                </a:lnTo>
                <a:lnTo>
                  <a:pt x="1473375" y="250330"/>
                </a:lnTo>
                <a:lnTo>
                  <a:pt x="0" y="250330"/>
                </a:lnTo>
                <a:lnTo>
                  <a:pt x="0" y="0"/>
                </a:lnTo>
                <a:close/>
              </a:path>
            </a:pathLst>
          </a:custGeom>
          <a:blipFill>
            <a:blip r:embed="rId22"/>
            <a:stretch>
              <a:fillRect/>
            </a:stretch>
          </a:blipFill>
        </p:spPr>
        <p:txBody>
          <a:bodyPr/>
          <a:lstStyle/>
          <a:p>
            <a:endParaRPr lang="en-GB"/>
          </a:p>
        </p:txBody>
      </p:sp>
      <p:sp>
        <p:nvSpPr>
          <p:cNvPr id="29" name="Freeform 29"/>
          <p:cNvSpPr/>
          <p:nvPr/>
        </p:nvSpPr>
        <p:spPr>
          <a:xfrm>
            <a:off x="8876647" y="8707412"/>
            <a:ext cx="543575" cy="493509"/>
          </a:xfrm>
          <a:custGeom>
            <a:avLst/>
            <a:gdLst/>
            <a:ahLst/>
            <a:cxnLst/>
            <a:rect l="l" t="t" r="r" b="b"/>
            <a:pathLst>
              <a:path w="543575" h="493509">
                <a:moveTo>
                  <a:pt x="0" y="0"/>
                </a:moveTo>
                <a:lnTo>
                  <a:pt x="543576" y="0"/>
                </a:lnTo>
                <a:lnTo>
                  <a:pt x="543576" y="493509"/>
                </a:lnTo>
                <a:lnTo>
                  <a:pt x="0" y="493509"/>
                </a:lnTo>
                <a:lnTo>
                  <a:pt x="0" y="0"/>
                </a:lnTo>
                <a:close/>
              </a:path>
            </a:pathLst>
          </a:custGeom>
          <a:blipFill>
            <a:blip r:embed="rId23"/>
            <a:stretch>
              <a:fillRect/>
            </a:stretch>
          </a:blipFill>
        </p:spPr>
        <p:txBody>
          <a:bodyPr/>
          <a:lstStyle/>
          <a:p>
            <a:endParaRPr lang="en-GB"/>
          </a:p>
        </p:txBody>
      </p:sp>
      <p:sp>
        <p:nvSpPr>
          <p:cNvPr id="30" name="TextBox 30"/>
          <p:cNvSpPr txBox="1"/>
          <p:nvPr/>
        </p:nvSpPr>
        <p:spPr>
          <a:xfrm>
            <a:off x="9544744" y="9057602"/>
            <a:ext cx="2440152" cy="548767"/>
          </a:xfrm>
          <a:prstGeom prst="rect">
            <a:avLst/>
          </a:prstGeom>
        </p:spPr>
        <p:txBody>
          <a:bodyPr lIns="0" tIns="0" rIns="0" bIns="0" rtlCol="0" anchor="t">
            <a:spAutoFit/>
          </a:bodyPr>
          <a:lstStyle/>
          <a:p>
            <a:pPr marL="0" lvl="0" indent="0" algn="l">
              <a:lnSpc>
                <a:spcPts val="1484"/>
              </a:lnSpc>
              <a:spcBef>
                <a:spcPct val="0"/>
              </a:spcBef>
            </a:pPr>
            <a:r>
              <a:rPr lang="en-US" sz="1400" u="none" strike="noStrike" spc="-70">
                <a:solidFill>
                  <a:srgbClr val="8D8D8D"/>
                </a:solidFill>
                <a:latin typeface="Canva Sans"/>
                <a:ea typeface="Canva Sans"/>
                <a:cs typeface="Canva Sans"/>
                <a:sym typeface="Canva Sans"/>
              </a:rPr>
              <a:t>Comprendere le conseguenze delle decisioni basate sull'intelligenza artificiale</a:t>
            </a:r>
          </a:p>
        </p:txBody>
      </p:sp>
      <p:sp>
        <p:nvSpPr>
          <p:cNvPr id="31" name="TextBox 31"/>
          <p:cNvSpPr txBox="1"/>
          <p:nvPr/>
        </p:nvSpPr>
        <p:spPr>
          <a:xfrm>
            <a:off x="9544744" y="8247136"/>
            <a:ext cx="2650722" cy="419100"/>
          </a:xfrm>
          <a:prstGeom prst="rect">
            <a:avLst/>
          </a:prstGeom>
        </p:spPr>
        <p:txBody>
          <a:bodyPr lIns="0" tIns="0" rIns="0" bIns="0" rtlCol="0" anchor="t">
            <a:spAutoFit/>
          </a:bodyPr>
          <a:lstStyle/>
          <a:p>
            <a:pPr marL="0" lvl="0" indent="0" algn="l">
              <a:lnSpc>
                <a:spcPts val="1680"/>
              </a:lnSpc>
              <a:spcBef>
                <a:spcPct val="0"/>
              </a:spcBef>
            </a:pPr>
            <a:r>
              <a:rPr lang="en-US" sz="1400" u="none" strike="noStrike" spc="-70">
                <a:solidFill>
                  <a:srgbClr val="8D8D8D"/>
                </a:solidFill>
                <a:latin typeface="Canva Sans"/>
                <a:ea typeface="Canva Sans"/>
                <a:cs typeface="Canva Sans"/>
                <a:sym typeface="Canva Sans"/>
              </a:rPr>
              <a:t>Il loro ruolo è quello di aiutanti, non di controllori.</a:t>
            </a:r>
          </a:p>
        </p:txBody>
      </p:sp>
      <p:sp>
        <p:nvSpPr>
          <p:cNvPr id="32" name="TextBox 32"/>
          <p:cNvSpPr txBox="1"/>
          <p:nvPr/>
        </p:nvSpPr>
        <p:spPr>
          <a:xfrm>
            <a:off x="9544744" y="8791575"/>
            <a:ext cx="2024307" cy="209550"/>
          </a:xfrm>
          <a:prstGeom prst="rect">
            <a:avLst/>
          </a:prstGeom>
        </p:spPr>
        <p:txBody>
          <a:bodyPr lIns="0" tIns="0" rIns="0" bIns="0" rtlCol="0" anchor="t">
            <a:spAutoFit/>
          </a:bodyPr>
          <a:lstStyle/>
          <a:p>
            <a:pPr marL="0" lvl="0" indent="0" algn="l">
              <a:lnSpc>
                <a:spcPts val="1680"/>
              </a:lnSpc>
              <a:spcBef>
                <a:spcPct val="0"/>
              </a:spcBef>
            </a:pPr>
            <a:r>
              <a:rPr lang="en-US" sz="1400" b="1" spc="-70">
                <a:solidFill>
                  <a:srgbClr val="FFC000"/>
                </a:solidFill>
                <a:latin typeface="Canva Sans Bold"/>
                <a:ea typeface="Canva Sans Bold"/>
                <a:cs typeface="Canva Sans Bold"/>
                <a:sym typeface="Canva Sans Bold"/>
              </a:rPr>
              <a:t>I</a:t>
            </a:r>
            <a:r>
              <a:rPr lang="en-US" sz="1400" b="1" u="none" strike="noStrike" spc="-70">
                <a:solidFill>
                  <a:srgbClr val="FFC000"/>
                </a:solidFill>
                <a:latin typeface="Canva Sans Bold"/>
                <a:ea typeface="Canva Sans Bold"/>
                <a:cs typeface="Canva Sans Bold"/>
                <a:sym typeface="Canva Sans Bold"/>
              </a:rPr>
              <a:t>mpatto educativo:</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00372" y="5143500"/>
            <a:ext cx="7807490" cy="4439168"/>
            <a:chOff x="0" y="0"/>
            <a:chExt cx="8119491" cy="4616564"/>
          </a:xfrm>
        </p:grpSpPr>
        <p:sp>
          <p:nvSpPr>
            <p:cNvPr id="3" name="Freeform 3"/>
            <p:cNvSpPr/>
            <p:nvPr/>
          </p:nvSpPr>
          <p:spPr>
            <a:xfrm>
              <a:off x="0" y="0"/>
              <a:ext cx="8119491" cy="4616577"/>
            </a:xfrm>
            <a:custGeom>
              <a:avLst/>
              <a:gdLst/>
              <a:ahLst/>
              <a:cxnLst/>
              <a:rect l="l" t="t" r="r" b="b"/>
              <a:pathLst>
                <a:path w="8119491" h="4616577">
                  <a:moveTo>
                    <a:pt x="0" y="0"/>
                  </a:moveTo>
                  <a:lnTo>
                    <a:pt x="8119491" y="0"/>
                  </a:lnTo>
                  <a:lnTo>
                    <a:pt x="8119491" y="4616577"/>
                  </a:lnTo>
                  <a:lnTo>
                    <a:pt x="0" y="4616577"/>
                  </a:lnTo>
                  <a:lnTo>
                    <a:pt x="0" y="0"/>
                  </a:lnTo>
                  <a:close/>
                </a:path>
              </a:pathLst>
            </a:custGeom>
            <a:blipFill>
              <a:blip r:embed="rId4"/>
              <a:stretch>
                <a:fillRect t="-425" b="-425"/>
              </a:stretch>
            </a:blipFill>
          </p:spPr>
          <p:txBody>
            <a:bodyPr/>
            <a:lstStyle/>
            <a:p>
              <a:endParaRPr lang="en-GB"/>
            </a:p>
          </p:txBody>
        </p:sp>
      </p:grpSp>
      <p:sp>
        <p:nvSpPr>
          <p:cNvPr id="4" name="Freeform 4"/>
          <p:cNvSpPr/>
          <p:nvPr/>
        </p:nvSpPr>
        <p:spPr>
          <a:xfrm>
            <a:off x="904868" y="5369692"/>
            <a:ext cx="7315200" cy="3986784"/>
          </a:xfrm>
          <a:custGeom>
            <a:avLst/>
            <a:gdLst/>
            <a:ahLst/>
            <a:cxnLst/>
            <a:rect l="l" t="t" r="r" b="b"/>
            <a:pathLst>
              <a:path w="7315200" h="3986784">
                <a:moveTo>
                  <a:pt x="0" y="0"/>
                </a:moveTo>
                <a:lnTo>
                  <a:pt x="7315200" y="0"/>
                </a:lnTo>
                <a:lnTo>
                  <a:pt x="7315200" y="3986784"/>
                </a:lnTo>
                <a:lnTo>
                  <a:pt x="0" y="398678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5" name="TextBox 5"/>
          <p:cNvSpPr txBox="1"/>
          <p:nvPr/>
        </p:nvSpPr>
        <p:spPr>
          <a:xfrm>
            <a:off x="1286496" y="6181349"/>
            <a:ext cx="6710709" cy="2351413"/>
          </a:xfrm>
          <a:prstGeom prst="rect">
            <a:avLst/>
          </a:prstGeom>
        </p:spPr>
        <p:txBody>
          <a:bodyPr lIns="0" tIns="0" rIns="0" bIns="0" rtlCol="0" anchor="t">
            <a:spAutoFit/>
          </a:bodyPr>
          <a:lstStyle/>
          <a:p>
            <a:pPr marL="0" lvl="0" indent="0" algn="ctr">
              <a:lnSpc>
                <a:spcPts val="3079"/>
              </a:lnSpc>
              <a:spcBef>
                <a:spcPct val="0"/>
              </a:spcBef>
            </a:pPr>
            <a:r>
              <a:rPr lang="en-US" sz="2400" u="none" strike="noStrike" dirty="0" err="1">
                <a:solidFill>
                  <a:srgbClr val="000000"/>
                </a:solidFill>
                <a:latin typeface="Lato Light" panose="020F0302020204030203" pitchFamily="34" charset="0"/>
                <a:ea typeface="Canva Sans"/>
                <a:cs typeface="Canva Sans"/>
                <a:sym typeface="Canva Sans"/>
              </a:rPr>
              <a:t>L'intelligenza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artificiale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supporta</a:t>
            </a:r>
            <a:r>
              <a:rPr lang="en-US" sz="2400" u="none" strike="noStrike" dirty="0">
                <a:solidFill>
                  <a:srgbClr val="000000"/>
                </a:solidFill>
                <a:latin typeface="Lato Light" panose="020F0302020204030203" pitchFamily="34" charset="0"/>
                <a:ea typeface="Canva Sans"/>
                <a:cs typeface="Canva Sans"/>
                <a:sym typeface="Canva Sans"/>
              </a:rPr>
              <a:t> le </a:t>
            </a:r>
            <a:r>
              <a:rPr lang="en-US" sz="2400" u="none" strike="noStrike" dirty="0" err="1">
                <a:solidFill>
                  <a:srgbClr val="000000"/>
                </a:solidFill>
                <a:latin typeface="Lato Light" panose="020F0302020204030203" pitchFamily="34" charset="0"/>
                <a:ea typeface="Canva Sans"/>
                <a:cs typeface="Canva Sans"/>
                <a:sym typeface="Canva Sans"/>
              </a:rPr>
              <a:t>decisioni</a:t>
            </a:r>
            <a:r>
              <a:rPr lang="en-US" sz="2400" u="none" strike="noStrike" dirty="0">
                <a:solidFill>
                  <a:srgbClr val="000000"/>
                </a:solidFill>
                <a:latin typeface="Lato Light" panose="020F0302020204030203" pitchFamily="34" charset="0"/>
                <a:ea typeface="Canva Sans"/>
                <a:cs typeface="Canva Sans"/>
                <a:sym typeface="Canva Sans"/>
              </a:rPr>
              <a:t> in </a:t>
            </a:r>
            <a:r>
              <a:rPr lang="en-US" sz="2400" u="none" strike="noStrike" dirty="0" err="1">
                <a:solidFill>
                  <a:srgbClr val="000000"/>
                </a:solidFill>
                <a:latin typeface="Lato Light" panose="020F0302020204030203" pitchFamily="34" charset="0"/>
                <a:ea typeface="Canva Sans"/>
                <a:cs typeface="Canva Sans"/>
                <a:sym typeface="Canva Sans"/>
              </a:rPr>
              <a:t>ambito</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educativo</a:t>
            </a:r>
            <a:r>
              <a:rPr lang="en-US" sz="2400" u="none" strike="noStrike" dirty="0">
                <a:solidFill>
                  <a:srgbClr val="000000"/>
                </a:solidFill>
                <a:latin typeface="Lato Light" panose="020F0302020204030203" pitchFamily="34" charset="0"/>
                <a:ea typeface="Canva Sans"/>
                <a:cs typeface="Canva Sans"/>
                <a:sym typeface="Canva Sans"/>
              </a:rPr>
              <a:t>, ma non </a:t>
            </a:r>
            <a:r>
              <a:rPr lang="en-US" sz="2400" u="none" strike="noStrike" dirty="0" err="1">
                <a:solidFill>
                  <a:srgbClr val="000000"/>
                </a:solidFill>
                <a:latin typeface="Lato Light" panose="020F0302020204030203" pitchFamily="34" charset="0"/>
                <a:ea typeface="Canva Sans"/>
                <a:cs typeface="Canva Sans"/>
                <a:sym typeface="Canva Sans"/>
              </a:rPr>
              <a:t>sostituisce</a:t>
            </a:r>
            <a:r>
              <a:rPr lang="en-US" sz="2400" u="none" strike="noStrike" dirty="0">
                <a:solidFill>
                  <a:srgbClr val="000000"/>
                </a:solidFill>
                <a:latin typeface="Lato Light" panose="020F0302020204030203" pitchFamily="34" charset="0"/>
                <a:ea typeface="Canva Sans"/>
                <a:cs typeface="Canva Sans"/>
                <a:sym typeface="Canva Sans"/>
              </a:rPr>
              <a:t> il </a:t>
            </a:r>
            <a:r>
              <a:rPr lang="en-US" sz="2400" u="none" strike="noStrike" dirty="0" err="1">
                <a:solidFill>
                  <a:srgbClr val="000000"/>
                </a:solidFill>
                <a:latin typeface="Lato Light" panose="020F0302020204030203" pitchFamily="34" charset="0"/>
                <a:ea typeface="Canva Sans"/>
                <a:cs typeface="Canva Sans"/>
                <a:sym typeface="Canva Sans"/>
              </a:rPr>
              <a:t>giudizio</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umano</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i</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suoi</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risultati</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sono</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probabilistici</a:t>
            </a:r>
            <a:r>
              <a:rPr lang="en-US" sz="2400" u="none" strike="noStrike" dirty="0">
                <a:solidFill>
                  <a:srgbClr val="000000"/>
                </a:solidFill>
                <a:latin typeface="Lato Light" panose="020F0302020204030203" pitchFamily="34" charset="0"/>
                <a:ea typeface="Canva Sans"/>
                <a:cs typeface="Canva Sans"/>
                <a:sym typeface="Canva Sans"/>
              </a:rPr>
              <a:t>, non </a:t>
            </a:r>
            <a:r>
              <a:rPr lang="en-US" sz="2400" u="none" strike="noStrike" dirty="0" err="1">
                <a:solidFill>
                  <a:srgbClr val="000000"/>
                </a:solidFill>
                <a:latin typeface="Lato Light" panose="020F0302020204030203" pitchFamily="34" charset="0"/>
                <a:ea typeface="Canva Sans"/>
                <a:cs typeface="Canva Sans"/>
                <a:sym typeface="Canva Sans"/>
              </a:rPr>
              <a:t>oggettivi</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Gli</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educatori</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devono</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interpretarli</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criticamente</a:t>
            </a:r>
            <a:r>
              <a:rPr lang="en-US" sz="2400" u="none" strike="noStrike" dirty="0">
                <a:solidFill>
                  <a:srgbClr val="000000"/>
                </a:solidFill>
                <a:latin typeface="Lato Light" panose="020F0302020204030203" pitchFamily="34" charset="0"/>
                <a:ea typeface="Canva Sans"/>
                <a:cs typeface="Canva Sans"/>
                <a:sym typeface="Canva Sans"/>
              </a:rPr>
              <a:t> e </a:t>
            </a:r>
            <a:r>
              <a:rPr lang="en-US" sz="2400" u="none" strike="noStrike" dirty="0" err="1">
                <a:solidFill>
                  <a:srgbClr val="000000"/>
                </a:solidFill>
                <a:latin typeface="Lato Light" panose="020F0302020204030203" pitchFamily="34" charset="0"/>
                <a:ea typeface="Canva Sans"/>
                <a:cs typeface="Canva Sans"/>
                <a:sym typeface="Canva Sans"/>
              </a:rPr>
              <a:t>valutarli</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eticamente</a:t>
            </a:r>
            <a:r>
              <a:rPr lang="en-US" sz="2400" u="none" strike="noStrike" dirty="0">
                <a:solidFill>
                  <a:srgbClr val="000000"/>
                </a:solidFill>
                <a:latin typeface="Lato Light" panose="020F0302020204030203" pitchFamily="34" charset="0"/>
                <a:ea typeface="Canva Sans"/>
                <a:cs typeface="Canva Sans"/>
                <a:sym typeface="Canva Sans"/>
              </a:rPr>
              <a:t> prima di </a:t>
            </a:r>
            <a:r>
              <a:rPr lang="en-US" sz="2400" u="none" strike="noStrike" dirty="0" err="1">
                <a:solidFill>
                  <a:srgbClr val="000000"/>
                </a:solidFill>
                <a:latin typeface="Lato Light" panose="020F0302020204030203" pitchFamily="34" charset="0"/>
                <a:ea typeface="Canva Sans"/>
                <a:cs typeface="Canva Sans"/>
                <a:sym typeface="Canva Sans"/>
              </a:rPr>
              <a:t>prendere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decisioni</a:t>
            </a:r>
            <a:r>
              <a:rPr lang="en-US" sz="2400" u="none" strike="noStrike" dirty="0">
                <a:solidFill>
                  <a:srgbClr val="000000"/>
                </a:solidFill>
                <a:latin typeface="Lato Light" panose="020F0302020204030203" pitchFamily="34" charset="0"/>
                <a:ea typeface="Canva Sans"/>
                <a:cs typeface="Canva Sans"/>
                <a:sym typeface="Canva Sans"/>
              </a:rPr>
              <a:t> definitive.</a:t>
            </a:r>
          </a:p>
        </p:txBody>
      </p:sp>
      <p:sp>
        <p:nvSpPr>
          <p:cNvPr id="6" name="TextBox 6"/>
          <p:cNvSpPr txBox="1"/>
          <p:nvPr/>
        </p:nvSpPr>
        <p:spPr>
          <a:xfrm>
            <a:off x="1139476" y="2063986"/>
            <a:ext cx="7193412" cy="2853309"/>
          </a:xfrm>
          <a:prstGeom prst="rect">
            <a:avLst/>
          </a:prstGeom>
        </p:spPr>
        <p:txBody>
          <a:bodyPr lIns="0" tIns="0" rIns="0" bIns="0" rtlCol="0" anchor="t">
            <a:spAutoFit/>
          </a:bodyPr>
          <a:lstStyle/>
          <a:p>
            <a:pPr marL="0" lvl="0" indent="0" algn="just">
              <a:lnSpc>
                <a:spcPts val="3288"/>
              </a:lnSpc>
            </a:pPr>
            <a:r>
              <a:rPr lang="en-US" sz="2400" u="none" strike="noStrike" dirty="0" err="1">
                <a:solidFill>
                  <a:srgbClr val="000000"/>
                </a:solidFill>
                <a:latin typeface="Lato Light"/>
                <a:ea typeface="Lato Light"/>
                <a:cs typeface="Lato Light"/>
                <a:sym typeface="Lato Light"/>
              </a:rPr>
              <a:t>Nell'ambito</a:t>
            </a:r>
            <a:r>
              <a:rPr lang="en-US" sz="2400" u="none" strike="noStrike" dirty="0">
                <a:solidFill>
                  <a:srgbClr val="000000"/>
                </a:solidFill>
                <a:latin typeface="Lato Light"/>
                <a:ea typeface="Lato Light"/>
                <a:cs typeface="Lato Light"/>
                <a:sym typeface="Lato Light"/>
              </a:rPr>
              <a:t> della </a:t>
            </a:r>
            <a:r>
              <a:rPr lang="en-US" sz="2400" u="none" strike="noStrike" dirty="0" err="1">
                <a:solidFill>
                  <a:srgbClr val="000000"/>
                </a:solidFill>
                <a:latin typeface="Lato Light"/>
                <a:ea typeface="Lato Light"/>
                <a:cs typeface="Lato Light"/>
                <a:sym typeface="Lato Light"/>
              </a:rPr>
              <a:t>formazione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professionale</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tecnica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viene</a:t>
            </a:r>
            <a:r>
              <a:rPr lang="en-US" sz="2400" u="none" strike="noStrike" dirty="0">
                <a:solidFill>
                  <a:srgbClr val="000000"/>
                </a:solidFill>
                <a:latin typeface="Lato Light"/>
                <a:ea typeface="Lato Light"/>
                <a:cs typeface="Lato Light"/>
                <a:sym typeface="Lato Light"/>
              </a:rPr>
              <a:t> sempre </a:t>
            </a:r>
            <a:r>
              <a:rPr lang="en-US" sz="2400" u="none" strike="noStrike" dirty="0" err="1">
                <a:solidFill>
                  <a:srgbClr val="000000"/>
                </a:solidFill>
                <a:latin typeface="Lato Light"/>
                <a:ea typeface="Lato Light"/>
                <a:cs typeface="Lato Light"/>
                <a:sym typeface="Lato Light"/>
              </a:rPr>
              <a:t>più</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utilizzata</a:t>
            </a:r>
            <a:r>
              <a:rPr lang="en-US" sz="2400" u="none" strike="noStrike" dirty="0">
                <a:solidFill>
                  <a:srgbClr val="000000"/>
                </a:solidFill>
                <a:latin typeface="Lato Light"/>
                <a:ea typeface="Lato Light"/>
                <a:cs typeface="Lato Light"/>
                <a:sym typeface="Lato Light"/>
              </a:rPr>
              <a:t> per </a:t>
            </a:r>
            <a:r>
              <a:rPr lang="en-US" sz="2400" u="none" strike="noStrike" dirty="0" err="1">
                <a:solidFill>
                  <a:srgbClr val="000000"/>
                </a:solidFill>
                <a:latin typeface="Lato Light"/>
                <a:ea typeface="Lato Light"/>
                <a:cs typeface="Lato Light"/>
                <a:sym typeface="Lato Light"/>
              </a:rPr>
              <a:t>supportare</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valutazione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l'orientamento</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personalizzazione</a:t>
            </a:r>
            <a:r>
              <a:rPr lang="en-US" sz="2400" u="none" strike="noStrike" dirty="0">
                <a:solidFill>
                  <a:srgbClr val="000000"/>
                </a:solidFill>
                <a:latin typeface="Lato Light"/>
                <a:ea typeface="Lato Light"/>
                <a:cs typeface="Lato Light"/>
                <a:sym typeface="Lato Light"/>
              </a:rPr>
              <a:t> del curriculum e il feedback </a:t>
            </a:r>
            <a:r>
              <a:rPr lang="en-US" sz="2400" u="none" strike="noStrike" dirty="0" err="1">
                <a:solidFill>
                  <a:srgbClr val="000000"/>
                </a:solidFill>
                <a:latin typeface="Lato Light"/>
                <a:ea typeface="Lato Light"/>
                <a:cs typeface="Lato Light"/>
                <a:sym typeface="Lato Light"/>
              </a:rPr>
              <a:t>didattico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Sebbene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queste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tecnologie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offrano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nuove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opportunità</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efficienza</a:t>
            </a:r>
            <a:r>
              <a:rPr lang="en-US" sz="2400" u="none" strike="noStrike" dirty="0">
                <a:solidFill>
                  <a:srgbClr val="000000"/>
                </a:solidFill>
                <a:latin typeface="Lato Light"/>
                <a:ea typeface="Lato Light"/>
                <a:cs typeface="Lato Light"/>
                <a:sym typeface="Lato Light"/>
              </a:rPr>
              <a:t>, non </a:t>
            </a:r>
            <a:r>
              <a:rPr lang="en-US" sz="2400" u="none" strike="noStrike" dirty="0" err="1">
                <a:solidFill>
                  <a:srgbClr val="000000"/>
                </a:solidFill>
                <a:latin typeface="Lato Light"/>
                <a:ea typeface="Lato Light"/>
                <a:cs typeface="Lato Light"/>
                <a:sym typeface="Lato Light"/>
              </a:rPr>
              <a:t>prendono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decisioni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didattiche</a:t>
            </a:r>
            <a:r>
              <a:rPr lang="en-US" sz="2400" u="none" strike="noStrike" dirty="0">
                <a:solidFill>
                  <a:srgbClr val="000000"/>
                </a:solidFill>
                <a:latin typeface="Lato Light"/>
                <a:ea typeface="Lato Light"/>
                <a:cs typeface="Lato Light"/>
                <a:sym typeface="Lato Light"/>
              </a:rPr>
              <a:t> in modo </a:t>
            </a:r>
            <a:r>
              <a:rPr lang="en-US" sz="2400" u="none" strike="noStrike" dirty="0" err="1">
                <a:solidFill>
                  <a:srgbClr val="000000"/>
                </a:solidFill>
                <a:latin typeface="Lato Light"/>
                <a:ea typeface="Lato Light"/>
                <a:cs typeface="Lato Light"/>
                <a:sym typeface="Lato Light"/>
              </a:rPr>
              <a:t>autonomo</a:t>
            </a:r>
            <a:r>
              <a:rPr lang="en-US" sz="2400" u="none" strike="noStrike" dirty="0">
                <a:solidFill>
                  <a:srgbClr val="000000"/>
                </a:solidFill>
                <a:latin typeface="Lato Light"/>
                <a:ea typeface="Lato Light"/>
                <a:cs typeface="Lato Light"/>
                <a:sym typeface="Lato Light"/>
              </a:rPr>
              <a:t>.</a:t>
            </a:r>
          </a:p>
        </p:txBody>
      </p:sp>
      <p:sp>
        <p:nvSpPr>
          <p:cNvPr id="7" name="TextBox 7"/>
          <p:cNvSpPr txBox="1"/>
          <p:nvPr/>
        </p:nvSpPr>
        <p:spPr>
          <a:xfrm>
            <a:off x="1026656" y="1038225"/>
            <a:ext cx="14975344" cy="641201"/>
          </a:xfrm>
          <a:prstGeom prst="rect">
            <a:avLst/>
          </a:prstGeom>
        </p:spPr>
        <p:txBody>
          <a:bodyPr wrap="square" lIns="0" tIns="0" rIns="0" bIns="0" rtlCol="0" anchor="t">
            <a:spAutoFit/>
          </a:bodyP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L'IA NEI CONTESTI CVET: PERCHÉ VALUTARE LE DECISIONI?</a:t>
            </a:r>
          </a:p>
        </p:txBody>
      </p:sp>
      <p:sp>
        <p:nvSpPr>
          <p:cNvPr id="8" name="TextBox 8"/>
          <p:cNvSpPr txBox="1"/>
          <p:nvPr/>
        </p:nvSpPr>
        <p:spPr>
          <a:xfrm>
            <a:off x="9296109" y="2353569"/>
            <a:ext cx="7963191" cy="6515100"/>
          </a:xfrm>
          <a:prstGeom prst="rect">
            <a:avLst/>
          </a:prstGeom>
        </p:spPr>
        <p:txBody>
          <a:bodyPr lIns="0" tIns="0" rIns="0" bIns="0" rtlCol="0" anchor="t">
            <a:spAutoFit/>
          </a:bodyPr>
          <a:lstStyle/>
          <a:p>
            <a:pPr marL="0" lvl="0" indent="0" algn="just">
              <a:lnSpc>
                <a:spcPts val="2879"/>
              </a:lnSpc>
            </a:pPr>
            <a:r>
              <a:rPr lang="en-US" sz="2400" u="none" strike="noStrike" dirty="0" err="1">
                <a:solidFill>
                  <a:srgbClr val="000000"/>
                </a:solidFill>
                <a:latin typeface="Lato Light"/>
                <a:ea typeface="Lato Light"/>
                <a:cs typeface="Lato Light"/>
                <a:sym typeface="Lato Light"/>
              </a:rPr>
              <a:t>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lavora</a:t>
            </a:r>
            <a:r>
              <a:rPr lang="en-US" sz="2400" u="none" strike="noStrike" dirty="0">
                <a:solidFill>
                  <a:srgbClr val="000000"/>
                </a:solidFill>
                <a:latin typeface="Lato Light"/>
                <a:ea typeface="Lato Light"/>
                <a:cs typeface="Lato Light"/>
                <a:sym typeface="Lato Light"/>
              </a:rPr>
              <a:t> con </a:t>
            </a:r>
            <a:r>
              <a:rPr lang="en-US" sz="2400" u="none" strike="noStrike" dirty="0" err="1">
                <a:solidFill>
                  <a:srgbClr val="000000"/>
                </a:solidFill>
                <a:latin typeface="Lato Light"/>
                <a:ea typeface="Lato Light"/>
                <a:cs typeface="Lato Light"/>
                <a:sym typeface="Lato Light"/>
              </a:rPr>
              <a:t>dati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storici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modelli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statistici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generalmente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producono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risultati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probabilistici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pertanto</a:t>
            </a:r>
            <a:r>
              <a:rPr lang="en-US" sz="2400" u="none" strike="noStrike" dirty="0">
                <a:solidFill>
                  <a:srgbClr val="000000"/>
                </a:solidFill>
                <a:latin typeface="Lato Light"/>
                <a:ea typeface="Lato Light"/>
                <a:cs typeface="Lato Light"/>
                <a:sym typeface="Lato Light"/>
              </a:rPr>
              <a:t>, non </a:t>
            </a:r>
            <a:r>
              <a:rPr lang="en-US" sz="2400" u="none" strike="noStrike" dirty="0" err="1">
                <a:solidFill>
                  <a:srgbClr val="000000"/>
                </a:solidFill>
                <a:latin typeface="Lato Light"/>
                <a:ea typeface="Lato Light"/>
                <a:cs typeface="Lato Light"/>
                <a:sym typeface="Lato Light"/>
              </a:rPr>
              <a:t>comprende</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contesto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educativo</a:t>
            </a:r>
            <a:r>
              <a:rPr lang="en-US" sz="2400" u="none" strike="noStrike" dirty="0">
                <a:solidFill>
                  <a:srgbClr val="000000"/>
                </a:solidFill>
                <a:latin typeface="Lato Light"/>
                <a:ea typeface="Lato Light"/>
                <a:cs typeface="Lato Light"/>
                <a:sym typeface="Lato Light"/>
              </a:rPr>
              <a:t>, non </a:t>
            </a:r>
            <a:r>
              <a:rPr lang="en-US" sz="2400" u="none" strike="noStrike" dirty="0" err="1">
                <a:solidFill>
                  <a:srgbClr val="000000"/>
                </a:solidFill>
                <a:latin typeface="Lato Light"/>
                <a:ea typeface="Lato Light"/>
                <a:cs typeface="Lato Light"/>
                <a:sym typeface="Lato Light"/>
              </a:rPr>
              <a:t>affronta</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discorso</a:t>
            </a:r>
            <a:r>
              <a:rPr lang="en-US" sz="2400" u="none" strike="noStrike" dirty="0">
                <a:solidFill>
                  <a:srgbClr val="000000"/>
                </a:solidFill>
                <a:latin typeface="Lato Light"/>
                <a:ea typeface="Lato Light"/>
                <a:cs typeface="Lato Light"/>
                <a:sym typeface="Lato Light"/>
              </a:rPr>
              <a:t> morale e non è </a:t>
            </a:r>
            <a:r>
              <a:rPr lang="en-US" sz="2400" u="none" strike="noStrike" dirty="0" err="1">
                <a:solidFill>
                  <a:srgbClr val="000000"/>
                </a:solidFill>
                <a:latin typeface="Lato Light"/>
                <a:ea typeface="Lato Light"/>
                <a:cs typeface="Lato Light"/>
                <a:sym typeface="Lato Light"/>
              </a:rPr>
              <a:t>responsabile</a:t>
            </a:r>
            <a:r>
              <a:rPr lang="en-US" sz="2400" u="none" strike="noStrike" dirty="0">
                <a:solidFill>
                  <a:srgbClr val="000000"/>
                </a:solidFill>
                <a:latin typeface="Lato Light"/>
                <a:ea typeface="Lato Light"/>
                <a:cs typeface="Lato Light"/>
                <a:sym typeface="Lato Light"/>
              </a:rPr>
              <a:t> delle </a:t>
            </a:r>
            <a:r>
              <a:rPr lang="en-US" sz="2400" u="none" strike="noStrike" dirty="0" err="1">
                <a:solidFill>
                  <a:srgbClr val="000000"/>
                </a:solidFill>
                <a:latin typeface="Lato Light"/>
                <a:ea typeface="Lato Light"/>
                <a:cs typeface="Lato Light"/>
                <a:sym typeface="Lato Light"/>
              </a:rPr>
              <a:t>informazioni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produce.</a:t>
            </a:r>
          </a:p>
          <a:p>
            <a:pPr marL="0" lvl="0" indent="0" algn="just">
              <a:lnSpc>
                <a:spcPts val="2879"/>
              </a:lnSpc>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pPr>
            <a:r>
              <a:rPr lang="en-US" sz="2400" u="none" strike="noStrike" dirty="0">
                <a:solidFill>
                  <a:srgbClr val="000000"/>
                </a:solidFill>
                <a:latin typeface="Lato Light"/>
                <a:ea typeface="Lato Light"/>
                <a:cs typeface="Lato Light"/>
                <a:sym typeface="Lato Light"/>
              </a:rPr>
              <a:t>Come </a:t>
            </a:r>
            <a:r>
              <a:rPr lang="en-US" sz="2400" u="none" strike="noStrike" dirty="0" err="1">
                <a:solidFill>
                  <a:srgbClr val="000000"/>
                </a:solidFill>
                <a:latin typeface="Lato Light"/>
                <a:ea typeface="Lato Light"/>
                <a:cs typeface="Lato Light"/>
                <a:sym typeface="Lato Light"/>
              </a:rPr>
              <a:t>affermato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dall'UNESCO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deve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essere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incentrata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sull'essere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umano</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giudizio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valori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educativi</a:t>
            </a:r>
            <a:r>
              <a:rPr lang="en-US" sz="2400" u="none" strike="noStrike" dirty="0">
                <a:solidFill>
                  <a:srgbClr val="000000"/>
                </a:solidFill>
                <a:latin typeface="Lato Light"/>
                <a:ea typeface="Lato Light"/>
                <a:cs typeface="Lato Light"/>
                <a:sym typeface="Lato Light"/>
              </a:rPr>
              <a:t> e la </a:t>
            </a:r>
            <a:r>
              <a:rPr lang="en-US" sz="2400" u="none" strike="noStrike" dirty="0" err="1">
                <a:solidFill>
                  <a:srgbClr val="000000"/>
                </a:solidFill>
                <a:latin typeface="Lato Light"/>
                <a:ea typeface="Lato Light"/>
                <a:cs typeface="Lato Light"/>
                <a:sym typeface="Lato Light"/>
              </a:rPr>
              <a:t>responsabilità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etica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spettano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ancora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educatori</a:t>
            </a:r>
            <a:r>
              <a:rPr lang="en-US" sz="2400" u="none" strike="noStrike" dirty="0">
                <a:solidFill>
                  <a:srgbClr val="000000"/>
                </a:solidFill>
                <a:latin typeface="Lato Light"/>
                <a:ea typeface="Lato Light"/>
                <a:cs typeface="Lato Light"/>
                <a:sym typeface="Lato Light"/>
              </a:rPr>
              <a:t>.</a:t>
            </a:r>
          </a:p>
          <a:p>
            <a:pPr marL="0" lvl="0" indent="0" algn="just">
              <a:lnSpc>
                <a:spcPts val="2879"/>
              </a:lnSpc>
            </a:pPr>
            <a:r>
              <a:rPr lang="en-US" sz="2400" u="none" strike="noStrike" dirty="0">
                <a:solidFill>
                  <a:srgbClr val="000000"/>
                </a:solidFill>
                <a:latin typeface="Lato Light"/>
                <a:ea typeface="Lato Light"/>
                <a:cs typeface="Lato Light"/>
                <a:sym typeface="Lato Light"/>
              </a:rPr>
              <a:t>Nei </a:t>
            </a:r>
            <a:r>
              <a:rPr lang="en-US" sz="2400" u="none" strike="noStrike" dirty="0" err="1">
                <a:solidFill>
                  <a:srgbClr val="000000"/>
                </a:solidFill>
                <a:latin typeface="Lato Light"/>
                <a:ea typeface="Lato Light"/>
                <a:cs typeface="Lato Light"/>
                <a:sym typeface="Lato Light"/>
              </a:rPr>
              <a:t>sistemi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formazione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professionale</a:t>
            </a:r>
            <a:r>
              <a:rPr lang="en-US" sz="2400" u="none" strike="noStrike" dirty="0">
                <a:solidFill>
                  <a:srgbClr val="000000"/>
                </a:solidFill>
                <a:latin typeface="Lato Light"/>
                <a:ea typeface="Lato Light"/>
                <a:cs typeface="Lato Light"/>
                <a:sym typeface="Lato Light"/>
              </a:rPr>
              <a:t> per </a:t>
            </a:r>
            <a:r>
              <a:rPr lang="en-US" sz="2400" u="none" strike="noStrike" dirty="0" err="1">
                <a:solidFill>
                  <a:srgbClr val="000000"/>
                </a:solidFill>
                <a:latin typeface="Lato Light"/>
                <a:ea typeface="Lato Light"/>
                <a:cs typeface="Lato Light"/>
                <a:sym typeface="Lato Light"/>
              </a:rPr>
              <a:t>l'inserimento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lavorativo</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pensiero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critico</a:t>
            </a:r>
            <a:r>
              <a:rPr lang="en-US" sz="2400" u="none" strike="noStrike" dirty="0">
                <a:solidFill>
                  <a:srgbClr val="000000"/>
                </a:solidFill>
                <a:latin typeface="Lato Light"/>
                <a:ea typeface="Lato Light"/>
                <a:cs typeface="Lato Light"/>
                <a:sym typeface="Lato Light"/>
              </a:rPr>
              <a:t> è </a:t>
            </a:r>
            <a:r>
              <a:rPr lang="en-US" sz="2400" u="none" strike="noStrike" dirty="0" err="1">
                <a:solidFill>
                  <a:srgbClr val="000000"/>
                </a:solidFill>
                <a:latin typeface="Lato Light"/>
                <a:ea typeface="Lato Light"/>
                <a:cs typeface="Lato Light"/>
                <a:sym typeface="Lato Light"/>
              </a:rPr>
              <a:t>necessario</a:t>
            </a:r>
            <a:r>
              <a:rPr lang="en-US" sz="2400" u="none" strike="noStrike" dirty="0">
                <a:solidFill>
                  <a:srgbClr val="000000"/>
                </a:solidFill>
                <a:latin typeface="Lato Light"/>
                <a:ea typeface="Lato Light"/>
                <a:cs typeface="Lato Light"/>
                <a:sym typeface="Lato Light"/>
              </a:rPr>
              <a:t> per:</a:t>
            </a:r>
          </a:p>
          <a:p>
            <a:pPr marL="434340" lvl="1" indent="-217170" algn="just">
              <a:lnSpc>
                <a:spcPts val="2879"/>
              </a:lnSpc>
              <a:buFont typeface="Arial"/>
              <a:buChar char="•"/>
            </a:pPr>
            <a:r>
              <a:rPr lang="en-US" sz="2400" u="none" strike="noStrike" dirty="0" err="1">
                <a:solidFill>
                  <a:srgbClr val="000000"/>
                </a:solidFill>
                <a:latin typeface="Lato Light"/>
                <a:ea typeface="Lato Light"/>
                <a:cs typeface="Lato Light"/>
                <a:sym typeface="Lato Light"/>
              </a:rPr>
              <a:t>interpretare</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verificare</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raccomandazioni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dell'IA</a:t>
            </a:r>
            <a:r>
              <a:rPr lang="en-US" sz="2400" u="none" strike="noStrike" dirty="0">
                <a:solidFill>
                  <a:srgbClr val="000000"/>
                </a:solidFill>
                <a:latin typeface="Lato Light"/>
                <a:ea typeface="Lato Light"/>
                <a:cs typeface="Lato Light"/>
                <a:sym typeface="Lato Light"/>
              </a:rPr>
              <a:t>;</a:t>
            </a:r>
          </a:p>
          <a:p>
            <a:pPr marL="434340" lvl="1" indent="-217170" algn="just">
              <a:lnSpc>
                <a:spcPts val="2879"/>
              </a:lnSpc>
              <a:buFont typeface="Arial"/>
              <a:buChar char="•"/>
            </a:pPr>
            <a:r>
              <a:rPr lang="en-US" sz="2400" u="none" strike="noStrike" dirty="0" err="1">
                <a:solidFill>
                  <a:srgbClr val="000000"/>
                </a:solidFill>
                <a:latin typeface="Lato Light"/>
                <a:ea typeface="Lato Light"/>
                <a:cs typeface="Lato Light"/>
                <a:sym typeface="Lato Light"/>
              </a:rPr>
              <a:t>valutare</a:t>
            </a:r>
            <a:r>
              <a:rPr lang="en-US" sz="2400" u="none" strike="noStrike" dirty="0">
                <a:solidFill>
                  <a:srgbClr val="000000"/>
                </a:solidFill>
                <a:latin typeface="Lato Light"/>
                <a:ea typeface="Lato Light"/>
                <a:cs typeface="Lato Light"/>
                <a:sym typeface="Lato Light"/>
              </a:rPr>
              <a:t> le sue </a:t>
            </a:r>
            <a:r>
              <a:rPr lang="en-US" sz="2400" u="none" strike="noStrike" dirty="0" err="1">
                <a:solidFill>
                  <a:srgbClr val="000000"/>
                </a:solidFill>
                <a:latin typeface="Lato Light"/>
                <a:ea typeface="Lato Light"/>
                <a:cs typeface="Lato Light"/>
                <a:sym typeface="Lato Light"/>
              </a:rPr>
              <a:t>implicazioni</a:t>
            </a:r>
            <a:r>
              <a:rPr lang="en-US" sz="2400" u="none" strike="noStrike" dirty="0">
                <a:solidFill>
                  <a:srgbClr val="000000"/>
                </a:solidFill>
                <a:latin typeface="Lato Light"/>
                <a:ea typeface="Lato Light"/>
                <a:cs typeface="Lato Light"/>
                <a:sym typeface="Lato Light"/>
              </a:rPr>
              <a:t> per </a:t>
            </a:r>
            <a:r>
              <a:rPr lang="en-US" sz="2400" u="none" strike="noStrike" dirty="0" err="1">
                <a:solidFill>
                  <a:srgbClr val="000000"/>
                </a:solidFill>
                <a:latin typeface="Lato Light"/>
                <a:ea typeface="Lato Light"/>
                <a:cs typeface="Lato Light"/>
                <a:sym typeface="Lato Light"/>
              </a:rPr>
              <a:t>l'equità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l'inclusione</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diritti</a:t>
            </a:r>
            <a:r>
              <a:rPr lang="en-US" sz="2400" u="none" strike="noStrike" dirty="0">
                <a:solidFill>
                  <a:srgbClr val="000000"/>
                </a:solidFill>
                <a:latin typeface="Lato Light"/>
                <a:ea typeface="Lato Light"/>
                <a:cs typeface="Lato Light"/>
                <a:sym typeface="Lato Light"/>
              </a:rPr>
              <a:t> degli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a:t>
            </a:r>
          </a:p>
          <a:p>
            <a:pPr marL="434340" lvl="1" indent="-217170" algn="just">
              <a:lnSpc>
                <a:spcPts val="2879"/>
              </a:lnSpc>
              <a:buFont typeface="Arial"/>
              <a:buChar char="•"/>
            </a:pPr>
            <a:r>
              <a:rPr lang="en-US" sz="2400" u="none" strike="noStrike" dirty="0">
                <a:solidFill>
                  <a:srgbClr val="000000"/>
                </a:solidFill>
                <a:latin typeface="Lato Light"/>
                <a:ea typeface="Lato Light"/>
                <a:cs typeface="Lato Light"/>
                <a:sym typeface="Lato Light"/>
              </a:rPr>
              <a:t>In </a:t>
            </a:r>
            <a:r>
              <a:rPr lang="en-US" sz="2400" u="none" strike="noStrike" dirty="0" err="1">
                <a:solidFill>
                  <a:srgbClr val="000000"/>
                </a:solidFill>
                <a:latin typeface="Lato Light"/>
                <a:ea typeface="Lato Light"/>
                <a:cs typeface="Lato Light"/>
                <a:sym typeface="Lato Light"/>
              </a:rPr>
              <a:t>qualità</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formatore</a:t>
            </a:r>
            <a:r>
              <a:rPr lang="en-US" sz="2400" u="none" strike="noStrike" dirty="0">
                <a:solidFill>
                  <a:srgbClr val="000000"/>
                </a:solidFill>
                <a:latin typeface="Lato Light"/>
                <a:ea typeface="Lato Light"/>
                <a:cs typeface="Lato Light"/>
                <a:sym typeface="Lato Light"/>
              </a:rPr>
              <a:t>, sei tenuto a </a:t>
            </a:r>
            <a:r>
              <a:rPr lang="en-US" sz="2400" u="none" strike="noStrike" dirty="0" err="1">
                <a:solidFill>
                  <a:srgbClr val="000000"/>
                </a:solidFill>
                <a:latin typeface="Lato Light"/>
                <a:ea typeface="Lato Light"/>
                <a:cs typeface="Lato Light"/>
                <a:sym typeface="Lato Light"/>
              </a:rPr>
              <a:t>garantire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decisioni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pedagogiche</a:t>
            </a:r>
            <a:r>
              <a:rPr lang="en-US" sz="2400" u="none" strike="noStrike" dirty="0">
                <a:solidFill>
                  <a:srgbClr val="000000"/>
                </a:solidFill>
                <a:latin typeface="Lato Light"/>
                <a:ea typeface="Lato Light"/>
                <a:cs typeface="Lato Light"/>
                <a:sym typeface="Lato Light"/>
              </a:rPr>
              <a:t> non </a:t>
            </a:r>
            <a:r>
              <a:rPr lang="en-US" sz="2400" u="none" strike="noStrike" dirty="0" err="1">
                <a:solidFill>
                  <a:srgbClr val="000000"/>
                </a:solidFill>
                <a:latin typeface="Lato Light"/>
                <a:ea typeface="Lato Light"/>
                <a:cs typeface="Lato Light"/>
                <a:sym typeface="Lato Light"/>
              </a:rPr>
              <a:t>siano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influenzate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dalle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informazioni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provenienti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dall'intelligenza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10457" y="2085312"/>
            <a:ext cx="7303421" cy="4576381"/>
          </a:xfrm>
          <a:prstGeom prst="rect">
            <a:avLst/>
          </a:prstGeom>
        </p:spPr>
        <p:txBody>
          <a:bodyPr wrap="square" lIns="0" tIns="0" rIns="0" bIns="0" rtlCol="0" anchor="t">
            <a:spAutoFit/>
          </a:bodyPr>
          <a:lstStyle/>
          <a:p>
            <a:pPr algn="just">
              <a:lnSpc>
                <a:spcPts val="3288"/>
              </a:lnSpc>
            </a:pPr>
            <a:r>
              <a:rPr lang="en-US" sz="2400" dirty="0" err="1">
                <a:solidFill>
                  <a:srgbClr val="000000"/>
                </a:solidFill>
                <a:latin typeface="Lato Light"/>
                <a:sym typeface="Lato Light"/>
              </a:rPr>
              <a:t>Esiste</a:t>
            </a:r>
            <a:r>
              <a:rPr lang="en-US" sz="2400" dirty="0">
                <a:solidFill>
                  <a:srgbClr val="000000"/>
                </a:solidFill>
                <a:latin typeface="Lato Light"/>
                <a:sym typeface="Lato Light"/>
              </a:rPr>
              <a:t> </a:t>
            </a:r>
            <a:r>
              <a:rPr lang="en-US" sz="2400" dirty="0" err="1">
                <a:solidFill>
                  <a:srgbClr val="000000"/>
                </a:solidFill>
                <a:latin typeface="Lato Light"/>
                <a:sym typeface="Lato Light"/>
              </a:rPr>
              <a:t>ormai</a:t>
            </a:r>
            <a:r>
              <a:rPr lang="en-US" sz="2400" dirty="0">
                <a:solidFill>
                  <a:srgbClr val="000000"/>
                </a:solidFill>
                <a:latin typeface="Lato Light"/>
                <a:sym typeface="Lato Light"/>
              </a:rPr>
              <a:t> </a:t>
            </a:r>
            <a:r>
              <a:rPr lang="en-US" sz="2400" dirty="0" err="1">
                <a:solidFill>
                  <a:srgbClr val="000000"/>
                </a:solidFill>
                <a:latin typeface="Lato Light"/>
                <a:sym typeface="Lato Light"/>
              </a:rPr>
              <a:t>una</a:t>
            </a:r>
            <a:r>
              <a:rPr lang="en-US" sz="2400" dirty="0">
                <a:solidFill>
                  <a:srgbClr val="000000"/>
                </a:solidFill>
                <a:latin typeface="Lato Light"/>
                <a:sym typeface="Lato Light"/>
              </a:rPr>
              <a:t> </a:t>
            </a:r>
            <a:r>
              <a:rPr lang="en-US" sz="2400" dirty="0" err="1">
                <a:solidFill>
                  <a:srgbClr val="000000"/>
                </a:solidFill>
                <a:latin typeface="Lato Light"/>
                <a:sym typeface="Lato Light"/>
              </a:rPr>
              <a:t>linea</a:t>
            </a:r>
            <a:r>
              <a:rPr lang="en-US" sz="2400" dirty="0">
                <a:solidFill>
                  <a:srgbClr val="000000"/>
                </a:solidFill>
                <a:latin typeface="Lato Light"/>
                <a:sym typeface="Lato Light"/>
              </a:rPr>
              <a:t> di </a:t>
            </a:r>
            <a:r>
              <a:rPr lang="en-US" sz="2400" dirty="0" err="1">
                <a:solidFill>
                  <a:srgbClr val="000000"/>
                </a:solidFill>
                <a:latin typeface="Lato Light"/>
                <a:sym typeface="Lato Light"/>
              </a:rPr>
              <a:t>demarcazione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tra</a:t>
            </a:r>
            <a:r>
              <a:rPr lang="en-US" sz="2400" dirty="0">
                <a:solidFill>
                  <a:srgbClr val="000000"/>
                </a:solidFill>
                <a:latin typeface="Lato Light"/>
                <a:sym typeface="Lato Light"/>
              </a:rPr>
              <a:t> il </a:t>
            </a:r>
            <a:r>
              <a:rPr lang="en-US" sz="2400" dirty="0" err="1">
                <a:solidFill>
                  <a:srgbClr val="000000"/>
                </a:solidFill>
                <a:latin typeface="Lato Light"/>
                <a:sym typeface="Lato Light"/>
              </a:rPr>
              <a:t>supporto</a:t>
            </a:r>
            <a:r>
              <a:rPr lang="en-US" sz="2400" dirty="0">
                <a:solidFill>
                  <a:srgbClr val="000000"/>
                </a:solidFill>
                <a:latin typeface="Lato Light"/>
                <a:sym typeface="Lato Light"/>
              </a:rPr>
              <a:t> </a:t>
            </a:r>
            <a:r>
              <a:rPr lang="en-US" sz="2400" dirty="0" err="1">
                <a:solidFill>
                  <a:srgbClr val="000000"/>
                </a:solidFill>
                <a:latin typeface="Lato Light"/>
                <a:sym typeface="Lato Light"/>
              </a:rPr>
              <a:t>algoritmico</a:t>
            </a:r>
            <a:r>
              <a:rPr lang="en-US" sz="2400" dirty="0">
                <a:solidFill>
                  <a:srgbClr val="000000"/>
                </a:solidFill>
                <a:latin typeface="Lato Light"/>
                <a:sym typeface="Lato Light"/>
              </a:rPr>
              <a:t> </a:t>
            </a:r>
            <a:r>
              <a:rPr lang="en-US" sz="2400" dirty="0" err="1">
                <a:solidFill>
                  <a:srgbClr val="000000"/>
                </a:solidFill>
                <a:latin typeface="Lato Light"/>
                <a:sym typeface="Lato Light"/>
              </a:rPr>
              <a:t>dell'IA</a:t>
            </a:r>
            <a:r>
              <a:rPr lang="en-US" sz="2400" dirty="0">
                <a:solidFill>
                  <a:srgbClr val="000000"/>
                </a:solidFill>
                <a:latin typeface="Lato Light"/>
                <a:sym typeface="Lato Light"/>
              </a:rPr>
              <a:t> e le </a:t>
            </a:r>
            <a:r>
              <a:rPr lang="en-US" sz="2400" dirty="0" err="1">
                <a:solidFill>
                  <a:srgbClr val="000000"/>
                </a:solidFill>
                <a:latin typeface="Lato Light"/>
                <a:sym typeface="Lato Light"/>
              </a:rPr>
              <a:t>decisioni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pedagogiche</a:t>
            </a:r>
            <a:r>
              <a:rPr lang="en-US" sz="2400" dirty="0">
                <a:solidFill>
                  <a:srgbClr val="000000"/>
                </a:solidFill>
                <a:latin typeface="Lato Light"/>
                <a:sym typeface="Lato Light"/>
              </a:rPr>
              <a:t> </a:t>
            </a:r>
            <a:r>
              <a:rPr lang="en-US" sz="2400" dirty="0" err="1">
                <a:solidFill>
                  <a:srgbClr val="000000"/>
                </a:solidFill>
                <a:latin typeface="Lato Light"/>
                <a:sym typeface="Lato Light"/>
              </a:rPr>
              <a:t>dei</a:t>
            </a:r>
            <a:r>
              <a:rPr lang="en-US" sz="2400" dirty="0">
                <a:solidFill>
                  <a:srgbClr val="000000"/>
                </a:solidFill>
                <a:latin typeface="Lato Light"/>
                <a:sym typeface="Lato Light"/>
              </a:rPr>
              <a:t> </a:t>
            </a:r>
            <a:r>
              <a:rPr lang="en-US" sz="2400" dirty="0" err="1">
                <a:solidFill>
                  <a:srgbClr val="000000"/>
                </a:solidFill>
                <a:latin typeface="Lato Light"/>
                <a:sym typeface="Lato Light"/>
              </a:rPr>
              <a:t>formatori</a:t>
            </a:r>
            <a:r>
              <a:rPr lang="en-US" sz="2400" dirty="0">
                <a:solidFill>
                  <a:srgbClr val="000000"/>
                </a:solidFill>
                <a:latin typeface="Lato Light"/>
                <a:sym typeface="Lato Light"/>
              </a:rPr>
              <a:t> della </a:t>
            </a:r>
            <a:r>
              <a:rPr lang="en-US" sz="2400" dirty="0" err="1">
                <a:solidFill>
                  <a:srgbClr val="000000"/>
                </a:solidFill>
                <a:latin typeface="Lato Light"/>
                <a:sym typeface="Lato Light"/>
              </a:rPr>
              <a:t>formazione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professionale</a:t>
            </a:r>
            <a:r>
              <a:rPr lang="en-US" sz="2400" dirty="0">
                <a:solidFill>
                  <a:srgbClr val="000000"/>
                </a:solidFill>
                <a:latin typeface="Lato Light"/>
                <a:sym typeface="Lato Light"/>
              </a:rPr>
              <a:t> continua. Nei </a:t>
            </a:r>
            <a:r>
              <a:rPr lang="en-US" sz="2400" dirty="0" err="1">
                <a:solidFill>
                  <a:srgbClr val="000000"/>
                </a:solidFill>
                <a:latin typeface="Lato Light"/>
                <a:sym typeface="Lato Light"/>
              </a:rPr>
              <a:t>nostri</a:t>
            </a:r>
            <a:r>
              <a:rPr lang="en-US" sz="2400" dirty="0">
                <a:solidFill>
                  <a:srgbClr val="000000"/>
                </a:solidFill>
                <a:latin typeface="Lato Light"/>
                <a:sym typeface="Lato Light"/>
              </a:rPr>
              <a:t> </a:t>
            </a:r>
            <a:r>
              <a:rPr lang="en-US" sz="2400" dirty="0" err="1">
                <a:solidFill>
                  <a:srgbClr val="000000"/>
                </a:solidFill>
                <a:latin typeface="Lato Light"/>
                <a:sym typeface="Lato Light"/>
              </a:rPr>
              <a:t>programmi</a:t>
            </a:r>
            <a:r>
              <a:rPr lang="en-US" sz="2400" dirty="0">
                <a:solidFill>
                  <a:srgbClr val="000000"/>
                </a:solidFill>
                <a:latin typeface="Lato Light"/>
                <a:sym typeface="Lato Light"/>
              </a:rPr>
              <a:t> di </a:t>
            </a:r>
            <a:r>
              <a:rPr lang="en-US" sz="2400" dirty="0" err="1">
                <a:solidFill>
                  <a:srgbClr val="000000"/>
                </a:solidFill>
                <a:latin typeface="Lato Light"/>
                <a:sym typeface="Lato Light"/>
              </a:rPr>
              <a:t>formazione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l'IA</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dovrebbe</a:t>
            </a:r>
            <a:r>
              <a:rPr lang="en-US" sz="2400" dirty="0">
                <a:solidFill>
                  <a:srgbClr val="000000"/>
                </a:solidFill>
                <a:latin typeface="Lato Light"/>
                <a:sym typeface="Lato Light"/>
              </a:rPr>
              <a:t> </a:t>
            </a:r>
            <a:r>
              <a:rPr lang="en-US" sz="2400" dirty="0" err="1">
                <a:solidFill>
                  <a:srgbClr val="000000"/>
                </a:solidFill>
                <a:latin typeface="Lato Light"/>
                <a:sym typeface="Lato Light"/>
              </a:rPr>
              <a:t>prendere</a:t>
            </a:r>
            <a:r>
              <a:rPr lang="en-US" sz="2400" dirty="0">
                <a:solidFill>
                  <a:srgbClr val="000000"/>
                </a:solidFill>
                <a:latin typeface="Lato Light"/>
                <a:sym typeface="Lato Light"/>
              </a:rPr>
              <a:t> </a:t>
            </a:r>
            <a:r>
              <a:rPr lang="en-US" sz="2400" dirty="0" err="1">
                <a:solidFill>
                  <a:srgbClr val="000000"/>
                </a:solidFill>
                <a:latin typeface="Lato Light"/>
                <a:sym typeface="Lato Light"/>
              </a:rPr>
              <a:t>decisioni</a:t>
            </a:r>
            <a:r>
              <a:rPr lang="en-US" sz="2400" dirty="0">
                <a:solidFill>
                  <a:srgbClr val="000000"/>
                </a:solidFill>
                <a:latin typeface="Lato Light"/>
                <a:sym typeface="Lato Light"/>
              </a:rPr>
              <a:t> in </a:t>
            </a:r>
            <a:r>
              <a:rPr lang="en-US" sz="2400" dirty="0" err="1">
                <a:solidFill>
                  <a:srgbClr val="000000"/>
                </a:solidFill>
                <a:latin typeface="Lato Light"/>
                <a:sym typeface="Lato Light"/>
              </a:rPr>
              <a:t>autonomia</a:t>
            </a:r>
            <a:r>
              <a:rPr lang="en-US" sz="2400" dirty="0">
                <a:solidFill>
                  <a:srgbClr val="000000"/>
                </a:solidFill>
                <a:latin typeface="Lato Light"/>
                <a:sym typeface="Lato Light"/>
              </a:rPr>
              <a:t>, </a:t>
            </a:r>
            <a:r>
              <a:rPr lang="en-US" sz="2400" dirty="0" err="1">
                <a:solidFill>
                  <a:srgbClr val="000000"/>
                </a:solidFill>
                <a:latin typeface="Lato Light"/>
                <a:sym typeface="Lato Light"/>
              </a:rPr>
              <a:t>bensì</a:t>
            </a:r>
            <a:r>
              <a:rPr lang="en-US" sz="2400" dirty="0">
                <a:solidFill>
                  <a:srgbClr val="000000"/>
                </a:solidFill>
                <a:latin typeface="Lato Light"/>
                <a:sym typeface="Lato Light"/>
              </a:rPr>
              <a:t> </a:t>
            </a:r>
            <a:r>
              <a:rPr lang="en-US" sz="2400" dirty="0" err="1">
                <a:solidFill>
                  <a:srgbClr val="000000"/>
                </a:solidFill>
                <a:latin typeface="Lato Light"/>
                <a:sym typeface="Lato Light"/>
              </a:rPr>
              <a:t>analizzare</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dati</a:t>
            </a:r>
            <a:r>
              <a:rPr lang="en-US" sz="2400" dirty="0">
                <a:solidFill>
                  <a:srgbClr val="000000"/>
                </a:solidFill>
                <a:latin typeface="Lato Light"/>
                <a:sym typeface="Lato Light"/>
              </a:rPr>
              <a:t> per </a:t>
            </a:r>
            <a:r>
              <a:rPr lang="en-US" sz="2400" dirty="0" err="1">
                <a:solidFill>
                  <a:srgbClr val="000000"/>
                </a:solidFill>
                <a:latin typeface="Lato Light"/>
                <a:sym typeface="Lato Light"/>
              </a:rPr>
              <a:t>offrire</a:t>
            </a:r>
            <a:r>
              <a:rPr lang="en-US" sz="2400" dirty="0">
                <a:solidFill>
                  <a:srgbClr val="000000"/>
                </a:solidFill>
                <a:latin typeface="Lato Light"/>
                <a:sym typeface="Lato Light"/>
              </a:rPr>
              <a:t> </a:t>
            </a:r>
            <a:r>
              <a:rPr lang="en-US" sz="2400" dirty="0" err="1">
                <a:solidFill>
                  <a:srgbClr val="000000"/>
                </a:solidFill>
                <a:latin typeface="Lato Light"/>
                <a:sym typeface="Lato Light"/>
              </a:rPr>
              <a:t>suggerimenti</a:t>
            </a:r>
            <a:r>
              <a:rPr lang="en-US" sz="2400" dirty="0">
                <a:solidFill>
                  <a:srgbClr val="000000"/>
                </a:solidFill>
                <a:latin typeface="Lato Light"/>
                <a:sym typeface="Lato Light"/>
              </a:rPr>
              <a:t> </a:t>
            </a:r>
            <a:r>
              <a:rPr lang="en-US" sz="2400" dirty="0" err="1">
                <a:solidFill>
                  <a:srgbClr val="000000"/>
                </a:solidFill>
                <a:latin typeface="Lato Light"/>
                <a:sym typeface="Lato Light"/>
              </a:rPr>
              <a:t>basati</a:t>
            </a:r>
            <a:r>
              <a:rPr lang="en-US" sz="2400" dirty="0">
                <a:solidFill>
                  <a:srgbClr val="000000"/>
                </a:solidFill>
                <a:latin typeface="Lato Light"/>
                <a:sym typeface="Lato Light"/>
              </a:rPr>
              <a:t> </a:t>
            </a:r>
            <a:r>
              <a:rPr lang="en-US" sz="2400" dirty="0" err="1">
                <a:solidFill>
                  <a:srgbClr val="000000"/>
                </a:solidFill>
                <a:latin typeface="Lato Light"/>
                <a:sym typeface="Lato Light"/>
              </a:rPr>
              <a:t>sulla</a:t>
            </a:r>
            <a:r>
              <a:rPr lang="en-US" sz="2400" dirty="0">
                <a:solidFill>
                  <a:srgbClr val="000000"/>
                </a:solidFill>
                <a:latin typeface="Lato Light"/>
                <a:sym typeface="Lato Light"/>
              </a:rPr>
              <a:t> </a:t>
            </a:r>
            <a:r>
              <a:rPr lang="en-US" sz="2400" dirty="0" err="1">
                <a:solidFill>
                  <a:srgbClr val="000000"/>
                </a:solidFill>
                <a:latin typeface="Lato Light"/>
                <a:sym typeface="Lato Light"/>
              </a:rPr>
              <a:t>probabilità</a:t>
            </a:r>
            <a:r>
              <a:rPr lang="en-US" sz="2400" dirty="0">
                <a:solidFill>
                  <a:srgbClr val="000000"/>
                </a:solidFill>
                <a:latin typeface="Lato Light"/>
                <a:sym typeface="Lato Light"/>
              </a:rPr>
              <a:t> </a:t>
            </a:r>
            <a:r>
              <a:rPr lang="en-US" sz="2400" dirty="0" err="1">
                <a:solidFill>
                  <a:srgbClr val="000000"/>
                </a:solidFill>
                <a:latin typeface="Lato Light"/>
                <a:sym typeface="Lato Light"/>
              </a:rPr>
              <a:t>statistica</a:t>
            </a:r>
            <a:r>
              <a:rPr lang="en-US" sz="2400" dirty="0">
                <a:solidFill>
                  <a:srgbClr val="000000"/>
                </a:solidFill>
                <a:latin typeface="Lato Light"/>
                <a:sym typeface="Lato Light"/>
              </a:rPr>
              <a:t>. </a:t>
            </a:r>
            <a:r>
              <a:rPr lang="en-US" sz="2400" dirty="0" err="1">
                <a:solidFill>
                  <a:srgbClr val="000000"/>
                </a:solidFill>
                <a:latin typeface="Lato Light"/>
                <a:sym typeface="Lato Light"/>
              </a:rPr>
              <a:t>Sebbene</a:t>
            </a:r>
            <a:r>
              <a:rPr lang="en-US" sz="2400" dirty="0">
                <a:solidFill>
                  <a:srgbClr val="000000"/>
                </a:solidFill>
                <a:latin typeface="Lato Light"/>
                <a:sym typeface="Lato Light"/>
              </a:rPr>
              <a:t> un </a:t>
            </a:r>
            <a:r>
              <a:rPr lang="en-US" sz="2400" dirty="0" err="1">
                <a:solidFill>
                  <a:srgbClr val="000000"/>
                </a:solidFill>
                <a:latin typeface="Lato Light"/>
                <a:sym typeface="Lato Light"/>
              </a:rPr>
              <a:t>sistema</a:t>
            </a:r>
            <a:r>
              <a:rPr lang="en-US" sz="2400" dirty="0">
                <a:solidFill>
                  <a:srgbClr val="000000"/>
                </a:solidFill>
                <a:latin typeface="Lato Light"/>
                <a:sym typeface="Lato Light"/>
              </a:rPr>
              <a:t> </a:t>
            </a:r>
            <a:r>
              <a:rPr lang="en-US" sz="2400" dirty="0" err="1">
                <a:solidFill>
                  <a:srgbClr val="000000"/>
                </a:solidFill>
                <a:latin typeface="Lato Light"/>
                <a:sym typeface="Lato Light"/>
              </a:rPr>
              <a:t>possa</a:t>
            </a:r>
            <a:r>
              <a:rPr lang="en-US" sz="2400" dirty="0">
                <a:solidFill>
                  <a:srgbClr val="000000"/>
                </a:solidFill>
                <a:latin typeface="Lato Light"/>
                <a:sym typeface="Lato Light"/>
              </a:rPr>
              <a:t> </a:t>
            </a:r>
            <a:r>
              <a:rPr lang="en-US" sz="2400" dirty="0" err="1">
                <a:solidFill>
                  <a:srgbClr val="000000"/>
                </a:solidFill>
                <a:latin typeface="Lato Light"/>
                <a:sym typeface="Lato Light"/>
              </a:rPr>
              <a:t>individuare</a:t>
            </a:r>
            <a:r>
              <a:rPr lang="en-US" sz="2400" dirty="0">
                <a:solidFill>
                  <a:srgbClr val="000000"/>
                </a:solidFill>
                <a:latin typeface="Lato Light"/>
                <a:sym typeface="Lato Light"/>
              </a:rPr>
              <a:t> </a:t>
            </a:r>
            <a:r>
              <a:rPr lang="en-US" sz="2400" dirty="0" err="1">
                <a:solidFill>
                  <a:srgbClr val="000000"/>
                </a:solidFill>
                <a:latin typeface="Lato Light"/>
                <a:sym typeface="Lato Light"/>
              </a:rPr>
              <a:t>una</a:t>
            </a:r>
            <a:r>
              <a:rPr lang="en-US" sz="2400" dirty="0">
                <a:solidFill>
                  <a:srgbClr val="000000"/>
                </a:solidFill>
                <a:latin typeface="Lato Light"/>
                <a:sym typeface="Lato Light"/>
              </a:rPr>
              <a:t> </a:t>
            </a:r>
            <a:r>
              <a:rPr lang="en-US" sz="2400" dirty="0" err="1">
                <a:solidFill>
                  <a:srgbClr val="000000"/>
                </a:solidFill>
                <a:latin typeface="Lato Light"/>
                <a:sym typeface="Lato Light"/>
              </a:rPr>
              <a:t>tendenza</a:t>
            </a:r>
            <a:r>
              <a:rPr lang="en-US" sz="2400" dirty="0">
                <a:solidFill>
                  <a:srgbClr val="000000"/>
                </a:solidFill>
                <a:latin typeface="Lato Light"/>
                <a:sym typeface="Lato Light"/>
              </a:rPr>
              <a:t> o </a:t>
            </a:r>
            <a:r>
              <a:rPr lang="en-US" sz="2400" dirty="0" err="1">
                <a:solidFill>
                  <a:srgbClr val="000000"/>
                </a:solidFill>
                <a:latin typeface="Lato Light"/>
                <a:sym typeface="Lato Light"/>
              </a:rPr>
              <a:t>proporre</a:t>
            </a:r>
            <a:r>
              <a:rPr lang="en-US" sz="2400" dirty="0">
                <a:solidFill>
                  <a:srgbClr val="000000"/>
                </a:solidFill>
                <a:latin typeface="Lato Light"/>
                <a:sym typeface="Lato Light"/>
              </a:rPr>
              <a:t> uno </a:t>
            </a:r>
            <a:r>
              <a:rPr lang="en-US" sz="2400" dirty="0" err="1">
                <a:solidFill>
                  <a:srgbClr val="000000"/>
                </a:solidFill>
                <a:latin typeface="Lato Light"/>
                <a:sym typeface="Lato Light"/>
              </a:rPr>
              <a:t>specifico</a:t>
            </a:r>
            <a:r>
              <a:rPr lang="en-US" sz="2400" dirty="0">
                <a:solidFill>
                  <a:srgbClr val="000000"/>
                </a:solidFill>
                <a:latin typeface="Lato Light"/>
                <a:sym typeface="Lato Light"/>
              </a:rPr>
              <a:t> </a:t>
            </a:r>
            <a:r>
              <a:rPr lang="en-US" sz="2400" dirty="0" err="1">
                <a:solidFill>
                  <a:srgbClr val="000000"/>
                </a:solidFill>
                <a:latin typeface="Lato Light"/>
                <a:sym typeface="Lato Light"/>
              </a:rPr>
              <a:t>percorso</a:t>
            </a:r>
            <a:r>
              <a:rPr lang="en-US" sz="2400" dirty="0">
                <a:solidFill>
                  <a:srgbClr val="000000"/>
                </a:solidFill>
                <a:latin typeface="Lato Light"/>
                <a:sym typeface="Lato Light"/>
              </a:rPr>
              <a:t> di </a:t>
            </a:r>
            <a:r>
              <a:rPr lang="en-US" sz="2400" dirty="0" err="1">
                <a:solidFill>
                  <a:srgbClr val="000000"/>
                </a:solidFill>
                <a:latin typeface="Lato Light"/>
                <a:sym typeface="Lato Light"/>
              </a:rPr>
              <a:t>apprendimento</a:t>
            </a:r>
            <a:r>
              <a:rPr lang="en-US" sz="2400" dirty="0">
                <a:solidFill>
                  <a:srgbClr val="000000"/>
                </a:solidFill>
                <a:latin typeface="Lato Light"/>
                <a:sym typeface="Lato Light"/>
              </a:rPr>
              <a:t>, </a:t>
            </a:r>
            <a:r>
              <a:rPr lang="en-US" sz="2400" dirty="0" err="1">
                <a:solidFill>
                  <a:srgbClr val="000000"/>
                </a:solidFill>
                <a:latin typeface="Lato Light"/>
                <a:sym typeface="Lato Light"/>
              </a:rPr>
              <a:t>dobbiamo</a:t>
            </a:r>
            <a:r>
              <a:rPr lang="en-US" sz="2400" dirty="0">
                <a:solidFill>
                  <a:srgbClr val="000000"/>
                </a:solidFill>
                <a:latin typeface="Lato Light"/>
                <a:sym typeface="Lato Light"/>
              </a:rPr>
              <a:t> </a:t>
            </a:r>
            <a:r>
              <a:rPr lang="en-US" sz="2400" dirty="0" err="1">
                <a:solidFill>
                  <a:srgbClr val="000000"/>
                </a:solidFill>
                <a:latin typeface="Lato Light"/>
                <a:sym typeface="Lato Light"/>
              </a:rPr>
              <a:t>ricordare</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si</a:t>
            </a:r>
            <a:r>
              <a:rPr lang="en-US" sz="2400" dirty="0">
                <a:solidFill>
                  <a:srgbClr val="000000"/>
                </a:solidFill>
                <a:latin typeface="Lato Light"/>
                <a:sym typeface="Lato Light"/>
              </a:rPr>
              <a:t> </a:t>
            </a:r>
            <a:r>
              <a:rPr lang="en-US" sz="2400" dirty="0" err="1">
                <a:solidFill>
                  <a:srgbClr val="000000"/>
                </a:solidFill>
                <a:latin typeface="Lato Light"/>
                <a:sym typeface="Lato Light"/>
              </a:rPr>
              <a:t>tratta</a:t>
            </a:r>
            <a:r>
              <a:rPr lang="en-US" sz="2400" dirty="0">
                <a:solidFill>
                  <a:srgbClr val="000000"/>
                </a:solidFill>
                <a:latin typeface="Lato Light"/>
                <a:sym typeface="Lato Light"/>
              </a:rPr>
              <a:t> di </a:t>
            </a:r>
            <a:r>
              <a:rPr lang="en-US" sz="2400" dirty="0" err="1">
                <a:solidFill>
                  <a:srgbClr val="000000"/>
                </a:solidFill>
                <a:latin typeface="Lato Light"/>
                <a:sym typeface="Lato Light"/>
              </a:rPr>
              <a:t>ipotesi</a:t>
            </a:r>
            <a:r>
              <a:rPr lang="en-US" sz="2400" dirty="0">
                <a:solidFill>
                  <a:srgbClr val="000000"/>
                </a:solidFill>
                <a:latin typeface="Lato Light"/>
                <a:sym typeface="Lato Light"/>
              </a:rPr>
              <a:t> </a:t>
            </a:r>
            <a:r>
              <a:rPr lang="en-US" sz="2400" dirty="0" err="1">
                <a:solidFill>
                  <a:srgbClr val="000000"/>
                </a:solidFill>
                <a:latin typeface="Lato Light"/>
                <a:sym typeface="Lato Light"/>
              </a:rPr>
              <a:t>tecniche</a:t>
            </a:r>
            <a:r>
              <a:rPr lang="en-US" sz="2400" dirty="0">
                <a:solidFill>
                  <a:srgbClr val="000000"/>
                </a:solidFill>
                <a:latin typeface="Lato Light"/>
                <a:sym typeface="Lato Light"/>
              </a:rPr>
              <a:t>, non di </a:t>
            </a:r>
            <a:r>
              <a:rPr lang="en-US" sz="2400" dirty="0" err="1">
                <a:solidFill>
                  <a:srgbClr val="000000"/>
                </a:solidFill>
                <a:latin typeface="Lato Light"/>
                <a:sym typeface="Lato Light"/>
              </a:rPr>
              <a:t>decisioni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pedagogiche</a:t>
            </a:r>
            <a:r>
              <a:rPr lang="en-US" sz="2400" dirty="0">
                <a:solidFill>
                  <a:srgbClr val="000000"/>
                </a:solidFill>
                <a:latin typeface="Lato Light"/>
                <a:sym typeface="Lato Light"/>
              </a:rPr>
              <a:t>.</a:t>
            </a:r>
          </a:p>
          <a:p>
            <a:pPr marL="0" lvl="0" indent="0" algn="l">
              <a:lnSpc>
                <a:spcPts val="2928"/>
              </a:lnSpc>
            </a:pPr>
            <a:endParaRPr lang="en-US" sz="2400" u="none" strike="noStrike" dirty="0">
              <a:solidFill>
                <a:srgbClr val="000000"/>
              </a:solidFill>
              <a:latin typeface="Lato Light"/>
              <a:ea typeface="Lato Light"/>
              <a:cs typeface="Lato Light"/>
              <a:sym typeface="Lato Light"/>
            </a:endParaRPr>
          </a:p>
        </p:txBody>
      </p:sp>
      <p:sp>
        <p:nvSpPr>
          <p:cNvPr id="3" name="TextBox 3"/>
          <p:cNvSpPr txBox="1"/>
          <p:nvPr/>
        </p:nvSpPr>
        <p:spPr>
          <a:xfrm>
            <a:off x="10477544" y="2928125"/>
            <a:ext cx="5541300" cy="666750"/>
          </a:xfrm>
          <a:prstGeom prst="rect">
            <a:avLst/>
          </a:prstGeom>
        </p:spPr>
        <p:txBody>
          <a:bodyPr lIns="0" tIns="0" rIns="0" bIns="0" rtlCol="0" anchor="t">
            <a:spAutoFit/>
          </a:bodyPr>
          <a:lstStyle/>
          <a:p>
            <a:pPr marL="0" lvl="0" indent="0" algn="ctr">
              <a:lnSpc>
                <a:spcPts val="2640"/>
              </a:lnSpc>
              <a:spcBef>
                <a:spcPct val="0"/>
              </a:spcBef>
            </a:pPr>
            <a:r>
              <a:rPr lang="en-US" sz="2200" b="1" u="none" strike="noStrike" spc="-88">
                <a:solidFill>
                  <a:srgbClr val="000000"/>
                </a:solidFill>
                <a:latin typeface="Canva Sans Bold"/>
                <a:ea typeface="Canva Sans Bold"/>
                <a:cs typeface="Canva Sans Bold"/>
                <a:sym typeface="Canva Sans Bold"/>
              </a:rPr>
              <a:t>Come utilizzare l'intelligenza artificiale in contesti educativi?</a:t>
            </a:r>
          </a:p>
        </p:txBody>
      </p:sp>
      <p:sp>
        <p:nvSpPr>
          <p:cNvPr id="4" name="Freeform 4"/>
          <p:cNvSpPr/>
          <p:nvPr/>
        </p:nvSpPr>
        <p:spPr>
          <a:xfrm>
            <a:off x="12752698" y="3791983"/>
            <a:ext cx="990993" cy="908410"/>
          </a:xfrm>
          <a:custGeom>
            <a:avLst/>
            <a:gdLst/>
            <a:ahLst/>
            <a:cxnLst/>
            <a:rect l="l" t="t" r="r" b="b"/>
            <a:pathLst>
              <a:path w="990993" h="908410">
                <a:moveTo>
                  <a:pt x="0" y="0"/>
                </a:moveTo>
                <a:lnTo>
                  <a:pt x="990993" y="0"/>
                </a:lnTo>
                <a:lnTo>
                  <a:pt x="990993" y="908410"/>
                </a:lnTo>
                <a:lnTo>
                  <a:pt x="0" y="908410"/>
                </a:lnTo>
                <a:lnTo>
                  <a:pt x="0" y="0"/>
                </a:lnTo>
                <a:close/>
              </a:path>
            </a:pathLst>
          </a:custGeom>
          <a:blipFill>
            <a:blip r:embed="rId4"/>
            <a:stretch>
              <a:fillRect/>
            </a:stretch>
          </a:blipFill>
        </p:spPr>
        <p:txBody>
          <a:bodyPr/>
          <a:lstStyle/>
          <a:p>
            <a:endParaRPr lang="en-GB"/>
          </a:p>
        </p:txBody>
      </p:sp>
      <p:sp>
        <p:nvSpPr>
          <p:cNvPr id="5" name="Freeform 5"/>
          <p:cNvSpPr/>
          <p:nvPr/>
        </p:nvSpPr>
        <p:spPr>
          <a:xfrm>
            <a:off x="11025343" y="4177369"/>
            <a:ext cx="867119" cy="777654"/>
          </a:xfrm>
          <a:custGeom>
            <a:avLst/>
            <a:gdLst/>
            <a:ahLst/>
            <a:cxnLst/>
            <a:rect l="l" t="t" r="r" b="b"/>
            <a:pathLst>
              <a:path w="867119" h="777654">
                <a:moveTo>
                  <a:pt x="0" y="0"/>
                </a:moveTo>
                <a:lnTo>
                  <a:pt x="867119" y="0"/>
                </a:lnTo>
                <a:lnTo>
                  <a:pt x="867119" y="777654"/>
                </a:lnTo>
                <a:lnTo>
                  <a:pt x="0" y="777654"/>
                </a:lnTo>
                <a:lnTo>
                  <a:pt x="0" y="0"/>
                </a:lnTo>
                <a:close/>
              </a:path>
            </a:pathLst>
          </a:custGeom>
          <a:blipFill>
            <a:blip r:embed="rId5"/>
            <a:stretch>
              <a:fillRect/>
            </a:stretch>
          </a:blipFill>
        </p:spPr>
        <p:txBody>
          <a:bodyPr/>
          <a:lstStyle/>
          <a:p>
            <a:endParaRPr lang="en-GB"/>
          </a:p>
        </p:txBody>
      </p:sp>
      <p:sp>
        <p:nvSpPr>
          <p:cNvPr id="6" name="Freeform 6"/>
          <p:cNvSpPr/>
          <p:nvPr/>
        </p:nvSpPr>
        <p:spPr>
          <a:xfrm>
            <a:off x="11149217" y="4308125"/>
            <a:ext cx="619370" cy="516142"/>
          </a:xfrm>
          <a:custGeom>
            <a:avLst/>
            <a:gdLst/>
            <a:ahLst/>
            <a:cxnLst/>
            <a:rect l="l" t="t" r="r" b="b"/>
            <a:pathLst>
              <a:path w="619370" h="516142">
                <a:moveTo>
                  <a:pt x="0" y="0"/>
                </a:moveTo>
                <a:lnTo>
                  <a:pt x="619370" y="0"/>
                </a:lnTo>
                <a:lnTo>
                  <a:pt x="619370" y="516142"/>
                </a:lnTo>
                <a:lnTo>
                  <a:pt x="0" y="516142"/>
                </a:lnTo>
                <a:lnTo>
                  <a:pt x="0" y="0"/>
                </a:lnTo>
                <a:close/>
              </a:path>
            </a:pathLst>
          </a:custGeom>
          <a:blipFill>
            <a:blip r:embed="rId6"/>
            <a:stretch>
              <a:fillRect/>
            </a:stretch>
          </a:blipFill>
        </p:spPr>
        <p:txBody>
          <a:bodyPr/>
          <a:lstStyle/>
          <a:p>
            <a:endParaRPr lang="en-GB"/>
          </a:p>
        </p:txBody>
      </p:sp>
      <p:sp>
        <p:nvSpPr>
          <p:cNvPr id="7" name="Freeform 7"/>
          <p:cNvSpPr/>
          <p:nvPr/>
        </p:nvSpPr>
        <p:spPr>
          <a:xfrm>
            <a:off x="11885580" y="4177369"/>
            <a:ext cx="626252" cy="392268"/>
          </a:xfrm>
          <a:custGeom>
            <a:avLst/>
            <a:gdLst/>
            <a:ahLst/>
            <a:cxnLst/>
            <a:rect l="l" t="t" r="r" b="b"/>
            <a:pathLst>
              <a:path w="626252" h="392268">
                <a:moveTo>
                  <a:pt x="0" y="0"/>
                </a:moveTo>
                <a:lnTo>
                  <a:pt x="626252" y="0"/>
                </a:lnTo>
                <a:lnTo>
                  <a:pt x="626252" y="392268"/>
                </a:lnTo>
                <a:lnTo>
                  <a:pt x="0" y="392268"/>
                </a:lnTo>
                <a:lnTo>
                  <a:pt x="0" y="0"/>
                </a:lnTo>
                <a:close/>
              </a:path>
            </a:pathLst>
          </a:custGeom>
          <a:blipFill>
            <a:blip r:embed="rId7"/>
            <a:stretch>
              <a:fillRect/>
            </a:stretch>
          </a:blipFill>
        </p:spPr>
        <p:txBody>
          <a:bodyPr/>
          <a:lstStyle/>
          <a:p>
            <a:endParaRPr lang="en-GB"/>
          </a:p>
        </p:txBody>
      </p:sp>
      <p:sp>
        <p:nvSpPr>
          <p:cNvPr id="8" name="TextBox 8"/>
          <p:cNvSpPr txBox="1"/>
          <p:nvPr/>
        </p:nvSpPr>
        <p:spPr>
          <a:xfrm>
            <a:off x="9477728" y="5143071"/>
            <a:ext cx="1521587" cy="257175"/>
          </a:xfrm>
          <a:prstGeom prst="rect">
            <a:avLst/>
          </a:prstGeom>
        </p:spPr>
        <p:txBody>
          <a:bodyPr lIns="0" tIns="0" rIns="0" bIns="0" rtlCol="0" anchor="t">
            <a:spAutoFit/>
          </a:bodyPr>
          <a:lstStyle/>
          <a:p>
            <a:pPr marL="0" lvl="0" indent="0" algn="r">
              <a:lnSpc>
                <a:spcPts val="2160"/>
              </a:lnSpc>
              <a:spcBef>
                <a:spcPct val="0"/>
              </a:spcBef>
            </a:pPr>
            <a:r>
              <a:rPr lang="en-US" sz="1800" b="1" u="none" strike="noStrike" spc="-72">
                <a:solidFill>
                  <a:srgbClr val="3A69D0"/>
                </a:solidFill>
                <a:latin typeface="Canva Sans Bold"/>
                <a:ea typeface="Canva Sans Bold"/>
                <a:cs typeface="Canva Sans Bold"/>
                <a:sym typeface="Canva Sans Bold"/>
              </a:rPr>
              <a:t>Analisi dei dati</a:t>
            </a:r>
          </a:p>
        </p:txBody>
      </p:sp>
      <p:sp>
        <p:nvSpPr>
          <p:cNvPr id="9" name="TextBox 9"/>
          <p:cNvSpPr txBox="1"/>
          <p:nvPr/>
        </p:nvSpPr>
        <p:spPr>
          <a:xfrm>
            <a:off x="8629412" y="5543439"/>
            <a:ext cx="2395931" cy="808990"/>
          </a:xfrm>
          <a:prstGeom prst="rect">
            <a:avLst/>
          </a:prstGeom>
        </p:spPr>
        <p:txBody>
          <a:bodyPr lIns="0" tIns="0" rIns="0" bIns="0" rtlCol="0" anchor="t">
            <a:spAutoFit/>
          </a:bodyPr>
          <a:lstStyle/>
          <a:p>
            <a:pPr marL="0" lvl="0" indent="0" algn="r">
              <a:lnSpc>
                <a:spcPts val="1610"/>
              </a:lnSpc>
              <a:spcBef>
                <a:spcPct val="0"/>
              </a:spcBef>
            </a:pPr>
            <a:r>
              <a:rPr lang="en-US" sz="1400" u="none" strike="noStrike" spc="-56">
                <a:solidFill>
                  <a:srgbClr val="545454"/>
                </a:solidFill>
                <a:latin typeface="Canva Sans"/>
                <a:ea typeface="Canva Sans"/>
                <a:cs typeface="Canva Sans"/>
                <a:sym typeface="Canva Sans"/>
              </a:rPr>
              <a:t>Utilizza l'intelligenza artificiale per analizzare grandi insiemi di dati e identificare tendenze e modelli.</a:t>
            </a:r>
          </a:p>
        </p:txBody>
      </p:sp>
      <p:sp>
        <p:nvSpPr>
          <p:cNvPr id="10" name="Freeform 10"/>
          <p:cNvSpPr/>
          <p:nvPr/>
        </p:nvSpPr>
        <p:spPr>
          <a:xfrm>
            <a:off x="14603927" y="4177369"/>
            <a:ext cx="867119" cy="777654"/>
          </a:xfrm>
          <a:custGeom>
            <a:avLst/>
            <a:gdLst/>
            <a:ahLst/>
            <a:cxnLst/>
            <a:rect l="l" t="t" r="r" b="b"/>
            <a:pathLst>
              <a:path w="867119" h="777654">
                <a:moveTo>
                  <a:pt x="0" y="0"/>
                </a:moveTo>
                <a:lnTo>
                  <a:pt x="867119" y="0"/>
                </a:lnTo>
                <a:lnTo>
                  <a:pt x="867119" y="777654"/>
                </a:lnTo>
                <a:lnTo>
                  <a:pt x="0" y="777654"/>
                </a:lnTo>
                <a:lnTo>
                  <a:pt x="0" y="0"/>
                </a:lnTo>
                <a:close/>
              </a:path>
            </a:pathLst>
          </a:custGeom>
          <a:blipFill>
            <a:blip r:embed="rId8"/>
            <a:stretch>
              <a:fillRect/>
            </a:stretch>
          </a:blipFill>
        </p:spPr>
        <p:txBody>
          <a:bodyPr/>
          <a:lstStyle/>
          <a:p>
            <a:endParaRPr lang="en-GB"/>
          </a:p>
        </p:txBody>
      </p:sp>
      <p:sp>
        <p:nvSpPr>
          <p:cNvPr id="11" name="Freeform 11"/>
          <p:cNvSpPr/>
          <p:nvPr/>
        </p:nvSpPr>
        <p:spPr>
          <a:xfrm>
            <a:off x="14727801" y="4308125"/>
            <a:ext cx="619370" cy="516142"/>
          </a:xfrm>
          <a:custGeom>
            <a:avLst/>
            <a:gdLst/>
            <a:ahLst/>
            <a:cxnLst/>
            <a:rect l="l" t="t" r="r" b="b"/>
            <a:pathLst>
              <a:path w="619370" h="516142">
                <a:moveTo>
                  <a:pt x="0" y="0"/>
                </a:moveTo>
                <a:lnTo>
                  <a:pt x="619371" y="0"/>
                </a:lnTo>
                <a:lnTo>
                  <a:pt x="619371" y="516142"/>
                </a:lnTo>
                <a:lnTo>
                  <a:pt x="0" y="516142"/>
                </a:lnTo>
                <a:lnTo>
                  <a:pt x="0" y="0"/>
                </a:lnTo>
                <a:close/>
              </a:path>
            </a:pathLst>
          </a:custGeom>
          <a:blipFill>
            <a:blip r:embed="rId9"/>
            <a:stretch>
              <a:fillRect/>
            </a:stretch>
          </a:blipFill>
        </p:spPr>
        <p:txBody>
          <a:bodyPr/>
          <a:lstStyle/>
          <a:p>
            <a:endParaRPr lang="en-GB"/>
          </a:p>
        </p:txBody>
      </p:sp>
      <p:sp>
        <p:nvSpPr>
          <p:cNvPr id="12" name="Freeform 12"/>
          <p:cNvSpPr/>
          <p:nvPr/>
        </p:nvSpPr>
        <p:spPr>
          <a:xfrm>
            <a:off x="13984557" y="4177369"/>
            <a:ext cx="626252" cy="392268"/>
          </a:xfrm>
          <a:custGeom>
            <a:avLst/>
            <a:gdLst/>
            <a:ahLst/>
            <a:cxnLst/>
            <a:rect l="l" t="t" r="r" b="b"/>
            <a:pathLst>
              <a:path w="626252" h="392268">
                <a:moveTo>
                  <a:pt x="0" y="0"/>
                </a:moveTo>
                <a:lnTo>
                  <a:pt x="626252" y="0"/>
                </a:lnTo>
                <a:lnTo>
                  <a:pt x="626252" y="392268"/>
                </a:lnTo>
                <a:lnTo>
                  <a:pt x="0" y="392268"/>
                </a:lnTo>
                <a:lnTo>
                  <a:pt x="0" y="0"/>
                </a:lnTo>
                <a:close/>
              </a:path>
            </a:pathLst>
          </a:custGeom>
          <a:blipFill>
            <a:blip r:embed="rId10"/>
            <a:stretch>
              <a:fillRect/>
            </a:stretch>
          </a:blipFill>
        </p:spPr>
        <p:txBody>
          <a:bodyPr/>
          <a:lstStyle/>
          <a:p>
            <a:endParaRPr lang="en-GB"/>
          </a:p>
        </p:txBody>
      </p:sp>
      <p:sp>
        <p:nvSpPr>
          <p:cNvPr id="13" name="TextBox 13"/>
          <p:cNvSpPr txBox="1"/>
          <p:nvPr/>
        </p:nvSpPr>
        <p:spPr>
          <a:xfrm>
            <a:off x="15347172" y="5143071"/>
            <a:ext cx="1930371" cy="523875"/>
          </a:xfrm>
          <a:prstGeom prst="rect">
            <a:avLst/>
          </a:prstGeom>
        </p:spPr>
        <p:txBody>
          <a:bodyPr lIns="0" tIns="0" rIns="0" bIns="0" rtlCol="0" anchor="t">
            <a:spAutoFit/>
          </a:bodyPr>
          <a:lstStyle/>
          <a:p>
            <a:pPr marL="0" lvl="0" indent="0" algn="l">
              <a:lnSpc>
                <a:spcPts val="2160"/>
              </a:lnSpc>
              <a:spcBef>
                <a:spcPct val="0"/>
              </a:spcBef>
            </a:pPr>
            <a:r>
              <a:rPr lang="en-US" sz="1800" b="1" u="none" strike="noStrike" spc="-72">
                <a:solidFill>
                  <a:srgbClr val="C0C0C0"/>
                </a:solidFill>
                <a:latin typeface="Canva Sans Bold"/>
                <a:ea typeface="Canva Sans Bold"/>
                <a:cs typeface="Canva Sans Bold"/>
                <a:sym typeface="Canva Sans Bold"/>
              </a:rPr>
              <a:t>Supporto alle decisioni</a:t>
            </a:r>
          </a:p>
        </p:txBody>
      </p:sp>
      <p:sp>
        <p:nvSpPr>
          <p:cNvPr id="14" name="TextBox 14"/>
          <p:cNvSpPr txBox="1"/>
          <p:nvPr/>
        </p:nvSpPr>
        <p:spPr>
          <a:xfrm>
            <a:off x="15347172" y="5847921"/>
            <a:ext cx="2203664" cy="1009015"/>
          </a:xfrm>
          <a:prstGeom prst="rect">
            <a:avLst/>
          </a:prstGeom>
        </p:spPr>
        <p:txBody>
          <a:bodyPr lIns="0" tIns="0" rIns="0" bIns="0" rtlCol="0" anchor="t">
            <a:spAutoFit/>
          </a:bodyPr>
          <a:lstStyle/>
          <a:p>
            <a:pPr marL="0" lvl="0" indent="0" algn="l">
              <a:lnSpc>
                <a:spcPts val="1610"/>
              </a:lnSpc>
              <a:spcBef>
                <a:spcPct val="0"/>
              </a:spcBef>
            </a:pPr>
            <a:r>
              <a:rPr lang="en-US" sz="1400" u="none" strike="noStrike" spc="-56">
                <a:solidFill>
                  <a:srgbClr val="545454"/>
                </a:solidFill>
                <a:latin typeface="Canva Sans"/>
                <a:ea typeface="Canva Sans"/>
                <a:cs typeface="Canva Sans"/>
                <a:sym typeface="Canva Sans"/>
              </a:rPr>
              <a:t>Utilizzare l'intelligenza artificiale come strumento di supporto al processo decisionale, non per sostituirlo.</a:t>
            </a:r>
          </a:p>
        </p:txBody>
      </p:sp>
      <p:sp>
        <p:nvSpPr>
          <p:cNvPr id="15" name="Freeform 15"/>
          <p:cNvSpPr/>
          <p:nvPr/>
        </p:nvSpPr>
        <p:spPr>
          <a:xfrm>
            <a:off x="12752698" y="5333528"/>
            <a:ext cx="990993" cy="770772"/>
          </a:xfrm>
          <a:custGeom>
            <a:avLst/>
            <a:gdLst/>
            <a:ahLst/>
            <a:cxnLst/>
            <a:rect l="l" t="t" r="r" b="b"/>
            <a:pathLst>
              <a:path w="990993" h="770772">
                <a:moveTo>
                  <a:pt x="0" y="0"/>
                </a:moveTo>
                <a:lnTo>
                  <a:pt x="990993" y="0"/>
                </a:lnTo>
                <a:lnTo>
                  <a:pt x="990993" y="770772"/>
                </a:lnTo>
                <a:lnTo>
                  <a:pt x="0" y="770772"/>
                </a:lnTo>
                <a:lnTo>
                  <a:pt x="0" y="0"/>
                </a:lnTo>
                <a:close/>
              </a:path>
            </a:pathLst>
          </a:custGeom>
          <a:blipFill>
            <a:blip r:embed="rId11"/>
            <a:stretch>
              <a:fillRect/>
            </a:stretch>
          </a:blipFill>
        </p:spPr>
        <p:txBody>
          <a:bodyPr/>
          <a:lstStyle/>
          <a:p>
            <a:endParaRPr lang="en-GB"/>
          </a:p>
        </p:txBody>
      </p:sp>
      <p:sp>
        <p:nvSpPr>
          <p:cNvPr id="16" name="Freeform 16"/>
          <p:cNvSpPr/>
          <p:nvPr/>
        </p:nvSpPr>
        <p:spPr>
          <a:xfrm>
            <a:off x="12876572" y="5457402"/>
            <a:ext cx="619370" cy="523024"/>
          </a:xfrm>
          <a:custGeom>
            <a:avLst/>
            <a:gdLst/>
            <a:ahLst/>
            <a:cxnLst/>
            <a:rect l="l" t="t" r="r" b="b"/>
            <a:pathLst>
              <a:path w="619370" h="523024">
                <a:moveTo>
                  <a:pt x="0" y="0"/>
                </a:moveTo>
                <a:lnTo>
                  <a:pt x="619371" y="0"/>
                </a:lnTo>
                <a:lnTo>
                  <a:pt x="619371" y="523023"/>
                </a:lnTo>
                <a:lnTo>
                  <a:pt x="0" y="523023"/>
                </a:lnTo>
                <a:lnTo>
                  <a:pt x="0" y="0"/>
                </a:lnTo>
                <a:close/>
              </a:path>
            </a:pathLst>
          </a:custGeom>
          <a:blipFill>
            <a:blip r:embed="rId12"/>
            <a:stretch>
              <a:fillRect/>
            </a:stretch>
          </a:blipFill>
        </p:spPr>
        <p:txBody>
          <a:bodyPr/>
          <a:lstStyle/>
          <a:p>
            <a:endParaRPr lang="en-GB"/>
          </a:p>
        </p:txBody>
      </p:sp>
      <p:sp>
        <p:nvSpPr>
          <p:cNvPr id="17" name="Freeform 17"/>
          <p:cNvSpPr/>
          <p:nvPr/>
        </p:nvSpPr>
        <p:spPr>
          <a:xfrm>
            <a:off x="13124320" y="4817386"/>
            <a:ext cx="247748" cy="523024"/>
          </a:xfrm>
          <a:custGeom>
            <a:avLst/>
            <a:gdLst/>
            <a:ahLst/>
            <a:cxnLst/>
            <a:rect l="l" t="t" r="r" b="b"/>
            <a:pathLst>
              <a:path w="247748" h="523024">
                <a:moveTo>
                  <a:pt x="0" y="0"/>
                </a:moveTo>
                <a:lnTo>
                  <a:pt x="247749" y="0"/>
                </a:lnTo>
                <a:lnTo>
                  <a:pt x="247749" y="523023"/>
                </a:lnTo>
                <a:lnTo>
                  <a:pt x="0" y="523023"/>
                </a:lnTo>
                <a:lnTo>
                  <a:pt x="0" y="0"/>
                </a:lnTo>
                <a:close/>
              </a:path>
            </a:pathLst>
          </a:custGeom>
          <a:blipFill>
            <a:blip r:embed="rId13"/>
            <a:stretch>
              <a:fillRect/>
            </a:stretch>
          </a:blipFill>
        </p:spPr>
        <p:txBody>
          <a:bodyPr/>
          <a:lstStyle/>
          <a:p>
            <a:endParaRPr lang="en-GB"/>
          </a:p>
        </p:txBody>
      </p:sp>
      <p:sp>
        <p:nvSpPr>
          <p:cNvPr id="18" name="TextBox 18"/>
          <p:cNvSpPr txBox="1"/>
          <p:nvPr/>
        </p:nvSpPr>
        <p:spPr>
          <a:xfrm>
            <a:off x="11823290" y="6795005"/>
            <a:ext cx="2904512" cy="479679"/>
          </a:xfrm>
          <a:prstGeom prst="rect">
            <a:avLst/>
          </a:prstGeom>
        </p:spPr>
        <p:txBody>
          <a:bodyPr lIns="0" tIns="0" rIns="0" bIns="0" rtlCol="0" anchor="t">
            <a:spAutoFit/>
          </a:bodyPr>
          <a:lstStyle/>
          <a:p>
            <a:pPr marL="0" lvl="0" indent="0" algn="ctr">
              <a:lnSpc>
                <a:spcPts val="1908"/>
              </a:lnSpc>
              <a:spcBef>
                <a:spcPct val="0"/>
              </a:spcBef>
            </a:pPr>
            <a:r>
              <a:rPr lang="en-US" sz="1800" b="1" u="none" strike="noStrike" spc="-72">
                <a:solidFill>
                  <a:srgbClr val="FDD501"/>
                </a:solidFill>
                <a:latin typeface="Canva Sans Bold"/>
                <a:ea typeface="Canva Sans Bold"/>
                <a:cs typeface="Canva Sans Bold"/>
                <a:sym typeface="Canva Sans Bold"/>
              </a:rPr>
              <a:t>Raccomandazioni basate sulla probabilità</a:t>
            </a:r>
          </a:p>
        </p:txBody>
      </p:sp>
      <p:sp>
        <p:nvSpPr>
          <p:cNvPr id="19" name="TextBox 19"/>
          <p:cNvSpPr txBox="1"/>
          <p:nvPr/>
        </p:nvSpPr>
        <p:spPr>
          <a:xfrm>
            <a:off x="11667300" y="7424745"/>
            <a:ext cx="3060501" cy="608965"/>
          </a:xfrm>
          <a:prstGeom prst="rect">
            <a:avLst/>
          </a:prstGeom>
        </p:spPr>
        <p:txBody>
          <a:bodyPr lIns="0" tIns="0" rIns="0" bIns="0" rtlCol="0" anchor="t">
            <a:spAutoFit/>
          </a:bodyPr>
          <a:lstStyle/>
          <a:p>
            <a:pPr marL="0" lvl="0" indent="0" algn="ctr">
              <a:lnSpc>
                <a:spcPts val="1610"/>
              </a:lnSpc>
              <a:spcBef>
                <a:spcPct val="0"/>
              </a:spcBef>
            </a:pPr>
            <a:r>
              <a:rPr lang="en-US" sz="1400" u="none" strike="noStrike" spc="-56">
                <a:solidFill>
                  <a:srgbClr val="545454"/>
                </a:solidFill>
                <a:latin typeface="Canva Sans"/>
                <a:ea typeface="Canva Sans"/>
                <a:cs typeface="Canva Sans"/>
                <a:sym typeface="Canva Sans"/>
              </a:rPr>
              <a:t>Sfrutta l'intelligenza artificiale per generare raccomandazioni basate su modelli statistici.</a:t>
            </a:r>
          </a:p>
        </p:txBody>
      </p:sp>
      <p:sp>
        <p:nvSpPr>
          <p:cNvPr id="20" name="TextBox 20"/>
          <p:cNvSpPr txBox="1"/>
          <p:nvPr/>
        </p:nvSpPr>
        <p:spPr>
          <a:xfrm>
            <a:off x="1028700" y="1006733"/>
            <a:ext cx="15506700" cy="641201"/>
          </a:xfrm>
          <a:prstGeom prst="rect">
            <a:avLst/>
          </a:prstGeom>
        </p:spPr>
        <p:txBody>
          <a:bodyPr wrap="square" lIns="0" tIns="0" rIns="0" bIns="0" rtlCol="0" anchor="t">
            <a:spAutoFit/>
          </a:bodyP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L'IA COME SISTEMA DI SUPPORTO, NON COME SISTEMA DECISIONALE</a:t>
            </a:r>
          </a:p>
        </p:txBody>
      </p:sp>
      <p:sp>
        <p:nvSpPr>
          <p:cNvPr id="21" name="Freeform 21"/>
          <p:cNvSpPr/>
          <p:nvPr/>
        </p:nvSpPr>
        <p:spPr>
          <a:xfrm>
            <a:off x="1028700" y="6715627"/>
            <a:ext cx="5971962" cy="3254719"/>
          </a:xfrm>
          <a:custGeom>
            <a:avLst/>
            <a:gdLst/>
            <a:ahLst/>
            <a:cxnLst/>
            <a:rect l="l" t="t" r="r" b="b"/>
            <a:pathLst>
              <a:path w="5971962" h="3254719">
                <a:moveTo>
                  <a:pt x="0" y="0"/>
                </a:moveTo>
                <a:lnTo>
                  <a:pt x="5971962" y="0"/>
                </a:lnTo>
                <a:lnTo>
                  <a:pt x="5971962" y="3254719"/>
                </a:lnTo>
                <a:lnTo>
                  <a:pt x="0" y="3254719"/>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GB"/>
          </a:p>
        </p:txBody>
      </p:sp>
      <p:sp>
        <p:nvSpPr>
          <p:cNvPr id="22" name="TextBox 22"/>
          <p:cNvSpPr txBox="1"/>
          <p:nvPr/>
        </p:nvSpPr>
        <p:spPr>
          <a:xfrm>
            <a:off x="1638676" y="7343685"/>
            <a:ext cx="4752010" cy="1987724"/>
          </a:xfrm>
          <a:prstGeom prst="rect">
            <a:avLst/>
          </a:prstGeom>
        </p:spPr>
        <p:txBody>
          <a:bodyPr lIns="0" tIns="0" rIns="0" bIns="0" rtlCol="0" anchor="t">
            <a:spAutoFit/>
          </a:bodyPr>
          <a:lstStyle/>
          <a:p>
            <a:pPr marL="0" lvl="0" indent="0" algn="ctr">
              <a:lnSpc>
                <a:spcPts val="3079"/>
              </a:lnSpc>
              <a:spcBef>
                <a:spcPct val="0"/>
              </a:spcBef>
            </a:pPr>
            <a:r>
              <a:rPr lang="en-US" sz="2800" u="none" strike="noStrike" dirty="0">
                <a:solidFill>
                  <a:srgbClr val="000000"/>
                </a:solidFill>
                <a:latin typeface="Lato Light" panose="020F0302020204030203" pitchFamily="34" charset="0"/>
                <a:ea typeface="Canva Sans"/>
                <a:cs typeface="Canva Sans"/>
                <a:sym typeface="Canva Sans"/>
              </a:rPr>
              <a:t>I </a:t>
            </a:r>
            <a:r>
              <a:rPr lang="en-US" sz="2800" u="none" strike="noStrike" dirty="0" err="1">
                <a:solidFill>
                  <a:srgbClr val="000000"/>
                </a:solidFill>
                <a:latin typeface="Lato Light" panose="020F0302020204030203" pitchFamily="34" charset="0"/>
                <a:ea typeface="Canva Sans"/>
                <a:cs typeface="Canva Sans"/>
                <a:sym typeface="Canva Sans"/>
              </a:rPr>
              <a:t>suggerimenti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dell'IA</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sono</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indicazioni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basate</a:t>
            </a:r>
            <a:r>
              <a:rPr lang="en-US" sz="2800" u="none" strike="noStrike" dirty="0">
                <a:solidFill>
                  <a:srgbClr val="000000"/>
                </a:solidFill>
                <a:latin typeface="Lato Light" panose="020F0302020204030203" pitchFamily="34" charset="0"/>
                <a:ea typeface="Canva Sans"/>
                <a:cs typeface="Canva Sans"/>
                <a:sym typeface="Canva Sans"/>
              </a:rPr>
              <a:t> sui </a:t>
            </a:r>
            <a:r>
              <a:rPr lang="en-US" sz="2800" u="none" strike="noStrike" dirty="0" err="1">
                <a:solidFill>
                  <a:srgbClr val="000000"/>
                </a:solidFill>
                <a:latin typeface="Lato Light" panose="020F0302020204030203" pitchFamily="34" charset="0"/>
                <a:ea typeface="Canva Sans"/>
                <a:cs typeface="Canva Sans"/>
                <a:sym typeface="Canva Sans"/>
              </a:rPr>
              <a:t>dati</a:t>
            </a:r>
            <a:r>
              <a:rPr lang="en-US" sz="2800" u="none" strike="noStrike" dirty="0">
                <a:solidFill>
                  <a:srgbClr val="000000"/>
                </a:solidFill>
                <a:latin typeface="Lato Light" panose="020F0302020204030203" pitchFamily="34" charset="0"/>
                <a:ea typeface="Canva Sans"/>
                <a:cs typeface="Canva Sans"/>
                <a:sym typeface="Canva Sans"/>
              </a:rPr>
              <a:t>, non </a:t>
            </a:r>
            <a:r>
              <a:rPr lang="en-US" sz="2800" u="none" strike="noStrike" dirty="0" err="1">
                <a:solidFill>
                  <a:srgbClr val="000000"/>
                </a:solidFill>
                <a:latin typeface="Lato Light" panose="020F0302020204030203" pitchFamily="34" charset="0"/>
                <a:ea typeface="Canva Sans"/>
                <a:cs typeface="Canva Sans"/>
                <a:sym typeface="Canva Sans"/>
              </a:rPr>
              <a:t>decisioni</a:t>
            </a:r>
            <a:r>
              <a:rPr lang="en-US" sz="2800" u="none" strike="noStrike" dirty="0">
                <a:solidFill>
                  <a:srgbClr val="000000"/>
                </a:solidFill>
                <a:latin typeface="Lato Light" panose="020F0302020204030203" pitchFamily="34" charset="0"/>
                <a:ea typeface="Canva Sans"/>
                <a:cs typeface="Canva Sans"/>
                <a:sym typeface="Canva Sans"/>
              </a:rPr>
              <a:t>; è </a:t>
            </a:r>
            <a:r>
              <a:rPr lang="en-US" sz="2800" u="none" strike="noStrike" dirty="0" err="1">
                <a:solidFill>
                  <a:srgbClr val="000000"/>
                </a:solidFill>
                <a:latin typeface="Lato Light" panose="020F0302020204030203" pitchFamily="34" charset="0"/>
                <a:ea typeface="Canva Sans"/>
                <a:cs typeface="Canva Sans"/>
                <a:sym typeface="Canva Sans"/>
              </a:rPr>
              <a:t>necessario</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valutarli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criticamente</a:t>
            </a:r>
            <a:r>
              <a:rPr lang="en-US" sz="2800" u="none" strike="noStrike" dirty="0">
                <a:solidFill>
                  <a:srgbClr val="000000"/>
                </a:solidFill>
                <a:latin typeface="Lato Light" panose="020F0302020204030203" pitchFamily="34" charset="0"/>
                <a:ea typeface="Canva Sans"/>
                <a:cs typeface="Canva Sans"/>
                <a:sym typeface="Canva Sans"/>
              </a:rPr>
              <a:t> e </a:t>
            </a:r>
            <a:r>
              <a:rPr lang="en-US" sz="2800" u="none" strike="noStrike" dirty="0" err="1">
                <a:solidFill>
                  <a:srgbClr val="000000"/>
                </a:solidFill>
                <a:latin typeface="Lato Light" panose="020F0302020204030203" pitchFamily="34" charset="0"/>
                <a:ea typeface="Canva Sans"/>
                <a:cs typeface="Canva Sans"/>
                <a:sym typeface="Canva Sans"/>
              </a:rPr>
              <a:t>prendere</a:t>
            </a:r>
            <a:r>
              <a:rPr lang="en-US" sz="2800" u="none" strike="noStrike" dirty="0">
                <a:solidFill>
                  <a:srgbClr val="000000"/>
                </a:solidFill>
                <a:latin typeface="Lato Light" panose="020F0302020204030203" pitchFamily="34" charset="0"/>
                <a:ea typeface="Canva Sans"/>
                <a:cs typeface="Canva Sans"/>
                <a:sym typeface="Canva Sans"/>
              </a:rPr>
              <a:t> la </a:t>
            </a:r>
            <a:r>
              <a:rPr lang="en-US" sz="2800" u="none" strike="noStrike" dirty="0" err="1">
                <a:solidFill>
                  <a:srgbClr val="000000"/>
                </a:solidFill>
                <a:latin typeface="Lato Light" panose="020F0302020204030203" pitchFamily="34" charset="0"/>
                <a:ea typeface="Canva Sans"/>
                <a:cs typeface="Canva Sans"/>
                <a:sym typeface="Canva Sans"/>
              </a:rPr>
              <a:t>decisione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pedagogica</a:t>
            </a:r>
            <a:r>
              <a:rPr lang="en-US" sz="2800" u="none" strike="noStrike" dirty="0">
                <a:solidFill>
                  <a:srgbClr val="000000"/>
                </a:solidFill>
                <a:latin typeface="Lato Light" panose="020F0302020204030203" pitchFamily="34" charset="0"/>
                <a:ea typeface="Canva Sans"/>
                <a:cs typeface="Canva Sans"/>
                <a:sym typeface="Canva Sans"/>
              </a:rPr>
              <a:t> finale.</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942975"/>
            <a:ext cx="16230600" cy="3738972"/>
          </a:xfrm>
          <a:prstGeom prst="rect">
            <a:avLst/>
          </a:prstGeom>
        </p:spPr>
        <p:txBody>
          <a:bodyPr lIns="0" tIns="0" rIns="0" bIns="0" rtlCol="0" anchor="t">
            <a:spAutoFit/>
          </a:bodyPr>
          <a:lstStyle/>
          <a:p>
            <a:pPr marL="0" lvl="0" indent="0" algn="just"/>
            <a:r>
              <a:rPr lang="en-US" sz="4200" u="none" strike="noStrike" dirty="0" err="1">
                <a:solidFill>
                  <a:srgbClr val="000000"/>
                </a:solidFill>
                <a:latin typeface="Oswald"/>
                <a:ea typeface="Oswald"/>
                <a:cs typeface="Oswald"/>
                <a:sym typeface="Oswald"/>
              </a:rPr>
              <a:t>L'insegnamento</a:t>
            </a:r>
            <a:r>
              <a:rPr lang="en-US" sz="4200" u="none" strike="noStrike" dirty="0">
                <a:solidFill>
                  <a:srgbClr val="000000"/>
                </a:solidFill>
                <a:latin typeface="Oswald"/>
                <a:ea typeface="Oswald"/>
                <a:cs typeface="Oswald"/>
                <a:sym typeface="Oswald"/>
              </a:rPr>
              <a:t> </a:t>
            </a:r>
            <a:r>
              <a:rPr lang="en-US" sz="4200" u="none" strike="noStrike" dirty="0" err="1">
                <a:solidFill>
                  <a:srgbClr val="000000"/>
                </a:solidFill>
                <a:latin typeface="Oswald"/>
                <a:ea typeface="Oswald"/>
                <a:cs typeface="Oswald"/>
                <a:sym typeface="Oswald"/>
              </a:rPr>
              <a:t>autentico</a:t>
            </a:r>
            <a:r>
              <a:rPr lang="en-US" sz="4200" u="none" strike="noStrike" dirty="0">
                <a:solidFill>
                  <a:srgbClr val="000000"/>
                </a:solidFill>
                <a:latin typeface="Oswald"/>
                <a:ea typeface="Oswald"/>
                <a:cs typeface="Oswald"/>
                <a:sym typeface="Oswald"/>
              </a:rPr>
              <a:t> </a:t>
            </a:r>
            <a:r>
              <a:rPr lang="en-US" sz="4200" u="none" strike="noStrike" dirty="0" err="1">
                <a:solidFill>
                  <a:srgbClr val="000000"/>
                </a:solidFill>
                <a:latin typeface="Oswald"/>
                <a:ea typeface="Oswald"/>
                <a:cs typeface="Oswald"/>
                <a:sym typeface="Oswald"/>
              </a:rPr>
              <a:t>si</a:t>
            </a:r>
            <a:r>
              <a:rPr lang="en-US" sz="4200" u="none" strike="noStrike" dirty="0">
                <a:solidFill>
                  <a:srgbClr val="000000"/>
                </a:solidFill>
                <a:latin typeface="Oswald"/>
                <a:ea typeface="Oswald"/>
                <a:cs typeface="Oswald"/>
                <a:sym typeface="Oswald"/>
              </a:rPr>
              <a:t> </a:t>
            </a:r>
            <a:r>
              <a:rPr lang="en-US" sz="4200" u="none" strike="noStrike" dirty="0" err="1">
                <a:solidFill>
                  <a:srgbClr val="000000"/>
                </a:solidFill>
                <a:latin typeface="Oswald"/>
                <a:ea typeface="Oswald"/>
                <a:cs typeface="Oswald"/>
                <a:sym typeface="Oswald"/>
              </a:rPr>
              <a:t>concentra</a:t>
            </a:r>
            <a:r>
              <a:rPr lang="en-US" sz="4200" u="none" strike="noStrike" dirty="0">
                <a:solidFill>
                  <a:srgbClr val="000000"/>
                </a:solidFill>
                <a:latin typeface="Oswald"/>
                <a:ea typeface="Oswald"/>
                <a:cs typeface="Oswald"/>
                <a:sym typeface="Oswald"/>
              </a:rPr>
              <a:t> </a:t>
            </a:r>
            <a:r>
              <a:rPr lang="en-US" sz="4200" u="none" strike="noStrike" dirty="0" err="1">
                <a:solidFill>
                  <a:srgbClr val="000000"/>
                </a:solidFill>
                <a:latin typeface="Oswald"/>
                <a:ea typeface="Oswald"/>
                <a:cs typeface="Oswald"/>
                <a:sym typeface="Oswald"/>
              </a:rPr>
              <a:t>sull'individuo</a:t>
            </a:r>
            <a:r>
              <a:rPr lang="en-US" sz="4200" u="none" strike="noStrike" dirty="0">
                <a:solidFill>
                  <a:srgbClr val="000000"/>
                </a:solidFill>
                <a:latin typeface="Oswald"/>
                <a:ea typeface="Oswald"/>
                <a:cs typeface="Oswald"/>
                <a:sym typeface="Oswald"/>
              </a:rPr>
              <a:t> </a:t>
            </a:r>
            <a:r>
              <a:rPr lang="en-US" sz="4200" u="none" strike="noStrike" dirty="0" err="1">
                <a:solidFill>
                  <a:srgbClr val="000000"/>
                </a:solidFill>
                <a:latin typeface="Oswald"/>
                <a:ea typeface="Oswald"/>
                <a:cs typeface="Oswald"/>
                <a:sym typeface="Oswald"/>
              </a:rPr>
              <a:t>che</a:t>
            </a:r>
            <a:r>
              <a:rPr lang="en-US" sz="4200" u="none" strike="noStrike" dirty="0">
                <a:solidFill>
                  <a:srgbClr val="000000"/>
                </a:solidFill>
                <a:latin typeface="Oswald"/>
                <a:ea typeface="Oswald"/>
                <a:cs typeface="Oswald"/>
                <a:sym typeface="Oswald"/>
              </a:rPr>
              <a:t> </a:t>
            </a:r>
            <a:r>
              <a:rPr lang="en-US" sz="4200" u="none" strike="noStrike" dirty="0" err="1">
                <a:solidFill>
                  <a:srgbClr val="000000"/>
                </a:solidFill>
                <a:latin typeface="Oswald"/>
                <a:ea typeface="Oswald"/>
                <a:cs typeface="Oswald"/>
                <a:sym typeface="Oswald"/>
              </a:rPr>
              <a:t>abbiamo</a:t>
            </a:r>
            <a:r>
              <a:rPr lang="en-US" sz="4200" u="none" strike="noStrike" dirty="0">
                <a:solidFill>
                  <a:srgbClr val="000000"/>
                </a:solidFill>
                <a:latin typeface="Oswald"/>
                <a:ea typeface="Oswald"/>
                <a:cs typeface="Oswald"/>
                <a:sym typeface="Oswald"/>
              </a:rPr>
              <a:t> di </a:t>
            </a:r>
            <a:r>
              <a:rPr lang="en-US" sz="4200" u="none" strike="noStrike" dirty="0" err="1">
                <a:solidFill>
                  <a:srgbClr val="000000"/>
                </a:solidFill>
                <a:latin typeface="Oswald"/>
                <a:ea typeface="Oswald"/>
                <a:cs typeface="Oswald"/>
                <a:sym typeface="Oswald"/>
              </a:rPr>
              <a:t>fronte</a:t>
            </a:r>
            <a:r>
              <a:rPr lang="en-US" sz="4200" u="none" strike="noStrike" dirty="0">
                <a:solidFill>
                  <a:srgbClr val="000000"/>
                </a:solidFill>
                <a:latin typeface="Oswald"/>
                <a:ea typeface="Oswald"/>
                <a:cs typeface="Oswald"/>
                <a:sym typeface="Oswald"/>
              </a:rPr>
              <a:t>, </a:t>
            </a:r>
            <a:r>
              <a:rPr lang="en-US" sz="4200" u="none" strike="noStrike" dirty="0" err="1">
                <a:solidFill>
                  <a:srgbClr val="000000"/>
                </a:solidFill>
                <a:latin typeface="Oswald"/>
                <a:ea typeface="Oswald"/>
                <a:cs typeface="Oswald"/>
                <a:sym typeface="Oswald"/>
              </a:rPr>
              <a:t>tenendo</a:t>
            </a:r>
            <a:r>
              <a:rPr lang="en-US" sz="4200" u="none" strike="noStrike" dirty="0">
                <a:solidFill>
                  <a:srgbClr val="000000"/>
                </a:solidFill>
                <a:latin typeface="Oswald"/>
                <a:ea typeface="Oswald"/>
                <a:cs typeface="Oswald"/>
                <a:sym typeface="Oswald"/>
              </a:rPr>
              <a:t> </a:t>
            </a:r>
            <a:r>
              <a:rPr lang="en-US" sz="4200" u="none" strike="noStrike" dirty="0" err="1">
                <a:solidFill>
                  <a:srgbClr val="000000"/>
                </a:solidFill>
                <a:latin typeface="Oswald"/>
                <a:ea typeface="Oswald"/>
                <a:cs typeface="Oswald"/>
                <a:sym typeface="Oswald"/>
              </a:rPr>
              <a:t>conto</a:t>
            </a:r>
            <a:r>
              <a:rPr lang="en-US" sz="4200" u="none" strike="noStrike" dirty="0">
                <a:solidFill>
                  <a:srgbClr val="000000"/>
                </a:solidFill>
                <a:latin typeface="Oswald"/>
                <a:ea typeface="Oswald"/>
                <a:cs typeface="Oswald"/>
                <a:sym typeface="Oswald"/>
              </a:rPr>
              <a:t> della </a:t>
            </a:r>
            <a:r>
              <a:rPr lang="en-US" sz="4200" u="none" strike="noStrike" dirty="0" err="1">
                <a:solidFill>
                  <a:srgbClr val="000000"/>
                </a:solidFill>
                <a:latin typeface="Oswald"/>
                <a:ea typeface="Oswald"/>
                <a:cs typeface="Oswald"/>
                <a:sym typeface="Oswald"/>
              </a:rPr>
              <a:t>sua</a:t>
            </a:r>
            <a:r>
              <a:rPr lang="en-US" sz="4200" u="none" strike="noStrike" dirty="0">
                <a:solidFill>
                  <a:srgbClr val="000000"/>
                </a:solidFill>
                <a:latin typeface="Oswald"/>
                <a:ea typeface="Oswald"/>
                <a:cs typeface="Oswald"/>
                <a:sym typeface="Oswald"/>
              </a:rPr>
              <a:t> </a:t>
            </a:r>
            <a:r>
              <a:rPr lang="en-US" sz="4200" u="none" strike="noStrike" dirty="0" err="1">
                <a:solidFill>
                  <a:srgbClr val="000000"/>
                </a:solidFill>
                <a:latin typeface="Oswald"/>
                <a:ea typeface="Oswald"/>
                <a:cs typeface="Oswald"/>
                <a:sym typeface="Oswald"/>
              </a:rPr>
              <a:t>storia</a:t>
            </a:r>
            <a:r>
              <a:rPr lang="en-US" sz="4200" u="none" strike="noStrike" dirty="0">
                <a:solidFill>
                  <a:srgbClr val="000000"/>
                </a:solidFill>
                <a:latin typeface="Oswald"/>
                <a:ea typeface="Oswald"/>
                <a:cs typeface="Oswald"/>
                <a:sym typeface="Oswald"/>
              </a:rPr>
              <a:t>, </a:t>
            </a:r>
            <a:r>
              <a:rPr lang="en-US" sz="4200" u="none" strike="noStrike" dirty="0" err="1">
                <a:solidFill>
                  <a:srgbClr val="000000"/>
                </a:solidFill>
                <a:latin typeface="Oswald"/>
                <a:ea typeface="Oswald"/>
                <a:cs typeface="Oswald"/>
                <a:sym typeface="Oswald"/>
              </a:rPr>
              <a:t>dei</a:t>
            </a:r>
            <a:r>
              <a:rPr lang="en-US" sz="4200" u="none" strike="noStrike" dirty="0">
                <a:solidFill>
                  <a:srgbClr val="000000"/>
                </a:solidFill>
                <a:latin typeface="Oswald"/>
                <a:ea typeface="Oswald"/>
                <a:cs typeface="Oswald"/>
                <a:sym typeface="Oswald"/>
              </a:rPr>
              <a:t> </a:t>
            </a:r>
            <a:r>
              <a:rPr lang="en-US" sz="4200" u="none" strike="noStrike" dirty="0" err="1">
                <a:solidFill>
                  <a:srgbClr val="000000"/>
                </a:solidFill>
                <a:latin typeface="Oswald"/>
                <a:ea typeface="Oswald"/>
                <a:cs typeface="Oswald"/>
                <a:sym typeface="Oswald"/>
              </a:rPr>
              <a:t>suoi</a:t>
            </a:r>
            <a:r>
              <a:rPr lang="en-US" sz="4200" u="none" strike="noStrike" dirty="0">
                <a:solidFill>
                  <a:srgbClr val="000000"/>
                </a:solidFill>
                <a:latin typeface="Oswald"/>
                <a:ea typeface="Oswald"/>
                <a:cs typeface="Oswald"/>
                <a:sym typeface="Oswald"/>
              </a:rPr>
              <a:t> </a:t>
            </a:r>
            <a:r>
              <a:rPr lang="en-US" sz="4200" u="none" strike="noStrike" dirty="0" err="1">
                <a:solidFill>
                  <a:srgbClr val="000000"/>
                </a:solidFill>
                <a:latin typeface="Oswald"/>
                <a:ea typeface="Oswald"/>
                <a:cs typeface="Oswald"/>
                <a:sym typeface="Oswald"/>
              </a:rPr>
              <a:t>ostacoli</a:t>
            </a:r>
            <a:r>
              <a:rPr lang="en-US" sz="4200" u="none" strike="noStrike" dirty="0">
                <a:solidFill>
                  <a:srgbClr val="000000"/>
                </a:solidFill>
                <a:latin typeface="Oswald"/>
                <a:ea typeface="Oswald"/>
                <a:cs typeface="Oswald"/>
                <a:sym typeface="Oswald"/>
              </a:rPr>
              <a:t> e del </a:t>
            </a:r>
            <a:r>
              <a:rPr lang="en-US" sz="4200" u="none" strike="noStrike" dirty="0" err="1">
                <a:solidFill>
                  <a:srgbClr val="000000"/>
                </a:solidFill>
                <a:latin typeface="Oswald"/>
                <a:ea typeface="Oswald"/>
                <a:cs typeface="Oswald"/>
                <a:sym typeface="Oswald"/>
              </a:rPr>
              <a:t>suo</a:t>
            </a:r>
            <a:r>
              <a:rPr lang="en-US" sz="4200" u="none" strike="noStrike" dirty="0">
                <a:solidFill>
                  <a:srgbClr val="000000"/>
                </a:solidFill>
                <a:latin typeface="Oswald"/>
                <a:ea typeface="Oswald"/>
                <a:cs typeface="Oswald"/>
                <a:sym typeface="Oswald"/>
              </a:rPr>
              <a:t> </a:t>
            </a:r>
            <a:r>
              <a:rPr lang="en-US" sz="4200" u="none" strike="noStrike" dirty="0" err="1">
                <a:solidFill>
                  <a:srgbClr val="000000"/>
                </a:solidFill>
                <a:latin typeface="Oswald"/>
                <a:ea typeface="Oswald"/>
                <a:cs typeface="Oswald"/>
                <a:sym typeface="Oswald"/>
              </a:rPr>
              <a:t>particolare</a:t>
            </a:r>
            <a:r>
              <a:rPr lang="en-US" sz="4200" u="none" strike="noStrike" dirty="0">
                <a:solidFill>
                  <a:srgbClr val="000000"/>
                </a:solidFill>
                <a:latin typeface="Oswald"/>
                <a:ea typeface="Oswald"/>
                <a:cs typeface="Oswald"/>
                <a:sym typeface="Oswald"/>
              </a:rPr>
              <a:t> </a:t>
            </a:r>
            <a:r>
              <a:rPr lang="en-US" sz="4200" u="none" strike="noStrike" dirty="0" err="1">
                <a:solidFill>
                  <a:srgbClr val="000000"/>
                </a:solidFill>
                <a:latin typeface="Oswald"/>
                <a:ea typeface="Oswald"/>
                <a:cs typeface="Oswald"/>
                <a:sym typeface="Oswald"/>
              </a:rPr>
              <a:t>ambiente</a:t>
            </a:r>
            <a:r>
              <a:rPr lang="en-US" sz="4200" u="none" strike="noStrike" dirty="0">
                <a:solidFill>
                  <a:srgbClr val="000000"/>
                </a:solidFill>
                <a:latin typeface="Oswald"/>
                <a:ea typeface="Oswald"/>
                <a:cs typeface="Oswald"/>
                <a:sym typeface="Oswald"/>
              </a:rPr>
              <a:t> di </a:t>
            </a:r>
            <a:r>
              <a:rPr lang="en-US" sz="4200" u="none" strike="noStrike" dirty="0" err="1">
                <a:solidFill>
                  <a:srgbClr val="000000"/>
                </a:solidFill>
                <a:latin typeface="Oswald"/>
                <a:ea typeface="Oswald"/>
                <a:cs typeface="Oswald"/>
                <a:sym typeface="Oswald"/>
              </a:rPr>
              <a:t>apprendimento</a:t>
            </a:r>
            <a:endParaRPr lang="en-US" sz="4200" u="none" strike="noStrike" dirty="0">
              <a:solidFill>
                <a:srgbClr val="000000"/>
              </a:solidFill>
              <a:latin typeface="Oswald"/>
              <a:ea typeface="Oswald"/>
              <a:cs typeface="Oswald"/>
              <a:sym typeface="Oswald"/>
            </a:endParaRPr>
          </a:p>
          <a:p>
            <a:pPr marL="0" lvl="0" indent="0" algn="just">
              <a:lnSpc>
                <a:spcPts val="3915"/>
              </a:lnSpc>
            </a:pPr>
            <a:endParaRPr lang="en-US" sz="4200" u="none" strike="noStrike" dirty="0">
              <a:solidFill>
                <a:srgbClr val="000000"/>
              </a:solidFill>
              <a:latin typeface="Oswald"/>
              <a:ea typeface="Oswald"/>
              <a:cs typeface="Oswald"/>
              <a:sym typeface="Oswald"/>
            </a:endParaRPr>
          </a:p>
          <a:p>
            <a:pPr marL="0" lvl="0" indent="0" algn="just">
              <a:lnSpc>
                <a:spcPts val="3479"/>
              </a:lnSpc>
            </a:pPr>
            <a:r>
              <a:rPr lang="en-US" sz="2400" u="none" strike="noStrike" dirty="0">
                <a:solidFill>
                  <a:srgbClr val="000000"/>
                </a:solidFill>
                <a:latin typeface="Lato Light"/>
                <a:ea typeface="Lato Light"/>
                <a:cs typeface="Lato Light"/>
                <a:sym typeface="Lato Light"/>
              </a:rPr>
              <a:t>Si </a:t>
            </a:r>
            <a:r>
              <a:rPr lang="en-US" sz="2400" u="none" strike="noStrike" dirty="0" err="1">
                <a:solidFill>
                  <a:srgbClr val="000000"/>
                </a:solidFill>
                <a:latin typeface="Lato Light"/>
                <a:ea typeface="Lato Light"/>
                <a:cs typeface="Lato Light"/>
                <a:sym typeface="Lato Light"/>
              </a:rPr>
              <a:t>tratta</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una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responsabilità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solo un </a:t>
            </a:r>
            <a:r>
              <a:rPr lang="en-US" sz="2400" u="none" strike="noStrike" dirty="0" err="1">
                <a:solidFill>
                  <a:srgbClr val="000000"/>
                </a:solidFill>
                <a:latin typeface="Lato Light"/>
                <a:ea typeface="Lato Light"/>
                <a:cs typeface="Lato Light"/>
                <a:sym typeface="Lato Light"/>
              </a:rPr>
              <a:t>essere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può</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assumersi</a:t>
            </a:r>
            <a:r>
              <a:rPr lang="en-US" sz="2400" u="none" strike="noStrike" dirty="0">
                <a:solidFill>
                  <a:srgbClr val="000000"/>
                </a:solidFill>
                <a:latin typeface="Lato Light"/>
                <a:ea typeface="Lato Light"/>
                <a:cs typeface="Lato Light"/>
                <a:sym typeface="Lato Light"/>
              </a:rPr>
              <a:t>. È proprio qui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emerge il </a:t>
            </a:r>
            <a:r>
              <a:rPr lang="en-US" sz="2400" u="none" strike="noStrike" dirty="0" err="1">
                <a:solidFill>
                  <a:srgbClr val="000000"/>
                </a:solidFill>
                <a:latin typeface="Lato Light"/>
                <a:ea typeface="Lato Light"/>
                <a:cs typeface="Lato Light"/>
                <a:sym typeface="Lato Light"/>
              </a:rPr>
              <a:t>tuo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valore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professionale</a:t>
            </a:r>
            <a:r>
              <a:rPr lang="en-US" sz="2400" u="none" strike="noStrike" dirty="0">
                <a:solidFill>
                  <a:srgbClr val="000000"/>
                </a:solidFill>
                <a:latin typeface="Lato Light"/>
                <a:ea typeface="Lato Light"/>
                <a:cs typeface="Lato Light"/>
                <a:sym typeface="Lato Light"/>
              </a:rPr>
              <a:t> come </a:t>
            </a:r>
            <a:r>
              <a:rPr lang="en-US" sz="2400" u="none" strike="noStrike" dirty="0" err="1">
                <a:solidFill>
                  <a:srgbClr val="000000"/>
                </a:solidFill>
                <a:latin typeface="Lato Light"/>
                <a:ea typeface="Lato Light"/>
                <a:cs typeface="Lato Light"/>
                <a:sym typeface="Lato Light"/>
              </a:rPr>
              <a:t>formatore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Risiede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capacità</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interpretare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suggerimenti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integrando</a:t>
            </a:r>
            <a:r>
              <a:rPr lang="en-US" sz="2400" u="none" strike="noStrike" dirty="0">
                <a:solidFill>
                  <a:srgbClr val="000000"/>
                </a:solidFill>
                <a:latin typeface="Lato Light"/>
                <a:ea typeface="Lato Light"/>
                <a:cs typeface="Lato Light"/>
                <a:sym typeface="Lato Light"/>
              </a:rPr>
              <a:t> tali </a:t>
            </a:r>
            <a:r>
              <a:rPr lang="en-US" sz="2400" u="none" strike="noStrike" dirty="0" err="1">
                <a:solidFill>
                  <a:srgbClr val="000000"/>
                </a:solidFill>
                <a:latin typeface="Lato Light"/>
                <a:ea typeface="Lato Light"/>
                <a:cs typeface="Lato Light"/>
                <a:sym typeface="Lato Light"/>
              </a:rPr>
              <a:t>dati</a:t>
            </a:r>
            <a:r>
              <a:rPr lang="en-US" sz="2400" u="none" strike="noStrike" dirty="0">
                <a:solidFill>
                  <a:srgbClr val="000000"/>
                </a:solidFill>
                <a:latin typeface="Lato Light"/>
                <a:ea typeface="Lato Light"/>
                <a:cs typeface="Lato Light"/>
                <a:sym typeface="Lato Light"/>
              </a:rPr>
              <a:t> con la </a:t>
            </a:r>
            <a:r>
              <a:rPr lang="en-US" sz="2400" u="none" strike="noStrike" dirty="0" err="1">
                <a:solidFill>
                  <a:srgbClr val="000000"/>
                </a:solidFill>
                <a:latin typeface="Lato Light"/>
                <a:ea typeface="Lato Light"/>
                <a:cs typeface="Lato Light"/>
                <a:sym typeface="Lato Light"/>
              </a:rPr>
              <a:t>comprensione</a:t>
            </a:r>
            <a:r>
              <a:rPr lang="en-US" sz="2400" u="none" strike="noStrike" dirty="0">
                <a:solidFill>
                  <a:srgbClr val="000000"/>
                </a:solidFill>
                <a:latin typeface="Lato Light"/>
                <a:ea typeface="Lato Light"/>
                <a:cs typeface="Lato Light"/>
                <a:sym typeface="Lato Light"/>
              </a:rPr>
              <a:t> della </a:t>
            </a:r>
            <a:r>
              <a:rPr lang="en-US" sz="2400" u="none" strike="noStrike" dirty="0" err="1">
                <a:solidFill>
                  <a:srgbClr val="000000"/>
                </a:solidFill>
                <a:latin typeface="Lato Light"/>
                <a:ea typeface="Lato Light"/>
                <a:cs typeface="Lato Light"/>
                <a:sym typeface="Lato Light"/>
              </a:rPr>
              <a:t>relazione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educativa</a:t>
            </a:r>
            <a:r>
              <a:rPr lang="en-US" sz="2400" u="none" strike="noStrike" dirty="0">
                <a:solidFill>
                  <a:srgbClr val="000000"/>
                </a:solidFill>
                <a:latin typeface="Lato Light"/>
                <a:ea typeface="Lato Light"/>
                <a:cs typeface="Lato Light"/>
                <a:sym typeface="Lato Light"/>
              </a:rPr>
              <a:t> per </a:t>
            </a:r>
            <a:r>
              <a:rPr lang="en-US" sz="2400" u="none" strike="noStrike" dirty="0" err="1">
                <a:solidFill>
                  <a:srgbClr val="000000"/>
                </a:solidFill>
                <a:latin typeface="Lato Light"/>
                <a:ea typeface="Lato Light"/>
                <a:cs typeface="Lato Light"/>
                <a:sym typeface="Lato Light"/>
              </a:rPr>
              <a:t>garantire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equità</a:t>
            </a:r>
            <a:r>
              <a:rPr lang="en-US" sz="2400" u="none" strike="noStrike" dirty="0">
                <a:solidFill>
                  <a:srgbClr val="000000"/>
                </a:solidFill>
                <a:latin typeface="Lato Light"/>
                <a:ea typeface="Lato Light"/>
                <a:cs typeface="Lato Light"/>
                <a:sym typeface="Lato Light"/>
              </a:rPr>
              <a:t> e tutela </a:t>
            </a:r>
            <a:r>
              <a:rPr lang="en-US" sz="2400" u="none" strike="noStrike" dirty="0" err="1">
                <a:solidFill>
                  <a:srgbClr val="000000"/>
                </a:solidFill>
                <a:latin typeface="Lato Light"/>
                <a:ea typeface="Lato Light"/>
                <a:cs typeface="Lato Light"/>
                <a:sym typeface="Lato Light"/>
              </a:rPr>
              <a:t>dei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nostri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 </a:t>
            </a:r>
          </a:p>
        </p:txBody>
      </p:sp>
      <p:sp>
        <p:nvSpPr>
          <p:cNvPr id="3" name="Freeform 3"/>
          <p:cNvSpPr/>
          <p:nvPr/>
        </p:nvSpPr>
        <p:spPr>
          <a:xfrm>
            <a:off x="9944100" y="5143500"/>
            <a:ext cx="7315200" cy="3986784"/>
          </a:xfrm>
          <a:custGeom>
            <a:avLst/>
            <a:gdLst/>
            <a:ahLst/>
            <a:cxnLst/>
            <a:rect l="l" t="t" r="r" b="b"/>
            <a:pathLst>
              <a:path w="7315200" h="3986784">
                <a:moveTo>
                  <a:pt x="0" y="0"/>
                </a:moveTo>
                <a:lnTo>
                  <a:pt x="7315200" y="0"/>
                </a:lnTo>
                <a:lnTo>
                  <a:pt x="7315200" y="3986784"/>
                </a:lnTo>
                <a:lnTo>
                  <a:pt x="0" y="398678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 name="TextBox 4"/>
          <p:cNvSpPr txBox="1"/>
          <p:nvPr/>
        </p:nvSpPr>
        <p:spPr>
          <a:xfrm>
            <a:off x="10246346" y="6345682"/>
            <a:ext cx="6710709" cy="1590179"/>
          </a:xfrm>
          <a:prstGeom prst="rect">
            <a:avLst/>
          </a:prstGeom>
        </p:spPr>
        <p:txBody>
          <a:bodyPr lIns="0" tIns="0" rIns="0" bIns="0" rtlCol="0" anchor="t">
            <a:spAutoFit/>
          </a:bodyPr>
          <a:lstStyle/>
          <a:p>
            <a:pPr marL="0" lvl="0" indent="0" algn="ctr">
              <a:lnSpc>
                <a:spcPts val="3079"/>
              </a:lnSpc>
              <a:spcBef>
                <a:spcPct val="0"/>
              </a:spcBef>
            </a:pPr>
            <a:r>
              <a:rPr lang="en-US" sz="2800" dirty="0">
                <a:solidFill>
                  <a:srgbClr val="000000"/>
                </a:solidFill>
                <a:latin typeface="Lato Light" panose="020F0302020204030203" pitchFamily="34" charset="0"/>
                <a:ea typeface="Canva Sans"/>
                <a:cs typeface="Canva Sans"/>
                <a:sym typeface="Canva Sans"/>
              </a:rPr>
              <a:t>I </a:t>
            </a:r>
            <a:r>
              <a:rPr lang="en-US" sz="2800" dirty="0" err="1">
                <a:solidFill>
                  <a:srgbClr val="000000"/>
                </a:solidFill>
                <a:latin typeface="Lato Light" panose="020F0302020204030203" pitchFamily="34" charset="0"/>
                <a:ea typeface="Canva Sans"/>
                <a:cs typeface="Canva Sans"/>
                <a:sym typeface="Canva Sans"/>
              </a:rPr>
              <a:t>suggerimenti</a:t>
            </a:r>
            <a:r>
              <a:rPr lang="en-US" sz="2800" dirty="0">
                <a:solidFill>
                  <a:srgbClr val="000000"/>
                </a:solidFill>
                <a:latin typeface="Lato Light" panose="020F0302020204030203" pitchFamily="34" charset="0"/>
                <a:ea typeface="Canva Sans"/>
                <a:cs typeface="Canva Sans"/>
                <a:sym typeface="Canva Sans"/>
              </a:rPr>
              <a:t> </a:t>
            </a:r>
            <a:r>
              <a:rPr lang="en-US" sz="2800" dirty="0" err="1">
                <a:solidFill>
                  <a:srgbClr val="000000"/>
                </a:solidFill>
                <a:latin typeface="Lato Light" panose="020F0302020204030203" pitchFamily="34" charset="0"/>
                <a:ea typeface="Canva Sans"/>
                <a:cs typeface="Canva Sans"/>
                <a:sym typeface="Canva Sans"/>
              </a:rPr>
              <a:t>dell'IA</a:t>
            </a:r>
            <a:r>
              <a:rPr lang="en-US" sz="2800" dirty="0">
                <a:solidFill>
                  <a:srgbClr val="000000"/>
                </a:solidFill>
                <a:latin typeface="Lato Light" panose="020F0302020204030203" pitchFamily="34" charset="0"/>
                <a:ea typeface="Canva Sans"/>
                <a:cs typeface="Canva Sans"/>
                <a:sym typeface="Canva Sans"/>
              </a:rPr>
              <a:t> </a:t>
            </a:r>
            <a:r>
              <a:rPr lang="en-US" sz="2800" dirty="0" err="1">
                <a:solidFill>
                  <a:srgbClr val="000000"/>
                </a:solidFill>
                <a:latin typeface="Lato Light" panose="020F0302020204030203" pitchFamily="34" charset="0"/>
                <a:ea typeface="Canva Sans"/>
                <a:cs typeface="Canva Sans"/>
                <a:sym typeface="Canva Sans"/>
              </a:rPr>
              <a:t>sono</a:t>
            </a:r>
            <a:r>
              <a:rPr lang="en-US" sz="2800" dirty="0">
                <a:solidFill>
                  <a:srgbClr val="000000"/>
                </a:solidFill>
                <a:latin typeface="Lato Light" panose="020F0302020204030203" pitchFamily="34" charset="0"/>
                <a:ea typeface="Canva Sans"/>
                <a:cs typeface="Canva Sans"/>
                <a:sym typeface="Canva Sans"/>
              </a:rPr>
              <a:t> </a:t>
            </a:r>
            <a:r>
              <a:rPr lang="en-US" sz="2800" dirty="0" err="1">
                <a:solidFill>
                  <a:srgbClr val="000000"/>
                </a:solidFill>
                <a:latin typeface="Lato Light" panose="020F0302020204030203" pitchFamily="34" charset="0"/>
                <a:ea typeface="Canva Sans"/>
                <a:cs typeface="Canva Sans"/>
                <a:sym typeface="Canva Sans"/>
              </a:rPr>
              <a:t>indicazioni</a:t>
            </a:r>
            <a:r>
              <a:rPr lang="en-US" sz="2800" dirty="0">
                <a:solidFill>
                  <a:srgbClr val="000000"/>
                </a:solidFill>
                <a:latin typeface="Lato Light" panose="020F0302020204030203" pitchFamily="34" charset="0"/>
                <a:ea typeface="Canva Sans"/>
                <a:cs typeface="Canva Sans"/>
                <a:sym typeface="Canva Sans"/>
              </a:rPr>
              <a:t> </a:t>
            </a:r>
            <a:r>
              <a:rPr lang="en-US" sz="2800" dirty="0" err="1">
                <a:solidFill>
                  <a:srgbClr val="000000"/>
                </a:solidFill>
                <a:latin typeface="Lato Light" panose="020F0302020204030203" pitchFamily="34" charset="0"/>
                <a:ea typeface="Canva Sans"/>
                <a:cs typeface="Canva Sans"/>
                <a:sym typeface="Canva Sans"/>
              </a:rPr>
              <a:t>basate</a:t>
            </a:r>
            <a:r>
              <a:rPr lang="en-US" sz="2800" dirty="0">
                <a:solidFill>
                  <a:srgbClr val="000000"/>
                </a:solidFill>
                <a:latin typeface="Lato Light" panose="020F0302020204030203" pitchFamily="34" charset="0"/>
                <a:ea typeface="Canva Sans"/>
                <a:cs typeface="Canva Sans"/>
                <a:sym typeface="Canva Sans"/>
              </a:rPr>
              <a:t> sui </a:t>
            </a:r>
            <a:r>
              <a:rPr lang="en-US" sz="2800" dirty="0" err="1">
                <a:solidFill>
                  <a:srgbClr val="000000"/>
                </a:solidFill>
                <a:latin typeface="Lato Light" panose="020F0302020204030203" pitchFamily="34" charset="0"/>
                <a:ea typeface="Canva Sans"/>
                <a:cs typeface="Canva Sans"/>
                <a:sym typeface="Canva Sans"/>
              </a:rPr>
              <a:t>dati</a:t>
            </a:r>
            <a:r>
              <a:rPr lang="en-US" sz="2800" dirty="0">
                <a:solidFill>
                  <a:srgbClr val="000000"/>
                </a:solidFill>
                <a:latin typeface="Lato Light" panose="020F0302020204030203" pitchFamily="34" charset="0"/>
                <a:ea typeface="Canva Sans"/>
                <a:cs typeface="Canva Sans"/>
                <a:sym typeface="Canva Sans"/>
              </a:rPr>
              <a:t>, non </a:t>
            </a:r>
            <a:r>
              <a:rPr lang="en-US" sz="2800" dirty="0" err="1">
                <a:solidFill>
                  <a:srgbClr val="000000"/>
                </a:solidFill>
                <a:latin typeface="Lato Light" panose="020F0302020204030203" pitchFamily="34" charset="0"/>
                <a:ea typeface="Canva Sans"/>
                <a:cs typeface="Canva Sans"/>
                <a:sym typeface="Canva Sans"/>
              </a:rPr>
              <a:t>decisioni</a:t>
            </a:r>
            <a:r>
              <a:rPr lang="en-US" sz="2800" dirty="0">
                <a:solidFill>
                  <a:srgbClr val="000000"/>
                </a:solidFill>
                <a:latin typeface="Lato Light" panose="020F0302020204030203" pitchFamily="34" charset="0"/>
                <a:ea typeface="Canva Sans"/>
                <a:cs typeface="Canva Sans"/>
                <a:sym typeface="Canva Sans"/>
              </a:rPr>
              <a:t>; </a:t>
            </a:r>
            <a:r>
              <a:rPr lang="en-US" sz="2800" dirty="0" err="1">
                <a:solidFill>
                  <a:srgbClr val="000000"/>
                </a:solidFill>
                <a:latin typeface="Lato Light" panose="020F0302020204030203" pitchFamily="34" charset="0"/>
                <a:ea typeface="Canva Sans"/>
                <a:cs typeface="Canva Sans"/>
                <a:sym typeface="Canva Sans"/>
              </a:rPr>
              <a:t>i</a:t>
            </a:r>
            <a:r>
              <a:rPr lang="en-US" sz="2800" dirty="0">
                <a:solidFill>
                  <a:srgbClr val="000000"/>
                </a:solidFill>
                <a:latin typeface="Lato Light" panose="020F0302020204030203" pitchFamily="34" charset="0"/>
                <a:ea typeface="Canva Sans"/>
                <a:cs typeface="Canva Sans"/>
                <a:sym typeface="Canva Sans"/>
              </a:rPr>
              <a:t> </a:t>
            </a:r>
            <a:r>
              <a:rPr lang="en-US" sz="2800" dirty="0" err="1">
                <a:solidFill>
                  <a:srgbClr val="000000"/>
                </a:solidFill>
                <a:latin typeface="Lato Light" panose="020F0302020204030203" pitchFamily="34" charset="0"/>
                <a:ea typeface="Canva Sans"/>
                <a:cs typeface="Canva Sans"/>
                <a:sym typeface="Canva Sans"/>
              </a:rPr>
              <a:t>formatori</a:t>
            </a:r>
            <a:r>
              <a:rPr lang="en-US" sz="2800" dirty="0">
                <a:solidFill>
                  <a:srgbClr val="000000"/>
                </a:solidFill>
                <a:latin typeface="Lato Light" panose="020F0302020204030203" pitchFamily="34" charset="0"/>
                <a:ea typeface="Canva Sans"/>
                <a:cs typeface="Canva Sans"/>
                <a:sym typeface="Canva Sans"/>
              </a:rPr>
              <a:t> </a:t>
            </a:r>
            <a:r>
              <a:rPr lang="en-US" sz="2800" dirty="0" err="1">
                <a:solidFill>
                  <a:srgbClr val="000000"/>
                </a:solidFill>
                <a:latin typeface="Lato Light" panose="020F0302020204030203" pitchFamily="34" charset="0"/>
                <a:ea typeface="Canva Sans"/>
                <a:cs typeface="Canva Sans"/>
                <a:sym typeface="Canva Sans"/>
              </a:rPr>
              <a:t>devono</a:t>
            </a:r>
            <a:r>
              <a:rPr lang="en-US" sz="2800" dirty="0">
                <a:solidFill>
                  <a:srgbClr val="000000"/>
                </a:solidFill>
                <a:latin typeface="Lato Light" panose="020F0302020204030203" pitchFamily="34" charset="0"/>
                <a:ea typeface="Canva Sans"/>
                <a:cs typeface="Canva Sans"/>
                <a:sym typeface="Canva Sans"/>
              </a:rPr>
              <a:t> </a:t>
            </a:r>
            <a:r>
              <a:rPr lang="en-US" sz="2800" dirty="0" err="1">
                <a:solidFill>
                  <a:srgbClr val="000000"/>
                </a:solidFill>
                <a:latin typeface="Lato Light" panose="020F0302020204030203" pitchFamily="34" charset="0"/>
                <a:ea typeface="Canva Sans"/>
                <a:cs typeface="Canva Sans"/>
                <a:sym typeface="Canva Sans"/>
              </a:rPr>
              <a:t>esaminarli</a:t>
            </a:r>
            <a:r>
              <a:rPr lang="en-US" sz="2800" dirty="0">
                <a:solidFill>
                  <a:srgbClr val="000000"/>
                </a:solidFill>
                <a:latin typeface="Lato Light" panose="020F0302020204030203" pitchFamily="34" charset="0"/>
                <a:ea typeface="Canva Sans"/>
                <a:cs typeface="Canva Sans"/>
                <a:sym typeface="Canva Sans"/>
              </a:rPr>
              <a:t> </a:t>
            </a:r>
            <a:r>
              <a:rPr lang="en-US" sz="2800" dirty="0" err="1">
                <a:solidFill>
                  <a:srgbClr val="000000"/>
                </a:solidFill>
                <a:latin typeface="Lato Light" panose="020F0302020204030203" pitchFamily="34" charset="0"/>
                <a:ea typeface="Canva Sans"/>
                <a:cs typeface="Canva Sans"/>
                <a:sym typeface="Canva Sans"/>
              </a:rPr>
              <a:t>criticamente</a:t>
            </a:r>
            <a:r>
              <a:rPr lang="en-US" sz="2800" dirty="0">
                <a:solidFill>
                  <a:srgbClr val="000000"/>
                </a:solidFill>
                <a:latin typeface="Lato Light" panose="020F0302020204030203" pitchFamily="34" charset="0"/>
                <a:ea typeface="Canva Sans"/>
                <a:cs typeface="Canva Sans"/>
                <a:sym typeface="Canva Sans"/>
              </a:rPr>
              <a:t> e </a:t>
            </a:r>
            <a:r>
              <a:rPr lang="en-US" sz="2800" dirty="0" err="1">
                <a:solidFill>
                  <a:srgbClr val="000000"/>
                </a:solidFill>
                <a:latin typeface="Lato Light" panose="020F0302020204030203" pitchFamily="34" charset="0"/>
                <a:ea typeface="Canva Sans"/>
                <a:cs typeface="Canva Sans"/>
                <a:sym typeface="Canva Sans"/>
              </a:rPr>
              <a:t>prendere</a:t>
            </a:r>
            <a:r>
              <a:rPr lang="en-US" sz="2800" dirty="0">
                <a:solidFill>
                  <a:srgbClr val="000000"/>
                </a:solidFill>
                <a:latin typeface="Lato Light" panose="020F0302020204030203" pitchFamily="34" charset="0"/>
                <a:ea typeface="Canva Sans"/>
                <a:cs typeface="Canva Sans"/>
                <a:sym typeface="Canva Sans"/>
              </a:rPr>
              <a:t> la </a:t>
            </a:r>
            <a:r>
              <a:rPr lang="en-US" sz="2800" dirty="0" err="1">
                <a:solidFill>
                  <a:srgbClr val="000000"/>
                </a:solidFill>
                <a:latin typeface="Lato Light" panose="020F0302020204030203" pitchFamily="34" charset="0"/>
                <a:ea typeface="Canva Sans"/>
                <a:cs typeface="Canva Sans"/>
                <a:sym typeface="Canva Sans"/>
              </a:rPr>
              <a:t>decisione</a:t>
            </a:r>
            <a:r>
              <a:rPr lang="en-US" sz="2800" dirty="0">
                <a:solidFill>
                  <a:srgbClr val="000000"/>
                </a:solidFill>
                <a:latin typeface="Lato Light" panose="020F0302020204030203" pitchFamily="34" charset="0"/>
                <a:ea typeface="Canva Sans"/>
                <a:cs typeface="Canva Sans"/>
                <a:sym typeface="Canva Sans"/>
              </a:rPr>
              <a:t> </a:t>
            </a:r>
            <a:r>
              <a:rPr lang="en-US" sz="2800" dirty="0" err="1">
                <a:solidFill>
                  <a:srgbClr val="000000"/>
                </a:solidFill>
                <a:latin typeface="Lato Light" panose="020F0302020204030203" pitchFamily="34" charset="0"/>
                <a:ea typeface="Canva Sans"/>
                <a:cs typeface="Canva Sans"/>
                <a:sym typeface="Canva Sans"/>
              </a:rPr>
              <a:t>pedagogica</a:t>
            </a:r>
            <a:r>
              <a:rPr lang="en-US" sz="2800" dirty="0">
                <a:solidFill>
                  <a:srgbClr val="000000"/>
                </a:solidFill>
                <a:latin typeface="Lato Light" panose="020F0302020204030203" pitchFamily="34" charset="0"/>
                <a:ea typeface="Canva Sans"/>
                <a:cs typeface="Canva Sans"/>
                <a:sym typeface="Canva Sans"/>
              </a:rPr>
              <a:t> finale.</a:t>
            </a:r>
          </a:p>
        </p:txBody>
      </p:sp>
      <p:sp>
        <p:nvSpPr>
          <p:cNvPr id="5" name="TextBox 5"/>
          <p:cNvSpPr txBox="1"/>
          <p:nvPr/>
        </p:nvSpPr>
        <p:spPr>
          <a:xfrm>
            <a:off x="1028700" y="5233639"/>
            <a:ext cx="8158655" cy="2609850"/>
          </a:xfrm>
          <a:prstGeom prst="rect">
            <a:avLst/>
          </a:prstGeom>
        </p:spPr>
        <p:txBody>
          <a:bodyPr lIns="0" tIns="0" rIns="0" bIns="0" rtlCol="0" anchor="t">
            <a:spAutoFit/>
          </a:bodyPr>
          <a:lstStyle/>
          <a:p>
            <a:pPr marL="0" lvl="0" indent="0" algn="just">
              <a:lnSpc>
                <a:spcPts val="3479"/>
              </a:lnSpc>
            </a:pPr>
            <a:r>
              <a:rPr lang="en-US" sz="2400" u="none" strike="noStrike" dirty="0" err="1">
                <a:solidFill>
                  <a:srgbClr val="000000"/>
                </a:solidFill>
                <a:latin typeface="Lato Light"/>
                <a:ea typeface="Lato Light"/>
                <a:cs typeface="Lato Light"/>
                <a:sym typeface="Lato Light"/>
              </a:rPr>
              <a:t>Dopotutto</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letteratura</a:t>
            </a:r>
            <a:r>
              <a:rPr lang="en-US" sz="2400" u="none" strike="noStrike" dirty="0">
                <a:solidFill>
                  <a:srgbClr val="000000"/>
                </a:solidFill>
                <a:latin typeface="Lato Light"/>
                <a:ea typeface="Lato Light"/>
                <a:cs typeface="Lato Light"/>
                <a:sym typeface="Lato Light"/>
              </a:rPr>
              <a:t> ci </a:t>
            </a:r>
            <a:r>
              <a:rPr lang="en-US" sz="2400" u="none" strike="noStrike" dirty="0" err="1">
                <a:solidFill>
                  <a:srgbClr val="000000"/>
                </a:solidFill>
                <a:latin typeface="Lato Light"/>
                <a:ea typeface="Lato Light"/>
                <a:cs typeface="Lato Light"/>
                <a:sym typeface="Lato Light"/>
              </a:rPr>
              <a:t>ricorda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agisce</a:t>
            </a:r>
            <a:r>
              <a:rPr lang="en-US" sz="2400" u="none" strike="noStrike" dirty="0">
                <a:solidFill>
                  <a:srgbClr val="000000"/>
                </a:solidFill>
                <a:latin typeface="Lato Light"/>
                <a:ea typeface="Lato Light"/>
                <a:cs typeface="Lato Light"/>
                <a:sym typeface="Lato Light"/>
              </a:rPr>
              <a:t> come uno </a:t>
            </a:r>
            <a:r>
              <a:rPr lang="en-US" sz="2400" u="none" strike="noStrike" dirty="0" err="1">
                <a:solidFill>
                  <a:srgbClr val="000000"/>
                </a:solidFill>
                <a:latin typeface="Lato Light"/>
                <a:ea typeface="Lato Light"/>
                <a:cs typeface="Lato Light"/>
                <a:sym typeface="Lato Light"/>
              </a:rPr>
              <a:t>specchio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statistico</a:t>
            </a:r>
            <a:r>
              <a:rPr lang="en-US" sz="2400" u="none" strike="noStrike" dirty="0">
                <a:solidFill>
                  <a:srgbClr val="000000"/>
                </a:solidFill>
                <a:latin typeface="Lato Light"/>
                <a:ea typeface="Lato Light"/>
                <a:cs typeface="Lato Light"/>
                <a:sym typeface="Lato Light"/>
              </a:rPr>
              <a:t> del </a:t>
            </a:r>
            <a:r>
              <a:rPr lang="en-US" sz="2400" u="none" strike="noStrike" dirty="0" err="1">
                <a:solidFill>
                  <a:srgbClr val="000000"/>
                </a:solidFill>
                <a:latin typeface="Lato Light"/>
                <a:ea typeface="Lato Light"/>
                <a:cs typeface="Lato Light"/>
                <a:sym typeface="Lato Light"/>
              </a:rPr>
              <a:t>passato</a:t>
            </a:r>
            <a:r>
              <a:rPr lang="en-US" sz="2400" u="none" strike="noStrike" dirty="0">
                <a:solidFill>
                  <a:srgbClr val="000000"/>
                </a:solidFill>
                <a:latin typeface="Lato Light"/>
                <a:ea typeface="Lato Light"/>
                <a:cs typeface="Lato Light"/>
                <a:sym typeface="Lato Light"/>
              </a:rPr>
              <a:t>. Non ha </a:t>
            </a:r>
            <a:r>
              <a:rPr lang="en-US" sz="2400" u="none" strike="noStrike" dirty="0" err="1">
                <a:solidFill>
                  <a:srgbClr val="000000"/>
                </a:solidFill>
                <a:latin typeface="Lato Light"/>
                <a:ea typeface="Lato Light"/>
                <a:cs typeface="Lato Light"/>
                <a:sym typeface="Lato Light"/>
              </a:rPr>
              <a:t>intenzioni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personali</a:t>
            </a:r>
            <a:r>
              <a:rPr lang="en-US" sz="2400" u="none" strike="noStrike" dirty="0">
                <a:solidFill>
                  <a:srgbClr val="000000"/>
                </a:solidFill>
                <a:latin typeface="Lato Light"/>
                <a:ea typeface="Lato Light"/>
                <a:cs typeface="Lato Light"/>
                <a:sym typeface="Lato Light"/>
              </a:rPr>
              <a:t>, non </a:t>
            </a:r>
            <a:r>
              <a:rPr lang="en-US" sz="2400" u="none" strike="noStrike" dirty="0" err="1">
                <a:solidFill>
                  <a:srgbClr val="000000"/>
                </a:solidFill>
                <a:latin typeface="Lato Light"/>
                <a:ea typeface="Lato Light"/>
                <a:cs typeface="Lato Light"/>
                <a:sym typeface="Lato Light"/>
              </a:rPr>
              <a:t>comprende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valori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umani</a:t>
            </a:r>
            <a:r>
              <a:rPr lang="en-US" sz="2400" u="none" strike="noStrike" dirty="0">
                <a:solidFill>
                  <a:srgbClr val="000000"/>
                </a:solidFill>
                <a:latin typeface="Lato Light"/>
                <a:ea typeface="Lato Light"/>
                <a:cs typeface="Lato Light"/>
                <a:sym typeface="Lato Light"/>
              </a:rPr>
              <a:t> e non </a:t>
            </a:r>
            <a:r>
              <a:rPr lang="en-US" sz="2400" u="none" strike="noStrike" dirty="0" err="1">
                <a:solidFill>
                  <a:srgbClr val="000000"/>
                </a:solidFill>
                <a:latin typeface="Lato Light"/>
                <a:ea typeface="Lato Light"/>
                <a:cs typeface="Lato Light"/>
                <a:sym typeface="Lato Light"/>
              </a:rPr>
              <a:t>può</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assumersi</a:t>
            </a:r>
            <a:r>
              <a:rPr lang="en-US" sz="2400" u="none" strike="noStrike" dirty="0">
                <a:solidFill>
                  <a:srgbClr val="000000"/>
                </a:solidFill>
                <a:latin typeface="Lato Light"/>
                <a:ea typeface="Lato Light"/>
                <a:cs typeface="Lato Light"/>
                <a:sym typeface="Lato Light"/>
              </a:rPr>
              <a:t> alcuna </a:t>
            </a:r>
            <a:r>
              <a:rPr lang="en-US" sz="2400" u="none" strike="noStrike" dirty="0" err="1">
                <a:solidFill>
                  <a:srgbClr val="000000"/>
                </a:solidFill>
                <a:latin typeface="Lato Light"/>
                <a:ea typeface="Lato Light"/>
                <a:cs typeface="Lato Light"/>
                <a:sym typeface="Lato Light"/>
              </a:rPr>
              <a:t>responsabilità</a:t>
            </a:r>
            <a:r>
              <a:rPr lang="en-US" sz="2400" u="none" strike="noStrike" dirty="0">
                <a:solidFill>
                  <a:srgbClr val="000000"/>
                </a:solidFill>
                <a:latin typeface="Lato Light"/>
                <a:ea typeface="Lato Light"/>
                <a:cs typeface="Lato Light"/>
                <a:sym typeface="Lato Light"/>
              </a:rPr>
              <a:t> morale per il </a:t>
            </a:r>
            <a:r>
              <a:rPr lang="en-US" sz="2400" u="none" strike="noStrike" dirty="0" err="1">
                <a:solidFill>
                  <a:srgbClr val="000000"/>
                </a:solidFill>
                <a:latin typeface="Lato Light"/>
                <a:ea typeface="Lato Light"/>
                <a:cs typeface="Lato Light"/>
                <a:sym typeface="Lato Light"/>
              </a:rPr>
              <a:t>futuro</a:t>
            </a:r>
            <a:r>
              <a:rPr lang="en-US" sz="2400" u="none" strike="noStrike" dirty="0">
                <a:solidFill>
                  <a:srgbClr val="000000"/>
                </a:solidFill>
                <a:latin typeface="Lato Light"/>
                <a:ea typeface="Lato Light"/>
                <a:cs typeface="Lato Light"/>
                <a:sym typeface="Lato Light"/>
              </a:rPr>
              <a:t> di uno </a:t>
            </a:r>
            <a:r>
              <a:rPr lang="en-US" sz="2400" u="none" strike="noStrike" dirty="0" err="1">
                <a:solidFill>
                  <a:srgbClr val="000000"/>
                </a:solidFill>
                <a:latin typeface="Lato Light"/>
                <a:ea typeface="Lato Light"/>
                <a:cs typeface="Lato Light"/>
                <a:sym typeface="Lato Light"/>
              </a:rPr>
              <a:t>studente</a:t>
            </a:r>
            <a:r>
              <a:rPr lang="en-US" sz="2400" u="none" strike="noStrike" dirty="0">
                <a:solidFill>
                  <a:srgbClr val="000000"/>
                </a:solidFill>
                <a:latin typeface="Lato Light"/>
                <a:ea typeface="Lato Light"/>
                <a:cs typeface="Lato Light"/>
                <a:sym typeface="Lato Light"/>
              </a:rPr>
              <a:t>. Siete </a:t>
            </a:r>
            <a:r>
              <a:rPr lang="en-US" sz="2400" u="none" strike="noStrike" dirty="0" err="1">
                <a:solidFill>
                  <a:srgbClr val="000000"/>
                </a:solidFill>
                <a:latin typeface="Lato Light"/>
                <a:ea typeface="Lato Light"/>
                <a:cs typeface="Lato Light"/>
                <a:sym typeface="Lato Light"/>
              </a:rPr>
              <a:t>voi</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quanto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educatori</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prendere</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decisione</a:t>
            </a:r>
            <a:r>
              <a:rPr lang="en-US" sz="2400" u="none" strike="noStrike" dirty="0">
                <a:solidFill>
                  <a:srgbClr val="000000"/>
                </a:solidFill>
                <a:latin typeface="Lato Light"/>
                <a:ea typeface="Lato Light"/>
                <a:cs typeface="Lato Light"/>
                <a:sym typeface="Lato Light"/>
              </a:rPr>
              <a:t> finale e ad </a:t>
            </a:r>
            <a:r>
              <a:rPr lang="en-US" sz="2400" u="none" strike="noStrike" dirty="0" err="1">
                <a:solidFill>
                  <a:srgbClr val="000000"/>
                </a:solidFill>
                <a:latin typeface="Lato Light"/>
                <a:ea typeface="Lato Light"/>
                <a:cs typeface="Lato Light"/>
                <a:sym typeface="Lato Light"/>
              </a:rPr>
              <a:t>essere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responsabili</a:t>
            </a:r>
            <a:r>
              <a:rPr lang="en-US" sz="2400" u="none" strike="noStrike" dirty="0">
                <a:solidFill>
                  <a:srgbClr val="000000"/>
                </a:solidFill>
                <a:latin typeface="Lato Light"/>
                <a:ea typeface="Lato Light"/>
                <a:cs typeface="Lato Light"/>
                <a:sym typeface="Lato Light"/>
              </a:rPr>
              <a:t> delle </a:t>
            </a:r>
            <a:r>
              <a:rPr lang="en-US" sz="2400" u="none" strike="noStrike" dirty="0" err="1">
                <a:solidFill>
                  <a:srgbClr val="000000"/>
                </a:solidFill>
                <a:latin typeface="Lato Light"/>
                <a:ea typeface="Lato Light"/>
                <a:cs typeface="Lato Light"/>
                <a:sym typeface="Lato Light"/>
              </a:rPr>
              <a:t>conseguenze</a:t>
            </a:r>
            <a:r>
              <a:rPr lang="en-US" sz="2400" u="none" strike="noStrike" dirty="0">
                <a:solidFill>
                  <a:srgbClr val="000000"/>
                </a:solidFill>
                <a:latin typeface="Lato Light"/>
                <a:ea typeface="Lato Light"/>
                <a:cs typeface="Lato Light"/>
                <a:sym typeface="Lato Light"/>
              </a:rPr>
              <a:t> di tale </a:t>
            </a:r>
            <a:r>
              <a:rPr lang="en-US" sz="2400" u="none" strike="noStrike" dirty="0" err="1">
                <a:solidFill>
                  <a:srgbClr val="000000"/>
                </a:solidFill>
                <a:latin typeface="Lato Light"/>
                <a:ea typeface="Lato Light"/>
                <a:cs typeface="Lato Light"/>
                <a:sym typeface="Lato Light"/>
              </a:rPr>
              <a:t>scelta</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209144" y="3544961"/>
            <a:ext cx="8734991" cy="3334387"/>
            <a:chOff x="0" y="0"/>
            <a:chExt cx="12987131" cy="4957547"/>
          </a:xfrm>
        </p:grpSpPr>
        <p:sp>
          <p:nvSpPr>
            <p:cNvPr id="3" name="Freeform 3"/>
            <p:cNvSpPr/>
            <p:nvPr/>
          </p:nvSpPr>
          <p:spPr>
            <a:xfrm>
              <a:off x="0" y="0"/>
              <a:ext cx="12987131" cy="4957572"/>
            </a:xfrm>
            <a:custGeom>
              <a:avLst/>
              <a:gdLst/>
              <a:ahLst/>
              <a:cxnLst/>
              <a:rect l="l" t="t" r="r" b="b"/>
              <a:pathLst>
                <a:path w="12987131" h="4957572">
                  <a:moveTo>
                    <a:pt x="0" y="0"/>
                  </a:moveTo>
                  <a:lnTo>
                    <a:pt x="12987131" y="0"/>
                  </a:lnTo>
                  <a:lnTo>
                    <a:pt x="12987131" y="4957572"/>
                  </a:lnTo>
                  <a:lnTo>
                    <a:pt x="0" y="4957572"/>
                  </a:lnTo>
                  <a:lnTo>
                    <a:pt x="0" y="0"/>
                  </a:lnTo>
                  <a:close/>
                </a:path>
              </a:pathLst>
            </a:custGeom>
            <a:blipFill>
              <a:blip r:embed="rId4"/>
              <a:stretch>
                <a:fillRect l="-3992"/>
              </a:stretch>
            </a:blipFill>
          </p:spPr>
          <p:txBody>
            <a:bodyPr/>
            <a:lstStyle/>
            <a:p>
              <a:endParaRPr lang="en-GB"/>
            </a:p>
          </p:txBody>
        </p:sp>
      </p:grpSp>
      <p:sp>
        <p:nvSpPr>
          <p:cNvPr id="4" name="TextBox 4"/>
          <p:cNvSpPr txBox="1"/>
          <p:nvPr/>
        </p:nvSpPr>
        <p:spPr>
          <a:xfrm>
            <a:off x="10295609" y="3545075"/>
            <a:ext cx="6213291" cy="701675"/>
          </a:xfrm>
          <a:prstGeom prst="rect">
            <a:avLst/>
          </a:prstGeom>
        </p:spPr>
        <p:txBody>
          <a:bodyPr lIns="0" tIns="0" rIns="0" bIns="0" rtlCol="0" anchor="t">
            <a:spAutoFit/>
          </a:bodyPr>
          <a:lstStyle/>
          <a:p>
            <a:pPr marL="0" lvl="0" indent="0" algn="ctr">
              <a:lnSpc>
                <a:spcPts val="2800"/>
              </a:lnSpc>
              <a:spcBef>
                <a:spcPct val="0"/>
              </a:spcBef>
            </a:pPr>
            <a:r>
              <a:rPr lang="en-US" sz="2000" b="1" u="none" strike="noStrike">
                <a:solidFill>
                  <a:srgbClr val="545454"/>
                </a:solidFill>
                <a:latin typeface="Canva Sans Bold"/>
                <a:ea typeface="Canva Sans Bold"/>
                <a:cs typeface="Canva Sans Bold"/>
                <a:sym typeface="Canva Sans Bold"/>
              </a:rPr>
              <a:t>La sinergia tra intelligenza artificiale e giudizio umano nella formazione veterinaria di comunità</a:t>
            </a:r>
          </a:p>
        </p:txBody>
      </p:sp>
      <p:sp>
        <p:nvSpPr>
          <p:cNvPr id="5" name="TextBox 5"/>
          <p:cNvSpPr txBox="1"/>
          <p:nvPr/>
        </p:nvSpPr>
        <p:spPr>
          <a:xfrm>
            <a:off x="9532573" y="5037061"/>
            <a:ext cx="1180889" cy="983615"/>
          </a:xfrm>
          <a:prstGeom prst="rect">
            <a:avLst/>
          </a:prstGeom>
        </p:spPr>
        <p:txBody>
          <a:bodyPr lIns="0" tIns="0" rIns="0" bIns="0" rtlCol="0" anchor="t">
            <a:spAutoFit/>
          </a:bodyPr>
          <a:lstStyle/>
          <a:p>
            <a:pPr marL="0" lvl="0" indent="0" algn="r">
              <a:lnSpc>
                <a:spcPts val="1960"/>
              </a:lnSpc>
              <a:spcBef>
                <a:spcPct val="0"/>
              </a:spcBef>
            </a:pPr>
            <a:r>
              <a:rPr lang="en-US" sz="1400" b="1" u="none" strike="noStrike">
                <a:solidFill>
                  <a:srgbClr val="8B73FF"/>
                </a:solidFill>
                <a:latin typeface="Canva Sans Bold"/>
                <a:ea typeface="Canva Sans Bold"/>
                <a:cs typeface="Canva Sans Bold"/>
                <a:sym typeface="Canva Sans Bold"/>
              </a:rPr>
              <a:t>Supporto basato sull'intelligenza artificiale</a:t>
            </a:r>
          </a:p>
        </p:txBody>
      </p:sp>
      <p:sp>
        <p:nvSpPr>
          <p:cNvPr id="6" name="TextBox 6"/>
          <p:cNvSpPr txBox="1"/>
          <p:nvPr/>
        </p:nvSpPr>
        <p:spPr>
          <a:xfrm>
            <a:off x="9650662" y="6159191"/>
            <a:ext cx="1062800" cy="876935"/>
          </a:xfrm>
          <a:prstGeom prst="rect">
            <a:avLst/>
          </a:prstGeom>
        </p:spPr>
        <p:txBody>
          <a:bodyPr lIns="0" tIns="0" rIns="0" bIns="0" rtlCol="0" anchor="t">
            <a:spAutoFit/>
          </a:bodyPr>
          <a:lstStyle/>
          <a:p>
            <a:pPr marL="0" lvl="0" indent="0" algn="r">
              <a:lnSpc>
                <a:spcPts val="1750"/>
              </a:lnSpc>
              <a:spcBef>
                <a:spcPct val="0"/>
              </a:spcBef>
            </a:pPr>
            <a:r>
              <a:rPr lang="en-US" sz="1400" u="none" strike="noStrike">
                <a:solidFill>
                  <a:srgbClr val="8B73FF"/>
                </a:solidFill>
                <a:latin typeface="Canva Sans"/>
                <a:ea typeface="Canva Sans"/>
                <a:cs typeface="Canva Sans"/>
                <a:sym typeface="Canva Sans"/>
              </a:rPr>
              <a:t>Efficienza e approfondimenti basati sui dati</a:t>
            </a:r>
          </a:p>
        </p:txBody>
      </p:sp>
      <p:sp>
        <p:nvSpPr>
          <p:cNvPr id="7" name="Freeform 7"/>
          <p:cNvSpPr/>
          <p:nvPr/>
        </p:nvSpPr>
        <p:spPr>
          <a:xfrm>
            <a:off x="10954070" y="4741358"/>
            <a:ext cx="2448184" cy="1861063"/>
          </a:xfrm>
          <a:custGeom>
            <a:avLst/>
            <a:gdLst/>
            <a:ahLst/>
            <a:cxnLst/>
            <a:rect l="l" t="t" r="r" b="b"/>
            <a:pathLst>
              <a:path w="2448184" h="1861063">
                <a:moveTo>
                  <a:pt x="0" y="0"/>
                </a:moveTo>
                <a:lnTo>
                  <a:pt x="2448184" y="0"/>
                </a:lnTo>
                <a:lnTo>
                  <a:pt x="2448184" y="1861063"/>
                </a:lnTo>
                <a:lnTo>
                  <a:pt x="0" y="1861063"/>
                </a:lnTo>
                <a:lnTo>
                  <a:pt x="0" y="0"/>
                </a:lnTo>
                <a:close/>
              </a:path>
            </a:pathLst>
          </a:custGeom>
          <a:blipFill>
            <a:blip r:embed="rId5"/>
            <a:stretch>
              <a:fillRect/>
            </a:stretch>
          </a:blipFill>
        </p:spPr>
        <p:txBody>
          <a:bodyPr/>
          <a:lstStyle/>
          <a:p>
            <a:endParaRPr lang="en-GB"/>
          </a:p>
        </p:txBody>
      </p:sp>
      <p:sp>
        <p:nvSpPr>
          <p:cNvPr id="8" name="Freeform 8"/>
          <p:cNvSpPr/>
          <p:nvPr/>
        </p:nvSpPr>
        <p:spPr>
          <a:xfrm>
            <a:off x="11629813" y="5295246"/>
            <a:ext cx="598199" cy="664665"/>
          </a:xfrm>
          <a:custGeom>
            <a:avLst/>
            <a:gdLst/>
            <a:ahLst/>
            <a:cxnLst/>
            <a:rect l="l" t="t" r="r" b="b"/>
            <a:pathLst>
              <a:path w="598199" h="664665">
                <a:moveTo>
                  <a:pt x="0" y="0"/>
                </a:moveTo>
                <a:lnTo>
                  <a:pt x="598199" y="0"/>
                </a:lnTo>
                <a:lnTo>
                  <a:pt x="598199" y="664665"/>
                </a:lnTo>
                <a:lnTo>
                  <a:pt x="0" y="664665"/>
                </a:lnTo>
                <a:lnTo>
                  <a:pt x="0" y="0"/>
                </a:lnTo>
                <a:close/>
              </a:path>
            </a:pathLst>
          </a:custGeom>
          <a:blipFill>
            <a:blip r:embed="rId6"/>
            <a:stretch>
              <a:fillRect/>
            </a:stretch>
          </a:blipFill>
        </p:spPr>
        <p:txBody>
          <a:bodyPr/>
          <a:lstStyle/>
          <a:p>
            <a:endParaRPr lang="en-GB"/>
          </a:p>
        </p:txBody>
      </p:sp>
      <p:sp>
        <p:nvSpPr>
          <p:cNvPr id="9" name="Freeform 9"/>
          <p:cNvSpPr/>
          <p:nvPr/>
        </p:nvSpPr>
        <p:spPr>
          <a:xfrm>
            <a:off x="13313632" y="4741358"/>
            <a:ext cx="2448184" cy="1861063"/>
          </a:xfrm>
          <a:custGeom>
            <a:avLst/>
            <a:gdLst/>
            <a:ahLst/>
            <a:cxnLst/>
            <a:rect l="l" t="t" r="r" b="b"/>
            <a:pathLst>
              <a:path w="2448184" h="1861063">
                <a:moveTo>
                  <a:pt x="0" y="0"/>
                </a:moveTo>
                <a:lnTo>
                  <a:pt x="2448184" y="0"/>
                </a:lnTo>
                <a:lnTo>
                  <a:pt x="2448184" y="1861063"/>
                </a:lnTo>
                <a:lnTo>
                  <a:pt x="0" y="1861063"/>
                </a:lnTo>
                <a:lnTo>
                  <a:pt x="0" y="0"/>
                </a:lnTo>
                <a:close/>
              </a:path>
            </a:pathLst>
          </a:custGeom>
          <a:blipFill>
            <a:blip r:embed="rId7"/>
            <a:stretch>
              <a:fillRect/>
            </a:stretch>
          </a:blipFill>
        </p:spPr>
        <p:txBody>
          <a:bodyPr/>
          <a:lstStyle/>
          <a:p>
            <a:endParaRPr lang="en-GB"/>
          </a:p>
        </p:txBody>
      </p:sp>
      <p:sp>
        <p:nvSpPr>
          <p:cNvPr id="10" name="Freeform 10"/>
          <p:cNvSpPr/>
          <p:nvPr/>
        </p:nvSpPr>
        <p:spPr>
          <a:xfrm>
            <a:off x="14410330" y="5295246"/>
            <a:ext cx="598199" cy="664665"/>
          </a:xfrm>
          <a:custGeom>
            <a:avLst/>
            <a:gdLst/>
            <a:ahLst/>
            <a:cxnLst/>
            <a:rect l="l" t="t" r="r" b="b"/>
            <a:pathLst>
              <a:path w="598199" h="664665">
                <a:moveTo>
                  <a:pt x="0" y="0"/>
                </a:moveTo>
                <a:lnTo>
                  <a:pt x="598199" y="0"/>
                </a:lnTo>
                <a:lnTo>
                  <a:pt x="598199" y="664665"/>
                </a:lnTo>
                <a:lnTo>
                  <a:pt x="0" y="664665"/>
                </a:lnTo>
                <a:lnTo>
                  <a:pt x="0" y="0"/>
                </a:lnTo>
                <a:close/>
              </a:path>
            </a:pathLst>
          </a:custGeom>
          <a:blipFill>
            <a:blip r:embed="rId8"/>
            <a:stretch>
              <a:fillRect/>
            </a:stretch>
          </a:blipFill>
        </p:spPr>
        <p:txBody>
          <a:bodyPr/>
          <a:lstStyle/>
          <a:p>
            <a:endParaRPr lang="en-GB"/>
          </a:p>
        </p:txBody>
      </p:sp>
      <p:sp>
        <p:nvSpPr>
          <p:cNvPr id="11" name="Freeform 11"/>
          <p:cNvSpPr/>
          <p:nvPr/>
        </p:nvSpPr>
        <p:spPr>
          <a:xfrm>
            <a:off x="12383101" y="4652736"/>
            <a:ext cx="2038307" cy="2049385"/>
          </a:xfrm>
          <a:custGeom>
            <a:avLst/>
            <a:gdLst/>
            <a:ahLst/>
            <a:cxnLst/>
            <a:rect l="l" t="t" r="r" b="b"/>
            <a:pathLst>
              <a:path w="2038307" h="2049385">
                <a:moveTo>
                  <a:pt x="0" y="0"/>
                </a:moveTo>
                <a:lnTo>
                  <a:pt x="2038307" y="0"/>
                </a:lnTo>
                <a:lnTo>
                  <a:pt x="2038307" y="2049385"/>
                </a:lnTo>
                <a:lnTo>
                  <a:pt x="0" y="2049385"/>
                </a:lnTo>
                <a:lnTo>
                  <a:pt x="0" y="0"/>
                </a:lnTo>
                <a:close/>
              </a:path>
            </a:pathLst>
          </a:custGeom>
          <a:blipFill>
            <a:blip r:embed="rId9"/>
            <a:stretch>
              <a:fillRect/>
            </a:stretch>
          </a:blipFill>
        </p:spPr>
        <p:txBody>
          <a:bodyPr/>
          <a:lstStyle/>
          <a:p>
            <a:endParaRPr lang="en-GB"/>
          </a:p>
        </p:txBody>
      </p:sp>
      <p:sp>
        <p:nvSpPr>
          <p:cNvPr id="12" name="TextBox 12"/>
          <p:cNvSpPr txBox="1"/>
          <p:nvPr/>
        </p:nvSpPr>
        <p:spPr>
          <a:xfrm>
            <a:off x="12602883" y="5530553"/>
            <a:ext cx="1544239" cy="818644"/>
          </a:xfrm>
          <a:prstGeom prst="rect">
            <a:avLst/>
          </a:prstGeom>
        </p:spPr>
        <p:txBody>
          <a:bodyPr lIns="0" tIns="0" rIns="0" bIns="0" rtlCol="0" anchor="t">
            <a:spAutoFit/>
          </a:bodyPr>
          <a:lstStyle/>
          <a:p>
            <a:pPr marL="0" lvl="0" indent="0" algn="ctr">
              <a:lnSpc>
                <a:spcPts val="2246"/>
              </a:lnSpc>
              <a:spcBef>
                <a:spcPct val="0"/>
              </a:spcBef>
            </a:pPr>
            <a:r>
              <a:rPr lang="en-US" sz="1604" b="1" u="none" strike="noStrike">
                <a:solidFill>
                  <a:srgbClr val="545454"/>
                </a:solidFill>
                <a:latin typeface="Canva Sans Bold"/>
                <a:ea typeface="Canva Sans Bold"/>
                <a:cs typeface="Canva Sans Bold"/>
                <a:sym typeface="Canva Sans Bold"/>
              </a:rPr>
              <a:t>Integrazione responsabile dell'IA</a:t>
            </a:r>
          </a:p>
        </p:txBody>
      </p:sp>
      <p:sp>
        <p:nvSpPr>
          <p:cNvPr id="13" name="TextBox 13"/>
          <p:cNvSpPr txBox="1"/>
          <p:nvPr/>
        </p:nvSpPr>
        <p:spPr>
          <a:xfrm>
            <a:off x="16063796" y="4910824"/>
            <a:ext cx="1289894" cy="735965"/>
          </a:xfrm>
          <a:prstGeom prst="rect">
            <a:avLst/>
          </a:prstGeom>
        </p:spPr>
        <p:txBody>
          <a:bodyPr lIns="0" tIns="0" rIns="0" bIns="0" rtlCol="0" anchor="t">
            <a:spAutoFit/>
          </a:bodyPr>
          <a:lstStyle/>
          <a:p>
            <a:pPr marL="0" lvl="0" indent="0" algn="l">
              <a:lnSpc>
                <a:spcPts val="1960"/>
              </a:lnSpc>
              <a:spcBef>
                <a:spcPct val="0"/>
              </a:spcBef>
            </a:pPr>
            <a:r>
              <a:rPr lang="en-US" sz="1400" b="1" u="none" strike="noStrike">
                <a:solidFill>
                  <a:srgbClr val="545454"/>
                </a:solidFill>
                <a:latin typeface="Canva Sans Bold"/>
                <a:ea typeface="Canva Sans Bold"/>
                <a:cs typeface="Canva Sans Bold"/>
                <a:sym typeface="Canva Sans Bold"/>
              </a:rPr>
              <a:t>Competenza pedagogica umana</a:t>
            </a:r>
          </a:p>
        </p:txBody>
      </p:sp>
      <p:sp>
        <p:nvSpPr>
          <p:cNvPr id="14" name="TextBox 14"/>
          <p:cNvSpPr txBox="1"/>
          <p:nvPr/>
        </p:nvSpPr>
        <p:spPr>
          <a:xfrm>
            <a:off x="16063796" y="5725486"/>
            <a:ext cx="1535155" cy="876935"/>
          </a:xfrm>
          <a:prstGeom prst="rect">
            <a:avLst/>
          </a:prstGeom>
        </p:spPr>
        <p:txBody>
          <a:bodyPr lIns="0" tIns="0" rIns="0" bIns="0" rtlCol="0" anchor="t">
            <a:spAutoFit/>
          </a:bodyPr>
          <a:lstStyle/>
          <a:p>
            <a:pPr marL="0" lvl="0" indent="0" algn="l">
              <a:lnSpc>
                <a:spcPts val="1750"/>
              </a:lnSpc>
              <a:spcBef>
                <a:spcPct val="0"/>
              </a:spcBef>
            </a:pPr>
            <a:r>
              <a:rPr lang="en-US" sz="1400" u="none" strike="noStrike">
                <a:solidFill>
                  <a:srgbClr val="545454"/>
                </a:solidFill>
                <a:latin typeface="Canva Sans"/>
                <a:ea typeface="Canva Sans"/>
                <a:cs typeface="Canva Sans"/>
                <a:sym typeface="Canva Sans"/>
              </a:rPr>
              <a:t>Comprensione contestuale e responsabilità etica</a:t>
            </a:r>
          </a:p>
        </p:txBody>
      </p:sp>
      <p:sp>
        <p:nvSpPr>
          <p:cNvPr id="15" name="TextBox 15"/>
          <p:cNvSpPr txBox="1"/>
          <p:nvPr/>
        </p:nvSpPr>
        <p:spPr>
          <a:xfrm>
            <a:off x="1028700" y="2104631"/>
            <a:ext cx="7913744" cy="687705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È </a:t>
            </a:r>
            <a:r>
              <a:rPr lang="en-US" sz="2400" u="none" strike="noStrike" dirty="0" err="1">
                <a:solidFill>
                  <a:srgbClr val="000000"/>
                </a:solidFill>
                <a:latin typeface="Lato Light"/>
                <a:ea typeface="Lato Light"/>
                <a:cs typeface="Lato Light"/>
                <a:sym typeface="Lato Light"/>
              </a:rPr>
              <a:t>fondamentale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riconoscere</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sostanziale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differenza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suggerimento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automatico</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scelta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pedagogica</a:t>
            </a:r>
            <a:r>
              <a:rPr lang="en-US" sz="2400" u="none" strike="noStrike" dirty="0">
                <a:solidFill>
                  <a:srgbClr val="000000"/>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Nel </a:t>
            </a:r>
            <a:r>
              <a:rPr lang="en-US" sz="2400" u="none" strike="noStrike" dirty="0" err="1">
                <a:solidFill>
                  <a:srgbClr val="000000"/>
                </a:solidFill>
                <a:latin typeface="Lato Light"/>
                <a:ea typeface="Lato Light"/>
                <a:cs typeface="Lato Light"/>
                <a:sym typeface="Lato Light"/>
              </a:rPr>
              <a:t>contesto</a:t>
            </a:r>
            <a:r>
              <a:rPr lang="en-US" sz="2400" u="none" strike="noStrike" dirty="0">
                <a:solidFill>
                  <a:srgbClr val="000000"/>
                </a:solidFill>
                <a:latin typeface="Lato Light"/>
                <a:ea typeface="Lato Light"/>
                <a:cs typeface="Lato Light"/>
                <a:sym typeface="Lato Light"/>
              </a:rPr>
              <a:t> della </a:t>
            </a:r>
            <a:r>
              <a:rPr lang="en-US" sz="2400" u="none" strike="noStrike" dirty="0" err="1">
                <a:solidFill>
                  <a:srgbClr val="000000"/>
                </a:solidFill>
                <a:latin typeface="Lato Light"/>
                <a:ea typeface="Lato Light"/>
                <a:cs typeface="Lato Light"/>
                <a:sym typeface="Lato Light"/>
              </a:rPr>
              <a:t>formazione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professionale</a:t>
            </a:r>
            <a:r>
              <a:rPr lang="en-US" sz="2400" u="none" strike="noStrike" dirty="0">
                <a:solidFill>
                  <a:srgbClr val="000000"/>
                </a:solidFill>
                <a:latin typeface="Lato Light"/>
                <a:ea typeface="Lato Light"/>
                <a:cs typeface="Lato Light"/>
                <a:sym typeface="Lato Light"/>
              </a:rPr>
              <a:t> continua (CVET),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sistemi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non </a:t>
            </a:r>
            <a:r>
              <a:rPr lang="en-US" sz="2400" u="none" strike="noStrike" dirty="0" err="1">
                <a:solidFill>
                  <a:srgbClr val="000000"/>
                </a:solidFill>
                <a:latin typeface="Lato Light"/>
                <a:ea typeface="Lato Light"/>
                <a:cs typeface="Lato Light"/>
                <a:sym typeface="Lato Light"/>
              </a:rPr>
              <a:t>prendono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decisioni</a:t>
            </a:r>
            <a:r>
              <a:rPr lang="en-US" sz="2400" u="none" strike="noStrike" dirty="0">
                <a:solidFill>
                  <a:srgbClr val="000000"/>
                </a:solidFill>
                <a:latin typeface="Lato Light"/>
                <a:ea typeface="Lato Light"/>
                <a:cs typeface="Lato Light"/>
                <a:sym typeface="Lato Light"/>
              </a:rPr>
              <a:t> educative, </a:t>
            </a:r>
            <a:r>
              <a:rPr lang="en-US" sz="2400" u="none" strike="noStrike" dirty="0" err="1">
                <a:solidFill>
                  <a:srgbClr val="000000"/>
                </a:solidFill>
                <a:latin typeface="Lato Light"/>
                <a:ea typeface="Lato Light"/>
                <a:cs typeface="Lato Light"/>
                <a:sym typeface="Lato Light"/>
              </a:rPr>
              <a:t>bensì</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raccomandazioni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algoritmiche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Queste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raccomandazioni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vengono</a:t>
            </a:r>
            <a:r>
              <a:rPr lang="en-US" sz="2400" u="none" strike="noStrike" dirty="0">
                <a:solidFill>
                  <a:srgbClr val="000000"/>
                </a:solidFill>
                <a:latin typeface="Lato Light"/>
                <a:ea typeface="Lato Light"/>
                <a:cs typeface="Lato Light"/>
                <a:sym typeface="Lato Light"/>
              </a:rPr>
              <a:t> generate </a:t>
            </a:r>
            <a:r>
              <a:rPr lang="en-US" sz="2400" u="none" strike="noStrike" dirty="0" err="1">
                <a:solidFill>
                  <a:srgbClr val="000000"/>
                </a:solidFill>
                <a:latin typeface="Lato Light"/>
                <a:ea typeface="Lato Light"/>
                <a:cs typeface="Lato Light"/>
                <a:sym typeface="Lato Light"/>
              </a:rPr>
              <a:t>analizzando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storici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modelli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statistici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identificano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correlazioni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probabilistiche</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pratica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suggerisce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ciò</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ha </a:t>
            </a:r>
            <a:r>
              <a:rPr lang="en-US" sz="2400" u="none" strike="noStrike" dirty="0" err="1">
                <a:solidFill>
                  <a:srgbClr val="000000"/>
                </a:solidFill>
                <a:latin typeface="Lato Light"/>
                <a:ea typeface="Lato Light"/>
                <a:cs typeface="Lato Light"/>
                <a:sym typeface="Lato Light"/>
              </a:rPr>
              <a:t>funzionato</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passato</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situazioni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simili</a:t>
            </a:r>
            <a:r>
              <a:rPr lang="en-US" sz="2400" u="none" strike="noStrike" dirty="0">
                <a:solidFill>
                  <a:srgbClr val="000000"/>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Ciò</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significa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può</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proporre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percorsi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apprendimento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attività</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risorse</a:t>
            </a:r>
            <a:r>
              <a:rPr lang="en-US" sz="2400" u="none" strike="noStrike" dirty="0">
                <a:solidFill>
                  <a:srgbClr val="000000"/>
                </a:solidFill>
                <a:latin typeface="Lato Light"/>
                <a:ea typeface="Lato Light"/>
                <a:cs typeface="Lato Light"/>
                <a:sym typeface="Lato Light"/>
              </a:rPr>
              <a:t> considerate "appropriate", senza </a:t>
            </a:r>
            <a:r>
              <a:rPr lang="en-US" sz="2400" u="none" strike="noStrike" dirty="0" err="1">
                <a:solidFill>
                  <a:srgbClr val="000000"/>
                </a:solidFill>
                <a:latin typeface="Lato Light"/>
                <a:ea typeface="Lato Light"/>
                <a:cs typeface="Lato Light"/>
                <a:sym typeface="Lato Light"/>
              </a:rPr>
              <a:t>però</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comprenderne</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significato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pedagogico</a:t>
            </a:r>
            <a:r>
              <a:rPr lang="en-US" sz="2400" u="none" strike="noStrike" dirty="0">
                <a:solidFill>
                  <a:srgbClr val="000000"/>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algoritmi</a:t>
            </a:r>
            <a:r>
              <a:rPr lang="en-US" sz="2400" u="none" strike="noStrike" dirty="0">
                <a:solidFill>
                  <a:srgbClr val="000000"/>
                </a:solidFill>
                <a:latin typeface="Lato Light"/>
                <a:ea typeface="Lato Light"/>
                <a:cs typeface="Lato Light"/>
                <a:sym typeface="Lato Light"/>
              </a:rPr>
              <a:t> non </a:t>
            </a:r>
            <a:r>
              <a:rPr lang="en-US" sz="2400" u="none" strike="noStrike" dirty="0" err="1">
                <a:solidFill>
                  <a:srgbClr val="000000"/>
                </a:solidFill>
                <a:latin typeface="Lato Light"/>
                <a:ea typeface="Lato Light"/>
                <a:cs typeface="Lato Light"/>
                <a:sym typeface="Lato Light"/>
              </a:rPr>
              <a:t>tengono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conto</a:t>
            </a:r>
            <a:r>
              <a:rPr lang="en-US" sz="2400" u="none" strike="noStrike" dirty="0">
                <a:solidFill>
                  <a:srgbClr val="000000"/>
                </a:solidFill>
                <a:latin typeface="Lato Light"/>
                <a:ea typeface="Lato Light"/>
                <a:cs typeface="Lato Light"/>
                <a:sym typeface="Lato Light"/>
              </a:rPr>
              <a:t> del </a:t>
            </a:r>
            <a:r>
              <a:rPr lang="en-US" sz="2400" u="none" strike="noStrike" dirty="0" err="1">
                <a:solidFill>
                  <a:srgbClr val="000000"/>
                </a:solidFill>
                <a:latin typeface="Lato Light"/>
                <a:ea typeface="Lato Light"/>
                <a:cs typeface="Lato Light"/>
                <a:sym typeface="Lato Light"/>
              </a:rPr>
              <a:t>contesto</a:t>
            </a:r>
            <a:r>
              <a:rPr lang="en-US" sz="2400" u="none" strike="noStrike" dirty="0">
                <a:solidFill>
                  <a:srgbClr val="000000"/>
                </a:solidFill>
                <a:latin typeface="Lato Light"/>
                <a:ea typeface="Lato Light"/>
                <a:cs typeface="Lato Light"/>
                <a:sym typeface="Lato Light"/>
              </a:rPr>
              <a:t> del mondo </a:t>
            </a:r>
            <a:r>
              <a:rPr lang="en-US" sz="2400" u="none" strike="noStrike" dirty="0" err="1">
                <a:solidFill>
                  <a:srgbClr val="000000"/>
                </a:solidFill>
                <a:latin typeface="Lato Light"/>
                <a:ea typeface="Lato Light"/>
                <a:cs typeface="Lato Light"/>
                <a:sym typeface="Lato Light"/>
              </a:rPr>
              <a:t>reale</a:t>
            </a:r>
            <a:r>
              <a:rPr lang="en-US" sz="2400" u="none" strike="noStrike" dirty="0">
                <a:solidFill>
                  <a:srgbClr val="000000"/>
                </a:solidFill>
                <a:latin typeface="Lato Light"/>
                <a:ea typeface="Lato Light"/>
                <a:cs typeface="Lato Light"/>
                <a:sym typeface="Lato Light"/>
              </a:rPr>
              <a:t>, non </a:t>
            </a:r>
            <a:r>
              <a:rPr lang="en-US" sz="2400" u="none" strike="noStrike" dirty="0" err="1">
                <a:solidFill>
                  <a:srgbClr val="000000"/>
                </a:solidFill>
                <a:latin typeface="Lato Light"/>
                <a:ea typeface="Lato Light"/>
                <a:cs typeface="Lato Light"/>
                <a:sym typeface="Lato Light"/>
              </a:rPr>
              <a:t>comprendono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obiettivi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educativi</a:t>
            </a:r>
            <a:r>
              <a:rPr lang="en-US" sz="2400" u="none" strike="noStrike" dirty="0">
                <a:solidFill>
                  <a:srgbClr val="000000"/>
                </a:solidFill>
                <a:latin typeface="Lato Light"/>
                <a:ea typeface="Lato Light"/>
                <a:cs typeface="Lato Light"/>
                <a:sym typeface="Lato Light"/>
              </a:rPr>
              <a:t>, non </a:t>
            </a:r>
            <a:r>
              <a:rPr lang="en-US" sz="2400" u="none" strike="noStrike" dirty="0" err="1">
                <a:solidFill>
                  <a:srgbClr val="000000"/>
                </a:solidFill>
                <a:latin typeface="Lato Light"/>
                <a:ea typeface="Lato Light"/>
                <a:cs typeface="Lato Light"/>
                <a:sym typeface="Lato Light"/>
              </a:rPr>
              <a:t>valutano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bisogni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individuali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sono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privi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valori</a:t>
            </a:r>
            <a:r>
              <a:rPr lang="en-US" sz="2400" u="none" strike="noStrike" dirty="0">
                <a:solidFill>
                  <a:srgbClr val="000000"/>
                </a:solidFill>
                <a:latin typeface="Lato Light"/>
                <a:ea typeface="Lato Light"/>
                <a:cs typeface="Lato Light"/>
                <a:sym typeface="Lato Light"/>
              </a:rPr>
              <a:t> o di </a:t>
            </a:r>
            <a:r>
              <a:rPr lang="en-US" sz="2400" u="none" strike="noStrike" dirty="0" err="1">
                <a:solidFill>
                  <a:srgbClr val="000000"/>
                </a:solidFill>
                <a:latin typeface="Lato Light"/>
                <a:ea typeface="Lato Light"/>
                <a:cs typeface="Lato Light"/>
                <a:sym typeface="Lato Light"/>
              </a:rPr>
              <a:t>giudizio</a:t>
            </a:r>
            <a:r>
              <a:rPr lang="en-US" sz="2400" u="none" strike="noStrike" dirty="0">
                <a:solidFill>
                  <a:srgbClr val="000000"/>
                </a:solidFill>
                <a:latin typeface="Lato Light"/>
                <a:ea typeface="Lato Light"/>
                <a:cs typeface="Lato Light"/>
                <a:sym typeface="Lato Light"/>
              </a:rPr>
              <a:t> morale. La loro </a:t>
            </a:r>
            <a:r>
              <a:rPr lang="en-US" sz="2400" u="none" strike="noStrike" dirty="0" err="1">
                <a:solidFill>
                  <a:srgbClr val="000000"/>
                </a:solidFill>
                <a:latin typeface="Lato Light"/>
                <a:ea typeface="Lato Light"/>
                <a:cs typeface="Lato Light"/>
                <a:sym typeface="Lato Light"/>
              </a:rPr>
              <a:t>logica</a:t>
            </a:r>
            <a:r>
              <a:rPr lang="en-US" sz="2400" u="none" strike="noStrike" dirty="0">
                <a:solidFill>
                  <a:srgbClr val="000000"/>
                </a:solidFill>
                <a:latin typeface="Lato Light"/>
                <a:ea typeface="Lato Light"/>
                <a:cs typeface="Lato Light"/>
                <a:sym typeface="Lato Light"/>
              </a:rPr>
              <a:t> è </a:t>
            </a:r>
            <a:r>
              <a:rPr lang="en-US" sz="2400" u="none" strike="noStrike" dirty="0" err="1">
                <a:solidFill>
                  <a:srgbClr val="000000"/>
                </a:solidFill>
                <a:latin typeface="Lato Light"/>
                <a:ea typeface="Lato Light"/>
                <a:cs typeface="Lato Light"/>
                <a:sym typeface="Lato Light"/>
              </a:rPr>
              <a:t>statistica</a:t>
            </a:r>
            <a:r>
              <a:rPr lang="en-US" sz="2400" u="none" strike="noStrike" dirty="0">
                <a:solidFill>
                  <a:srgbClr val="000000"/>
                </a:solidFill>
                <a:latin typeface="Lato Light"/>
                <a:ea typeface="Lato Light"/>
                <a:cs typeface="Lato Light"/>
                <a:sym typeface="Lato Light"/>
              </a:rPr>
              <a:t>, non </a:t>
            </a:r>
            <a:r>
              <a:rPr lang="en-US" sz="2400" u="none" strike="noStrike" dirty="0" err="1">
                <a:solidFill>
                  <a:srgbClr val="000000"/>
                </a:solidFill>
                <a:latin typeface="Lato Light"/>
                <a:ea typeface="Lato Light"/>
                <a:cs typeface="Lato Light"/>
                <a:sym typeface="Lato Light"/>
              </a:rPr>
              <a:t>pedagogica</a:t>
            </a:r>
            <a:r>
              <a:rPr lang="en-US" sz="2400" u="none" strike="noStrike" dirty="0">
                <a:solidFill>
                  <a:srgbClr val="000000"/>
                </a:solidFill>
                <a:latin typeface="Lato Light"/>
                <a:ea typeface="Lato Light"/>
                <a:cs typeface="Lato Light"/>
                <a:sym typeface="Lato Light"/>
              </a:rPr>
              <a:t>.</a:t>
            </a:r>
          </a:p>
        </p:txBody>
      </p:sp>
      <p:sp>
        <p:nvSpPr>
          <p:cNvPr id="16" name="TextBox 16"/>
          <p:cNvSpPr txBox="1"/>
          <p:nvPr/>
        </p:nvSpPr>
        <p:spPr>
          <a:xfrm>
            <a:off x="1028700" y="1042083"/>
            <a:ext cx="16324990" cy="641201"/>
          </a:xfrm>
          <a:prstGeom prst="rect">
            <a:avLst/>
          </a:prstGeom>
        </p:spPr>
        <p:txBody>
          <a:bodyPr wrap="square" lIns="0" tIns="0" rIns="0" bIns="0" rtlCol="0" anchor="t">
            <a:spAutoFit/>
          </a:bodyP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RACCOMANDAZIONE ALGORITMATICA CONTRO DECISIONE PEDAGOGICA CRITICA</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981075"/>
            <a:ext cx="16230600" cy="4698492"/>
          </a:xfrm>
          <a:prstGeom prst="rect">
            <a:avLst/>
          </a:prstGeom>
        </p:spPr>
        <p:txBody>
          <a:bodyPr lIns="0" tIns="0" rIns="0" bIns="0" rtlCol="0" anchor="t">
            <a:spAutoFit/>
          </a:bodyPr>
          <a:lstStyle/>
          <a:p>
            <a:pPr marL="0" lvl="0" indent="0" algn="just">
              <a:lnSpc>
                <a:spcPts val="3383"/>
              </a:lnSpc>
            </a:pPr>
            <a:r>
              <a:rPr lang="en-US" sz="2400" u="none" strike="noStrike">
                <a:solidFill>
                  <a:srgbClr val="000000"/>
                </a:solidFill>
                <a:latin typeface="Lato Light"/>
                <a:ea typeface="Lato Light"/>
                <a:cs typeface="Lato Light"/>
                <a:sym typeface="Lato Light"/>
              </a:rPr>
              <a:t>Il processo decisionale in ambito pedagogico, d'altro canto, è un atto professionale umano. I formatori della formazione professionale integrano informazioni che l'intelligenza artificiale non è in grado di interpretare: obiettivi di apprendimento, storia e situazione dello studente, dimensioni cognitive ed emotive, nonché principi di equità, inclusione e responsabilità educativa. </a:t>
            </a:r>
          </a:p>
          <a:p>
            <a:pPr marL="0" lvl="0" indent="0" algn="just">
              <a:lnSpc>
                <a:spcPts val="3383"/>
              </a:lnSpc>
            </a:pPr>
            <a:endParaRPr lang="en-US" sz="2400" u="none" strike="noStrike">
              <a:solidFill>
                <a:srgbClr val="000000"/>
              </a:solidFill>
              <a:latin typeface="Lato Light"/>
              <a:ea typeface="Lato Light"/>
              <a:cs typeface="Lato Light"/>
              <a:sym typeface="Lato Light"/>
            </a:endParaRPr>
          </a:p>
          <a:p>
            <a:pPr marL="0" lvl="0" indent="0" algn="just">
              <a:lnSpc>
                <a:spcPts val="3383"/>
              </a:lnSpc>
            </a:pPr>
            <a:r>
              <a:rPr lang="en-US" sz="2400" u="none" strike="noStrike">
                <a:solidFill>
                  <a:srgbClr val="000000"/>
                </a:solidFill>
                <a:latin typeface="Lato Light"/>
                <a:ea typeface="Lato Light"/>
                <a:cs typeface="Lato Light"/>
                <a:sym typeface="Lato Light"/>
              </a:rPr>
              <a:t>Per questo motivo, le principali linee guida internazionali sottolineano che l'IA dovrebbe essere utilizzata come strumento di supporto, mai come sostituto del giudizio professionale. Un uso acritico delle raccomandazioni algoritmiche può, infatti, rafforzare i pregiudizi, accentuare le disuguaglianze e generare decisioni che possono apparire efficienti ma sono pedagogicamente inadeguate. Il ruolo del docente di formazione professionale è, pertanto, quello di mediatore critico: mettere in discussione le raccomandazioni generate dall'IA, valutarne l'impatto educativo e assumersi la responsabilità ultima delle decisioni che incidono sui percorsi e sulle opportunità degli studenti.</a:t>
            </a:r>
          </a:p>
        </p:txBody>
      </p:sp>
      <p:sp>
        <p:nvSpPr>
          <p:cNvPr id="3" name="Freeform 3"/>
          <p:cNvSpPr/>
          <p:nvPr/>
        </p:nvSpPr>
        <p:spPr>
          <a:xfrm>
            <a:off x="6158019" y="6246088"/>
            <a:ext cx="5971962" cy="3254719"/>
          </a:xfrm>
          <a:custGeom>
            <a:avLst/>
            <a:gdLst/>
            <a:ahLst/>
            <a:cxnLst/>
            <a:rect l="l" t="t" r="r" b="b"/>
            <a:pathLst>
              <a:path w="5971962" h="3254719">
                <a:moveTo>
                  <a:pt x="0" y="0"/>
                </a:moveTo>
                <a:lnTo>
                  <a:pt x="5971962" y="0"/>
                </a:lnTo>
                <a:lnTo>
                  <a:pt x="5971962" y="3254719"/>
                </a:lnTo>
                <a:lnTo>
                  <a:pt x="0" y="325471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 name="TextBox 4"/>
          <p:cNvSpPr txBox="1"/>
          <p:nvPr/>
        </p:nvSpPr>
        <p:spPr>
          <a:xfrm>
            <a:off x="6463007" y="6680813"/>
            <a:ext cx="5361986" cy="2385268"/>
          </a:xfrm>
          <a:prstGeom prst="rect">
            <a:avLst/>
          </a:prstGeom>
        </p:spPr>
        <p:txBody>
          <a:bodyPr lIns="0" tIns="0" rIns="0" bIns="0" rtlCol="0" anchor="t">
            <a:spAutoFit/>
          </a:bodyPr>
          <a:lstStyle/>
          <a:p>
            <a:pPr marL="0" lvl="0" indent="0" algn="ctr">
              <a:lnSpc>
                <a:spcPts val="3079"/>
              </a:lnSpc>
              <a:spcBef>
                <a:spcPct val="0"/>
              </a:spcBef>
            </a:pPr>
            <a:r>
              <a:rPr lang="en-US" sz="2800" dirty="0">
                <a:solidFill>
                  <a:srgbClr val="000000"/>
                </a:solidFill>
                <a:latin typeface="Lato Light" panose="020F0302020204030203" pitchFamily="34" charset="0"/>
                <a:ea typeface="Canva Sans"/>
                <a:cs typeface="Canva Sans"/>
                <a:sym typeface="Canva Sans"/>
              </a:rPr>
              <a:t>I </a:t>
            </a:r>
            <a:r>
              <a:rPr lang="en-US" sz="2800" dirty="0" err="1">
                <a:solidFill>
                  <a:srgbClr val="000000"/>
                </a:solidFill>
                <a:latin typeface="Lato Light" panose="020F0302020204030203" pitchFamily="34" charset="0"/>
                <a:ea typeface="Canva Sans"/>
                <a:cs typeface="Canva Sans"/>
                <a:sym typeface="Canva Sans"/>
              </a:rPr>
              <a:t>suggerimenti</a:t>
            </a:r>
            <a:r>
              <a:rPr lang="en-US" sz="2800" dirty="0">
                <a:solidFill>
                  <a:srgbClr val="000000"/>
                </a:solidFill>
                <a:latin typeface="Lato Light" panose="020F0302020204030203" pitchFamily="34" charset="0"/>
                <a:ea typeface="Canva Sans"/>
                <a:cs typeface="Canva Sans"/>
                <a:sym typeface="Canva Sans"/>
              </a:rPr>
              <a:t> </a:t>
            </a:r>
            <a:r>
              <a:rPr lang="en-US" sz="2800" dirty="0" err="1">
                <a:solidFill>
                  <a:srgbClr val="000000"/>
                </a:solidFill>
                <a:latin typeface="Lato Light" panose="020F0302020204030203" pitchFamily="34" charset="0"/>
                <a:ea typeface="Canva Sans"/>
                <a:cs typeface="Canva Sans"/>
                <a:sym typeface="Canva Sans"/>
              </a:rPr>
              <a:t>dell'IA</a:t>
            </a:r>
            <a:r>
              <a:rPr lang="en-US" sz="2800" dirty="0">
                <a:solidFill>
                  <a:srgbClr val="000000"/>
                </a:solidFill>
                <a:latin typeface="Lato Light" panose="020F0302020204030203" pitchFamily="34" charset="0"/>
                <a:ea typeface="Canva Sans"/>
                <a:cs typeface="Canva Sans"/>
                <a:sym typeface="Canva Sans"/>
              </a:rPr>
              <a:t> </a:t>
            </a:r>
            <a:r>
              <a:rPr lang="en-US" sz="2800" dirty="0" err="1">
                <a:solidFill>
                  <a:srgbClr val="000000"/>
                </a:solidFill>
                <a:latin typeface="Lato Light" panose="020F0302020204030203" pitchFamily="34" charset="0"/>
                <a:ea typeface="Canva Sans"/>
                <a:cs typeface="Canva Sans"/>
                <a:sym typeface="Canva Sans"/>
              </a:rPr>
              <a:t>sono</a:t>
            </a:r>
            <a:r>
              <a:rPr lang="en-US" sz="2800" dirty="0">
                <a:solidFill>
                  <a:srgbClr val="000000"/>
                </a:solidFill>
                <a:latin typeface="Lato Light" panose="020F0302020204030203" pitchFamily="34" charset="0"/>
                <a:ea typeface="Canva Sans"/>
                <a:cs typeface="Canva Sans"/>
                <a:sym typeface="Canva Sans"/>
              </a:rPr>
              <a:t> </a:t>
            </a:r>
            <a:r>
              <a:rPr lang="en-US" sz="2800" dirty="0" err="1">
                <a:solidFill>
                  <a:srgbClr val="000000"/>
                </a:solidFill>
                <a:latin typeface="Lato Light" panose="020F0302020204030203" pitchFamily="34" charset="0"/>
                <a:ea typeface="Canva Sans"/>
                <a:cs typeface="Canva Sans"/>
                <a:sym typeface="Canva Sans"/>
              </a:rPr>
              <a:t>basati</a:t>
            </a:r>
            <a:r>
              <a:rPr lang="en-US" sz="2800" dirty="0">
                <a:solidFill>
                  <a:srgbClr val="000000"/>
                </a:solidFill>
                <a:latin typeface="Lato Light" panose="020F0302020204030203" pitchFamily="34" charset="0"/>
                <a:ea typeface="Canva Sans"/>
                <a:cs typeface="Canva Sans"/>
                <a:sym typeface="Canva Sans"/>
              </a:rPr>
              <a:t> sui </a:t>
            </a:r>
            <a:r>
              <a:rPr lang="en-US" sz="2800" dirty="0" err="1">
                <a:solidFill>
                  <a:srgbClr val="000000"/>
                </a:solidFill>
                <a:latin typeface="Lato Light" panose="020F0302020204030203" pitchFamily="34" charset="0"/>
                <a:ea typeface="Canva Sans"/>
                <a:cs typeface="Canva Sans"/>
                <a:sym typeface="Canva Sans"/>
              </a:rPr>
              <a:t>dati</a:t>
            </a:r>
            <a:r>
              <a:rPr lang="en-US" sz="2800" dirty="0">
                <a:solidFill>
                  <a:srgbClr val="000000"/>
                </a:solidFill>
                <a:latin typeface="Lato Light" panose="020F0302020204030203" pitchFamily="34" charset="0"/>
                <a:ea typeface="Canva Sans"/>
                <a:cs typeface="Canva Sans"/>
                <a:sym typeface="Canva Sans"/>
              </a:rPr>
              <a:t>, non </a:t>
            </a:r>
            <a:r>
              <a:rPr lang="en-US" sz="2800" dirty="0" err="1">
                <a:solidFill>
                  <a:srgbClr val="000000"/>
                </a:solidFill>
                <a:latin typeface="Lato Light" panose="020F0302020204030203" pitchFamily="34" charset="0"/>
                <a:ea typeface="Canva Sans"/>
                <a:cs typeface="Canva Sans"/>
                <a:sym typeface="Canva Sans"/>
              </a:rPr>
              <a:t>decisioni</a:t>
            </a:r>
            <a:r>
              <a:rPr lang="en-US" sz="2800" dirty="0">
                <a:solidFill>
                  <a:srgbClr val="000000"/>
                </a:solidFill>
                <a:latin typeface="Lato Light" panose="020F0302020204030203" pitchFamily="34" charset="0"/>
                <a:ea typeface="Canva Sans"/>
                <a:cs typeface="Canva Sans"/>
                <a:sym typeface="Canva Sans"/>
              </a:rPr>
              <a:t>; le </a:t>
            </a:r>
            <a:r>
              <a:rPr lang="en-US" sz="2800" dirty="0" err="1">
                <a:solidFill>
                  <a:srgbClr val="000000"/>
                </a:solidFill>
                <a:latin typeface="Lato Light" panose="020F0302020204030203" pitchFamily="34" charset="0"/>
                <a:ea typeface="Canva Sans"/>
                <a:cs typeface="Canva Sans"/>
                <a:sym typeface="Canva Sans"/>
              </a:rPr>
              <a:t>scelte</a:t>
            </a:r>
            <a:r>
              <a:rPr lang="en-US" sz="2800" dirty="0">
                <a:solidFill>
                  <a:srgbClr val="000000"/>
                </a:solidFill>
                <a:latin typeface="Lato Light" panose="020F0302020204030203" pitchFamily="34" charset="0"/>
                <a:ea typeface="Canva Sans"/>
                <a:cs typeface="Canva Sans"/>
                <a:sym typeface="Canva Sans"/>
              </a:rPr>
              <a:t> </a:t>
            </a:r>
            <a:r>
              <a:rPr lang="en-US" sz="2800" dirty="0" err="1">
                <a:solidFill>
                  <a:srgbClr val="000000"/>
                </a:solidFill>
                <a:latin typeface="Lato Light" panose="020F0302020204030203" pitchFamily="34" charset="0"/>
                <a:ea typeface="Canva Sans"/>
                <a:cs typeface="Canva Sans"/>
                <a:sym typeface="Canva Sans"/>
              </a:rPr>
              <a:t>pedagogiche</a:t>
            </a:r>
            <a:r>
              <a:rPr lang="en-US" sz="2800" dirty="0">
                <a:solidFill>
                  <a:srgbClr val="000000"/>
                </a:solidFill>
                <a:latin typeface="Lato Light" panose="020F0302020204030203" pitchFamily="34" charset="0"/>
                <a:ea typeface="Canva Sans"/>
                <a:cs typeface="Canva Sans"/>
                <a:sym typeface="Canva Sans"/>
              </a:rPr>
              <a:t> </a:t>
            </a:r>
            <a:r>
              <a:rPr lang="en-US" sz="2800" dirty="0" err="1">
                <a:solidFill>
                  <a:srgbClr val="000000"/>
                </a:solidFill>
                <a:latin typeface="Lato Light" panose="020F0302020204030203" pitchFamily="34" charset="0"/>
                <a:ea typeface="Canva Sans"/>
                <a:cs typeface="Canva Sans"/>
                <a:sym typeface="Canva Sans"/>
              </a:rPr>
              <a:t>restano</a:t>
            </a:r>
            <a:r>
              <a:rPr lang="en-US" sz="2800" dirty="0">
                <a:solidFill>
                  <a:srgbClr val="000000"/>
                </a:solidFill>
                <a:latin typeface="Lato Light" panose="020F0302020204030203" pitchFamily="34" charset="0"/>
                <a:ea typeface="Canva Sans"/>
                <a:cs typeface="Canva Sans"/>
                <a:sym typeface="Canva Sans"/>
              </a:rPr>
              <a:t> </a:t>
            </a:r>
            <a:r>
              <a:rPr lang="en-US" sz="2800" dirty="0" err="1">
                <a:solidFill>
                  <a:srgbClr val="000000"/>
                </a:solidFill>
                <a:latin typeface="Lato Light" panose="020F0302020204030203" pitchFamily="34" charset="0"/>
                <a:ea typeface="Canva Sans"/>
                <a:cs typeface="Canva Sans"/>
                <a:sym typeface="Canva Sans"/>
              </a:rPr>
              <a:t>contestuali</a:t>
            </a:r>
            <a:r>
              <a:rPr lang="en-US" sz="2800" dirty="0">
                <a:solidFill>
                  <a:srgbClr val="000000"/>
                </a:solidFill>
                <a:latin typeface="Lato Light" panose="020F0302020204030203" pitchFamily="34" charset="0"/>
                <a:ea typeface="Canva Sans"/>
                <a:cs typeface="Canva Sans"/>
                <a:sym typeface="Canva Sans"/>
              </a:rPr>
              <a:t> e </a:t>
            </a:r>
            <a:r>
              <a:rPr lang="en-US" sz="2800" dirty="0" err="1">
                <a:solidFill>
                  <a:srgbClr val="000000"/>
                </a:solidFill>
                <a:latin typeface="Lato Light" panose="020F0302020204030203" pitchFamily="34" charset="0"/>
                <a:ea typeface="Canva Sans"/>
                <a:cs typeface="Canva Sans"/>
                <a:sym typeface="Canva Sans"/>
              </a:rPr>
              <a:t>umane</a:t>
            </a:r>
            <a:r>
              <a:rPr lang="en-US" sz="2800" dirty="0">
                <a:solidFill>
                  <a:srgbClr val="000000"/>
                </a:solidFill>
                <a:latin typeface="Lato Light" panose="020F0302020204030203" pitchFamily="34" charset="0"/>
                <a:ea typeface="Canva Sans"/>
                <a:cs typeface="Canva Sans"/>
                <a:sym typeface="Canva Sans"/>
              </a:rPr>
              <a:t> e </a:t>
            </a:r>
            <a:r>
              <a:rPr lang="en-US" sz="2800" dirty="0" err="1">
                <a:solidFill>
                  <a:srgbClr val="000000"/>
                </a:solidFill>
                <a:latin typeface="Lato Light" panose="020F0302020204030203" pitchFamily="34" charset="0"/>
                <a:ea typeface="Canva Sans"/>
                <a:cs typeface="Canva Sans"/>
                <a:sym typeface="Canva Sans"/>
              </a:rPr>
              <a:t>richiedono</a:t>
            </a:r>
            <a:r>
              <a:rPr lang="en-US" sz="2800" dirty="0">
                <a:solidFill>
                  <a:srgbClr val="000000"/>
                </a:solidFill>
                <a:latin typeface="Lato Light" panose="020F0302020204030203" pitchFamily="34" charset="0"/>
                <a:ea typeface="Canva Sans"/>
                <a:cs typeface="Canva Sans"/>
                <a:sym typeface="Canva Sans"/>
              </a:rPr>
              <a:t> </a:t>
            </a:r>
            <a:r>
              <a:rPr lang="en-US" sz="2800" dirty="0" err="1">
                <a:solidFill>
                  <a:srgbClr val="000000"/>
                </a:solidFill>
                <a:latin typeface="Lato Light" panose="020F0302020204030203" pitchFamily="34" charset="0"/>
                <a:ea typeface="Canva Sans"/>
                <a:cs typeface="Canva Sans"/>
                <a:sym typeface="Canva Sans"/>
              </a:rPr>
              <a:t>una</a:t>
            </a:r>
            <a:r>
              <a:rPr lang="en-US" sz="2800" dirty="0">
                <a:solidFill>
                  <a:srgbClr val="000000"/>
                </a:solidFill>
                <a:latin typeface="Lato Light" panose="020F0302020204030203" pitchFamily="34" charset="0"/>
                <a:ea typeface="Canva Sans"/>
                <a:cs typeface="Canva Sans"/>
                <a:sym typeface="Canva Sans"/>
              </a:rPr>
              <a:t> </a:t>
            </a:r>
            <a:r>
              <a:rPr lang="en-US" sz="2800" dirty="0" err="1">
                <a:solidFill>
                  <a:srgbClr val="000000"/>
                </a:solidFill>
                <a:latin typeface="Lato Light" panose="020F0302020204030203" pitchFamily="34" charset="0"/>
                <a:ea typeface="Canva Sans"/>
                <a:cs typeface="Canva Sans"/>
                <a:sym typeface="Canva Sans"/>
              </a:rPr>
              <a:t>supervisione</a:t>
            </a:r>
            <a:r>
              <a:rPr lang="en-US" sz="2800" dirty="0">
                <a:solidFill>
                  <a:srgbClr val="000000"/>
                </a:solidFill>
                <a:latin typeface="Lato Light" panose="020F0302020204030203" pitchFamily="34" charset="0"/>
                <a:ea typeface="Canva Sans"/>
                <a:cs typeface="Canva Sans"/>
                <a:sym typeface="Canva Sans"/>
              </a:rPr>
              <a:t> </a:t>
            </a:r>
            <a:r>
              <a:rPr lang="en-US" sz="2800" dirty="0" err="1">
                <a:solidFill>
                  <a:srgbClr val="000000"/>
                </a:solidFill>
                <a:latin typeface="Lato Light" panose="020F0302020204030203" pitchFamily="34" charset="0"/>
                <a:ea typeface="Canva Sans"/>
                <a:cs typeface="Canva Sans"/>
                <a:sym typeface="Canva Sans"/>
              </a:rPr>
              <a:t>critica</a:t>
            </a:r>
            <a:r>
              <a:rPr lang="en-US" sz="2800" dirty="0">
                <a:solidFill>
                  <a:srgbClr val="000000"/>
                </a:solidFill>
                <a:latin typeface="Lato Light" panose="020F0302020204030203" pitchFamily="34" charset="0"/>
                <a:ea typeface="Canva Sans"/>
                <a:cs typeface="Canva Sans"/>
                <a:sym typeface="Canva Sans"/>
              </a:rPr>
              <a:t> da </a:t>
            </a:r>
            <a:r>
              <a:rPr lang="en-US" sz="2800" dirty="0" err="1">
                <a:solidFill>
                  <a:srgbClr val="000000"/>
                </a:solidFill>
                <a:latin typeface="Lato Light" panose="020F0302020204030203" pitchFamily="34" charset="0"/>
                <a:ea typeface="Canva Sans"/>
                <a:cs typeface="Canva Sans"/>
                <a:sym typeface="Canva Sans"/>
              </a:rPr>
              <a:t>parte</a:t>
            </a:r>
            <a:r>
              <a:rPr lang="en-US" sz="2800" dirty="0">
                <a:solidFill>
                  <a:srgbClr val="000000"/>
                </a:solidFill>
                <a:latin typeface="Lato Light" panose="020F0302020204030203" pitchFamily="34" charset="0"/>
                <a:ea typeface="Canva Sans"/>
                <a:cs typeface="Canva Sans"/>
                <a:sym typeface="Canva Sans"/>
              </a:rPr>
              <a:t> del </a:t>
            </a:r>
            <a:r>
              <a:rPr lang="en-US" sz="2800" dirty="0" err="1">
                <a:solidFill>
                  <a:srgbClr val="000000"/>
                </a:solidFill>
                <a:latin typeface="Lato Light" panose="020F0302020204030203" pitchFamily="34" charset="0"/>
                <a:ea typeface="Canva Sans"/>
                <a:cs typeface="Canva Sans"/>
                <a:sym typeface="Canva Sans"/>
              </a:rPr>
              <a:t>formatore</a:t>
            </a:r>
            <a:r>
              <a:rPr lang="en-US" sz="2800" dirty="0">
                <a:solidFill>
                  <a:srgbClr val="000000"/>
                </a:solidFill>
                <a:latin typeface="Lato Light" panose="020F0302020204030203" pitchFamily="34" charset="0"/>
                <a:ea typeface="Canva Sans"/>
                <a:cs typeface="Canva Sans"/>
                <a:sym typeface="Canva Sans"/>
              </a:rPr>
              <a:t>.</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38225"/>
            <a:ext cx="15923089" cy="1266825"/>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IMPATTO EDUCATIVO DELLE DECISIONI SUPPORTATE DALL'INTELLIGENZA ARTIFICIALE</a:t>
            </a:r>
          </a:p>
        </p:txBody>
      </p:sp>
      <p:sp>
        <p:nvSpPr>
          <p:cNvPr id="3" name="TextBox 3"/>
          <p:cNvSpPr txBox="1"/>
          <p:nvPr/>
        </p:nvSpPr>
        <p:spPr>
          <a:xfrm>
            <a:off x="1028700" y="2832686"/>
            <a:ext cx="8456895" cy="5791200"/>
          </a:xfrm>
          <a:prstGeom prst="rect">
            <a:avLst/>
          </a:prstGeom>
        </p:spPr>
        <p:txBody>
          <a:bodyPr lIns="0" tIns="0" rIns="0" bIns="0" rtlCol="0" anchor="t">
            <a:spAutoFit/>
          </a:bodyPr>
          <a:lstStyle/>
          <a:p>
            <a:pPr marL="0" lvl="0" indent="0" algn="just">
              <a:lnSpc>
                <a:spcPts val="2879"/>
              </a:lnSpc>
            </a:pPr>
            <a:r>
              <a:rPr lang="en-US" sz="2400" u="none" strike="noStrike" dirty="0">
                <a:solidFill>
                  <a:srgbClr val="000000"/>
                </a:solidFill>
                <a:latin typeface="Lato Light"/>
                <a:ea typeface="Lato Light"/>
                <a:cs typeface="Lato Light"/>
                <a:sym typeface="Lato Light"/>
              </a:rPr>
              <a:t>In </a:t>
            </a:r>
            <a:r>
              <a:rPr lang="en-US" sz="2400" u="none" strike="noStrike" dirty="0" err="1">
                <a:solidFill>
                  <a:srgbClr val="000000"/>
                </a:solidFill>
                <a:latin typeface="Lato Light"/>
                <a:ea typeface="Lato Light"/>
                <a:cs typeface="Lato Light"/>
                <a:sym typeface="Lato Light"/>
              </a:rPr>
              <a:t>qualità</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formatore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settore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dell'istruzione</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formazione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professionale</a:t>
            </a:r>
            <a:r>
              <a:rPr lang="en-US" sz="2400" u="none" strike="noStrike" dirty="0">
                <a:solidFill>
                  <a:srgbClr val="000000"/>
                </a:solidFill>
                <a:latin typeface="Lato Light"/>
                <a:ea typeface="Lato Light"/>
                <a:cs typeface="Lato Light"/>
                <a:sym typeface="Lato Light"/>
              </a:rPr>
              <a:t>, è </a:t>
            </a:r>
            <a:r>
              <a:rPr lang="en-US" sz="2400" u="none" strike="noStrike" dirty="0" err="1">
                <a:solidFill>
                  <a:srgbClr val="000000"/>
                </a:solidFill>
                <a:latin typeface="Lato Light"/>
                <a:ea typeface="Lato Light"/>
                <a:cs typeface="Lato Light"/>
                <a:sym typeface="Lato Light"/>
              </a:rPr>
              <a:t>importante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considerare</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conseguenze</a:t>
            </a:r>
            <a:r>
              <a:rPr lang="en-US" sz="2400" u="none" strike="noStrike" dirty="0">
                <a:solidFill>
                  <a:srgbClr val="000000"/>
                </a:solidFill>
                <a:latin typeface="Lato Light"/>
                <a:ea typeface="Lato Light"/>
                <a:cs typeface="Lato Light"/>
                <a:sym typeface="Lato Light"/>
              </a:rPr>
              <a:t> educative ed </a:t>
            </a:r>
            <a:r>
              <a:rPr lang="en-US" sz="2400" u="none" strike="noStrike" dirty="0" err="1">
                <a:solidFill>
                  <a:srgbClr val="000000"/>
                </a:solidFill>
                <a:latin typeface="Lato Light"/>
                <a:ea typeface="Lato Light"/>
                <a:cs typeface="Lato Light"/>
                <a:sym typeface="Lato Light"/>
              </a:rPr>
              <a:t>etiche</a:t>
            </a:r>
            <a:r>
              <a:rPr lang="en-US" sz="2400" u="none" strike="noStrike" dirty="0">
                <a:solidFill>
                  <a:srgbClr val="000000"/>
                </a:solidFill>
                <a:latin typeface="Lato Light"/>
                <a:ea typeface="Lato Light"/>
                <a:cs typeface="Lato Light"/>
                <a:sym typeface="Lato Light"/>
              </a:rPr>
              <a:t> delle </a:t>
            </a:r>
            <a:r>
              <a:rPr lang="en-US" sz="2400" u="none" strike="noStrike" dirty="0" err="1">
                <a:solidFill>
                  <a:srgbClr val="000000"/>
                </a:solidFill>
                <a:latin typeface="Lato Light"/>
                <a:ea typeface="Lato Light"/>
                <a:cs typeface="Lato Light"/>
                <a:sym typeface="Lato Light"/>
              </a:rPr>
              <a:t>decisioni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basate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può</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fornire</a:t>
            </a:r>
            <a:r>
              <a:rPr lang="en-US" sz="2400" u="none" strike="noStrike" dirty="0">
                <a:solidFill>
                  <a:srgbClr val="000000"/>
                </a:solidFill>
                <a:latin typeface="Lato Light"/>
                <a:ea typeface="Lato Light"/>
                <a:cs typeface="Lato Light"/>
                <a:sym typeface="Lato Light"/>
              </a:rPr>
              <a:t> un </a:t>
            </a:r>
            <a:r>
              <a:rPr lang="en-US" sz="2400" u="none" strike="noStrike" dirty="0" err="1">
                <a:solidFill>
                  <a:srgbClr val="000000"/>
                </a:solidFill>
                <a:latin typeface="Lato Light"/>
                <a:ea typeface="Lato Light"/>
                <a:cs typeface="Lato Light"/>
                <a:sym typeface="Lato Light"/>
              </a:rPr>
              <a:t>valido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supporto</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processi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educativi</a:t>
            </a:r>
            <a:r>
              <a:rPr lang="en-US" sz="2400" u="none" strike="noStrike" dirty="0">
                <a:solidFill>
                  <a:srgbClr val="000000"/>
                </a:solidFill>
                <a:latin typeface="Lato Light"/>
                <a:ea typeface="Lato Light"/>
                <a:cs typeface="Lato Light"/>
                <a:sym typeface="Lato Light"/>
              </a:rPr>
              <a:t>, ma ogni </a:t>
            </a:r>
            <a:r>
              <a:rPr lang="en-US" sz="2400" u="none" strike="noStrike" dirty="0" err="1">
                <a:solidFill>
                  <a:srgbClr val="000000"/>
                </a:solidFill>
                <a:latin typeface="Lato Light"/>
                <a:ea typeface="Lato Light"/>
                <a:cs typeface="Lato Light"/>
                <a:sym typeface="Lato Light"/>
              </a:rPr>
              <a:t>suo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utilizzo</a:t>
            </a:r>
            <a:r>
              <a:rPr lang="en-US" sz="2400" u="none" strike="noStrike" dirty="0">
                <a:solidFill>
                  <a:srgbClr val="000000"/>
                </a:solidFill>
                <a:latin typeface="Lato Light"/>
                <a:ea typeface="Lato Light"/>
                <a:cs typeface="Lato Light"/>
                <a:sym typeface="Lato Light"/>
              </a:rPr>
              <a:t> ha </a:t>
            </a:r>
            <a:r>
              <a:rPr lang="en-US" sz="2400" u="none" strike="noStrike" dirty="0" err="1">
                <a:solidFill>
                  <a:srgbClr val="000000"/>
                </a:solidFill>
                <a:latin typeface="Lato Light"/>
                <a:ea typeface="Lato Light"/>
                <a:cs typeface="Lato Light"/>
                <a:sym typeface="Lato Light"/>
              </a:rPr>
              <a:t>effetti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tangibili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sull'apprendimento</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sulle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opportunità</a:t>
            </a:r>
            <a:r>
              <a:rPr lang="en-US" sz="2400" u="none" strike="noStrike" dirty="0">
                <a:solidFill>
                  <a:srgbClr val="000000"/>
                </a:solidFill>
                <a:latin typeface="Lato Light"/>
                <a:ea typeface="Lato Light"/>
                <a:cs typeface="Lato Light"/>
                <a:sym typeface="Lato Light"/>
              </a:rPr>
              <a:t> degli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a:t>
            </a:r>
          </a:p>
          <a:p>
            <a:pPr marL="0" lvl="0" indent="0" algn="just">
              <a:lnSpc>
                <a:spcPts val="2879"/>
              </a:lnSpc>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pPr>
            <a:r>
              <a:rPr lang="en-US" sz="2400" u="none" strike="noStrike" dirty="0">
                <a:solidFill>
                  <a:srgbClr val="000000"/>
                </a:solidFill>
                <a:latin typeface="Lato Light"/>
                <a:ea typeface="Lato Light"/>
                <a:cs typeface="Lato Light"/>
                <a:sym typeface="Lato Light"/>
              </a:rPr>
              <a:t>Per </a:t>
            </a:r>
            <a:r>
              <a:rPr lang="en-US" sz="2400" u="none" strike="noStrike" dirty="0" err="1">
                <a:solidFill>
                  <a:srgbClr val="000000"/>
                </a:solidFill>
                <a:latin typeface="Lato Light"/>
                <a:ea typeface="Lato Light"/>
                <a:cs typeface="Lato Light"/>
                <a:sym typeface="Lato Light"/>
              </a:rPr>
              <a:t>questo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motivo</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decisioni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supportate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dall'IA</a:t>
            </a:r>
            <a:r>
              <a:rPr lang="en-US" sz="2400" u="none" strike="noStrike" dirty="0">
                <a:solidFill>
                  <a:srgbClr val="000000"/>
                </a:solidFill>
                <a:latin typeface="Lato Light"/>
                <a:ea typeface="Lato Light"/>
                <a:cs typeface="Lato Light"/>
                <a:sym typeface="Lato Light"/>
              </a:rPr>
              <a:t> non </a:t>
            </a:r>
            <a:r>
              <a:rPr lang="en-US" sz="2400" u="none" strike="noStrike" dirty="0" err="1">
                <a:solidFill>
                  <a:srgbClr val="000000"/>
                </a:solidFill>
                <a:latin typeface="Lato Light"/>
                <a:ea typeface="Lato Light"/>
                <a:cs typeface="Lato Light"/>
                <a:sym typeface="Lato Light"/>
              </a:rPr>
              <a:t>sono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neutre</a:t>
            </a:r>
            <a:r>
              <a:rPr lang="en-US" sz="2400" u="none" strike="noStrike" dirty="0">
                <a:solidFill>
                  <a:srgbClr val="000000"/>
                </a:solidFill>
                <a:latin typeface="Lato Light"/>
                <a:ea typeface="Lato Light"/>
                <a:cs typeface="Lato Light"/>
                <a:sym typeface="Lato Light"/>
              </a:rPr>
              <a:t> dal punto di vista </a:t>
            </a:r>
            <a:r>
              <a:rPr lang="en-US" sz="2400" u="none" strike="noStrike" dirty="0" err="1">
                <a:solidFill>
                  <a:srgbClr val="000000"/>
                </a:solidFill>
                <a:latin typeface="Lato Light"/>
                <a:ea typeface="Lato Light"/>
                <a:cs typeface="Lato Light"/>
                <a:sym typeface="Lato Light"/>
              </a:rPr>
              <a:t>educativo</a:t>
            </a:r>
            <a:r>
              <a:rPr lang="en-US" sz="2400" u="none" strike="noStrike" dirty="0">
                <a:solidFill>
                  <a:srgbClr val="000000"/>
                </a:solidFill>
                <a:latin typeface="Lato Light"/>
                <a:ea typeface="Lato Light"/>
                <a:cs typeface="Lato Light"/>
                <a:sym typeface="Lato Light"/>
              </a:rPr>
              <a:t>. Da un lato, </a:t>
            </a:r>
            <a:r>
              <a:rPr lang="en-US" sz="2400" u="none" strike="noStrike" dirty="0" err="1">
                <a:solidFill>
                  <a:srgbClr val="000000"/>
                </a:solidFill>
                <a:latin typeface="Lato Light"/>
                <a:ea typeface="Lato Light"/>
                <a:cs typeface="Lato Light"/>
                <a:sym typeface="Lato Light"/>
              </a:rPr>
              <a:t>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può</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ampliare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l'accesso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all'istruzione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contribuire</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personalizzare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percorsi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apprendimento</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fornire</a:t>
            </a:r>
            <a:r>
              <a:rPr lang="en-US" sz="2400" u="none" strike="noStrike" dirty="0">
                <a:solidFill>
                  <a:srgbClr val="000000"/>
                </a:solidFill>
                <a:latin typeface="Lato Light"/>
                <a:ea typeface="Lato Light"/>
                <a:cs typeface="Lato Light"/>
                <a:sym typeface="Lato Light"/>
              </a:rPr>
              <a:t> un feedback </a:t>
            </a:r>
            <a:r>
              <a:rPr lang="en-US" sz="2400" u="none" strike="noStrike" dirty="0" err="1">
                <a:solidFill>
                  <a:srgbClr val="000000"/>
                </a:solidFill>
                <a:latin typeface="Lato Light"/>
                <a:ea typeface="Lato Light"/>
                <a:cs typeface="Lato Light"/>
                <a:sym typeface="Lato Light"/>
              </a:rPr>
              <a:t>rapido</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mirato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particolarmente</a:t>
            </a:r>
            <a:r>
              <a:rPr lang="en-US" sz="2400" u="none" strike="noStrike" dirty="0">
                <a:solidFill>
                  <a:srgbClr val="000000"/>
                </a:solidFill>
                <a:latin typeface="Lato Light"/>
                <a:ea typeface="Lato Light"/>
                <a:cs typeface="Lato Light"/>
                <a:sym typeface="Lato Light"/>
              </a:rPr>
              <a:t> utile in </a:t>
            </a:r>
            <a:r>
              <a:rPr lang="en-US" sz="2400" u="none" strike="noStrike" dirty="0" err="1">
                <a:solidFill>
                  <a:srgbClr val="000000"/>
                </a:solidFill>
                <a:latin typeface="Lato Light"/>
                <a:ea typeface="Lato Light"/>
                <a:cs typeface="Lato Light"/>
                <a:sym typeface="Lato Light"/>
              </a:rPr>
              <a:t>contesti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formazione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caratterizzati</a:t>
            </a:r>
            <a:r>
              <a:rPr lang="en-US" sz="2400" u="none" strike="noStrike" dirty="0">
                <a:solidFill>
                  <a:srgbClr val="000000"/>
                </a:solidFill>
                <a:latin typeface="Lato Light"/>
                <a:ea typeface="Lato Light"/>
                <a:cs typeface="Lato Light"/>
                <a:sym typeface="Lato Light"/>
              </a:rPr>
              <a:t> da </a:t>
            </a:r>
            <a:r>
              <a:rPr lang="en-US" sz="2400" u="none" strike="noStrike" dirty="0" err="1">
                <a:solidFill>
                  <a:srgbClr val="000000"/>
                </a:solidFill>
                <a:latin typeface="Lato Light"/>
                <a:ea typeface="Lato Light"/>
                <a:cs typeface="Lato Light"/>
                <a:sym typeface="Lato Light"/>
              </a:rPr>
              <a:t>vincoli</a:t>
            </a:r>
            <a:r>
              <a:rPr lang="en-US" sz="2400" u="none" strike="noStrike" dirty="0">
                <a:solidFill>
                  <a:srgbClr val="000000"/>
                </a:solidFill>
                <a:latin typeface="Lato Light"/>
                <a:ea typeface="Lato Light"/>
                <a:cs typeface="Lato Light"/>
                <a:sym typeface="Lato Light"/>
              </a:rPr>
              <a:t> di tempo e da </a:t>
            </a:r>
            <a:r>
              <a:rPr lang="en-US" sz="2400" u="none" strike="noStrike" dirty="0" err="1">
                <a:solidFill>
                  <a:srgbClr val="000000"/>
                </a:solidFill>
                <a:latin typeface="Lato Light"/>
                <a:ea typeface="Lato Light"/>
                <a:cs typeface="Lato Light"/>
                <a:sym typeface="Lato Light"/>
              </a:rPr>
              <a:t>un'elevata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diversità</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Dall'altro</a:t>
            </a:r>
            <a:r>
              <a:rPr lang="en-US" sz="2400" u="none" strike="noStrike" dirty="0">
                <a:solidFill>
                  <a:srgbClr val="000000"/>
                </a:solidFill>
                <a:latin typeface="Lato Light"/>
                <a:ea typeface="Lato Light"/>
                <a:cs typeface="Lato Light"/>
                <a:sym typeface="Lato Light"/>
              </a:rPr>
              <a:t> lato, se </a:t>
            </a:r>
            <a:r>
              <a:rPr lang="en-US" sz="2400" u="none" strike="noStrike" dirty="0" err="1">
                <a:solidFill>
                  <a:srgbClr val="000000"/>
                </a:solidFill>
                <a:latin typeface="Lato Light"/>
                <a:ea typeface="Lato Light"/>
                <a:cs typeface="Lato Light"/>
                <a:sym typeface="Lato Light"/>
              </a:rPr>
              <a:t>utilizzata</a:t>
            </a:r>
            <a:r>
              <a:rPr lang="en-US" sz="2400" u="none" strike="noStrike" dirty="0">
                <a:solidFill>
                  <a:srgbClr val="000000"/>
                </a:solidFill>
                <a:latin typeface="Lato Light"/>
                <a:ea typeface="Lato Light"/>
                <a:cs typeface="Lato Light"/>
                <a:sym typeface="Lato Light"/>
              </a:rPr>
              <a:t> senza </a:t>
            </a:r>
            <a:r>
              <a:rPr lang="en-US" sz="2400" u="none" strike="noStrike" dirty="0" err="1">
                <a:solidFill>
                  <a:srgbClr val="000000"/>
                </a:solidFill>
                <a:latin typeface="Lato Light"/>
                <a:ea typeface="Lato Light"/>
                <a:cs typeface="Lato Light"/>
                <a:sym typeface="Lato Light"/>
              </a:rPr>
              <a:t>un'attenta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supervisione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può</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rischi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etici</a:t>
            </a:r>
            <a:r>
              <a:rPr lang="en-US" sz="2400" u="none" strike="noStrike" dirty="0">
                <a:solidFill>
                  <a:srgbClr val="000000"/>
                </a:solidFill>
                <a:latin typeface="Lato Light"/>
                <a:ea typeface="Lato Light"/>
                <a:cs typeface="Lato Light"/>
                <a:sym typeface="Lato Light"/>
              </a:rPr>
              <a:t> ed </a:t>
            </a:r>
            <a:r>
              <a:rPr lang="en-US" sz="2400" u="none" strike="noStrike" dirty="0" err="1">
                <a:solidFill>
                  <a:srgbClr val="000000"/>
                </a:solidFill>
                <a:latin typeface="Lato Light"/>
                <a:ea typeface="Lato Light"/>
                <a:cs typeface="Lato Light"/>
                <a:sym typeface="Lato Light"/>
              </a:rPr>
              <a:t>educativi</a:t>
            </a:r>
            <a:r>
              <a:rPr lang="en-US" sz="2400" u="none" strike="noStrike" dirty="0">
                <a:solidFill>
                  <a:srgbClr val="000000"/>
                </a:solidFill>
                <a:latin typeface="Lato Light"/>
                <a:ea typeface="Lato Light"/>
                <a:cs typeface="Lato Light"/>
                <a:sym typeface="Lato Light"/>
              </a:rPr>
              <a:t>.</a:t>
            </a:r>
          </a:p>
          <a:p>
            <a:pPr marL="0" lvl="0" indent="0" algn="just">
              <a:lnSpc>
                <a:spcPts val="2879"/>
              </a:lnSpc>
            </a:pPr>
            <a:endParaRPr lang="en-US" sz="2400" u="none" strike="noStrike" dirty="0">
              <a:solidFill>
                <a:srgbClr val="000000"/>
              </a:solidFill>
              <a:latin typeface="Lato Light"/>
              <a:ea typeface="Lato Light"/>
              <a:cs typeface="Lato Light"/>
              <a:sym typeface="Lato Light"/>
            </a:endParaRPr>
          </a:p>
        </p:txBody>
      </p:sp>
      <p:grpSp>
        <p:nvGrpSpPr>
          <p:cNvPr id="4" name="Group 4"/>
          <p:cNvGrpSpPr/>
          <p:nvPr/>
        </p:nvGrpSpPr>
        <p:grpSpPr>
          <a:xfrm>
            <a:off x="9264446" y="2192720"/>
            <a:ext cx="8680231" cy="6431166"/>
            <a:chOff x="0" y="0"/>
            <a:chExt cx="11573642" cy="8574888"/>
          </a:xfrm>
        </p:grpSpPr>
        <p:sp>
          <p:nvSpPr>
            <p:cNvPr id="5" name="Freeform 5"/>
            <p:cNvSpPr/>
            <p:nvPr/>
          </p:nvSpPr>
          <p:spPr>
            <a:xfrm rot="6000">
              <a:off x="-7474" y="-10093"/>
              <a:ext cx="11588550" cy="8595100"/>
            </a:xfrm>
            <a:custGeom>
              <a:avLst/>
              <a:gdLst/>
              <a:ahLst/>
              <a:cxnLst/>
              <a:rect l="l" t="t" r="r" b="b"/>
              <a:pathLst>
                <a:path w="11588550" h="8595100">
                  <a:moveTo>
                    <a:pt x="0" y="20199"/>
                  </a:moveTo>
                  <a:lnTo>
                    <a:pt x="11573584" y="0"/>
                  </a:lnTo>
                  <a:lnTo>
                    <a:pt x="11588550" y="8574900"/>
                  </a:lnTo>
                  <a:lnTo>
                    <a:pt x="14966" y="8595099"/>
                  </a:lnTo>
                  <a:lnTo>
                    <a:pt x="0" y="20199"/>
                  </a:lnTo>
                  <a:close/>
                </a:path>
              </a:pathLst>
            </a:custGeom>
            <a:blipFill>
              <a:blip r:embed="rId4"/>
              <a:stretch>
                <a:fillRect t="-1491" r="-23210" b="-1436"/>
              </a:stretch>
            </a:blipFill>
          </p:spPr>
          <p:txBody>
            <a:bodyPr/>
            <a:lstStyle/>
            <a:p>
              <a:endParaRPr lang="en-GB"/>
            </a:p>
          </p:txBody>
        </p:sp>
      </p:gr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564005"/>
            <a:ext cx="11331290" cy="7111365"/>
          </a:xfrm>
          <a:prstGeom prst="rect">
            <a:avLst/>
          </a:prstGeom>
        </p:spPr>
        <p:txBody>
          <a:bodyPr lIns="0" tIns="0" rIns="0" bIns="0" rtlCol="0" anchor="t">
            <a:spAutoFit/>
          </a:bodyPr>
          <a:lstStyle/>
          <a:p>
            <a:pPr marL="0" lvl="0" indent="0" algn="just">
              <a:lnSpc>
                <a:spcPts val="3359"/>
              </a:lnSpc>
            </a:pPr>
            <a:r>
              <a:rPr lang="en-US" sz="2400" u="none" strike="noStrike">
                <a:solidFill>
                  <a:srgbClr val="000000"/>
                </a:solidFill>
                <a:latin typeface="Lato Light"/>
                <a:ea typeface="Lato Light"/>
                <a:cs typeface="Lato Light"/>
                <a:sym typeface="Lato Light"/>
              </a:rPr>
              <a:t>Un rischio primario riguarda l'equità. Gli algoritmi apprendono da dati storici che possono contenere pregiudizi o squilibri strutturali. Se un formatore ignora i suggerimenti, le informazioni fornite dall'IA possono essere dannose per determinati gruppi e aggravare le disuguaglianze esistenti con valutazioni che appaiono imparziali e oggettive ma che, in realtà, sono inique.</a:t>
            </a:r>
          </a:p>
          <a:p>
            <a:pPr marL="0" lvl="0" indent="0" algn="just">
              <a:lnSpc>
                <a:spcPts val="3359"/>
              </a:lnSpc>
            </a:pPr>
            <a:endParaRPr lang="en-US" sz="2400" u="none" strike="noStrike">
              <a:solidFill>
                <a:srgbClr val="000000"/>
              </a:solidFill>
              <a:latin typeface="Lato Light"/>
              <a:ea typeface="Lato Light"/>
              <a:cs typeface="Lato Light"/>
              <a:sym typeface="Lato Light"/>
            </a:endParaRPr>
          </a:p>
          <a:p>
            <a:pPr marL="0" lvl="0" indent="0" algn="just">
              <a:lnSpc>
                <a:spcPts val="3359"/>
              </a:lnSpc>
            </a:pPr>
            <a:r>
              <a:rPr lang="en-US" sz="2400" u="none" strike="noStrike">
                <a:solidFill>
                  <a:srgbClr val="000000"/>
                </a:solidFill>
                <a:latin typeface="Lato Light"/>
                <a:ea typeface="Lato Light"/>
                <a:cs typeface="Lato Light"/>
                <a:sym typeface="Lato Light"/>
              </a:rPr>
              <a:t>Un'altra critica riguarda la mancanza di trasparenza, poiché molti sistemi di intelligenza artificiale agiscono come una "scatola nera", non essendo sempre chiaro come vengano generate determinate raccomandazioni. Ciò impedisce loro di analizzare le decisioni, partecipare a discussioni critiche con gli studenti e costruire fiducia nei sistemi educativi.</a:t>
            </a:r>
          </a:p>
          <a:p>
            <a:pPr marL="0" lvl="0" indent="0" algn="just">
              <a:lnSpc>
                <a:spcPts val="3359"/>
              </a:lnSpc>
            </a:pPr>
            <a:endParaRPr lang="en-US" sz="2400" u="none" strike="noStrike">
              <a:solidFill>
                <a:srgbClr val="000000"/>
              </a:solidFill>
              <a:latin typeface="Lato Light"/>
              <a:ea typeface="Lato Light"/>
              <a:cs typeface="Lato Light"/>
              <a:sym typeface="Lato Light"/>
            </a:endParaRPr>
          </a:p>
          <a:p>
            <a:pPr marL="0" lvl="0" indent="0" algn="just">
              <a:lnSpc>
                <a:spcPts val="3359"/>
              </a:lnSpc>
            </a:pPr>
            <a:r>
              <a:rPr lang="en-US" sz="2400" u="none" strike="noStrike">
                <a:solidFill>
                  <a:srgbClr val="000000"/>
                </a:solidFill>
                <a:latin typeface="Lato Light"/>
                <a:ea typeface="Lato Light"/>
                <a:cs typeface="Lato Light"/>
                <a:sym typeface="Lato Light"/>
              </a:rPr>
              <a:t>Le linee guida internazionali continuano a raccomandare un uso responsabile dell'IA in ambito educativo. Pertanto, le decisioni in materia di istruzione devono essere motivate e allineate agli obiettivi pedagogici.</a:t>
            </a:r>
          </a:p>
          <a:p>
            <a:pPr marL="0" lvl="0" indent="0" algn="just">
              <a:lnSpc>
                <a:spcPts val="3359"/>
              </a:lnSpc>
            </a:pPr>
            <a:r>
              <a:rPr lang="en-US" sz="2400" u="none" strike="noStrike">
                <a:solidFill>
                  <a:srgbClr val="000000"/>
                </a:solidFill>
                <a:latin typeface="Lato Light"/>
                <a:ea typeface="Lato Light"/>
                <a:cs typeface="Lato Light"/>
                <a:sym typeface="Lato Light"/>
              </a:rPr>
              <a:t>L'intelligenza artificiale dovrebbe limitarsi a supportare il lavoro dell'insegnante, poiché quest'ultimo è l'unico educatore responsabile.</a:t>
            </a:r>
          </a:p>
        </p:txBody>
      </p:sp>
      <p:grpSp>
        <p:nvGrpSpPr>
          <p:cNvPr id="3" name="Group 3"/>
          <p:cNvGrpSpPr/>
          <p:nvPr/>
        </p:nvGrpSpPr>
        <p:grpSpPr>
          <a:xfrm>
            <a:off x="13172789" y="7324820"/>
            <a:ext cx="4192038" cy="1608699"/>
            <a:chOff x="0" y="0"/>
            <a:chExt cx="5589384" cy="2144932"/>
          </a:xfrm>
        </p:grpSpPr>
        <p:sp>
          <p:nvSpPr>
            <p:cNvPr id="4" name="Freeform 4">
              <a:hlinkClick r:id="rId4"/>
            </p:cNvPr>
            <p:cNvSpPr/>
            <p:nvPr/>
          </p:nvSpPr>
          <p:spPr>
            <a:xfrm>
              <a:off x="0" y="0"/>
              <a:ext cx="5589397" cy="2145034"/>
            </a:xfrm>
            <a:custGeom>
              <a:avLst/>
              <a:gdLst/>
              <a:ahLst/>
              <a:cxnLst/>
              <a:rect l="l" t="t" r="r" b="b"/>
              <a:pathLst>
                <a:path w="5589397" h="2145034">
                  <a:moveTo>
                    <a:pt x="0" y="438278"/>
                  </a:moveTo>
                  <a:lnTo>
                    <a:pt x="4516882" y="438278"/>
                  </a:lnTo>
                  <a:lnTo>
                    <a:pt x="4516882" y="0"/>
                  </a:lnTo>
                  <a:lnTo>
                    <a:pt x="5589397" y="1072517"/>
                  </a:lnTo>
                  <a:lnTo>
                    <a:pt x="4516882" y="2145034"/>
                  </a:lnTo>
                  <a:lnTo>
                    <a:pt x="4516882" y="1706629"/>
                  </a:lnTo>
                  <a:lnTo>
                    <a:pt x="0" y="1706629"/>
                  </a:lnTo>
                  <a:close/>
                </a:path>
              </a:pathLst>
            </a:custGeom>
            <a:solidFill>
              <a:srgbClr val="FE635B"/>
            </a:solidFill>
            <a:ln w="38100" cap="sq">
              <a:solidFill>
                <a:srgbClr val="6B2926"/>
              </a:solidFill>
              <a:prstDash val="solid"/>
              <a:miter/>
            </a:ln>
          </p:spPr>
          <p:txBody>
            <a:bodyPr/>
            <a:lstStyle/>
            <a:p>
              <a:endParaRPr lang="en-GB" dirty="0"/>
            </a:p>
          </p:txBody>
        </p:sp>
        <p:sp>
          <p:nvSpPr>
            <p:cNvPr id="5" name="TextBox 5"/>
            <p:cNvSpPr txBox="1"/>
            <p:nvPr/>
          </p:nvSpPr>
          <p:spPr>
            <a:xfrm>
              <a:off x="0" y="-9525"/>
              <a:ext cx="5589384" cy="2154457"/>
            </a:xfrm>
            <a:prstGeom prst="rect">
              <a:avLst/>
            </a:prstGeom>
          </p:spPr>
          <p:txBody>
            <a:bodyPr lIns="50800" tIns="50800" rIns="50800" bIns="50800" rtlCol="0" anchor="ctr"/>
            <a:lstStyle/>
            <a:p>
              <a:pPr marL="0" lvl="0" indent="0" algn="ctr">
                <a:lnSpc>
                  <a:spcPts val="2520"/>
                </a:lnSpc>
                <a:spcBef>
                  <a:spcPct val="0"/>
                </a:spcBef>
              </a:pPr>
              <a:r>
                <a:rPr lang="en-US" sz="2100" b="1" strike="noStrike" dirty="0">
                  <a:solidFill>
                    <a:srgbClr val="FFFFFF"/>
                  </a:solidFill>
                  <a:latin typeface="Arial Bold"/>
                  <a:ea typeface="Arial Bold"/>
                  <a:cs typeface="Arial Bold"/>
                  <a:sym typeface="Arial Bold"/>
                </a:rPr>
                <a:t>Metti alla </a:t>
              </a:r>
              <a:r>
                <a:rPr lang="en-US" sz="2100" b="1" strike="noStrike" dirty="0" err="1">
                  <a:solidFill>
                    <a:srgbClr val="FFFFFF"/>
                  </a:solidFill>
                  <a:latin typeface="Arial Bold"/>
                  <a:ea typeface="Arial Bold"/>
                  <a:cs typeface="Arial Bold"/>
                  <a:sym typeface="Arial Bold"/>
                </a:rPr>
                <a:t>prova</a:t>
              </a:r>
              <a:r>
                <a:rPr lang="en-US" sz="2100" b="1" strike="noStrike" dirty="0">
                  <a:solidFill>
                    <a:srgbClr val="FFFFFF"/>
                  </a:solidFill>
                  <a:latin typeface="Arial Bold"/>
                  <a:ea typeface="Arial Bold"/>
                  <a:cs typeface="Arial Bold"/>
                  <a:sym typeface="Arial Bold"/>
                </a:rPr>
                <a:t> le </a:t>
              </a:r>
              <a:r>
                <a:rPr lang="en-US" sz="2100" b="1" strike="noStrike" dirty="0" err="1">
                  <a:solidFill>
                    <a:srgbClr val="FFFFFF"/>
                  </a:solidFill>
                  <a:latin typeface="Arial Bold"/>
                  <a:ea typeface="Arial Bold"/>
                  <a:cs typeface="Arial Bold"/>
                  <a:sym typeface="Arial Bold"/>
                </a:rPr>
                <a:t>tue</a:t>
              </a:r>
              <a:r>
                <a:rPr lang="en-US" sz="2100" b="1" strike="noStrike" dirty="0">
                  <a:solidFill>
                    <a:srgbClr val="FFFFFF"/>
                  </a:solidFill>
                  <a:latin typeface="Arial Bold"/>
                  <a:ea typeface="Arial Bold"/>
                  <a:cs typeface="Arial Bold"/>
                  <a:sym typeface="Arial Bold"/>
                </a:rPr>
                <a:t> </a:t>
              </a:r>
              <a:r>
                <a:rPr lang="en-US" sz="2100" b="1" strike="noStrike" dirty="0" err="1">
                  <a:solidFill>
                    <a:srgbClr val="FFFFFF"/>
                  </a:solidFill>
                  <a:latin typeface="Arial Bold"/>
                  <a:ea typeface="Arial Bold"/>
                  <a:cs typeface="Arial Bold"/>
                  <a:sym typeface="Arial Bold"/>
                </a:rPr>
                <a:t>conoscenze</a:t>
              </a:r>
              <a:r>
                <a:rPr lang="en-US" sz="2100" b="1" strike="noStrike" dirty="0">
                  <a:solidFill>
                    <a:srgbClr val="FFFFFF"/>
                  </a:solidFill>
                  <a:latin typeface="Arial Bold"/>
                  <a:ea typeface="Arial Bold"/>
                  <a:cs typeface="Arial Bold"/>
                  <a:sym typeface="Arial Bold"/>
                </a:rPr>
                <a:t> </a:t>
              </a:r>
            </a:p>
          </p:txBody>
        </p:sp>
      </p:grpSp>
      <p:grpSp>
        <p:nvGrpSpPr>
          <p:cNvPr id="6" name="Group 6"/>
          <p:cNvGrpSpPr/>
          <p:nvPr/>
        </p:nvGrpSpPr>
        <p:grpSpPr>
          <a:xfrm>
            <a:off x="13163264" y="2157832"/>
            <a:ext cx="4845339" cy="4356097"/>
            <a:chOff x="0" y="0"/>
            <a:chExt cx="6460452" cy="5808129"/>
          </a:xfrm>
        </p:grpSpPr>
        <p:sp>
          <p:nvSpPr>
            <p:cNvPr id="7" name="Freeform 7"/>
            <p:cNvSpPr/>
            <p:nvPr/>
          </p:nvSpPr>
          <p:spPr>
            <a:xfrm>
              <a:off x="0" y="0"/>
              <a:ext cx="6460490" cy="5808091"/>
            </a:xfrm>
            <a:custGeom>
              <a:avLst/>
              <a:gdLst/>
              <a:ahLst/>
              <a:cxnLst/>
              <a:rect l="l" t="t" r="r" b="b"/>
              <a:pathLst>
                <a:path w="6460490" h="5808091">
                  <a:moveTo>
                    <a:pt x="0" y="0"/>
                  </a:moveTo>
                  <a:lnTo>
                    <a:pt x="6460490" y="0"/>
                  </a:lnTo>
                  <a:lnTo>
                    <a:pt x="6460490" y="5808091"/>
                  </a:lnTo>
                  <a:lnTo>
                    <a:pt x="0" y="5808091"/>
                  </a:lnTo>
                  <a:lnTo>
                    <a:pt x="0" y="0"/>
                  </a:lnTo>
                  <a:close/>
                </a:path>
              </a:pathLst>
            </a:custGeom>
            <a:blipFill>
              <a:blip r:embed="rId5"/>
              <a:stretch>
                <a:fillRect l="-59820"/>
              </a:stretch>
            </a:blipFill>
          </p:spPr>
          <p:txBody>
            <a:bodyPr/>
            <a:lstStyle/>
            <a:p>
              <a:endParaRPr lang="en-GB"/>
            </a:p>
          </p:txBody>
        </p:sp>
      </p:gr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85436" y="1540816"/>
            <a:ext cx="6596499" cy="7263384"/>
          </a:xfrm>
          <a:prstGeom prst="rect">
            <a:avLst/>
          </a:prstGeom>
        </p:spPr>
        <p:txBody>
          <a:bodyPr lIns="0" tIns="0" rIns="0" bIns="0" rtlCol="0" anchor="t">
            <a:spAutoFit/>
          </a:bodyPr>
          <a:lstStyle/>
          <a:p>
            <a:pPr marL="0" lvl="0" indent="0" algn="l">
              <a:lnSpc>
                <a:spcPts val="7128"/>
              </a:lnSpc>
              <a:spcBef>
                <a:spcPct val="0"/>
              </a:spcBef>
            </a:pPr>
            <a:r>
              <a:rPr lang="en-US" sz="6600" u="none" strike="noStrike">
                <a:solidFill>
                  <a:srgbClr val="000000"/>
                </a:solidFill>
                <a:latin typeface="Oswald"/>
                <a:ea typeface="Oswald"/>
                <a:cs typeface="Oswald"/>
                <a:sym typeface="Oswald"/>
              </a:rPr>
              <a:t>UNITÀ 2:</a:t>
            </a:r>
          </a:p>
          <a:p>
            <a:pPr marL="0" lvl="0" indent="0" algn="l">
              <a:lnSpc>
                <a:spcPts val="7128"/>
              </a:lnSpc>
              <a:spcBef>
                <a:spcPct val="0"/>
              </a:spcBef>
            </a:pPr>
            <a:r>
              <a:rPr lang="en-US" sz="6600" u="none" strike="noStrike">
                <a:solidFill>
                  <a:srgbClr val="000000"/>
                </a:solidFill>
                <a:latin typeface="Oswald"/>
                <a:ea typeface="Oswald"/>
                <a:cs typeface="Oswald"/>
                <a:sym typeface="Oswald"/>
              </a:rPr>
              <a:t>RICONOSCERE E AFFRONTARE LE SFIDE ETICHE LEGATE ALL'USO DELL'INTELLIGENZA ARTIFICIALE IN CLASSE</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n-GB"/>
            </a:p>
          </p:txBody>
        </p:sp>
      </p:gr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5736" y="1863408"/>
            <a:ext cx="9492183" cy="6560184"/>
            <a:chOff x="0" y="0"/>
            <a:chExt cx="11998173" cy="8292109"/>
          </a:xfrm>
        </p:grpSpPr>
        <p:sp>
          <p:nvSpPr>
            <p:cNvPr id="3" name="Freeform 3"/>
            <p:cNvSpPr/>
            <p:nvPr/>
          </p:nvSpPr>
          <p:spPr>
            <a:xfrm>
              <a:off x="0" y="0"/>
              <a:ext cx="11998198" cy="8292084"/>
            </a:xfrm>
            <a:custGeom>
              <a:avLst/>
              <a:gdLst/>
              <a:ahLst/>
              <a:cxnLst/>
              <a:rect l="l" t="t" r="r" b="b"/>
              <a:pathLst>
                <a:path w="11998198" h="8292084">
                  <a:moveTo>
                    <a:pt x="0" y="0"/>
                  </a:moveTo>
                  <a:lnTo>
                    <a:pt x="11998198" y="0"/>
                  </a:lnTo>
                  <a:lnTo>
                    <a:pt x="11998198" y="8292084"/>
                  </a:lnTo>
                  <a:lnTo>
                    <a:pt x="0" y="8292084"/>
                  </a:lnTo>
                  <a:lnTo>
                    <a:pt x="0" y="0"/>
                  </a:lnTo>
                  <a:close/>
                </a:path>
              </a:pathLst>
            </a:custGeom>
            <a:blipFill>
              <a:blip r:embed="rId4"/>
              <a:stretch>
                <a:fillRect b="-5858"/>
              </a:stretch>
            </a:blipFill>
          </p:spPr>
          <p:txBody>
            <a:bodyPr/>
            <a:lstStyle/>
            <a:p>
              <a:endParaRPr lang="en-GB"/>
            </a:p>
          </p:txBody>
        </p:sp>
      </p:grpSp>
      <p:sp>
        <p:nvSpPr>
          <p:cNvPr id="4" name="TextBox 4"/>
          <p:cNvSpPr txBox="1"/>
          <p:nvPr/>
        </p:nvSpPr>
        <p:spPr>
          <a:xfrm>
            <a:off x="9144000" y="1141857"/>
            <a:ext cx="8115300" cy="7955661"/>
          </a:xfrm>
          <a:prstGeom prst="rect">
            <a:avLst/>
          </a:prstGeom>
        </p:spPr>
        <p:txBody>
          <a:bodyPr lIns="0" tIns="0" rIns="0" bIns="0" rtlCol="0" anchor="t">
            <a:spAutoFit/>
          </a:bodyPr>
          <a:lstStyle/>
          <a:p>
            <a:pPr marL="0" lvl="0" indent="0" algn="just">
              <a:lnSpc>
                <a:spcPts val="3312"/>
              </a:lnSpc>
              <a:spcBef>
                <a:spcPct val="0"/>
              </a:spcBef>
            </a:pPr>
            <a:r>
              <a:rPr lang="en-US" sz="2400" u="none" strike="noStrike" dirty="0">
                <a:solidFill>
                  <a:srgbClr val="000000"/>
                </a:solidFill>
                <a:latin typeface="Lato Light"/>
                <a:ea typeface="Lato Light"/>
                <a:cs typeface="Lato Light"/>
                <a:sym typeface="Lato Light"/>
              </a:rPr>
              <a:t>In </a:t>
            </a:r>
            <a:r>
              <a:rPr lang="en-US" sz="2400" u="none" strike="noStrike" dirty="0" err="1">
                <a:solidFill>
                  <a:srgbClr val="000000"/>
                </a:solidFill>
                <a:latin typeface="Lato Light"/>
                <a:ea typeface="Lato Light"/>
                <a:cs typeface="Lato Light"/>
                <a:sym typeface="Lato Light"/>
              </a:rPr>
              <a:t>qualità</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istruttore</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formazione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professionale</a:t>
            </a:r>
            <a:r>
              <a:rPr lang="en-US" sz="2400" u="none" strike="noStrike" dirty="0">
                <a:solidFill>
                  <a:srgbClr val="000000"/>
                </a:solidFill>
                <a:latin typeface="Lato Light"/>
                <a:ea typeface="Lato Light"/>
                <a:cs typeface="Lato Light"/>
                <a:sym typeface="Lato Light"/>
              </a:rPr>
              <a:t>, devi </a:t>
            </a:r>
            <a:r>
              <a:rPr lang="en-US" sz="2400" u="none" strike="noStrike" dirty="0" err="1">
                <a:solidFill>
                  <a:srgbClr val="000000"/>
                </a:solidFill>
                <a:latin typeface="Lato Light"/>
                <a:ea typeface="Lato Light"/>
                <a:cs typeface="Lato Light"/>
                <a:sym typeface="Lato Light"/>
              </a:rPr>
              <a:t>comprendere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limiti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strutturali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sistemi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spesso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appena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percettibili</a:t>
            </a:r>
            <a:r>
              <a:rPr lang="en-US" sz="2400" u="none" strike="noStrike" dirty="0">
                <a:solidFill>
                  <a:srgbClr val="000000"/>
                </a:solidFill>
                <a:latin typeface="Lato Light"/>
                <a:ea typeface="Lato Light"/>
                <a:cs typeface="Lato Light"/>
                <a:sym typeface="Lato Light"/>
              </a:rPr>
              <a:t>, ma </a:t>
            </a:r>
            <a:r>
              <a:rPr lang="en-US" sz="2400" u="none" strike="noStrike" dirty="0" err="1">
                <a:solidFill>
                  <a:srgbClr val="000000"/>
                </a:solidFill>
                <a:latin typeface="Lato Light"/>
                <a:ea typeface="Lato Light"/>
                <a:cs typeface="Lato Light"/>
                <a:sym typeface="Lato Light"/>
              </a:rPr>
              <a:t>hanno</a:t>
            </a:r>
            <a:r>
              <a:rPr lang="en-US" sz="2400" u="none" strike="noStrike" dirty="0">
                <a:solidFill>
                  <a:srgbClr val="000000"/>
                </a:solidFill>
                <a:latin typeface="Lato Light"/>
                <a:ea typeface="Lato Light"/>
                <a:cs typeface="Lato Light"/>
                <a:sym typeface="Lato Light"/>
              </a:rPr>
              <a:t> un </a:t>
            </a:r>
            <a:r>
              <a:rPr lang="en-US" sz="2400" u="none" strike="noStrike" dirty="0" err="1">
                <a:solidFill>
                  <a:srgbClr val="000000"/>
                </a:solidFill>
                <a:latin typeface="Lato Light"/>
                <a:ea typeface="Lato Light"/>
                <a:cs typeface="Lato Light"/>
                <a:sym typeface="Lato Light"/>
              </a:rPr>
              <a:t>impatto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educativo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significativo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attività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quali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l'orientamento</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personalizzazione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programmi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formazione</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valutazione</a:t>
            </a:r>
            <a:r>
              <a:rPr lang="en-US" sz="2400" u="none" strike="noStrike" dirty="0">
                <a:solidFill>
                  <a:srgbClr val="000000"/>
                </a:solidFill>
                <a:latin typeface="Lato Light"/>
                <a:ea typeface="Lato Light"/>
                <a:cs typeface="Lato Light"/>
                <a:sym typeface="Lato Light"/>
              </a:rPr>
              <a:t> e il feedback.</a:t>
            </a:r>
          </a:p>
          <a:p>
            <a:pPr marL="0" lvl="0" indent="0" algn="just">
              <a:lnSpc>
                <a:spcPts val="3312"/>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3312"/>
              </a:lnSpc>
              <a:spcBef>
                <a:spcPct val="0"/>
              </a:spcBef>
            </a:pPr>
            <a:r>
              <a:rPr lang="en-US" sz="2400" u="none" strike="noStrike" dirty="0" err="1">
                <a:solidFill>
                  <a:srgbClr val="000000"/>
                </a:solidFill>
                <a:latin typeface="Lato Light"/>
                <a:ea typeface="Lato Light"/>
                <a:cs typeface="Lato Light"/>
                <a:sym typeface="Lato Light"/>
              </a:rPr>
              <a:t>Attraverso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brevi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unità</a:t>
            </a:r>
            <a:r>
              <a:rPr lang="en-US" sz="2400" u="none" strike="noStrike" dirty="0">
                <a:solidFill>
                  <a:srgbClr val="000000"/>
                </a:solidFill>
                <a:latin typeface="Lato Light"/>
                <a:ea typeface="Lato Light"/>
                <a:cs typeface="Lato Light"/>
                <a:sym typeface="Lato Light"/>
              </a:rPr>
              <a:t>, il modulo </a:t>
            </a:r>
            <a:r>
              <a:rPr lang="en-US" sz="2400" u="none" strike="noStrike" dirty="0" err="1">
                <a:solidFill>
                  <a:srgbClr val="000000"/>
                </a:solidFill>
                <a:latin typeface="Lato Light"/>
                <a:ea typeface="Lato Light"/>
                <a:cs typeface="Lato Light"/>
                <a:sym typeface="Lato Light"/>
              </a:rPr>
              <a:t>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aiuterà</a:t>
            </a:r>
            <a:r>
              <a:rPr lang="en-US" sz="2400" u="none" strike="noStrike" dirty="0">
                <a:solidFill>
                  <a:srgbClr val="000000"/>
                </a:solidFill>
                <a:latin typeface="Lato Light"/>
                <a:ea typeface="Lato Light"/>
                <a:cs typeface="Lato Light"/>
                <a:sym typeface="Lato Light"/>
              </a:rPr>
              <a:t> a:</a:t>
            </a:r>
          </a:p>
          <a:p>
            <a:pPr marL="518162" lvl="1" indent="-259081" algn="l">
              <a:lnSpc>
                <a:spcPts val="3312"/>
              </a:lnSpc>
              <a:buFont typeface="Arial"/>
              <a:buChar char="•"/>
            </a:pPr>
            <a:r>
              <a:rPr lang="en-US" sz="2400" u="none" strike="noStrike" dirty="0" err="1">
                <a:solidFill>
                  <a:srgbClr val="000000"/>
                </a:solidFill>
                <a:latin typeface="Lato Light"/>
                <a:ea typeface="Lato Light"/>
                <a:cs typeface="Lato Light"/>
                <a:sym typeface="Lato Light"/>
              </a:rPr>
              <a:t>riconoscere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pregiudizi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possono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influenzare</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valutazioni</a:t>
            </a:r>
            <a:r>
              <a:rPr lang="en-US" sz="2400" u="none" strike="noStrike" dirty="0">
                <a:solidFill>
                  <a:srgbClr val="000000"/>
                </a:solidFill>
                <a:latin typeface="Lato Light"/>
                <a:ea typeface="Lato Light"/>
                <a:cs typeface="Lato Light"/>
                <a:sym typeface="Lato Light"/>
              </a:rPr>
              <a:t> e le </a:t>
            </a:r>
            <a:r>
              <a:rPr lang="en-US" sz="2400" u="none" strike="noStrike" dirty="0" err="1">
                <a:solidFill>
                  <a:srgbClr val="000000"/>
                </a:solidFill>
                <a:latin typeface="Lato Light"/>
                <a:ea typeface="Lato Light"/>
                <a:cs typeface="Lato Light"/>
                <a:sym typeface="Lato Light"/>
              </a:rPr>
              <a:t>raccomandazioni</a:t>
            </a:r>
            <a:r>
              <a:rPr lang="en-US" sz="2400" u="none" strike="noStrike" dirty="0">
                <a:solidFill>
                  <a:srgbClr val="000000"/>
                </a:solidFill>
                <a:latin typeface="Lato Light"/>
                <a:ea typeface="Lato Light"/>
                <a:cs typeface="Lato Light"/>
                <a:sym typeface="Lato Light"/>
              </a:rPr>
              <a:t>;</a:t>
            </a:r>
          </a:p>
          <a:p>
            <a:pPr marL="518162" lvl="1" indent="-259081" algn="l">
              <a:lnSpc>
                <a:spcPts val="3312"/>
              </a:lnSpc>
              <a:spcBef>
                <a:spcPct val="0"/>
              </a:spcBef>
              <a:buFont typeface="Arial"/>
              <a:buChar char="•"/>
            </a:pPr>
            <a:r>
              <a:rPr lang="en-US" sz="2400" u="none" strike="noStrike" dirty="0" err="1">
                <a:solidFill>
                  <a:srgbClr val="000000"/>
                </a:solidFill>
                <a:latin typeface="Lato Light"/>
                <a:ea typeface="Lato Light"/>
                <a:cs typeface="Lato Light"/>
                <a:sym typeface="Lato Light"/>
              </a:rPr>
              <a:t>identificare</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allucinazioni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ovvero</a:t>
            </a:r>
            <a:r>
              <a:rPr lang="en-US" sz="2400" u="none" strike="noStrike" dirty="0">
                <a:solidFill>
                  <a:srgbClr val="000000"/>
                </a:solidFill>
                <a:latin typeface="Lato Light"/>
                <a:ea typeface="Lato Light"/>
                <a:cs typeface="Lato Light"/>
                <a:sym typeface="Lato Light"/>
              </a:rPr>
              <a:t> quelle parti di </a:t>
            </a:r>
            <a:r>
              <a:rPr lang="en-US" sz="2400" u="none" strike="noStrike" dirty="0" err="1">
                <a:solidFill>
                  <a:srgbClr val="000000"/>
                </a:solidFill>
                <a:latin typeface="Lato Light"/>
                <a:ea typeface="Lato Light"/>
                <a:cs typeface="Lato Light"/>
                <a:sym typeface="Lato Light"/>
              </a:rPr>
              <a:t>contenuti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dall'IA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sembrano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plausibili</a:t>
            </a:r>
            <a:r>
              <a:rPr lang="en-US" sz="2400" u="none" strike="noStrike" dirty="0">
                <a:solidFill>
                  <a:srgbClr val="000000"/>
                </a:solidFill>
                <a:latin typeface="Lato Light"/>
                <a:ea typeface="Lato Light"/>
                <a:cs typeface="Lato Light"/>
                <a:sym typeface="Lato Light"/>
              </a:rPr>
              <a:t> ma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realtà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errate</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inventate</a:t>
            </a:r>
            <a:r>
              <a:rPr lang="en-US" sz="2400" u="none" strike="noStrike" dirty="0">
                <a:solidFill>
                  <a:srgbClr val="000000"/>
                </a:solidFill>
                <a:latin typeface="Lato Light"/>
                <a:ea typeface="Lato Light"/>
                <a:cs typeface="Lato Light"/>
                <a:sym typeface="Lato Light"/>
              </a:rPr>
              <a:t>;</a:t>
            </a:r>
          </a:p>
          <a:p>
            <a:pPr marL="518162" lvl="1" indent="-259081" algn="l">
              <a:lnSpc>
                <a:spcPts val="3312"/>
              </a:lnSpc>
              <a:spcBef>
                <a:spcPct val="0"/>
              </a:spcBef>
              <a:buFont typeface="Arial"/>
              <a:buChar char="•"/>
            </a:pPr>
            <a:r>
              <a:rPr lang="en-US" sz="2400" u="none" strike="noStrike" dirty="0" err="1">
                <a:solidFill>
                  <a:srgbClr val="000000"/>
                </a:solidFill>
                <a:latin typeface="Lato Light"/>
                <a:ea typeface="Lato Light"/>
                <a:cs typeface="Lato Light"/>
                <a:sym typeface="Lato Light"/>
              </a:rPr>
              <a:t>comprendere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perché</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l'IA</a:t>
            </a:r>
            <a:r>
              <a:rPr lang="en-US" sz="2400" u="none" strike="noStrike" dirty="0">
                <a:solidFill>
                  <a:srgbClr val="000000"/>
                </a:solidFill>
                <a:latin typeface="Lato Light"/>
                <a:ea typeface="Lato Light"/>
                <a:cs typeface="Lato Light"/>
                <a:sym typeface="Lato Light"/>
              </a:rPr>
              <a:t> non ha </a:t>
            </a:r>
            <a:r>
              <a:rPr lang="en-US" sz="2400" u="none" strike="noStrike" dirty="0" err="1">
                <a:solidFill>
                  <a:srgbClr val="000000"/>
                </a:solidFill>
                <a:latin typeface="Lato Light"/>
                <a:ea typeface="Lato Light"/>
                <a:cs typeface="Lato Light"/>
                <a:sym typeface="Lato Light"/>
              </a:rPr>
              <a:t>consapevolezza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valori</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comprensione</a:t>
            </a:r>
            <a:r>
              <a:rPr lang="en-US" sz="2400" u="none" strike="noStrike" dirty="0">
                <a:solidFill>
                  <a:srgbClr val="000000"/>
                </a:solidFill>
                <a:latin typeface="Lato Light"/>
                <a:ea typeface="Lato Light"/>
                <a:cs typeface="Lato Light"/>
                <a:sym typeface="Lato Light"/>
              </a:rPr>
              <a:t> del </a:t>
            </a:r>
            <a:r>
              <a:rPr lang="en-US" sz="2400" u="none" strike="noStrike" dirty="0" err="1">
                <a:solidFill>
                  <a:srgbClr val="000000"/>
                </a:solidFill>
                <a:latin typeface="Lato Light"/>
                <a:ea typeface="Lato Light"/>
                <a:cs typeface="Lato Light"/>
                <a:sym typeface="Lato Light"/>
              </a:rPr>
              <a:t>contesto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educativo</a:t>
            </a:r>
            <a:r>
              <a:rPr lang="en-US" sz="2400" u="none" strike="noStrike" dirty="0">
                <a:solidFill>
                  <a:srgbClr val="000000"/>
                </a:solidFill>
                <a:latin typeface="Lato Light"/>
                <a:ea typeface="Lato Light"/>
                <a:cs typeface="Lato Light"/>
                <a:sym typeface="Lato Light"/>
              </a:rPr>
              <a:t>;</a:t>
            </a:r>
          </a:p>
          <a:p>
            <a:pPr marL="518162" lvl="1" indent="-259081" algn="l">
              <a:lnSpc>
                <a:spcPts val="3312"/>
              </a:lnSpc>
              <a:spcBef>
                <a:spcPct val="0"/>
              </a:spcBef>
              <a:buFont typeface="Arial"/>
              <a:buChar char="•"/>
            </a:pPr>
            <a:r>
              <a:rPr lang="en-US" sz="2400" u="none" strike="noStrike" dirty="0" err="1">
                <a:solidFill>
                  <a:srgbClr val="000000"/>
                </a:solidFill>
                <a:latin typeface="Lato Light"/>
                <a:ea typeface="Lato Light"/>
                <a:cs typeface="Lato Light"/>
                <a:sym typeface="Lato Light"/>
              </a:rPr>
              <a:t>saper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distinguere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informazioni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affidabili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disinformazione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algoritmica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soprattutto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quando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viene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utilizzata</a:t>
            </a:r>
            <a:r>
              <a:rPr lang="en-US" sz="2400" u="none" strike="noStrike" dirty="0">
                <a:solidFill>
                  <a:srgbClr val="000000"/>
                </a:solidFill>
                <a:latin typeface="Lato Light"/>
                <a:ea typeface="Lato Light"/>
                <a:cs typeface="Lato Light"/>
                <a:sym typeface="Lato Light"/>
              </a:rPr>
              <a:t> senza </a:t>
            </a:r>
            <a:r>
              <a:rPr lang="en-US" sz="2400" u="none" strike="noStrike" dirty="0" err="1">
                <a:solidFill>
                  <a:srgbClr val="000000"/>
                </a:solidFill>
                <a:latin typeface="Lato Light"/>
                <a:ea typeface="Lato Light"/>
                <a:cs typeface="Lato Light"/>
                <a:sym typeface="Lato Light"/>
              </a:rPr>
              <a:t>un'analisi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critica</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64099" y="3135816"/>
            <a:ext cx="8595961" cy="5038046"/>
          </a:xfrm>
          <a:prstGeom prst="rect">
            <a:avLst/>
          </a:prstGeom>
        </p:spPr>
        <p:txBody>
          <a:bodyPr lIns="0" tIns="0" rIns="0" bIns="0" rtlCol="0" anchor="t">
            <a:spAutoFit/>
          </a:bodyPr>
          <a:lstStyle/>
          <a:p>
            <a:pPr algn="just">
              <a:lnSpc>
                <a:spcPts val="3312"/>
              </a:lnSpc>
              <a:spcBef>
                <a:spcPct val="0"/>
              </a:spcBef>
            </a:pPr>
            <a:r>
              <a:rPr lang="en-US" sz="2400" dirty="0" err="1">
                <a:solidFill>
                  <a:srgbClr val="000000"/>
                </a:solidFill>
                <a:latin typeface="Lato Light"/>
                <a:sym typeface="Lato Light"/>
              </a:rPr>
              <a:t>Talvolta</a:t>
            </a:r>
            <a:r>
              <a:rPr lang="en-US" sz="2400" dirty="0">
                <a:solidFill>
                  <a:srgbClr val="000000"/>
                </a:solidFill>
                <a:latin typeface="Lato Light"/>
                <a:sym typeface="Lato Light"/>
              </a:rPr>
              <a:t>, le </a:t>
            </a:r>
            <a:r>
              <a:rPr lang="en-US" sz="2400" dirty="0" err="1">
                <a:solidFill>
                  <a:srgbClr val="000000"/>
                </a:solidFill>
                <a:latin typeface="Lato Light"/>
                <a:sym typeface="Lato Light"/>
              </a:rPr>
              <a:t>limitazioni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strutturali</a:t>
            </a:r>
            <a:r>
              <a:rPr lang="en-US" sz="2400" dirty="0">
                <a:solidFill>
                  <a:srgbClr val="000000"/>
                </a:solidFill>
                <a:latin typeface="Lato Light"/>
                <a:sym typeface="Lato Light"/>
              </a:rPr>
              <a:t> </a:t>
            </a:r>
            <a:r>
              <a:rPr lang="en-US" sz="2400" dirty="0" err="1">
                <a:solidFill>
                  <a:srgbClr val="000000"/>
                </a:solidFill>
                <a:latin typeface="Lato Light"/>
                <a:sym typeface="Lato Light"/>
              </a:rPr>
              <a:t>incidono</a:t>
            </a:r>
            <a:r>
              <a:rPr lang="en-US" sz="2400" dirty="0">
                <a:solidFill>
                  <a:srgbClr val="000000"/>
                </a:solidFill>
                <a:latin typeface="Lato Light"/>
                <a:sym typeface="Lato Light"/>
              </a:rPr>
              <a:t> </a:t>
            </a:r>
            <a:r>
              <a:rPr lang="en-US" sz="2400" dirty="0" err="1">
                <a:solidFill>
                  <a:srgbClr val="000000"/>
                </a:solidFill>
                <a:latin typeface="Lato Light"/>
                <a:sym typeface="Lato Light"/>
              </a:rPr>
              <a:t>sulla</a:t>
            </a:r>
            <a:r>
              <a:rPr lang="en-US" sz="2400" dirty="0">
                <a:solidFill>
                  <a:srgbClr val="000000"/>
                </a:solidFill>
                <a:latin typeface="Lato Light"/>
                <a:sym typeface="Lato Light"/>
              </a:rPr>
              <a:t> </a:t>
            </a:r>
            <a:r>
              <a:rPr lang="en-US" sz="2400" dirty="0" err="1">
                <a:solidFill>
                  <a:srgbClr val="000000"/>
                </a:solidFill>
                <a:latin typeface="Lato Light"/>
                <a:sym typeface="Lato Light"/>
              </a:rPr>
              <a:t>qualità</a:t>
            </a:r>
            <a:r>
              <a:rPr lang="en-US" sz="2400" dirty="0">
                <a:solidFill>
                  <a:srgbClr val="000000"/>
                </a:solidFill>
                <a:latin typeface="Lato Light"/>
                <a:sym typeface="Lato Light"/>
              </a:rPr>
              <a:t> e </a:t>
            </a:r>
            <a:r>
              <a:rPr lang="en-US" sz="2400" dirty="0" err="1">
                <a:solidFill>
                  <a:srgbClr val="000000"/>
                </a:solidFill>
                <a:latin typeface="Lato Light"/>
                <a:sym typeface="Lato Light"/>
              </a:rPr>
              <a:t>sull'equità</a:t>
            </a:r>
            <a:r>
              <a:rPr lang="en-US" sz="2400" dirty="0">
                <a:solidFill>
                  <a:srgbClr val="000000"/>
                </a:solidFill>
                <a:latin typeface="Lato Light"/>
                <a:sym typeface="Lato Light"/>
              </a:rPr>
              <a:t> delle </a:t>
            </a:r>
            <a:r>
              <a:rPr lang="en-US" sz="2400" dirty="0" err="1">
                <a:solidFill>
                  <a:srgbClr val="000000"/>
                </a:solidFill>
                <a:latin typeface="Lato Light"/>
                <a:sym typeface="Lato Light"/>
              </a:rPr>
              <a:t>decisioni</a:t>
            </a:r>
            <a:r>
              <a:rPr lang="en-US" sz="2400" dirty="0">
                <a:solidFill>
                  <a:srgbClr val="000000"/>
                </a:solidFill>
                <a:latin typeface="Lato Light"/>
                <a:sym typeface="Lato Light"/>
              </a:rPr>
              <a:t> in </a:t>
            </a:r>
            <a:r>
              <a:rPr lang="en-US" sz="2400" dirty="0" err="1">
                <a:solidFill>
                  <a:srgbClr val="000000"/>
                </a:solidFill>
                <a:latin typeface="Lato Light"/>
                <a:sym typeface="Lato Light"/>
              </a:rPr>
              <a:t>ambito</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educativo</a:t>
            </a:r>
            <a:r>
              <a:rPr lang="en-US" sz="2400" dirty="0">
                <a:solidFill>
                  <a:srgbClr val="000000"/>
                </a:solidFill>
                <a:latin typeface="Lato Light"/>
                <a:sym typeface="Lato Light"/>
              </a:rPr>
              <a:t>. Tali </a:t>
            </a:r>
            <a:r>
              <a:rPr lang="en-US" sz="2400" dirty="0" err="1">
                <a:solidFill>
                  <a:srgbClr val="000000"/>
                </a:solidFill>
                <a:latin typeface="Lato Light"/>
                <a:sym typeface="Lato Light"/>
              </a:rPr>
              <a:t>limitazioni</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sono</a:t>
            </a:r>
            <a:r>
              <a:rPr lang="en-US" sz="2400" dirty="0">
                <a:solidFill>
                  <a:srgbClr val="000000"/>
                </a:solidFill>
                <a:latin typeface="Lato Light"/>
                <a:sym typeface="Lato Light"/>
              </a:rPr>
              <a:t> </a:t>
            </a:r>
            <a:r>
              <a:rPr lang="en-US" sz="2400" dirty="0" err="1">
                <a:solidFill>
                  <a:srgbClr val="000000"/>
                </a:solidFill>
                <a:latin typeface="Lato Light"/>
                <a:sym typeface="Lato Light"/>
              </a:rPr>
              <a:t>errori</a:t>
            </a:r>
            <a:r>
              <a:rPr lang="en-US" sz="2400" dirty="0">
                <a:solidFill>
                  <a:srgbClr val="000000"/>
                </a:solidFill>
                <a:latin typeface="Lato Light"/>
                <a:sym typeface="Lato Light"/>
              </a:rPr>
              <a:t> </a:t>
            </a:r>
            <a:r>
              <a:rPr lang="en-US" sz="2400" dirty="0" err="1">
                <a:solidFill>
                  <a:srgbClr val="000000"/>
                </a:solidFill>
                <a:latin typeface="Lato Light"/>
                <a:sym typeface="Lato Light"/>
              </a:rPr>
              <a:t>isolati</a:t>
            </a:r>
            <a:r>
              <a:rPr lang="en-US" sz="2400" dirty="0">
                <a:solidFill>
                  <a:srgbClr val="000000"/>
                </a:solidFill>
                <a:latin typeface="Lato Light"/>
                <a:sym typeface="Lato Light"/>
              </a:rPr>
              <a:t>, ma </a:t>
            </a:r>
            <a:r>
              <a:rPr lang="en-US" sz="2400" dirty="0" err="1">
                <a:solidFill>
                  <a:srgbClr val="000000"/>
                </a:solidFill>
                <a:latin typeface="Lato Light"/>
                <a:sym typeface="Lato Light"/>
              </a:rPr>
              <a:t>dipendono</a:t>
            </a:r>
            <a:r>
              <a:rPr lang="en-US" sz="2400" dirty="0">
                <a:solidFill>
                  <a:srgbClr val="000000"/>
                </a:solidFill>
                <a:latin typeface="Lato Light"/>
                <a:sym typeface="Lato Light"/>
              </a:rPr>
              <a:t> </a:t>
            </a:r>
            <a:r>
              <a:rPr lang="en-US" sz="2400" dirty="0" err="1">
                <a:solidFill>
                  <a:srgbClr val="000000"/>
                </a:solidFill>
                <a:latin typeface="Lato Light"/>
                <a:sym typeface="Lato Light"/>
              </a:rPr>
              <a:t>principalmente</a:t>
            </a:r>
            <a:r>
              <a:rPr lang="en-US" sz="2400" dirty="0">
                <a:solidFill>
                  <a:srgbClr val="000000"/>
                </a:solidFill>
                <a:latin typeface="Lato Light"/>
                <a:sym typeface="Lato Light"/>
              </a:rPr>
              <a:t> da come </a:t>
            </a:r>
            <a:r>
              <a:rPr lang="en-US" sz="2400" dirty="0" err="1">
                <a:solidFill>
                  <a:srgbClr val="000000"/>
                </a:solidFill>
                <a:latin typeface="Lato Light"/>
                <a:sym typeface="Lato Light"/>
              </a:rPr>
              <a:t>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a:t>
            </a:r>
            <a:r>
              <a:rPr lang="en-US" sz="2400" dirty="0" err="1">
                <a:solidFill>
                  <a:srgbClr val="000000"/>
                </a:solidFill>
                <a:latin typeface="Lato Light"/>
                <a:sym typeface="Lato Light"/>
              </a:rPr>
              <a:t>viene</a:t>
            </a:r>
            <a:r>
              <a:rPr lang="en-US" sz="2400" dirty="0">
                <a:solidFill>
                  <a:srgbClr val="000000"/>
                </a:solidFill>
                <a:latin typeface="Lato Light"/>
                <a:sym typeface="Lato Light"/>
              </a:rPr>
              <a:t> </a:t>
            </a:r>
            <a:r>
              <a:rPr lang="en-US" sz="2400" dirty="0" err="1">
                <a:solidFill>
                  <a:srgbClr val="000000"/>
                </a:solidFill>
                <a:latin typeface="Lato Light"/>
                <a:sym typeface="Lato Light"/>
              </a:rPr>
              <a:t>utilizzata</a:t>
            </a:r>
            <a:r>
              <a:rPr lang="en-US" sz="2400" dirty="0">
                <a:solidFill>
                  <a:srgbClr val="000000"/>
                </a:solidFill>
                <a:latin typeface="Lato Light"/>
                <a:sym typeface="Lato Light"/>
              </a:rPr>
              <a:t> e </a:t>
            </a:r>
            <a:r>
              <a:rPr lang="en-US" sz="2400" dirty="0" err="1">
                <a:solidFill>
                  <a:srgbClr val="000000"/>
                </a:solidFill>
                <a:latin typeface="Lato Light"/>
                <a:sym typeface="Lato Light"/>
              </a:rPr>
              <a:t>addestrata</a:t>
            </a:r>
            <a:r>
              <a:rPr lang="en-US" sz="2400" dirty="0">
                <a:solidFill>
                  <a:srgbClr val="000000"/>
                </a:solidFill>
                <a:latin typeface="Lato Light"/>
                <a:sym typeface="Lato Light"/>
              </a:rPr>
              <a:t>. I </a:t>
            </a:r>
            <a:r>
              <a:rPr lang="en-US" sz="2400" dirty="0" err="1">
                <a:solidFill>
                  <a:srgbClr val="000000"/>
                </a:solidFill>
                <a:latin typeface="Lato Light"/>
                <a:sym typeface="Lato Light"/>
              </a:rPr>
              <a:t>sistemi</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artificiali</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comprendono</a:t>
            </a:r>
            <a:r>
              <a:rPr lang="en-US" sz="2400" dirty="0">
                <a:solidFill>
                  <a:srgbClr val="000000"/>
                </a:solidFill>
                <a:latin typeface="Lato Light"/>
                <a:sym typeface="Lato Light"/>
              </a:rPr>
              <a:t> il </a:t>
            </a:r>
            <a:r>
              <a:rPr lang="en-US" sz="2400" dirty="0" err="1">
                <a:solidFill>
                  <a:srgbClr val="000000"/>
                </a:solidFill>
                <a:latin typeface="Lato Light"/>
                <a:sym typeface="Lato Light"/>
              </a:rPr>
              <a:t>contesto</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educativo</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analizzano</a:t>
            </a:r>
            <a:r>
              <a:rPr lang="en-US" sz="2400" dirty="0">
                <a:solidFill>
                  <a:srgbClr val="000000"/>
                </a:solidFill>
                <a:latin typeface="Lato Light"/>
                <a:sym typeface="Lato Light"/>
              </a:rPr>
              <a:t> le </a:t>
            </a:r>
            <a:r>
              <a:rPr lang="en-US" sz="2400" dirty="0" err="1">
                <a:solidFill>
                  <a:srgbClr val="000000"/>
                </a:solidFill>
                <a:latin typeface="Lato Light"/>
                <a:sym typeface="Lato Light"/>
              </a:rPr>
              <a:t>situazioni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personali</a:t>
            </a:r>
            <a:r>
              <a:rPr lang="en-US" sz="2400" dirty="0">
                <a:solidFill>
                  <a:srgbClr val="000000"/>
                </a:solidFill>
                <a:latin typeface="Lato Light"/>
                <a:sym typeface="Lato Light"/>
              </a:rPr>
              <a:t> né </a:t>
            </a:r>
            <a:r>
              <a:rPr lang="en-US" sz="2400" dirty="0" err="1">
                <a:solidFill>
                  <a:srgbClr val="000000"/>
                </a:solidFill>
                <a:latin typeface="Lato Light"/>
                <a:sym typeface="Lato Light"/>
              </a:rPr>
              <a:t>considerano</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valori</a:t>
            </a:r>
            <a:r>
              <a:rPr lang="en-US" sz="2400" dirty="0">
                <a:solidFill>
                  <a:srgbClr val="000000"/>
                </a:solidFill>
                <a:latin typeface="Lato Light"/>
                <a:sym typeface="Lato Light"/>
              </a:rPr>
              <a:t> come </a:t>
            </a:r>
            <a:r>
              <a:rPr lang="en-US" sz="2400" dirty="0" err="1">
                <a:solidFill>
                  <a:srgbClr val="000000"/>
                </a:solidFill>
                <a:latin typeface="Lato Light"/>
                <a:sym typeface="Lato Light"/>
              </a:rPr>
              <a:t>farebbe</a:t>
            </a:r>
            <a:r>
              <a:rPr lang="en-US" sz="2400" dirty="0">
                <a:solidFill>
                  <a:srgbClr val="000000"/>
                </a:solidFill>
                <a:latin typeface="Lato Light"/>
                <a:sym typeface="Lato Light"/>
              </a:rPr>
              <a:t> un </a:t>
            </a:r>
            <a:r>
              <a:rPr lang="en-US" sz="2400" dirty="0" err="1">
                <a:solidFill>
                  <a:srgbClr val="000000"/>
                </a:solidFill>
                <a:latin typeface="Lato Light"/>
                <a:sym typeface="Lato Light"/>
              </a:rPr>
              <a:t>insegnante</a:t>
            </a:r>
            <a:r>
              <a:rPr lang="en-US" sz="2400" dirty="0">
                <a:solidFill>
                  <a:srgbClr val="000000"/>
                </a:solidFill>
                <a:latin typeface="Lato Light"/>
                <a:sym typeface="Lato Light"/>
              </a:rPr>
              <a:t>. </a:t>
            </a:r>
          </a:p>
          <a:p>
            <a:pPr algn="just">
              <a:lnSpc>
                <a:spcPts val="3312"/>
              </a:lnSpc>
              <a:spcBef>
                <a:spcPct val="0"/>
              </a:spcBef>
            </a:pPr>
            <a:endParaRPr lang="en-US" sz="2400" dirty="0">
              <a:solidFill>
                <a:srgbClr val="000000"/>
              </a:solidFill>
              <a:latin typeface="Lato Light"/>
              <a:sym typeface="Lato Light"/>
            </a:endParaRPr>
          </a:p>
          <a:p>
            <a:pPr algn="just">
              <a:lnSpc>
                <a:spcPts val="3312"/>
              </a:lnSpc>
              <a:spcBef>
                <a:spcPct val="0"/>
              </a:spcBef>
            </a:pPr>
            <a:r>
              <a:rPr lang="en-US" sz="2400" dirty="0">
                <a:solidFill>
                  <a:srgbClr val="000000"/>
                </a:solidFill>
                <a:latin typeface="Lato Light"/>
                <a:sym typeface="Lato Light"/>
              </a:rPr>
              <a:t>Il loro </a:t>
            </a:r>
            <a:r>
              <a:rPr lang="en-US" sz="2400" dirty="0" err="1">
                <a:solidFill>
                  <a:srgbClr val="000000"/>
                </a:solidFill>
                <a:latin typeface="Lato Light"/>
                <a:sym typeface="Lato Light"/>
              </a:rPr>
              <a:t>funzionamento</a:t>
            </a:r>
            <a:r>
              <a:rPr lang="en-US" sz="2400" dirty="0">
                <a:solidFill>
                  <a:srgbClr val="000000"/>
                </a:solidFill>
                <a:latin typeface="Lato Light"/>
                <a:sym typeface="Lato Light"/>
              </a:rPr>
              <a:t> </a:t>
            </a:r>
            <a:r>
              <a:rPr lang="en-US" sz="2400" dirty="0" err="1">
                <a:solidFill>
                  <a:srgbClr val="000000"/>
                </a:solidFill>
                <a:latin typeface="Lato Light"/>
                <a:sym typeface="Lato Light"/>
              </a:rPr>
              <a:t>si</a:t>
            </a:r>
            <a:r>
              <a:rPr lang="en-US" sz="2400" dirty="0">
                <a:solidFill>
                  <a:srgbClr val="000000"/>
                </a:solidFill>
                <a:latin typeface="Lato Light"/>
                <a:sym typeface="Lato Light"/>
              </a:rPr>
              <a:t> </a:t>
            </a:r>
            <a:r>
              <a:rPr lang="en-US" sz="2400" dirty="0" err="1">
                <a:solidFill>
                  <a:srgbClr val="000000"/>
                </a:solidFill>
                <a:latin typeface="Lato Light"/>
                <a:sym typeface="Lato Light"/>
              </a:rPr>
              <a:t>basa</a:t>
            </a:r>
            <a:r>
              <a:rPr lang="en-US" sz="2400" dirty="0">
                <a:solidFill>
                  <a:srgbClr val="000000"/>
                </a:solidFill>
                <a:latin typeface="Lato Light"/>
                <a:sym typeface="Lato Light"/>
              </a:rPr>
              <a:t> </a:t>
            </a:r>
            <a:r>
              <a:rPr lang="en-US" sz="2400" dirty="0" err="1">
                <a:solidFill>
                  <a:srgbClr val="000000"/>
                </a:solidFill>
                <a:latin typeface="Lato Light"/>
                <a:sym typeface="Lato Light"/>
              </a:rPr>
              <a:t>sul</a:t>
            </a:r>
            <a:r>
              <a:rPr lang="en-US" sz="2400" dirty="0">
                <a:solidFill>
                  <a:srgbClr val="000000"/>
                </a:solidFill>
                <a:latin typeface="Lato Light"/>
                <a:sym typeface="Lato Light"/>
              </a:rPr>
              <a:t> </a:t>
            </a:r>
            <a:r>
              <a:rPr lang="en-US" sz="2400" dirty="0" err="1">
                <a:solidFill>
                  <a:srgbClr val="000000"/>
                </a:solidFill>
                <a:latin typeface="Lato Light"/>
                <a:sym typeface="Lato Light"/>
              </a:rPr>
              <a:t>calcolo</a:t>
            </a:r>
            <a:r>
              <a:rPr lang="en-US" sz="2400" dirty="0">
                <a:solidFill>
                  <a:srgbClr val="000000"/>
                </a:solidFill>
                <a:latin typeface="Lato Light"/>
                <a:sym typeface="Lato Light"/>
              </a:rPr>
              <a:t> di </a:t>
            </a:r>
            <a:r>
              <a:rPr lang="en-US" sz="2400" dirty="0" err="1">
                <a:solidFill>
                  <a:srgbClr val="000000"/>
                </a:solidFill>
                <a:latin typeface="Lato Light"/>
                <a:sym typeface="Lato Light"/>
              </a:rPr>
              <a:t>probabilità</a:t>
            </a:r>
            <a:r>
              <a:rPr lang="en-US" sz="2400" dirty="0">
                <a:solidFill>
                  <a:srgbClr val="000000"/>
                </a:solidFill>
                <a:latin typeface="Lato Light"/>
                <a:sym typeface="Lato Light"/>
              </a:rPr>
              <a:t> </a:t>
            </a:r>
            <a:r>
              <a:rPr lang="en-US" sz="2400" dirty="0" err="1">
                <a:solidFill>
                  <a:srgbClr val="000000"/>
                </a:solidFill>
                <a:latin typeface="Lato Light"/>
                <a:sym typeface="Lato Light"/>
              </a:rPr>
              <a:t>statistiche</a:t>
            </a:r>
            <a:r>
              <a:rPr lang="en-US" sz="2400" dirty="0">
                <a:solidFill>
                  <a:srgbClr val="000000"/>
                </a:solidFill>
                <a:latin typeface="Lato Light"/>
                <a:sym typeface="Lato Light"/>
              </a:rPr>
              <a:t> a </a:t>
            </a:r>
            <a:r>
              <a:rPr lang="en-US" sz="2400" dirty="0" err="1">
                <a:solidFill>
                  <a:srgbClr val="000000"/>
                </a:solidFill>
                <a:latin typeface="Lato Light"/>
                <a:sym typeface="Lato Light"/>
              </a:rPr>
              <a:t>partire</a:t>
            </a:r>
            <a:r>
              <a:rPr lang="en-US" sz="2400" dirty="0">
                <a:solidFill>
                  <a:srgbClr val="000000"/>
                </a:solidFill>
                <a:latin typeface="Lato Light"/>
                <a:sym typeface="Lato Light"/>
              </a:rPr>
              <a:t> da </a:t>
            </a:r>
            <a:r>
              <a:rPr lang="en-US" sz="2400" dirty="0" err="1">
                <a:solidFill>
                  <a:srgbClr val="000000"/>
                </a:solidFill>
                <a:latin typeface="Lato Light"/>
                <a:sym typeface="Lato Light"/>
              </a:rPr>
              <a:t>grandi</a:t>
            </a:r>
            <a:r>
              <a:rPr lang="en-US" sz="2400" dirty="0">
                <a:solidFill>
                  <a:srgbClr val="000000"/>
                </a:solidFill>
                <a:latin typeface="Lato Light"/>
                <a:sym typeface="Lato Light"/>
              </a:rPr>
              <a:t> </a:t>
            </a:r>
            <a:r>
              <a:rPr lang="en-US" sz="2400" dirty="0" err="1">
                <a:solidFill>
                  <a:srgbClr val="000000"/>
                </a:solidFill>
                <a:latin typeface="Lato Light"/>
                <a:sym typeface="Lato Light"/>
              </a:rPr>
              <a:t>quantità</a:t>
            </a:r>
            <a:r>
              <a:rPr lang="en-US" sz="2400" dirty="0">
                <a:solidFill>
                  <a:srgbClr val="000000"/>
                </a:solidFill>
                <a:latin typeface="Lato Light"/>
                <a:sym typeface="Lato Light"/>
              </a:rPr>
              <a:t> di </a:t>
            </a:r>
            <a:r>
              <a:rPr lang="en-US" sz="2400" dirty="0" err="1">
                <a:solidFill>
                  <a:srgbClr val="000000"/>
                </a:solidFill>
                <a:latin typeface="Lato Light"/>
                <a:sym typeface="Lato Light"/>
              </a:rPr>
              <a:t>dati</a:t>
            </a:r>
            <a:r>
              <a:rPr lang="en-US" sz="2400" dirty="0">
                <a:solidFill>
                  <a:srgbClr val="000000"/>
                </a:solidFill>
                <a:latin typeface="Lato Light"/>
                <a:sym typeface="Lato Light"/>
              </a:rPr>
              <a:t> </a:t>
            </a:r>
            <a:r>
              <a:rPr lang="en-US" sz="2400" dirty="0" err="1">
                <a:solidFill>
                  <a:srgbClr val="000000"/>
                </a:solidFill>
                <a:latin typeface="Lato Light"/>
                <a:sym typeface="Lato Light"/>
              </a:rPr>
              <a:t>storici</a:t>
            </a:r>
            <a:r>
              <a:rPr lang="en-US" sz="2400" dirty="0">
                <a:solidFill>
                  <a:srgbClr val="000000"/>
                </a:solidFill>
                <a:latin typeface="Lato Light"/>
                <a:sym typeface="Lato Light"/>
              </a:rPr>
              <a:t>.</a:t>
            </a:r>
          </a:p>
          <a:p>
            <a:pPr algn="just">
              <a:lnSpc>
                <a:spcPts val="3312"/>
              </a:lnSpc>
              <a:spcBef>
                <a:spcPct val="0"/>
              </a:spcBef>
            </a:pPr>
            <a:r>
              <a:rPr lang="en-US" sz="2400" dirty="0" err="1">
                <a:solidFill>
                  <a:srgbClr val="000000"/>
                </a:solidFill>
                <a:latin typeface="Lato Light"/>
                <a:sym typeface="Lato Light"/>
              </a:rPr>
              <a:t>Tecnicamente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l'IA</a:t>
            </a:r>
            <a:r>
              <a:rPr lang="en-US" sz="2400" dirty="0">
                <a:solidFill>
                  <a:srgbClr val="000000"/>
                </a:solidFill>
                <a:latin typeface="Lato Light"/>
                <a:sym typeface="Lato Light"/>
              </a:rPr>
              <a:t> </a:t>
            </a:r>
            <a:r>
              <a:rPr lang="en-US" sz="2400" dirty="0" err="1">
                <a:solidFill>
                  <a:srgbClr val="000000"/>
                </a:solidFill>
                <a:latin typeface="Lato Light"/>
                <a:sym typeface="Lato Light"/>
              </a:rPr>
              <a:t>identifica</a:t>
            </a:r>
            <a:r>
              <a:rPr lang="en-US" sz="2400" dirty="0">
                <a:solidFill>
                  <a:srgbClr val="000000"/>
                </a:solidFill>
                <a:latin typeface="Lato Light"/>
                <a:sym typeface="Lato Light"/>
              </a:rPr>
              <a:t> </a:t>
            </a:r>
            <a:r>
              <a:rPr lang="en-US" sz="2400" dirty="0" err="1">
                <a:solidFill>
                  <a:srgbClr val="000000"/>
                </a:solidFill>
                <a:latin typeface="Lato Light"/>
                <a:sym typeface="Lato Light"/>
              </a:rPr>
              <a:t>correlazioni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più</a:t>
            </a:r>
            <a:r>
              <a:rPr lang="en-US" sz="2400" dirty="0">
                <a:solidFill>
                  <a:srgbClr val="000000"/>
                </a:solidFill>
                <a:latin typeface="Lato Light"/>
                <a:sym typeface="Lato Light"/>
              </a:rPr>
              <a:t> </a:t>
            </a:r>
            <a:r>
              <a:rPr lang="en-US" sz="2400" dirty="0" err="1">
                <a:solidFill>
                  <a:srgbClr val="000000"/>
                </a:solidFill>
                <a:latin typeface="Lato Light"/>
                <a:sym typeface="Lato Light"/>
              </a:rPr>
              <a:t>frequenti</a:t>
            </a:r>
            <a:r>
              <a:rPr lang="en-US" sz="2400" dirty="0">
                <a:solidFill>
                  <a:srgbClr val="000000"/>
                </a:solidFill>
                <a:latin typeface="Lato Light"/>
                <a:sym typeface="Lato Light"/>
              </a:rPr>
              <a:t>, ma non </a:t>
            </a:r>
            <a:r>
              <a:rPr lang="en-US" sz="2400" dirty="0" err="1">
                <a:solidFill>
                  <a:srgbClr val="000000"/>
                </a:solidFill>
                <a:latin typeface="Lato Light"/>
                <a:sym typeface="Lato Light"/>
              </a:rPr>
              <a:t>ragiona</a:t>
            </a:r>
            <a:r>
              <a:rPr lang="en-US" sz="2400" dirty="0">
                <a:solidFill>
                  <a:srgbClr val="000000"/>
                </a:solidFill>
                <a:latin typeface="Lato Light"/>
                <a:sym typeface="Lato Light"/>
              </a:rPr>
              <a:t> in base a </a:t>
            </a:r>
            <a:r>
              <a:rPr lang="en-US" sz="2400" dirty="0" err="1">
                <a:solidFill>
                  <a:srgbClr val="000000"/>
                </a:solidFill>
                <a:latin typeface="Lato Light"/>
                <a:sym typeface="Lato Light"/>
              </a:rPr>
              <a:t>intenzioni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obiettivi</a:t>
            </a:r>
            <a:r>
              <a:rPr lang="en-US" sz="2400" dirty="0">
                <a:solidFill>
                  <a:srgbClr val="000000"/>
                </a:solidFill>
                <a:latin typeface="Lato Light"/>
                <a:sym typeface="Lato Light"/>
              </a:rPr>
              <a:t> di </a:t>
            </a:r>
            <a:r>
              <a:rPr lang="en-US" sz="2400" dirty="0" err="1">
                <a:solidFill>
                  <a:srgbClr val="000000"/>
                </a:solidFill>
                <a:latin typeface="Lato Light"/>
                <a:sym typeface="Lato Light"/>
              </a:rPr>
              <a:t>formazione</a:t>
            </a:r>
            <a:r>
              <a:rPr lang="en-US" sz="2400" dirty="0">
                <a:solidFill>
                  <a:srgbClr val="000000"/>
                </a:solidFill>
                <a:latin typeface="Lato Light"/>
                <a:sym typeface="Lato Light"/>
              </a:rPr>
              <a:t> o </a:t>
            </a:r>
            <a:r>
              <a:rPr lang="en-US" sz="2400" dirty="0" err="1">
                <a:solidFill>
                  <a:srgbClr val="000000"/>
                </a:solidFill>
                <a:latin typeface="Lato Light"/>
                <a:sym typeface="Lato Light"/>
              </a:rPr>
              <a:t>responsabilità</a:t>
            </a:r>
            <a:r>
              <a:rPr lang="en-US" sz="2400" dirty="0">
                <a:solidFill>
                  <a:srgbClr val="000000"/>
                </a:solidFill>
                <a:latin typeface="Lato Light"/>
                <a:sym typeface="Lato Light"/>
              </a:rPr>
              <a:t>.</a:t>
            </a:r>
          </a:p>
        </p:txBody>
      </p:sp>
      <p:sp>
        <p:nvSpPr>
          <p:cNvPr id="3" name="TextBox 3"/>
          <p:cNvSpPr txBox="1"/>
          <p:nvPr/>
        </p:nvSpPr>
        <p:spPr>
          <a:xfrm>
            <a:off x="1064099" y="1038225"/>
            <a:ext cx="15597490" cy="1266825"/>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LIMITAZIONI STRUTTURALI DEI SISTEMI DI IA NELLA FORMAZIONE CIVICA E TECNICA</a:t>
            </a:r>
          </a:p>
        </p:txBody>
      </p:sp>
      <p:sp>
        <p:nvSpPr>
          <p:cNvPr id="4" name="Freeform 4"/>
          <p:cNvSpPr/>
          <p:nvPr/>
        </p:nvSpPr>
        <p:spPr>
          <a:xfrm>
            <a:off x="10689627" y="3880178"/>
            <a:ext cx="5971962" cy="3549322"/>
          </a:xfrm>
          <a:custGeom>
            <a:avLst/>
            <a:gdLst/>
            <a:ahLst/>
            <a:cxnLst/>
            <a:rect l="l" t="t" r="r" b="b"/>
            <a:pathLst>
              <a:path w="5971962" h="3254719">
                <a:moveTo>
                  <a:pt x="0" y="0"/>
                </a:moveTo>
                <a:lnTo>
                  <a:pt x="5971962" y="0"/>
                </a:lnTo>
                <a:lnTo>
                  <a:pt x="5971962" y="3254719"/>
                </a:lnTo>
                <a:lnTo>
                  <a:pt x="0" y="325471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TextBox 5"/>
          <p:cNvSpPr txBox="1"/>
          <p:nvPr/>
        </p:nvSpPr>
        <p:spPr>
          <a:xfrm>
            <a:off x="11115312" y="4544507"/>
            <a:ext cx="5120592" cy="2385268"/>
          </a:xfrm>
          <a:prstGeom prst="rect">
            <a:avLst/>
          </a:prstGeom>
        </p:spPr>
        <p:txBody>
          <a:bodyPr lIns="0" tIns="0" rIns="0" bIns="0" rtlCol="0" anchor="t">
            <a:spAutoFit/>
          </a:bodyPr>
          <a:lstStyle/>
          <a:p>
            <a:pPr marL="0" lvl="0" indent="0" algn="ctr">
              <a:lnSpc>
                <a:spcPts val="3079"/>
              </a:lnSpc>
              <a:spcBef>
                <a:spcPct val="0"/>
              </a:spcBef>
            </a:pPr>
            <a:r>
              <a:rPr lang="en-US" sz="2800" u="none" strike="noStrike" dirty="0" err="1">
                <a:solidFill>
                  <a:srgbClr val="000000"/>
                </a:solidFill>
                <a:latin typeface="Lato Light" panose="020F0302020204030203" pitchFamily="34" charset="0"/>
                <a:ea typeface="Canva Sans"/>
                <a:cs typeface="Canva Sans"/>
                <a:sym typeface="Canva Sans"/>
              </a:rPr>
              <a:t>L'intelligenza</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artificiale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presenta</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limitazioni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strutturali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si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basa</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su</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dati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storici</a:t>
            </a:r>
            <a:r>
              <a:rPr lang="en-US" sz="2800" u="none" strike="noStrike" dirty="0">
                <a:solidFill>
                  <a:srgbClr val="000000"/>
                </a:solidFill>
                <a:latin typeface="Lato Light" panose="020F0302020204030203" pitchFamily="34" charset="0"/>
                <a:ea typeface="Canva Sans"/>
                <a:cs typeface="Canva Sans"/>
                <a:sym typeface="Canva Sans"/>
              </a:rPr>
              <a:t> e </a:t>
            </a:r>
            <a:r>
              <a:rPr lang="en-US" sz="2800" u="none" strike="noStrike" dirty="0" err="1">
                <a:solidFill>
                  <a:srgbClr val="000000"/>
                </a:solidFill>
                <a:latin typeface="Lato Light" panose="020F0302020204030203" pitchFamily="34" charset="0"/>
                <a:ea typeface="Canva Sans"/>
                <a:cs typeface="Canva Sans"/>
                <a:sym typeface="Canva Sans"/>
              </a:rPr>
              <a:t>probabilità</a:t>
            </a:r>
            <a:r>
              <a:rPr lang="en-US" sz="2800" u="none" strike="noStrike" dirty="0">
                <a:solidFill>
                  <a:srgbClr val="000000"/>
                </a:solidFill>
                <a:latin typeface="Lato Light" panose="020F0302020204030203" pitchFamily="34" charset="0"/>
                <a:ea typeface="Canva Sans"/>
                <a:cs typeface="Canva Sans"/>
                <a:sym typeface="Canva Sans"/>
              </a:rPr>
              <a:t> senza </a:t>
            </a:r>
            <a:r>
              <a:rPr lang="en-US" sz="2800" u="none" strike="noStrike" dirty="0" err="1">
                <a:solidFill>
                  <a:srgbClr val="000000"/>
                </a:solidFill>
                <a:latin typeface="Lato Light" panose="020F0302020204030203" pitchFamily="34" charset="0"/>
                <a:ea typeface="Canva Sans"/>
                <a:cs typeface="Canva Sans"/>
                <a:sym typeface="Canva Sans"/>
              </a:rPr>
              <a:t>comprenderne</a:t>
            </a:r>
            <a:r>
              <a:rPr lang="en-US" sz="2800" u="none" strike="noStrike" dirty="0">
                <a:solidFill>
                  <a:srgbClr val="000000"/>
                </a:solidFill>
                <a:latin typeface="Lato Light" panose="020F0302020204030203" pitchFamily="34" charset="0"/>
                <a:ea typeface="Canva Sans"/>
                <a:cs typeface="Canva Sans"/>
                <a:sym typeface="Canva Sans"/>
              </a:rPr>
              <a:t> il </a:t>
            </a:r>
            <a:r>
              <a:rPr lang="en-US" sz="2800" u="none" strike="noStrike" dirty="0" err="1">
                <a:solidFill>
                  <a:srgbClr val="000000"/>
                </a:solidFill>
                <a:latin typeface="Lato Light" panose="020F0302020204030203" pitchFamily="34" charset="0"/>
                <a:ea typeface="Canva Sans"/>
                <a:cs typeface="Canva Sans"/>
                <a:sym typeface="Canva Sans"/>
              </a:rPr>
              <a:t>contesto</a:t>
            </a:r>
            <a:r>
              <a:rPr lang="en-US" sz="2800" u="none" strike="noStrike" dirty="0">
                <a:solidFill>
                  <a:srgbClr val="000000"/>
                </a:solidFill>
                <a:latin typeface="Lato Light" panose="020F0302020204030203" pitchFamily="34" charset="0"/>
                <a:ea typeface="Canva Sans"/>
                <a:cs typeface="Canva Sans"/>
                <a:sym typeface="Canva Sans"/>
              </a:rPr>
              <a:t>, il </a:t>
            </a:r>
            <a:r>
              <a:rPr lang="en-US" sz="2800" u="none" strike="noStrike" dirty="0" err="1">
                <a:solidFill>
                  <a:srgbClr val="000000"/>
                </a:solidFill>
                <a:latin typeface="Lato Light" panose="020F0302020204030203" pitchFamily="34" charset="0"/>
                <a:ea typeface="Canva Sans"/>
                <a:cs typeface="Canva Sans"/>
                <a:sym typeface="Canva Sans"/>
              </a:rPr>
              <a:t>che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può</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portare</a:t>
            </a:r>
            <a:r>
              <a:rPr lang="en-US" sz="2800" u="none" strike="noStrike" dirty="0">
                <a:solidFill>
                  <a:srgbClr val="000000"/>
                </a:solidFill>
                <a:latin typeface="Lato Light" panose="020F0302020204030203" pitchFamily="34" charset="0"/>
                <a:ea typeface="Canva Sans"/>
                <a:cs typeface="Canva Sans"/>
                <a:sym typeface="Canva Sans"/>
              </a:rPr>
              <a:t> a </a:t>
            </a:r>
            <a:r>
              <a:rPr lang="en-US" sz="2800" u="none" strike="noStrike" dirty="0" err="1">
                <a:solidFill>
                  <a:srgbClr val="000000"/>
                </a:solidFill>
                <a:latin typeface="Lato Light" panose="020F0302020204030203" pitchFamily="34" charset="0"/>
                <a:ea typeface="Canva Sans"/>
                <a:cs typeface="Canva Sans"/>
                <a:sym typeface="Canva Sans"/>
              </a:rPr>
              <a:t>pregiudizi</a:t>
            </a:r>
            <a:r>
              <a:rPr lang="en-US" sz="2800" u="none" strike="noStrike" dirty="0">
                <a:solidFill>
                  <a:srgbClr val="000000"/>
                </a:solidFill>
                <a:latin typeface="Lato Light" panose="020F0302020204030203" pitchFamily="34" charset="0"/>
                <a:ea typeface="Canva Sans"/>
                <a:cs typeface="Canva Sans"/>
                <a:sym typeface="Canva Sans"/>
              </a:rPr>
              <a:t> e </a:t>
            </a:r>
            <a:r>
              <a:rPr lang="en-US" sz="2800" u="none" strike="noStrike" dirty="0" err="1">
                <a:solidFill>
                  <a:srgbClr val="000000"/>
                </a:solidFill>
                <a:latin typeface="Lato Light" panose="020F0302020204030203" pitchFamily="34" charset="0"/>
                <a:ea typeface="Canva Sans"/>
                <a:cs typeface="Canva Sans"/>
                <a:sym typeface="Canva Sans"/>
              </a:rPr>
              <a:t>allucinazioni</a:t>
            </a:r>
            <a:r>
              <a:rPr lang="en-US" sz="2800" u="none" strike="noStrike" dirty="0">
                <a:solidFill>
                  <a:srgbClr val="000000"/>
                </a:solidFill>
                <a:latin typeface="Lato Light" panose="020F0302020204030203" pitchFamily="34" charset="0"/>
                <a:ea typeface="Canva Sans"/>
                <a:cs typeface="Canva Sans"/>
                <a:sym typeface="Canva Sans"/>
              </a:rPr>
              <a:t>.</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827569" y="1467422"/>
            <a:ext cx="9431731" cy="7442550"/>
          </a:xfrm>
          <a:prstGeom prst="rect">
            <a:avLst/>
          </a:prstGeom>
        </p:spPr>
        <p:txBody>
          <a:bodyPr lIns="0" tIns="0" rIns="0" bIns="0" rtlCol="0" anchor="t">
            <a:spAutoFit/>
          </a:bodyPr>
          <a:lstStyle/>
          <a:p>
            <a:pPr marL="0" lvl="0" indent="0" algn="just">
              <a:lnSpc>
                <a:spcPts val="3864"/>
              </a:lnSpc>
            </a:pPr>
            <a:r>
              <a:rPr lang="en-US" sz="2400" u="none" strike="noStrike" dirty="0" err="1">
                <a:solidFill>
                  <a:srgbClr val="000000"/>
                </a:solidFill>
                <a:latin typeface="Lato Light"/>
                <a:ea typeface="Lato Light"/>
                <a:cs typeface="Lato Light"/>
                <a:sym typeface="Lato Light"/>
              </a:rPr>
              <a:t>Ciò</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crea</a:t>
            </a:r>
            <a:r>
              <a:rPr lang="en-US" sz="2400" u="none" strike="noStrike" dirty="0">
                <a:solidFill>
                  <a:srgbClr val="000000"/>
                </a:solidFill>
                <a:latin typeface="Lato Light"/>
                <a:ea typeface="Lato Light"/>
                <a:cs typeface="Lato Light"/>
                <a:sym typeface="Lato Light"/>
              </a:rPr>
              <a:t> delle </a:t>
            </a:r>
            <a:r>
              <a:rPr lang="en-US" sz="2400" u="none" strike="noStrike" dirty="0" err="1">
                <a:solidFill>
                  <a:srgbClr val="000000"/>
                </a:solidFill>
                <a:latin typeface="Lato Light"/>
                <a:ea typeface="Lato Light"/>
                <a:cs typeface="Lato Light"/>
                <a:sym typeface="Lato Light"/>
              </a:rPr>
              <a:t>limitazioni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inevitabili</a:t>
            </a:r>
            <a:r>
              <a:rPr lang="en-US" sz="2400" u="none" strike="noStrike" dirty="0">
                <a:solidFill>
                  <a:srgbClr val="000000"/>
                </a:solidFill>
                <a:latin typeface="Lato Light"/>
                <a:ea typeface="Lato Light"/>
                <a:cs typeface="Lato Light"/>
                <a:sym typeface="Lato Light"/>
              </a:rPr>
              <a:t>:</a:t>
            </a:r>
          </a:p>
          <a:p>
            <a:pPr marL="704851" lvl="5" indent="-342900" algn="just">
              <a:lnSpc>
                <a:spcPts val="3864"/>
              </a:lnSpc>
              <a:buFont typeface="Arial" panose="020B0604020202020204" pitchFamily="34" charset="0"/>
              <a:buChar char="•"/>
            </a:pPr>
            <a:r>
              <a:rPr lang="en-US" sz="2400" u="none" strike="noStrike" dirty="0">
                <a:solidFill>
                  <a:srgbClr val="000000"/>
                </a:solidFill>
                <a:latin typeface="Lato Light"/>
                <a:ea typeface="Lato Light"/>
                <a:cs typeface="Lato Light"/>
                <a:sym typeface="Lato Light"/>
              </a:rPr>
              <a:t>L'IA </a:t>
            </a:r>
            <a:r>
              <a:rPr lang="en-US" sz="2400" u="none" strike="noStrike" dirty="0" err="1">
                <a:solidFill>
                  <a:srgbClr val="000000"/>
                </a:solidFill>
                <a:latin typeface="Lato Light"/>
                <a:ea typeface="Lato Light"/>
                <a:cs typeface="Lato Light"/>
                <a:sym typeface="Lato Light"/>
              </a:rPr>
              <a:t>fornisce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dati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addestramento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possono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contenere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pregiudizi</a:t>
            </a:r>
            <a:endParaRPr lang="en-US" sz="2400" u="none" strike="noStrike" dirty="0">
              <a:solidFill>
                <a:srgbClr val="000000"/>
              </a:solidFill>
              <a:latin typeface="Lato Light"/>
              <a:ea typeface="Lato Light"/>
              <a:cs typeface="Lato Light"/>
              <a:sym typeface="Lato Light"/>
            </a:endParaRPr>
          </a:p>
          <a:p>
            <a:pPr marL="704851" lvl="5" indent="-342900" algn="just">
              <a:lnSpc>
                <a:spcPts val="3864"/>
              </a:lnSpc>
              <a:buFont typeface="Arial" panose="020B0604020202020204" pitchFamily="34" charset="0"/>
              <a:buChar char="•"/>
            </a:pPr>
            <a:r>
              <a:rPr lang="en-US" sz="2400" u="none" strike="noStrike" dirty="0" err="1">
                <a:solidFill>
                  <a:srgbClr val="000000"/>
                </a:solidFill>
                <a:latin typeface="Lato Light"/>
                <a:ea typeface="Lato Light"/>
                <a:cs typeface="Lato Light"/>
                <a:sym typeface="Lato Light"/>
              </a:rPr>
              <a:t>Fornisce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più</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probabili</a:t>
            </a:r>
            <a:endParaRPr lang="en-US" sz="2400" u="none" strike="noStrike" dirty="0">
              <a:solidFill>
                <a:srgbClr val="000000"/>
              </a:solidFill>
              <a:latin typeface="Lato Light"/>
              <a:ea typeface="Lato Light"/>
              <a:cs typeface="Lato Light"/>
              <a:sym typeface="Lato Light"/>
            </a:endParaRPr>
          </a:p>
          <a:p>
            <a:pPr marL="704851" lvl="5" indent="-342900" algn="just">
              <a:lnSpc>
                <a:spcPts val="3864"/>
              </a:lnSpc>
              <a:buFont typeface="Arial" panose="020B0604020202020204" pitchFamily="34" charset="0"/>
              <a:buChar char="•"/>
            </a:pPr>
            <a:r>
              <a:rPr lang="en-US" sz="2400" u="none" strike="noStrike" dirty="0">
                <a:solidFill>
                  <a:srgbClr val="000000"/>
                </a:solidFill>
                <a:latin typeface="Lato Light"/>
                <a:ea typeface="Lato Light"/>
                <a:cs typeface="Lato Light"/>
                <a:sym typeface="Lato Light"/>
              </a:rPr>
              <a:t>Non è a </a:t>
            </a:r>
            <a:r>
              <a:rPr lang="en-US" sz="2400" u="none" strike="noStrike" dirty="0" err="1">
                <a:solidFill>
                  <a:srgbClr val="000000"/>
                </a:solidFill>
                <a:latin typeface="Lato Light"/>
                <a:ea typeface="Lato Light"/>
                <a:cs typeface="Lato Light"/>
                <a:sym typeface="Lato Light"/>
              </a:rPr>
              <a:t>conoscenza</a:t>
            </a:r>
            <a:r>
              <a:rPr lang="en-US" sz="2400" u="none" strike="noStrike" dirty="0">
                <a:solidFill>
                  <a:srgbClr val="000000"/>
                </a:solidFill>
                <a:latin typeface="Lato Light"/>
                <a:ea typeface="Lato Light"/>
                <a:cs typeface="Lato Light"/>
                <a:sym typeface="Lato Light"/>
              </a:rPr>
              <a:t> della </a:t>
            </a:r>
            <a:r>
              <a:rPr lang="en-US" sz="2400" u="none" strike="noStrike" dirty="0" err="1">
                <a:solidFill>
                  <a:srgbClr val="000000"/>
                </a:solidFill>
                <a:latin typeface="Lato Light"/>
                <a:ea typeface="Lato Light"/>
                <a:cs typeface="Lato Light"/>
                <a:sym typeface="Lato Light"/>
              </a:rPr>
              <a:t>situazione</a:t>
            </a:r>
            <a:r>
              <a:rPr lang="en-US" sz="2400" u="none" strike="noStrike" dirty="0">
                <a:solidFill>
                  <a:srgbClr val="000000"/>
                </a:solidFill>
                <a:latin typeface="Lato Light"/>
                <a:ea typeface="Lato Light"/>
                <a:cs typeface="Lato Light"/>
                <a:sym typeface="Lato Light"/>
              </a:rPr>
              <a:t> e del </a:t>
            </a:r>
            <a:r>
              <a:rPr lang="en-US" sz="2400" u="none" strike="noStrike" dirty="0" err="1">
                <a:solidFill>
                  <a:srgbClr val="000000"/>
                </a:solidFill>
                <a:latin typeface="Lato Light"/>
                <a:ea typeface="Lato Light"/>
                <a:cs typeface="Lato Light"/>
                <a:sym typeface="Lato Light"/>
              </a:rPr>
              <a:t>comportamento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soprattutto</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relazione</a:t>
            </a:r>
            <a:r>
              <a:rPr lang="en-US" sz="2400" u="none" strike="noStrike" dirty="0">
                <a:solidFill>
                  <a:srgbClr val="000000"/>
                </a:solidFill>
                <a:latin typeface="Lato Light"/>
                <a:ea typeface="Lato Light"/>
                <a:cs typeface="Lato Light"/>
                <a:sym typeface="Lato Light"/>
              </a:rPr>
              <a:t> al </a:t>
            </a:r>
            <a:r>
              <a:rPr lang="en-US" sz="2400" u="none" strike="noStrike" dirty="0" err="1">
                <a:solidFill>
                  <a:srgbClr val="000000"/>
                </a:solidFill>
                <a:latin typeface="Lato Light"/>
                <a:ea typeface="Lato Light"/>
                <a:cs typeface="Lato Light"/>
                <a:sym typeface="Lato Light"/>
              </a:rPr>
              <a:t>contesto</a:t>
            </a:r>
            <a:r>
              <a:rPr lang="en-US" sz="2400" u="none" strike="noStrike" dirty="0">
                <a:solidFill>
                  <a:srgbClr val="000000"/>
                </a:solidFill>
                <a:latin typeface="Lato Light"/>
                <a:ea typeface="Lato Light"/>
                <a:cs typeface="Lato Light"/>
                <a:sym typeface="Lato Light"/>
              </a:rPr>
              <a:t> della </a:t>
            </a:r>
            <a:r>
              <a:rPr lang="en-US" sz="2400" u="none" strike="noStrike" dirty="0" err="1">
                <a:solidFill>
                  <a:srgbClr val="000000"/>
                </a:solidFill>
                <a:latin typeface="Lato Light"/>
                <a:ea typeface="Lato Light"/>
                <a:cs typeface="Lato Light"/>
                <a:sym typeface="Lato Light"/>
              </a:rPr>
              <a:t>classe</a:t>
            </a:r>
            <a:r>
              <a:rPr lang="en-US" sz="2400" u="none" strike="noStrike" dirty="0">
                <a:solidFill>
                  <a:srgbClr val="000000"/>
                </a:solidFill>
                <a:latin typeface="Lato Light"/>
                <a:ea typeface="Lato Light"/>
                <a:cs typeface="Lato Light"/>
                <a:sym typeface="Lato Light"/>
              </a:rPr>
              <a:t>.</a:t>
            </a:r>
          </a:p>
          <a:p>
            <a:pPr marL="704851" lvl="5" indent="-342900" algn="just">
              <a:lnSpc>
                <a:spcPts val="3864"/>
              </a:lnSpc>
              <a:buFont typeface="Arial" panose="020B0604020202020204" pitchFamily="34" charset="0"/>
              <a:buChar char="•"/>
            </a:pPr>
            <a:r>
              <a:rPr lang="en-US" sz="2400" u="none" strike="noStrike" dirty="0">
                <a:solidFill>
                  <a:srgbClr val="000000"/>
                </a:solidFill>
                <a:latin typeface="Lato Light"/>
                <a:ea typeface="Lato Light"/>
                <a:cs typeface="Lato Light"/>
                <a:sym typeface="Lato Light"/>
              </a:rPr>
              <a:t>Non è in </a:t>
            </a:r>
            <a:r>
              <a:rPr lang="en-US" sz="2400" u="none" strike="noStrike" dirty="0" err="1">
                <a:solidFill>
                  <a:srgbClr val="000000"/>
                </a:solidFill>
                <a:latin typeface="Lato Light"/>
                <a:ea typeface="Lato Light"/>
                <a:cs typeface="Lato Light"/>
                <a:sym typeface="Lato Light"/>
              </a:rPr>
              <a:t>grado</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verificare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fatti</a:t>
            </a:r>
            <a:r>
              <a:rPr lang="en-US" sz="2400" u="none" strike="noStrike" dirty="0">
                <a:solidFill>
                  <a:srgbClr val="000000"/>
                </a:solidFill>
                <a:latin typeface="Lato Light"/>
                <a:ea typeface="Lato Light"/>
                <a:cs typeface="Lato Light"/>
                <a:sym typeface="Lato Light"/>
              </a:rPr>
              <a:t> o di </a:t>
            </a:r>
            <a:r>
              <a:rPr lang="en-US" sz="2400" u="none" strike="noStrike" dirty="0" err="1">
                <a:solidFill>
                  <a:srgbClr val="000000"/>
                </a:solidFill>
                <a:latin typeface="Lato Light"/>
                <a:ea typeface="Lato Light"/>
                <a:cs typeface="Lato Light"/>
                <a:sym typeface="Lato Light"/>
              </a:rPr>
              <a:t>confrontarli</a:t>
            </a:r>
            <a:r>
              <a:rPr lang="en-US" sz="2400" u="none" strike="noStrike" dirty="0">
                <a:solidFill>
                  <a:srgbClr val="000000"/>
                </a:solidFill>
                <a:latin typeface="Lato Light"/>
                <a:ea typeface="Lato Light"/>
                <a:cs typeface="Lato Light"/>
                <a:sym typeface="Lato Light"/>
              </a:rPr>
              <a:t> con la </a:t>
            </a:r>
            <a:r>
              <a:rPr lang="en-US" sz="2400" u="none" strike="noStrike" dirty="0" err="1">
                <a:solidFill>
                  <a:srgbClr val="000000"/>
                </a:solidFill>
                <a:latin typeface="Lato Light"/>
                <a:ea typeface="Lato Light"/>
                <a:cs typeface="Lato Light"/>
                <a:sym typeface="Lato Light"/>
              </a:rPr>
              <a:t>realtà</a:t>
            </a:r>
            <a:r>
              <a:rPr lang="en-US" sz="2400" u="none" strike="noStrike" dirty="0">
                <a:solidFill>
                  <a:srgbClr val="000000"/>
                </a:solidFill>
                <a:latin typeface="Lato Light"/>
                <a:ea typeface="Lato Light"/>
                <a:cs typeface="Lato Light"/>
                <a:sym typeface="Lato Light"/>
              </a:rPr>
              <a:t>.</a:t>
            </a:r>
          </a:p>
          <a:p>
            <a:pPr algn="just">
              <a:lnSpc>
                <a:spcPts val="3864"/>
              </a:lnSpc>
            </a:pPr>
            <a:endParaRPr lang="en-US" sz="2400" u="none" strike="noStrike" dirty="0">
              <a:solidFill>
                <a:srgbClr val="000000"/>
              </a:solidFill>
              <a:latin typeface="Lato Light"/>
              <a:ea typeface="Lato Light"/>
              <a:cs typeface="Lato Light"/>
              <a:sym typeface="Lato Light"/>
            </a:endParaRPr>
          </a:p>
          <a:p>
            <a:pPr algn="just">
              <a:lnSpc>
                <a:spcPts val="3864"/>
              </a:lnSpc>
            </a:pPr>
            <a:r>
              <a:rPr lang="en-US" sz="2400" u="none" strike="noStrike" dirty="0" err="1">
                <a:solidFill>
                  <a:srgbClr val="000000"/>
                </a:solidFill>
                <a:latin typeface="Lato Light"/>
                <a:ea typeface="Lato Light"/>
                <a:cs typeface="Lato Light"/>
                <a:sym typeface="Lato Light"/>
              </a:rPr>
              <a:t>Pertanto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anomalie</a:t>
            </a:r>
            <a:r>
              <a:rPr lang="en-US" sz="2400" u="none" strike="noStrike" dirty="0">
                <a:solidFill>
                  <a:srgbClr val="000000"/>
                </a:solidFill>
                <a:latin typeface="Lato Light"/>
                <a:ea typeface="Lato Light"/>
                <a:cs typeface="Lato Light"/>
                <a:sym typeface="Lato Light"/>
              </a:rPr>
              <a:t> come </a:t>
            </a:r>
            <a:r>
              <a:rPr lang="en-US" sz="2400" u="none" strike="noStrike" dirty="0" err="1">
                <a:solidFill>
                  <a:srgbClr val="000000"/>
                </a:solidFill>
                <a:latin typeface="Lato Light"/>
                <a:ea typeface="Lato Light"/>
                <a:cs typeface="Lato Light"/>
                <a:sym typeface="Lato Light"/>
              </a:rPr>
              <a:t>distorsioni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allucinazioni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perdita</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contesto</a:t>
            </a:r>
            <a:r>
              <a:rPr lang="en-US" sz="2400" u="none" strike="noStrike" dirty="0">
                <a:solidFill>
                  <a:srgbClr val="000000"/>
                </a:solidFill>
                <a:latin typeface="Lato Light"/>
                <a:ea typeface="Lato Light"/>
                <a:cs typeface="Lato Light"/>
                <a:sym typeface="Lato Light"/>
              </a:rPr>
              <a:t> non </a:t>
            </a:r>
            <a:r>
              <a:rPr lang="en-US" sz="2400" u="none" strike="noStrike" dirty="0" err="1">
                <a:solidFill>
                  <a:srgbClr val="000000"/>
                </a:solidFill>
                <a:latin typeface="Lato Light"/>
                <a:ea typeface="Lato Light"/>
                <a:cs typeface="Lato Light"/>
                <a:sym typeface="Lato Light"/>
              </a:rPr>
              <a:t>sono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difetti</a:t>
            </a:r>
            <a:r>
              <a:rPr lang="en-US" sz="2400" u="none" strike="noStrike" dirty="0">
                <a:solidFill>
                  <a:srgbClr val="000000"/>
                </a:solidFill>
                <a:latin typeface="Lato Light"/>
                <a:ea typeface="Lato Light"/>
                <a:cs typeface="Lato Light"/>
                <a:sym typeface="Lato Light"/>
              </a:rPr>
              <a:t> del </a:t>
            </a:r>
            <a:r>
              <a:rPr lang="en-US" sz="2400" u="none" strike="noStrike" dirty="0" err="1">
                <a:solidFill>
                  <a:srgbClr val="000000"/>
                </a:solidFill>
                <a:latin typeface="Lato Light"/>
                <a:ea typeface="Lato Light"/>
                <a:cs typeface="Lato Light"/>
                <a:sym typeface="Lato Light"/>
              </a:rPr>
              <a:t>sistema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bensì</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effetti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normali</a:t>
            </a:r>
            <a:r>
              <a:rPr lang="en-US" sz="2400" u="none" strike="noStrike" dirty="0">
                <a:solidFill>
                  <a:srgbClr val="000000"/>
                </a:solidFill>
                <a:latin typeface="Lato Light"/>
                <a:ea typeface="Lato Light"/>
                <a:cs typeface="Lato Light"/>
                <a:sym typeface="Lato Light"/>
              </a:rPr>
              <a:t> del </a:t>
            </a:r>
            <a:r>
              <a:rPr lang="en-US" sz="2400" u="none" strike="noStrike" dirty="0" err="1">
                <a:solidFill>
                  <a:srgbClr val="000000"/>
                </a:solidFill>
                <a:latin typeface="Lato Light"/>
                <a:ea typeface="Lato Light"/>
                <a:cs typeface="Lato Light"/>
                <a:sym typeface="Lato Light"/>
              </a:rPr>
              <a:t>funzionamento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dell'IA</a:t>
            </a:r>
            <a:r>
              <a:rPr lang="en-US" sz="2400" u="none" strike="noStrike" dirty="0">
                <a:solidFill>
                  <a:srgbClr val="000000"/>
                </a:solidFill>
                <a:latin typeface="Lato Light"/>
                <a:ea typeface="Lato Light"/>
                <a:cs typeface="Lato Light"/>
                <a:sym typeface="Lato Light"/>
              </a:rPr>
              <a:t>.</a:t>
            </a:r>
          </a:p>
          <a:p>
            <a:pPr algn="just">
              <a:lnSpc>
                <a:spcPts val="3864"/>
              </a:lnSpc>
            </a:pPr>
            <a:endParaRPr lang="en-US" sz="2400" u="none" strike="noStrike" dirty="0">
              <a:solidFill>
                <a:srgbClr val="000000"/>
              </a:solidFill>
              <a:latin typeface="Lato Light"/>
              <a:ea typeface="Lato Light"/>
              <a:cs typeface="Lato Light"/>
              <a:sym typeface="Lato Light"/>
            </a:endParaRPr>
          </a:p>
          <a:p>
            <a:pPr marL="0" lvl="5" indent="0" algn="just">
              <a:lnSpc>
                <a:spcPts val="3864"/>
              </a:lnSpc>
            </a:pPr>
            <a:r>
              <a:rPr lang="en-US" sz="2400" u="none" strike="noStrike" dirty="0" err="1">
                <a:solidFill>
                  <a:srgbClr val="000000"/>
                </a:solidFill>
                <a:latin typeface="Lato Light"/>
                <a:ea typeface="Lato Light"/>
                <a:cs typeface="Lato Light"/>
                <a:sym typeface="Lato Light"/>
              </a:rPr>
              <a:t>Nell'ambito</a:t>
            </a:r>
            <a:r>
              <a:rPr lang="en-US" sz="2400" u="none" strike="noStrike" dirty="0">
                <a:solidFill>
                  <a:srgbClr val="000000"/>
                </a:solidFill>
                <a:latin typeface="Lato Light"/>
                <a:ea typeface="Lato Light"/>
                <a:cs typeface="Lato Light"/>
                <a:sym typeface="Lato Light"/>
              </a:rPr>
              <a:t> della </a:t>
            </a:r>
            <a:r>
              <a:rPr lang="en-US" sz="2400" u="none" strike="noStrike" dirty="0" err="1">
                <a:solidFill>
                  <a:srgbClr val="000000"/>
                </a:solidFill>
                <a:latin typeface="Lato Light"/>
                <a:ea typeface="Lato Light"/>
                <a:cs typeface="Lato Light"/>
                <a:sym typeface="Lato Light"/>
              </a:rPr>
              <a:t>formazione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professionale</a:t>
            </a:r>
            <a:r>
              <a:rPr lang="en-US" sz="2400" u="none" strike="noStrike" dirty="0">
                <a:solidFill>
                  <a:srgbClr val="000000"/>
                </a:solidFill>
                <a:latin typeface="Lato Light"/>
                <a:ea typeface="Lato Light"/>
                <a:cs typeface="Lato Light"/>
                <a:sym typeface="Lato Light"/>
              </a:rPr>
              <a:t> continua, </a:t>
            </a:r>
            <a:r>
              <a:rPr lang="en-US" sz="2400" u="none" strike="noStrike" dirty="0" err="1">
                <a:solidFill>
                  <a:srgbClr val="000000"/>
                </a:solidFill>
                <a:latin typeface="Lato Light"/>
                <a:ea typeface="Lato Light"/>
                <a:cs typeface="Lato Light"/>
                <a:sym typeface="Lato Light"/>
              </a:rPr>
              <a:t>ciò</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indispensabile</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supervisione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critica</a:t>
            </a:r>
            <a:r>
              <a:rPr lang="en-US" sz="2400" u="none" strike="noStrike" dirty="0">
                <a:solidFill>
                  <a:srgbClr val="000000"/>
                </a:solidFill>
                <a:latin typeface="Lato Light"/>
                <a:ea typeface="Lato Light"/>
                <a:cs typeface="Lato Light"/>
                <a:sym typeface="Lato Light"/>
              </a:rPr>
              <a:t> del </a:t>
            </a:r>
            <a:r>
              <a:rPr lang="en-US" sz="2400" u="none" strike="noStrike" dirty="0" err="1">
                <a:solidFill>
                  <a:srgbClr val="000000"/>
                </a:solidFill>
                <a:latin typeface="Lato Light"/>
                <a:ea typeface="Lato Light"/>
                <a:cs typeface="Lato Light"/>
                <a:sym typeface="Lato Light"/>
              </a:rPr>
              <a:t>formatore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poiché</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quest'ultimo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rimane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l'unico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responsabile</a:t>
            </a:r>
            <a:r>
              <a:rPr lang="en-US" sz="2400" u="none" strike="noStrike" dirty="0">
                <a:solidFill>
                  <a:srgbClr val="000000"/>
                </a:solidFill>
                <a:latin typeface="Lato Light"/>
                <a:ea typeface="Lato Light"/>
                <a:cs typeface="Lato Light"/>
                <a:sym typeface="Lato Light"/>
              </a:rPr>
              <a:t> delle </a:t>
            </a:r>
            <a:r>
              <a:rPr lang="en-US" sz="2400" u="none" strike="noStrike" dirty="0" err="1">
                <a:solidFill>
                  <a:srgbClr val="000000"/>
                </a:solidFill>
                <a:latin typeface="Lato Light"/>
                <a:ea typeface="Lato Light"/>
                <a:cs typeface="Lato Light"/>
                <a:sym typeface="Lato Light"/>
              </a:rPr>
              <a:t>decisioni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didattiche</a:t>
            </a:r>
            <a:r>
              <a:rPr lang="en-US" sz="2400" u="none" strike="noStrike" dirty="0">
                <a:solidFill>
                  <a:srgbClr val="000000"/>
                </a:solidFill>
                <a:latin typeface="Lato Light"/>
                <a:ea typeface="Lato Light"/>
                <a:cs typeface="Lato Light"/>
                <a:sym typeface="Lato Light"/>
              </a:rPr>
              <a:t>.</a:t>
            </a:r>
          </a:p>
        </p:txBody>
      </p:sp>
      <p:grpSp>
        <p:nvGrpSpPr>
          <p:cNvPr id="3" name="Group 3"/>
          <p:cNvGrpSpPr/>
          <p:nvPr/>
        </p:nvGrpSpPr>
        <p:grpSpPr>
          <a:xfrm>
            <a:off x="0" y="5165779"/>
            <a:ext cx="7410202" cy="3874799"/>
            <a:chOff x="0" y="0"/>
            <a:chExt cx="9880270" cy="5166398"/>
          </a:xfrm>
        </p:grpSpPr>
        <p:sp>
          <p:nvSpPr>
            <p:cNvPr id="4" name="Freeform 4"/>
            <p:cNvSpPr/>
            <p:nvPr/>
          </p:nvSpPr>
          <p:spPr>
            <a:xfrm>
              <a:off x="0" y="0"/>
              <a:ext cx="9880219" cy="5166360"/>
            </a:xfrm>
            <a:custGeom>
              <a:avLst/>
              <a:gdLst/>
              <a:ahLst/>
              <a:cxnLst/>
              <a:rect l="l" t="t" r="r" b="b"/>
              <a:pathLst>
                <a:path w="9880219" h="5166360">
                  <a:moveTo>
                    <a:pt x="0" y="0"/>
                  </a:moveTo>
                  <a:lnTo>
                    <a:pt x="9880219" y="0"/>
                  </a:lnTo>
                  <a:lnTo>
                    <a:pt x="9880219" y="5166360"/>
                  </a:lnTo>
                  <a:lnTo>
                    <a:pt x="0" y="5166360"/>
                  </a:lnTo>
                  <a:lnTo>
                    <a:pt x="0" y="0"/>
                  </a:lnTo>
                  <a:close/>
                </a:path>
              </a:pathLst>
            </a:custGeom>
            <a:blipFill>
              <a:blip r:embed="rId4"/>
              <a:stretch>
                <a:fillRect/>
              </a:stretch>
            </a:blipFill>
          </p:spPr>
          <p:txBody>
            <a:bodyPr/>
            <a:lstStyle/>
            <a:p>
              <a:endParaRPr lang="en-GB"/>
            </a:p>
          </p:txBody>
        </p:sp>
      </p:grpSp>
      <p:grpSp>
        <p:nvGrpSpPr>
          <p:cNvPr id="5" name="Group 5"/>
          <p:cNvGrpSpPr/>
          <p:nvPr/>
        </p:nvGrpSpPr>
        <p:grpSpPr>
          <a:xfrm>
            <a:off x="409766" y="922973"/>
            <a:ext cx="6364214" cy="4242806"/>
            <a:chOff x="0" y="0"/>
            <a:chExt cx="8485619" cy="5657075"/>
          </a:xfrm>
        </p:grpSpPr>
        <p:sp>
          <p:nvSpPr>
            <p:cNvPr id="6" name="Freeform 6"/>
            <p:cNvSpPr/>
            <p:nvPr/>
          </p:nvSpPr>
          <p:spPr>
            <a:xfrm>
              <a:off x="0" y="0"/>
              <a:ext cx="8485632" cy="5657088"/>
            </a:xfrm>
            <a:custGeom>
              <a:avLst/>
              <a:gdLst/>
              <a:ahLst/>
              <a:cxnLst/>
              <a:rect l="l" t="t" r="r" b="b"/>
              <a:pathLst>
                <a:path w="8485632" h="5657088">
                  <a:moveTo>
                    <a:pt x="0" y="0"/>
                  </a:moveTo>
                  <a:lnTo>
                    <a:pt x="8485632" y="0"/>
                  </a:lnTo>
                  <a:lnTo>
                    <a:pt x="8485632" y="5657088"/>
                  </a:lnTo>
                  <a:lnTo>
                    <a:pt x="0" y="5657088"/>
                  </a:lnTo>
                  <a:lnTo>
                    <a:pt x="0" y="0"/>
                  </a:lnTo>
                  <a:close/>
                </a:path>
              </a:pathLst>
            </a:custGeom>
            <a:blipFill>
              <a:blip r:embed="rId5"/>
              <a:stretch>
                <a:fillRect/>
              </a:stretch>
            </a:blipFill>
          </p:spPr>
          <p:txBody>
            <a:bodyPr/>
            <a:lstStyle/>
            <a:p>
              <a:endParaRPr lang="en-GB"/>
            </a:p>
          </p:txBody>
        </p:sp>
      </p:gr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607319"/>
            <a:ext cx="15275128" cy="2941318"/>
          </a:xfrm>
          <a:prstGeom prst="rect">
            <a:avLst/>
          </a:prstGeom>
        </p:spPr>
        <p:txBody>
          <a:bodyPr lIns="0" tIns="0" rIns="0" bIns="0" rtlCol="0" anchor="t">
            <a:spAutoFit/>
          </a:bodyPr>
          <a:lstStyle/>
          <a:p>
            <a:pPr marL="0" lvl="5" algn="just">
              <a:lnSpc>
                <a:spcPts val="3864"/>
              </a:lnSpc>
              <a:spcBef>
                <a:spcPct val="0"/>
              </a:spcBef>
            </a:pPr>
            <a:r>
              <a:rPr lang="en-US" sz="2400" dirty="0">
                <a:solidFill>
                  <a:srgbClr val="000000"/>
                </a:solidFill>
                <a:latin typeface="Lato Light"/>
                <a:sym typeface="Lato Light"/>
              </a:rPr>
              <a:t>Un bias è </a:t>
            </a:r>
            <a:r>
              <a:rPr lang="en-US" sz="2400" dirty="0" err="1">
                <a:solidFill>
                  <a:srgbClr val="000000"/>
                </a:solidFill>
                <a:latin typeface="Lato Light"/>
                <a:sym typeface="Lato Light"/>
              </a:rPr>
              <a:t>una</a:t>
            </a:r>
            <a:r>
              <a:rPr lang="en-US" sz="2400" dirty="0">
                <a:solidFill>
                  <a:srgbClr val="000000"/>
                </a:solidFill>
                <a:latin typeface="Lato Light"/>
                <a:sym typeface="Lato Light"/>
              </a:rPr>
              <a:t> </a:t>
            </a:r>
            <a:r>
              <a:rPr lang="en-US" sz="2400" dirty="0" err="1">
                <a:solidFill>
                  <a:srgbClr val="000000"/>
                </a:solidFill>
                <a:latin typeface="Lato Light"/>
                <a:sym typeface="Lato Light"/>
              </a:rPr>
              <a:t>distorsione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sistematica</a:t>
            </a:r>
            <a:r>
              <a:rPr lang="en-US" sz="2400" dirty="0">
                <a:solidFill>
                  <a:srgbClr val="000000"/>
                </a:solidFill>
                <a:latin typeface="Lato Light"/>
                <a:sym typeface="Lato Light"/>
              </a:rPr>
              <a:t> </a:t>
            </a:r>
            <a:r>
              <a:rPr lang="en-US" sz="2400" dirty="0" err="1">
                <a:solidFill>
                  <a:srgbClr val="000000"/>
                </a:solidFill>
                <a:latin typeface="Lato Light"/>
                <a:sym typeface="Lato Light"/>
              </a:rPr>
              <a:t>nei</a:t>
            </a:r>
            <a:r>
              <a:rPr lang="en-US" sz="2400" dirty="0">
                <a:solidFill>
                  <a:srgbClr val="000000"/>
                </a:solidFill>
                <a:latin typeface="Lato Light"/>
                <a:sym typeface="Lato Light"/>
              </a:rPr>
              <a:t> </a:t>
            </a:r>
            <a:r>
              <a:rPr lang="en-US" sz="2400" dirty="0" err="1">
                <a:solidFill>
                  <a:srgbClr val="000000"/>
                </a:solidFill>
                <a:latin typeface="Lato Light"/>
                <a:sym typeface="Lato Light"/>
              </a:rPr>
              <a:t>risultati</a:t>
            </a:r>
            <a:r>
              <a:rPr lang="en-US" sz="2400" dirty="0">
                <a:solidFill>
                  <a:srgbClr val="000000"/>
                </a:solidFill>
                <a:latin typeface="Lato Light"/>
                <a:sym typeface="Lato Light"/>
              </a:rPr>
              <a:t> </a:t>
            </a:r>
            <a:r>
              <a:rPr lang="en-US" sz="2400" dirty="0" err="1">
                <a:solidFill>
                  <a:srgbClr val="000000"/>
                </a:solidFill>
                <a:latin typeface="Lato Light"/>
                <a:sym typeface="Lato Light"/>
              </a:rPr>
              <a:t>prodotti</a:t>
            </a:r>
            <a:r>
              <a:rPr lang="en-US" sz="2400" dirty="0">
                <a:solidFill>
                  <a:srgbClr val="000000"/>
                </a:solidFill>
                <a:latin typeface="Lato Light"/>
                <a:sym typeface="Lato Light"/>
              </a:rPr>
              <a:t> da un </a:t>
            </a:r>
            <a:r>
              <a:rPr lang="en-US" sz="2400" dirty="0" err="1">
                <a:solidFill>
                  <a:srgbClr val="000000"/>
                </a:solidFill>
                <a:latin typeface="Lato Light"/>
                <a:sym typeface="Lato Light"/>
              </a:rPr>
              <a:t>sistema</a:t>
            </a:r>
            <a:r>
              <a:rPr lang="en-US" sz="2400" dirty="0">
                <a:solidFill>
                  <a:srgbClr val="000000"/>
                </a:solidFill>
                <a:latin typeface="Lato Light"/>
                <a:sym typeface="Lato Light"/>
              </a:rPr>
              <a:t> di </a:t>
            </a:r>
            <a:r>
              <a:rPr lang="en-US" sz="2400" dirty="0" err="1">
                <a:solidFill>
                  <a:srgbClr val="000000"/>
                </a:solidFill>
                <a:latin typeface="Lato Light"/>
                <a:sym typeface="Lato Light"/>
              </a:rPr>
              <a:t>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a:t>
            </a:r>
          </a:p>
          <a:p>
            <a:pPr marL="0" lvl="5" algn="just">
              <a:lnSpc>
                <a:spcPts val="3864"/>
              </a:lnSpc>
              <a:spcBef>
                <a:spcPct val="0"/>
              </a:spcBef>
            </a:pPr>
            <a:endParaRPr lang="en-US" sz="2400" dirty="0">
              <a:solidFill>
                <a:srgbClr val="000000"/>
              </a:solidFill>
              <a:latin typeface="Lato Light"/>
              <a:sym typeface="Lato Light"/>
            </a:endParaRPr>
          </a:p>
          <a:p>
            <a:pPr marL="0" lvl="5" algn="just">
              <a:lnSpc>
                <a:spcPts val="3864"/>
              </a:lnSpc>
              <a:spcBef>
                <a:spcPct val="0"/>
              </a:spcBef>
            </a:pPr>
            <a:r>
              <a:rPr lang="en-US" sz="2400" dirty="0">
                <a:solidFill>
                  <a:srgbClr val="000000"/>
                </a:solidFill>
                <a:latin typeface="Lato Light"/>
                <a:sym typeface="Lato Light"/>
              </a:rPr>
              <a:t>Il </a:t>
            </a:r>
            <a:r>
              <a:rPr lang="en-US" sz="2400" dirty="0" err="1">
                <a:solidFill>
                  <a:srgbClr val="000000"/>
                </a:solidFill>
                <a:latin typeface="Lato Light"/>
                <a:sym typeface="Lato Light"/>
              </a:rPr>
              <a:t>pregiudizio</a:t>
            </a:r>
            <a:r>
              <a:rPr lang="en-US" sz="2400" dirty="0">
                <a:solidFill>
                  <a:srgbClr val="000000"/>
                </a:solidFill>
                <a:latin typeface="Lato Light"/>
                <a:sym typeface="Lato Light"/>
              </a:rPr>
              <a:t> </a:t>
            </a:r>
            <a:r>
              <a:rPr lang="en-US" sz="2400" dirty="0" err="1">
                <a:solidFill>
                  <a:srgbClr val="000000"/>
                </a:solidFill>
                <a:latin typeface="Lato Light"/>
                <a:sym typeface="Lato Light"/>
              </a:rPr>
              <a:t>favorisce</a:t>
            </a:r>
            <a:r>
              <a:rPr lang="en-US" sz="2400" dirty="0">
                <a:solidFill>
                  <a:srgbClr val="000000"/>
                </a:solidFill>
                <a:latin typeface="Lato Light"/>
                <a:sym typeface="Lato Light"/>
              </a:rPr>
              <a:t> </a:t>
            </a:r>
            <a:r>
              <a:rPr lang="en-US" sz="2400" dirty="0" err="1">
                <a:solidFill>
                  <a:srgbClr val="000000"/>
                </a:solidFill>
                <a:latin typeface="Lato Light"/>
                <a:sym typeface="Lato Light"/>
              </a:rPr>
              <a:t>determinati</a:t>
            </a:r>
            <a:r>
              <a:rPr lang="en-US" sz="2400" dirty="0">
                <a:solidFill>
                  <a:srgbClr val="000000"/>
                </a:solidFill>
                <a:latin typeface="Lato Light"/>
                <a:sym typeface="Lato Light"/>
              </a:rPr>
              <a:t> </a:t>
            </a:r>
            <a:r>
              <a:rPr lang="en-US" sz="2400" dirty="0" err="1">
                <a:solidFill>
                  <a:srgbClr val="000000"/>
                </a:solidFill>
                <a:latin typeface="Lato Light"/>
                <a:sym typeface="Lato Light"/>
              </a:rPr>
              <a:t>gruppi</a:t>
            </a:r>
            <a:r>
              <a:rPr lang="en-US" sz="2400" dirty="0">
                <a:solidFill>
                  <a:srgbClr val="000000"/>
                </a:solidFill>
                <a:latin typeface="Lato Light"/>
                <a:sym typeface="Lato Light"/>
              </a:rPr>
              <a:t> </a:t>
            </a:r>
            <a:r>
              <a:rPr lang="en-US" sz="2400" dirty="0" err="1">
                <a:solidFill>
                  <a:srgbClr val="000000"/>
                </a:solidFill>
                <a:latin typeface="Lato Light"/>
                <a:sym typeface="Lato Light"/>
              </a:rPr>
              <a:t>anche</a:t>
            </a:r>
            <a:r>
              <a:rPr lang="en-US" sz="2400" dirty="0">
                <a:solidFill>
                  <a:srgbClr val="000000"/>
                </a:solidFill>
                <a:latin typeface="Lato Light"/>
                <a:sym typeface="Lato Light"/>
              </a:rPr>
              <a:t> </a:t>
            </a:r>
            <a:r>
              <a:rPr lang="en-US" sz="2400" dirty="0" err="1">
                <a:solidFill>
                  <a:srgbClr val="000000"/>
                </a:solidFill>
                <a:latin typeface="Lato Light"/>
                <a:sym typeface="Lato Light"/>
              </a:rPr>
              <a:t>quando</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dati</a:t>
            </a:r>
            <a:r>
              <a:rPr lang="en-US" sz="2400" dirty="0">
                <a:solidFill>
                  <a:srgbClr val="000000"/>
                </a:solidFill>
                <a:latin typeface="Lato Light"/>
                <a:sym typeface="Lato Light"/>
              </a:rPr>
              <a:t> </a:t>
            </a:r>
            <a:r>
              <a:rPr lang="en-US" sz="2400" dirty="0" err="1">
                <a:solidFill>
                  <a:srgbClr val="000000"/>
                </a:solidFill>
                <a:latin typeface="Lato Light"/>
                <a:sym typeface="Lato Light"/>
              </a:rPr>
              <a:t>appaiono</a:t>
            </a:r>
            <a:r>
              <a:rPr lang="en-US" sz="2400" dirty="0">
                <a:solidFill>
                  <a:srgbClr val="000000"/>
                </a:solidFill>
                <a:latin typeface="Lato Light"/>
                <a:sym typeface="Lato Light"/>
              </a:rPr>
              <a:t> </a:t>
            </a:r>
            <a:r>
              <a:rPr lang="en-US" sz="2400" dirty="0" err="1">
                <a:solidFill>
                  <a:srgbClr val="000000"/>
                </a:solidFill>
                <a:latin typeface="Lato Light"/>
                <a:sym typeface="Lato Light"/>
              </a:rPr>
              <a:t>neutrali</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si</a:t>
            </a:r>
            <a:r>
              <a:rPr lang="en-US" sz="2400" dirty="0">
                <a:solidFill>
                  <a:srgbClr val="000000"/>
                </a:solidFill>
                <a:latin typeface="Lato Light"/>
                <a:sym typeface="Lato Light"/>
              </a:rPr>
              <a:t> </a:t>
            </a:r>
            <a:r>
              <a:rPr lang="en-US" sz="2400" dirty="0" err="1">
                <a:solidFill>
                  <a:srgbClr val="000000"/>
                </a:solidFill>
                <a:latin typeface="Lato Light"/>
                <a:sym typeface="Lato Light"/>
              </a:rPr>
              <a:t>tratta</a:t>
            </a:r>
            <a:r>
              <a:rPr lang="en-US" sz="2400" dirty="0">
                <a:solidFill>
                  <a:srgbClr val="000000"/>
                </a:solidFill>
                <a:latin typeface="Lato Light"/>
                <a:sym typeface="Lato Light"/>
              </a:rPr>
              <a:t> di un </a:t>
            </a:r>
            <a:r>
              <a:rPr lang="en-US" sz="2400" dirty="0" err="1">
                <a:solidFill>
                  <a:srgbClr val="000000"/>
                </a:solidFill>
                <a:latin typeface="Lato Light"/>
                <a:sym typeface="Lato Light"/>
              </a:rPr>
              <a:t>errore</a:t>
            </a:r>
            <a:r>
              <a:rPr lang="en-US" sz="2400" dirty="0">
                <a:solidFill>
                  <a:srgbClr val="000000"/>
                </a:solidFill>
                <a:latin typeface="Lato Light"/>
                <a:sym typeface="Lato Light"/>
              </a:rPr>
              <a:t> </a:t>
            </a:r>
            <a:r>
              <a:rPr lang="en-US" sz="2400" dirty="0" err="1">
                <a:solidFill>
                  <a:srgbClr val="000000"/>
                </a:solidFill>
                <a:latin typeface="Lato Light"/>
                <a:sym typeface="Lato Light"/>
              </a:rPr>
              <a:t>isolato</a:t>
            </a:r>
            <a:r>
              <a:rPr lang="en-US" sz="2400" dirty="0">
                <a:solidFill>
                  <a:srgbClr val="000000"/>
                </a:solidFill>
                <a:latin typeface="Lato Light"/>
                <a:sym typeface="Lato Light"/>
              </a:rPr>
              <a:t>, </a:t>
            </a:r>
            <a:r>
              <a:rPr lang="en-US" sz="2400" dirty="0" err="1">
                <a:solidFill>
                  <a:srgbClr val="000000"/>
                </a:solidFill>
                <a:latin typeface="Lato Light"/>
                <a:sym typeface="Lato Light"/>
              </a:rPr>
              <a:t>bensì</a:t>
            </a:r>
            <a:r>
              <a:rPr lang="en-US" sz="2400" dirty="0">
                <a:solidFill>
                  <a:srgbClr val="000000"/>
                </a:solidFill>
                <a:latin typeface="Lato Light"/>
                <a:sym typeface="Lato Light"/>
              </a:rPr>
              <a:t> di </a:t>
            </a:r>
            <a:r>
              <a:rPr lang="en-US" sz="2400" dirty="0" err="1">
                <a:solidFill>
                  <a:srgbClr val="000000"/>
                </a:solidFill>
                <a:latin typeface="Lato Light"/>
                <a:sym typeface="Lato Light"/>
              </a:rPr>
              <a:t>un'anomalia</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si</a:t>
            </a:r>
            <a:r>
              <a:rPr lang="en-US" sz="2400" dirty="0">
                <a:solidFill>
                  <a:srgbClr val="000000"/>
                </a:solidFill>
                <a:latin typeface="Lato Light"/>
                <a:sym typeface="Lato Light"/>
              </a:rPr>
              <a:t> </a:t>
            </a:r>
            <a:r>
              <a:rPr lang="en-US" sz="2400" dirty="0" err="1">
                <a:solidFill>
                  <a:srgbClr val="000000"/>
                </a:solidFill>
                <a:latin typeface="Lato Light"/>
                <a:sym typeface="Lato Light"/>
              </a:rPr>
              <a:t>sviluppa</a:t>
            </a:r>
            <a:r>
              <a:rPr lang="en-US" sz="2400" dirty="0">
                <a:solidFill>
                  <a:srgbClr val="000000"/>
                </a:solidFill>
                <a:latin typeface="Lato Light"/>
                <a:sym typeface="Lato Light"/>
              </a:rPr>
              <a:t> </a:t>
            </a:r>
            <a:r>
              <a:rPr lang="en-US" sz="2400" dirty="0" err="1">
                <a:solidFill>
                  <a:srgbClr val="000000"/>
                </a:solidFill>
                <a:latin typeface="Lato Light"/>
                <a:sym typeface="Lato Light"/>
              </a:rPr>
              <a:t>nel</a:t>
            </a:r>
            <a:r>
              <a:rPr lang="en-US" sz="2400" dirty="0">
                <a:solidFill>
                  <a:srgbClr val="000000"/>
                </a:solidFill>
                <a:latin typeface="Lato Light"/>
                <a:sym typeface="Lato Light"/>
              </a:rPr>
              <a:t> tempo a causa </a:t>
            </a:r>
            <a:r>
              <a:rPr lang="en-US" sz="2400" dirty="0" err="1">
                <a:solidFill>
                  <a:srgbClr val="000000"/>
                </a:solidFill>
                <a:latin typeface="Lato Light"/>
                <a:sym typeface="Lato Light"/>
              </a:rPr>
              <a:t>dell'uso</a:t>
            </a:r>
            <a:r>
              <a:rPr lang="en-US" sz="2400" dirty="0">
                <a:solidFill>
                  <a:srgbClr val="000000"/>
                </a:solidFill>
                <a:latin typeface="Lato Light"/>
                <a:sym typeface="Lato Light"/>
              </a:rPr>
              <a:t> </a:t>
            </a:r>
            <a:r>
              <a:rPr lang="en-US" sz="2400" dirty="0" err="1">
                <a:solidFill>
                  <a:srgbClr val="000000"/>
                </a:solidFill>
                <a:latin typeface="Lato Light"/>
                <a:sym typeface="Lato Light"/>
              </a:rPr>
              <a:t>ripetuto</a:t>
            </a:r>
            <a:r>
              <a:rPr lang="en-US" sz="2400" dirty="0">
                <a:solidFill>
                  <a:srgbClr val="000000"/>
                </a:solidFill>
                <a:latin typeface="Lato Light"/>
                <a:sym typeface="Lato Light"/>
              </a:rPr>
              <a:t> del </a:t>
            </a:r>
            <a:r>
              <a:rPr lang="en-US" sz="2400" dirty="0" err="1">
                <a:solidFill>
                  <a:srgbClr val="000000"/>
                </a:solidFill>
                <a:latin typeface="Lato Light"/>
                <a:sym typeface="Lato Light"/>
              </a:rPr>
              <a:t>sistema</a:t>
            </a:r>
            <a:r>
              <a:rPr lang="en-US" sz="2400" dirty="0">
                <a:solidFill>
                  <a:srgbClr val="000000"/>
                </a:solidFill>
                <a:latin typeface="Lato Light"/>
                <a:sym typeface="Lato Light"/>
              </a:rPr>
              <a:t>. </a:t>
            </a:r>
            <a:r>
              <a:rPr lang="en-US" sz="2400" dirty="0" err="1">
                <a:solidFill>
                  <a:srgbClr val="000000"/>
                </a:solidFill>
                <a:latin typeface="Lato Light"/>
                <a:sym typeface="Lato Light"/>
              </a:rPr>
              <a:t>Tecnicamente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questi</a:t>
            </a:r>
            <a:r>
              <a:rPr lang="en-US" sz="2400" dirty="0">
                <a:solidFill>
                  <a:srgbClr val="000000"/>
                </a:solidFill>
                <a:latin typeface="Lato Light"/>
                <a:sym typeface="Lato Light"/>
              </a:rPr>
              <a:t> </a:t>
            </a:r>
            <a:r>
              <a:rPr lang="en-US" sz="2400" dirty="0" err="1">
                <a:solidFill>
                  <a:srgbClr val="000000"/>
                </a:solidFill>
                <a:latin typeface="Lato Light"/>
                <a:sym typeface="Lato Light"/>
              </a:rPr>
              <a:t>pregiudizi</a:t>
            </a:r>
            <a:r>
              <a:rPr lang="en-US" sz="2400" dirty="0">
                <a:solidFill>
                  <a:srgbClr val="000000"/>
                </a:solidFill>
                <a:latin typeface="Lato Light"/>
                <a:sym typeface="Lato Light"/>
              </a:rPr>
              <a:t> </a:t>
            </a:r>
            <a:r>
              <a:rPr lang="en-US" sz="2400" dirty="0" err="1">
                <a:solidFill>
                  <a:srgbClr val="000000"/>
                </a:solidFill>
                <a:latin typeface="Lato Light"/>
                <a:sym typeface="Lato Light"/>
              </a:rPr>
              <a:t>derivano</a:t>
            </a:r>
            <a:r>
              <a:rPr lang="en-US" sz="2400" dirty="0">
                <a:solidFill>
                  <a:srgbClr val="000000"/>
                </a:solidFill>
                <a:latin typeface="Lato Light"/>
                <a:sym typeface="Lato Light"/>
              </a:rPr>
              <a:t> </a:t>
            </a:r>
            <a:r>
              <a:rPr lang="en-US" sz="2400" dirty="0" err="1">
                <a:solidFill>
                  <a:srgbClr val="000000"/>
                </a:solidFill>
                <a:latin typeface="Lato Light"/>
                <a:sym typeface="Lato Light"/>
              </a:rPr>
              <a:t>dall'addestramento</a:t>
            </a:r>
            <a:r>
              <a:rPr lang="en-US" sz="2400" dirty="0">
                <a:solidFill>
                  <a:srgbClr val="000000"/>
                </a:solidFill>
                <a:latin typeface="Lato Light"/>
                <a:sym typeface="Lato Light"/>
              </a:rPr>
              <a:t> del </a:t>
            </a:r>
            <a:r>
              <a:rPr lang="en-US" sz="2400" dirty="0" err="1">
                <a:solidFill>
                  <a:srgbClr val="000000"/>
                </a:solidFill>
                <a:latin typeface="Lato Light"/>
                <a:sym typeface="Lato Light"/>
              </a:rPr>
              <a:t>sistema</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apprende</a:t>
            </a:r>
            <a:r>
              <a:rPr lang="en-US" sz="2400" dirty="0">
                <a:solidFill>
                  <a:srgbClr val="000000"/>
                </a:solidFill>
                <a:latin typeface="Lato Light"/>
                <a:sym typeface="Lato Light"/>
              </a:rPr>
              <a:t>" </a:t>
            </a:r>
            <a:r>
              <a:rPr lang="en-US" sz="2400" dirty="0" err="1">
                <a:solidFill>
                  <a:srgbClr val="000000"/>
                </a:solidFill>
                <a:latin typeface="Lato Light"/>
                <a:sym typeface="Lato Light"/>
              </a:rPr>
              <a:t>dai</a:t>
            </a:r>
            <a:r>
              <a:rPr lang="en-US" sz="2400" dirty="0">
                <a:solidFill>
                  <a:srgbClr val="000000"/>
                </a:solidFill>
                <a:latin typeface="Lato Light"/>
                <a:sym typeface="Lato Light"/>
              </a:rPr>
              <a:t> </a:t>
            </a:r>
            <a:r>
              <a:rPr lang="en-US" sz="2400" dirty="0" err="1">
                <a:solidFill>
                  <a:srgbClr val="000000"/>
                </a:solidFill>
                <a:latin typeface="Lato Light"/>
                <a:sym typeface="Lato Light"/>
              </a:rPr>
              <a:t>dati</a:t>
            </a:r>
            <a:r>
              <a:rPr lang="en-US" sz="2400" dirty="0">
                <a:solidFill>
                  <a:srgbClr val="000000"/>
                </a:solidFill>
                <a:latin typeface="Lato Light"/>
                <a:sym typeface="Lato Light"/>
              </a:rPr>
              <a:t> </a:t>
            </a:r>
            <a:r>
              <a:rPr lang="en-US" sz="2400" dirty="0" err="1">
                <a:solidFill>
                  <a:srgbClr val="000000"/>
                </a:solidFill>
                <a:latin typeface="Lato Light"/>
                <a:sym typeface="Lato Light"/>
              </a:rPr>
              <a:t>storici</a:t>
            </a:r>
            <a:r>
              <a:rPr lang="en-US" sz="2400" dirty="0">
                <a:solidFill>
                  <a:srgbClr val="000000"/>
                </a:solidFill>
                <a:latin typeface="Lato Light"/>
                <a:sym typeface="Lato Light"/>
              </a:rPr>
              <a:t>, </a:t>
            </a:r>
            <a:r>
              <a:rPr lang="en-US" sz="2400" dirty="0" err="1">
                <a:solidFill>
                  <a:srgbClr val="000000"/>
                </a:solidFill>
                <a:latin typeface="Lato Light"/>
                <a:sym typeface="Lato Light"/>
              </a:rPr>
              <a:t>trasformando</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modelli</a:t>
            </a:r>
            <a:r>
              <a:rPr lang="en-US" sz="2400" dirty="0">
                <a:solidFill>
                  <a:srgbClr val="000000"/>
                </a:solidFill>
                <a:latin typeface="Lato Light"/>
                <a:sym typeface="Lato Light"/>
              </a:rPr>
              <a:t> </a:t>
            </a:r>
            <a:r>
              <a:rPr lang="en-US" sz="2400" dirty="0" err="1">
                <a:solidFill>
                  <a:srgbClr val="000000"/>
                </a:solidFill>
                <a:latin typeface="Lato Light"/>
                <a:sym typeface="Lato Light"/>
              </a:rPr>
              <a:t>passati</a:t>
            </a:r>
            <a:r>
              <a:rPr lang="en-US" sz="2400" dirty="0">
                <a:solidFill>
                  <a:srgbClr val="000000"/>
                </a:solidFill>
                <a:latin typeface="Lato Light"/>
                <a:sym typeface="Lato Light"/>
              </a:rPr>
              <a:t> in </a:t>
            </a:r>
            <a:r>
              <a:rPr lang="en-US" sz="2400" dirty="0" err="1">
                <a:solidFill>
                  <a:srgbClr val="000000"/>
                </a:solidFill>
                <a:latin typeface="Lato Light"/>
                <a:sym typeface="Lato Light"/>
              </a:rPr>
              <a:t>criteri</a:t>
            </a:r>
            <a:r>
              <a:rPr lang="en-US" sz="2400" dirty="0">
                <a:solidFill>
                  <a:srgbClr val="000000"/>
                </a:solidFill>
                <a:latin typeface="Lato Light"/>
                <a:sym typeface="Lato Light"/>
              </a:rPr>
              <a:t> </a:t>
            </a:r>
            <a:r>
              <a:rPr lang="en-US" sz="2400" dirty="0" err="1">
                <a:solidFill>
                  <a:srgbClr val="000000"/>
                </a:solidFill>
                <a:latin typeface="Lato Light"/>
                <a:sym typeface="Lato Light"/>
              </a:rPr>
              <a:t>predittivi</a:t>
            </a:r>
            <a:r>
              <a:rPr lang="en-US" sz="2400" dirty="0">
                <a:solidFill>
                  <a:srgbClr val="000000"/>
                </a:solidFill>
                <a:latin typeface="Lato Light"/>
                <a:sym typeface="Lato Light"/>
              </a:rPr>
              <a:t>.</a:t>
            </a:r>
          </a:p>
        </p:txBody>
      </p:sp>
      <p:sp>
        <p:nvSpPr>
          <p:cNvPr id="3" name="TextBox 3"/>
          <p:cNvSpPr txBox="1"/>
          <p:nvPr/>
        </p:nvSpPr>
        <p:spPr>
          <a:xfrm>
            <a:off x="1028700" y="1038225"/>
            <a:ext cx="16230600" cy="1266825"/>
          </a:xfrm>
          <a:prstGeom prst="rect">
            <a:avLst/>
          </a:prstGeom>
        </p:spPr>
        <p:txBody>
          <a:bodyPr lIns="0" tIns="0" rIns="0" bIns="0" rtlCol="0" anchor="t">
            <a:spAutoFit/>
          </a:bodyP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COS'È IL PREGIUDIZIO E COME RICONOSCERLO NEI CONTESTI DI FORMAZIONE PROFESSIONALE PER L'OCCUPAZIONE?</a:t>
            </a:r>
          </a:p>
        </p:txBody>
      </p:sp>
      <p:sp>
        <p:nvSpPr>
          <p:cNvPr id="4" name="Freeform 4"/>
          <p:cNvSpPr/>
          <p:nvPr/>
        </p:nvSpPr>
        <p:spPr>
          <a:xfrm>
            <a:off x="5257800" y="5606560"/>
            <a:ext cx="8000999" cy="3992981"/>
          </a:xfrm>
          <a:custGeom>
            <a:avLst/>
            <a:gdLst/>
            <a:ahLst/>
            <a:cxnLst/>
            <a:rect l="l" t="t" r="r" b="b"/>
            <a:pathLst>
              <a:path w="7326570" h="3992981">
                <a:moveTo>
                  <a:pt x="0" y="0"/>
                </a:moveTo>
                <a:lnTo>
                  <a:pt x="7326570" y="0"/>
                </a:lnTo>
                <a:lnTo>
                  <a:pt x="7326570" y="3992981"/>
                </a:lnTo>
                <a:lnTo>
                  <a:pt x="0" y="399298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TextBox 5"/>
          <p:cNvSpPr txBox="1"/>
          <p:nvPr/>
        </p:nvSpPr>
        <p:spPr>
          <a:xfrm>
            <a:off x="5486400" y="6234439"/>
            <a:ext cx="7543799" cy="2782813"/>
          </a:xfrm>
          <a:prstGeom prst="rect">
            <a:avLst/>
          </a:prstGeom>
        </p:spPr>
        <p:txBody>
          <a:bodyPr wrap="square" lIns="0" tIns="0" rIns="0" bIns="0" rtlCol="0" anchor="t">
            <a:spAutoFit/>
          </a:bodyPr>
          <a:lstStyle/>
          <a:p>
            <a:pPr marL="0" lvl="0" indent="0" algn="ctr">
              <a:lnSpc>
                <a:spcPts val="3079"/>
              </a:lnSpc>
              <a:spcBef>
                <a:spcPct val="0"/>
              </a:spcBef>
            </a:pPr>
            <a:r>
              <a:rPr lang="en-US" sz="2800" u="none" strike="noStrike" dirty="0">
                <a:solidFill>
                  <a:srgbClr val="000000"/>
                </a:solidFill>
                <a:latin typeface="Lato Light" panose="020F0302020204030203" pitchFamily="34" charset="0"/>
                <a:ea typeface="Canva Sans"/>
                <a:cs typeface="Canva Sans"/>
                <a:sym typeface="Canva Sans"/>
              </a:rPr>
              <a:t>Il bias </a:t>
            </a:r>
            <a:r>
              <a:rPr lang="en-US" sz="2800" u="none" strike="noStrike" dirty="0" err="1">
                <a:solidFill>
                  <a:srgbClr val="000000"/>
                </a:solidFill>
                <a:latin typeface="Lato Light" panose="020F0302020204030203" pitchFamily="34" charset="0"/>
                <a:ea typeface="Canva Sans"/>
                <a:cs typeface="Canva Sans"/>
                <a:sym typeface="Canva Sans"/>
              </a:rPr>
              <a:t>algoritmico</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deriva</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dall'interazione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tra</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dati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modello</a:t>
            </a:r>
            <a:r>
              <a:rPr lang="en-US" sz="2800" u="none" strike="noStrike" dirty="0">
                <a:solidFill>
                  <a:srgbClr val="000000"/>
                </a:solidFill>
                <a:latin typeface="Lato Light" panose="020F0302020204030203" pitchFamily="34" charset="0"/>
                <a:ea typeface="Canva Sans"/>
                <a:cs typeface="Canva Sans"/>
                <a:sym typeface="Canva Sans"/>
              </a:rPr>
              <a:t> e </a:t>
            </a:r>
            <a:r>
              <a:rPr lang="en-US" sz="2800" u="none" strike="noStrike" dirty="0" err="1">
                <a:solidFill>
                  <a:srgbClr val="000000"/>
                </a:solidFill>
                <a:latin typeface="Lato Light" panose="020F0302020204030203" pitchFamily="34" charset="0"/>
                <a:ea typeface="Canva Sans"/>
                <a:cs typeface="Canva Sans"/>
                <a:sym typeface="Canva Sans"/>
              </a:rPr>
              <a:t>contesto</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poiché</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dati</a:t>
            </a:r>
            <a:r>
              <a:rPr lang="en-US" sz="2800" u="none" strike="noStrike" dirty="0">
                <a:solidFill>
                  <a:srgbClr val="000000"/>
                </a:solidFill>
                <a:latin typeface="Lato Light" panose="020F0302020204030203" pitchFamily="34" charset="0"/>
                <a:ea typeface="Canva Sans"/>
                <a:cs typeface="Canva Sans"/>
                <a:sym typeface="Canva Sans"/>
              </a:rPr>
              <a:t> di </a:t>
            </a:r>
            <a:r>
              <a:rPr lang="en-US" sz="2800" u="none" strike="noStrike" dirty="0" err="1">
                <a:solidFill>
                  <a:srgbClr val="000000"/>
                </a:solidFill>
                <a:latin typeface="Lato Light" panose="020F0302020204030203" pitchFamily="34" charset="0"/>
                <a:ea typeface="Canva Sans"/>
                <a:cs typeface="Canva Sans"/>
                <a:sym typeface="Canva Sans"/>
              </a:rPr>
              <a:t>addestramento</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possono</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contenere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disuguaglianze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storiche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risultati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dell'IA</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possono</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favorire</a:t>
            </a:r>
            <a:r>
              <a:rPr lang="en-US" sz="2800" u="none" strike="noStrike" dirty="0">
                <a:solidFill>
                  <a:srgbClr val="000000"/>
                </a:solidFill>
                <a:latin typeface="Lato Light" panose="020F0302020204030203" pitchFamily="34" charset="0"/>
                <a:ea typeface="Canva Sans"/>
                <a:cs typeface="Canva Sans"/>
                <a:sym typeface="Canva Sans"/>
              </a:rPr>
              <a:t> o </a:t>
            </a:r>
            <a:r>
              <a:rPr lang="en-US" sz="2800" u="none" strike="noStrike" dirty="0" err="1">
                <a:solidFill>
                  <a:srgbClr val="000000"/>
                </a:solidFill>
                <a:latin typeface="Lato Light" panose="020F0302020204030203" pitchFamily="34" charset="0"/>
                <a:ea typeface="Canva Sans"/>
                <a:cs typeface="Canva Sans"/>
                <a:sym typeface="Canva Sans"/>
              </a:rPr>
              <a:t>penalizzare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sistematicamente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determinati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gruppi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rendendo</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essenziale</a:t>
            </a:r>
            <a:r>
              <a:rPr lang="en-US" sz="2800" u="none" strike="noStrike" dirty="0">
                <a:solidFill>
                  <a:srgbClr val="000000"/>
                </a:solidFill>
                <a:latin typeface="Lato Light" panose="020F0302020204030203" pitchFamily="34" charset="0"/>
                <a:ea typeface="Canva Sans"/>
                <a:cs typeface="Canva Sans"/>
                <a:sym typeface="Canva Sans"/>
              </a:rPr>
              <a:t> la </a:t>
            </a:r>
            <a:r>
              <a:rPr lang="en-US" sz="2800" u="none" strike="noStrike" dirty="0" err="1">
                <a:solidFill>
                  <a:srgbClr val="000000"/>
                </a:solidFill>
                <a:latin typeface="Lato Light" panose="020F0302020204030203" pitchFamily="34" charset="0"/>
                <a:ea typeface="Canva Sans"/>
                <a:cs typeface="Canva Sans"/>
                <a:sym typeface="Canva Sans"/>
              </a:rPr>
              <a:t>supervisione</a:t>
            </a:r>
            <a:r>
              <a:rPr lang="en-US" sz="2800" u="none" strike="noStrike" dirty="0">
                <a:solidFill>
                  <a:srgbClr val="000000"/>
                </a:solidFill>
                <a:latin typeface="Lato Light" panose="020F0302020204030203" pitchFamily="34" charset="0"/>
                <a:ea typeface="Canva Sans"/>
                <a:cs typeface="Canva Sans"/>
                <a:sym typeface="Canva Sans"/>
              </a:rPr>
              <a:t> da </a:t>
            </a:r>
            <a:r>
              <a:rPr lang="en-US" sz="2800" u="none" strike="noStrike" dirty="0" err="1">
                <a:solidFill>
                  <a:srgbClr val="000000"/>
                </a:solidFill>
                <a:latin typeface="Lato Light" panose="020F0302020204030203" pitchFamily="34" charset="0"/>
                <a:ea typeface="Canva Sans"/>
                <a:cs typeface="Canva Sans"/>
                <a:sym typeface="Canva Sans"/>
              </a:rPr>
              <a:t>parte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dell'addestratore</a:t>
            </a:r>
            <a:r>
              <a:rPr lang="en-US" sz="2800" u="none" strike="noStrike" dirty="0">
                <a:solidFill>
                  <a:srgbClr val="000000"/>
                </a:solidFill>
                <a:latin typeface="Lato Light" panose="020F0302020204030203" pitchFamily="34" charset="0"/>
                <a:ea typeface="Canva Sans"/>
                <a:cs typeface="Canva Sans"/>
                <a:sym typeface="Canva Sans"/>
              </a:rPr>
              <a:t>.</a:t>
            </a: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790700"/>
            <a:ext cx="16230600" cy="5442003"/>
          </a:xfrm>
          <a:prstGeom prst="rect">
            <a:avLst/>
          </a:prstGeom>
        </p:spPr>
        <p:txBody>
          <a:bodyPr lIns="0" tIns="0" rIns="0" bIns="0" rtlCol="0" anchor="t">
            <a:spAutoFit/>
          </a:bodyPr>
          <a:lstStyle/>
          <a:p>
            <a:pPr marL="0" lvl="5" indent="0" algn="just">
              <a:lnSpc>
                <a:spcPts val="3864"/>
              </a:lnSpc>
              <a:spcBef>
                <a:spcPct val="0"/>
              </a:spcBef>
            </a:pPr>
            <a:r>
              <a:rPr lang="en-US" sz="2400" dirty="0">
                <a:solidFill>
                  <a:srgbClr val="000000"/>
                </a:solidFill>
                <a:latin typeface="Lato Light"/>
                <a:sym typeface="Lato Light"/>
              </a:rPr>
              <a:t>Se </a:t>
            </a:r>
            <a:r>
              <a:rPr lang="en-US" sz="2400" dirty="0" err="1">
                <a:solidFill>
                  <a:srgbClr val="000000"/>
                </a:solidFill>
                <a:latin typeface="Lato Light"/>
                <a:sym typeface="Lato Light"/>
              </a:rPr>
              <a:t>questi</a:t>
            </a:r>
            <a:r>
              <a:rPr lang="en-US" sz="2400" dirty="0">
                <a:solidFill>
                  <a:srgbClr val="000000"/>
                </a:solidFill>
                <a:latin typeface="Lato Light"/>
                <a:sym typeface="Lato Light"/>
              </a:rPr>
              <a:t> </a:t>
            </a:r>
            <a:r>
              <a:rPr lang="en-US" sz="2400" dirty="0" err="1">
                <a:solidFill>
                  <a:srgbClr val="000000"/>
                </a:solidFill>
                <a:latin typeface="Lato Light"/>
                <a:sym typeface="Lato Light"/>
              </a:rPr>
              <a:t>dati</a:t>
            </a:r>
            <a:r>
              <a:rPr lang="en-US" sz="2400" dirty="0">
                <a:solidFill>
                  <a:srgbClr val="000000"/>
                </a:solidFill>
                <a:latin typeface="Lato Light"/>
                <a:sym typeface="Lato Light"/>
              </a:rPr>
              <a:t> </a:t>
            </a:r>
            <a:r>
              <a:rPr lang="en-US" sz="2400" dirty="0" err="1">
                <a:solidFill>
                  <a:srgbClr val="000000"/>
                </a:solidFill>
                <a:latin typeface="Lato Light"/>
                <a:sym typeface="Lato Light"/>
              </a:rPr>
              <a:t>riflettono</a:t>
            </a:r>
            <a:r>
              <a:rPr lang="en-US" sz="2400" dirty="0">
                <a:solidFill>
                  <a:srgbClr val="000000"/>
                </a:solidFill>
                <a:latin typeface="Lato Light"/>
                <a:sym typeface="Lato Light"/>
              </a:rPr>
              <a:t> </a:t>
            </a:r>
            <a:r>
              <a:rPr lang="en-US" sz="2400" dirty="0" err="1">
                <a:solidFill>
                  <a:srgbClr val="000000"/>
                </a:solidFill>
                <a:latin typeface="Lato Light"/>
                <a:sym typeface="Lato Light"/>
              </a:rPr>
              <a:t>disuguaglianze</a:t>
            </a:r>
            <a:r>
              <a:rPr lang="en-US" sz="2400" dirty="0">
                <a:solidFill>
                  <a:srgbClr val="000000"/>
                </a:solidFill>
                <a:latin typeface="Lato Light"/>
                <a:sym typeface="Lato Light"/>
              </a:rPr>
              <a:t> </a:t>
            </a:r>
            <a:r>
              <a:rPr lang="en-US" sz="2400" dirty="0" err="1">
                <a:solidFill>
                  <a:srgbClr val="000000"/>
                </a:solidFill>
                <a:latin typeface="Lato Light"/>
                <a:sym typeface="Lato Light"/>
              </a:rPr>
              <a:t>sociali</a:t>
            </a:r>
            <a:r>
              <a:rPr lang="en-US" sz="2400" dirty="0">
                <a:solidFill>
                  <a:srgbClr val="000000"/>
                </a:solidFill>
                <a:latin typeface="Lato Light"/>
                <a:sym typeface="Lato Light"/>
              </a:rPr>
              <a:t>, </a:t>
            </a:r>
            <a:r>
              <a:rPr lang="en-US" sz="2400" dirty="0" err="1">
                <a:solidFill>
                  <a:srgbClr val="000000"/>
                </a:solidFill>
                <a:latin typeface="Lato Light"/>
                <a:sym typeface="Lato Light"/>
              </a:rPr>
              <a:t>stereotipi</a:t>
            </a:r>
            <a:r>
              <a:rPr lang="en-US" sz="2400" dirty="0">
                <a:solidFill>
                  <a:srgbClr val="000000"/>
                </a:solidFill>
                <a:latin typeface="Lato Light"/>
                <a:sym typeface="Lato Light"/>
              </a:rPr>
              <a:t> o </a:t>
            </a:r>
            <a:r>
              <a:rPr lang="en-US" sz="2400" dirty="0" err="1">
                <a:solidFill>
                  <a:srgbClr val="000000"/>
                </a:solidFill>
                <a:latin typeface="Lato Light"/>
                <a:sym typeface="Lato Light"/>
              </a:rPr>
              <a:t>pratiche</a:t>
            </a:r>
            <a:r>
              <a:rPr lang="en-US" sz="2400" dirty="0">
                <a:solidFill>
                  <a:srgbClr val="000000"/>
                </a:solidFill>
                <a:latin typeface="Lato Light"/>
                <a:sym typeface="Lato Light"/>
              </a:rPr>
              <a:t> </a:t>
            </a:r>
            <a:r>
              <a:rPr lang="en-US" sz="2400" dirty="0" err="1">
                <a:solidFill>
                  <a:srgbClr val="000000"/>
                </a:solidFill>
                <a:latin typeface="Lato Light"/>
                <a:sym typeface="Lato Light"/>
              </a:rPr>
              <a:t>discriminatorie</a:t>
            </a:r>
            <a:r>
              <a:rPr lang="en-US" sz="2400" dirty="0">
                <a:solidFill>
                  <a:srgbClr val="000000"/>
                </a:solidFill>
                <a:latin typeface="Lato Light"/>
                <a:sym typeface="Lato Light"/>
              </a:rPr>
              <a:t>, il </a:t>
            </a:r>
            <a:r>
              <a:rPr lang="en-US" sz="2400" dirty="0" err="1">
                <a:solidFill>
                  <a:srgbClr val="000000"/>
                </a:solidFill>
                <a:latin typeface="Lato Light"/>
                <a:sym typeface="Lato Light"/>
              </a:rPr>
              <a:t>modello</a:t>
            </a:r>
            <a:r>
              <a:rPr lang="en-US" sz="2400" dirty="0">
                <a:solidFill>
                  <a:srgbClr val="000000"/>
                </a:solidFill>
                <a:latin typeface="Lato Light"/>
                <a:sym typeface="Lato Light"/>
              </a:rPr>
              <a:t> li </a:t>
            </a:r>
            <a:r>
              <a:rPr lang="en-US" sz="2400" dirty="0" err="1">
                <a:solidFill>
                  <a:srgbClr val="000000"/>
                </a:solidFill>
                <a:latin typeface="Lato Light"/>
                <a:sym typeface="Lato Light"/>
              </a:rPr>
              <a:t>riproduce</a:t>
            </a:r>
            <a:r>
              <a:rPr lang="en-US" sz="2400" dirty="0">
                <a:solidFill>
                  <a:srgbClr val="000000"/>
                </a:solidFill>
                <a:latin typeface="Lato Light"/>
                <a:sym typeface="Lato Light"/>
              </a:rPr>
              <a:t> o li </a:t>
            </a:r>
            <a:r>
              <a:rPr lang="en-US" sz="2400" dirty="0" err="1">
                <a:solidFill>
                  <a:srgbClr val="000000"/>
                </a:solidFill>
                <a:latin typeface="Lato Light"/>
                <a:sym typeface="Lato Light"/>
              </a:rPr>
              <a:t>amplifica</a:t>
            </a:r>
            <a:r>
              <a:rPr lang="en-US" sz="2400" dirty="0">
                <a:solidFill>
                  <a:srgbClr val="000000"/>
                </a:solidFill>
                <a:latin typeface="Lato Light"/>
                <a:sym typeface="Lato Light"/>
              </a:rPr>
              <a:t>, </a:t>
            </a:r>
            <a:r>
              <a:rPr lang="en-US" sz="2400" dirty="0" err="1">
                <a:solidFill>
                  <a:srgbClr val="000000"/>
                </a:solidFill>
                <a:latin typeface="Lato Light"/>
                <a:sym typeface="Lato Light"/>
              </a:rPr>
              <a:t>trattandoli</a:t>
            </a:r>
            <a:r>
              <a:rPr lang="en-US" sz="2400" dirty="0">
                <a:solidFill>
                  <a:srgbClr val="000000"/>
                </a:solidFill>
                <a:latin typeface="Lato Light"/>
                <a:sym typeface="Lato Light"/>
              </a:rPr>
              <a:t> come se </a:t>
            </a:r>
            <a:r>
              <a:rPr lang="en-US" sz="2400" dirty="0" err="1">
                <a:solidFill>
                  <a:srgbClr val="000000"/>
                </a:solidFill>
                <a:latin typeface="Lato Light"/>
                <a:sym typeface="Lato Light"/>
              </a:rPr>
              <a:t>fossero</a:t>
            </a:r>
            <a:r>
              <a:rPr lang="en-US" sz="2400" dirty="0">
                <a:solidFill>
                  <a:srgbClr val="000000"/>
                </a:solidFill>
                <a:latin typeface="Lato Light"/>
                <a:sym typeface="Lato Light"/>
              </a:rPr>
              <a:t> "</a:t>
            </a:r>
            <a:r>
              <a:rPr lang="en-US" sz="2400" dirty="0" err="1">
                <a:solidFill>
                  <a:srgbClr val="000000"/>
                </a:solidFill>
                <a:latin typeface="Lato Light"/>
                <a:sym typeface="Lato Light"/>
              </a:rPr>
              <a:t>normali</a:t>
            </a:r>
            <a:r>
              <a:rPr lang="en-US" sz="2400" dirty="0">
                <a:solidFill>
                  <a:srgbClr val="000000"/>
                </a:solidFill>
                <a:latin typeface="Lato Light"/>
                <a:sym typeface="Lato Light"/>
              </a:rPr>
              <a:t>" o "</a:t>
            </a:r>
            <a:r>
              <a:rPr lang="en-US" sz="2400" dirty="0" err="1">
                <a:solidFill>
                  <a:srgbClr val="000000"/>
                </a:solidFill>
                <a:latin typeface="Lato Light"/>
                <a:sym typeface="Lato Light"/>
              </a:rPr>
              <a:t>oggettivi</a:t>
            </a:r>
            <a:r>
              <a:rPr lang="en-US" sz="2400" dirty="0">
                <a:solidFill>
                  <a:srgbClr val="000000"/>
                </a:solidFill>
                <a:latin typeface="Lato Light"/>
                <a:sym typeface="Lato Light"/>
              </a:rPr>
              <a:t>" (Barocas, Hardt e Narayanan; O'Neil).</a:t>
            </a:r>
          </a:p>
          <a:p>
            <a:pPr marL="0" lvl="5" indent="0" algn="just">
              <a:lnSpc>
                <a:spcPts val="3864"/>
              </a:lnSpc>
              <a:spcBef>
                <a:spcPct val="0"/>
              </a:spcBef>
            </a:pPr>
            <a:endParaRPr lang="en-US" sz="2400" dirty="0">
              <a:solidFill>
                <a:srgbClr val="000000"/>
              </a:solidFill>
              <a:latin typeface="Lato Light"/>
              <a:sym typeface="Lato Light"/>
            </a:endParaRPr>
          </a:p>
          <a:p>
            <a:pPr marL="0" lvl="5" indent="0" algn="just">
              <a:lnSpc>
                <a:spcPts val="3864"/>
              </a:lnSpc>
              <a:spcBef>
                <a:spcPct val="0"/>
              </a:spcBef>
            </a:pPr>
            <a:r>
              <a:rPr lang="en-US" sz="2400" dirty="0">
                <a:solidFill>
                  <a:srgbClr val="000000"/>
                </a:solidFill>
                <a:latin typeface="Lato Light"/>
                <a:sym typeface="Lato Light"/>
              </a:rPr>
              <a:t>Nel </a:t>
            </a:r>
            <a:r>
              <a:rPr lang="en-US" sz="2400" dirty="0" err="1">
                <a:solidFill>
                  <a:srgbClr val="000000"/>
                </a:solidFill>
                <a:latin typeface="Lato Light"/>
                <a:sym typeface="Lato Light"/>
              </a:rPr>
              <a:t>contesto</a:t>
            </a:r>
            <a:r>
              <a:rPr lang="en-US" sz="2400" dirty="0">
                <a:solidFill>
                  <a:srgbClr val="000000"/>
                </a:solidFill>
                <a:latin typeface="Lato Light"/>
                <a:sym typeface="Lato Light"/>
              </a:rPr>
              <a:t> della </a:t>
            </a:r>
            <a:r>
              <a:rPr lang="en-US" sz="2400" dirty="0" err="1">
                <a:solidFill>
                  <a:srgbClr val="000000"/>
                </a:solidFill>
                <a:latin typeface="Lato Light"/>
                <a:sym typeface="Lato Light"/>
              </a:rPr>
              <a:t>formazione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professionale</a:t>
            </a:r>
            <a:r>
              <a:rPr lang="en-US" sz="2400" dirty="0">
                <a:solidFill>
                  <a:srgbClr val="000000"/>
                </a:solidFill>
                <a:latin typeface="Lato Light"/>
                <a:sym typeface="Lato Light"/>
              </a:rPr>
              <a:t> continua, </a:t>
            </a:r>
            <a:r>
              <a:rPr lang="en-US" sz="2400" dirty="0" err="1">
                <a:solidFill>
                  <a:srgbClr val="000000"/>
                </a:solidFill>
                <a:latin typeface="Lato Light"/>
                <a:sym typeface="Lato Light"/>
              </a:rPr>
              <a:t>ciò</a:t>
            </a:r>
            <a:r>
              <a:rPr lang="en-US" sz="2400" dirty="0">
                <a:solidFill>
                  <a:srgbClr val="000000"/>
                </a:solidFill>
                <a:latin typeface="Lato Light"/>
                <a:sym typeface="Lato Light"/>
              </a:rPr>
              <a:t> </a:t>
            </a:r>
            <a:r>
              <a:rPr lang="en-US" sz="2400" dirty="0" err="1">
                <a:solidFill>
                  <a:srgbClr val="000000"/>
                </a:solidFill>
                <a:latin typeface="Lato Light"/>
                <a:sym typeface="Lato Light"/>
              </a:rPr>
              <a:t>può</a:t>
            </a:r>
            <a:r>
              <a:rPr lang="en-US" sz="2400" dirty="0">
                <a:solidFill>
                  <a:srgbClr val="000000"/>
                </a:solidFill>
                <a:latin typeface="Lato Light"/>
                <a:sym typeface="Lato Light"/>
              </a:rPr>
              <a:t> </a:t>
            </a:r>
            <a:r>
              <a:rPr lang="en-US" sz="2400" dirty="0" err="1">
                <a:solidFill>
                  <a:srgbClr val="000000"/>
                </a:solidFill>
                <a:latin typeface="Lato Light"/>
                <a:sym typeface="Lato Light"/>
              </a:rPr>
              <a:t>portare</a:t>
            </a:r>
            <a:r>
              <a:rPr lang="en-US" sz="2400" dirty="0">
                <a:solidFill>
                  <a:srgbClr val="000000"/>
                </a:solidFill>
                <a:latin typeface="Lato Light"/>
                <a:sym typeface="Lato Light"/>
              </a:rPr>
              <a:t> a </a:t>
            </a:r>
            <a:r>
              <a:rPr lang="en-US" sz="2400" dirty="0" err="1">
                <a:solidFill>
                  <a:srgbClr val="000000"/>
                </a:solidFill>
                <a:latin typeface="Lato Light"/>
                <a:sym typeface="Lato Light"/>
              </a:rPr>
              <a:t>raccomandazioni</a:t>
            </a:r>
            <a:r>
              <a:rPr lang="en-US" sz="2400" dirty="0">
                <a:solidFill>
                  <a:srgbClr val="000000"/>
                </a:solidFill>
                <a:latin typeface="Lato Light"/>
                <a:sym typeface="Lato Light"/>
              </a:rPr>
              <a:t> di </a:t>
            </a:r>
            <a:r>
              <a:rPr lang="en-US" sz="2400" dirty="0" err="1">
                <a:solidFill>
                  <a:srgbClr val="000000"/>
                </a:solidFill>
                <a:latin typeface="Lato Light"/>
                <a:sym typeface="Lato Light"/>
              </a:rPr>
              <a:t>apprendimento</a:t>
            </a:r>
            <a:r>
              <a:rPr lang="en-US" sz="2400" dirty="0">
                <a:solidFill>
                  <a:srgbClr val="000000"/>
                </a:solidFill>
                <a:latin typeface="Lato Light"/>
                <a:sym typeface="Lato Light"/>
              </a:rPr>
              <a:t> </a:t>
            </a:r>
            <a:r>
              <a:rPr lang="en-US" sz="2400" dirty="0" err="1">
                <a:solidFill>
                  <a:srgbClr val="000000"/>
                </a:solidFill>
                <a:latin typeface="Lato Light"/>
                <a:sym typeface="Lato Light"/>
              </a:rPr>
              <a:t>errate</a:t>
            </a:r>
            <a:r>
              <a:rPr lang="en-US" sz="2400" dirty="0">
                <a:solidFill>
                  <a:srgbClr val="000000"/>
                </a:solidFill>
                <a:latin typeface="Lato Light"/>
                <a:sym typeface="Lato Light"/>
              </a:rPr>
              <a:t>, </a:t>
            </a:r>
            <a:r>
              <a:rPr lang="en-US" sz="2400" dirty="0" err="1">
                <a:solidFill>
                  <a:srgbClr val="000000"/>
                </a:solidFill>
                <a:latin typeface="Lato Light"/>
                <a:sym typeface="Lato Light"/>
              </a:rPr>
              <a:t>criteri</a:t>
            </a:r>
            <a:r>
              <a:rPr lang="en-US" sz="2400" dirty="0">
                <a:solidFill>
                  <a:srgbClr val="000000"/>
                </a:solidFill>
                <a:latin typeface="Lato Light"/>
                <a:sym typeface="Lato Light"/>
              </a:rPr>
              <a:t> di </a:t>
            </a:r>
            <a:r>
              <a:rPr lang="en-US" sz="2400" dirty="0" err="1">
                <a:solidFill>
                  <a:srgbClr val="000000"/>
                </a:solidFill>
                <a:latin typeface="Lato Light"/>
                <a:sym typeface="Lato Light"/>
              </a:rPr>
              <a:t>selezione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iniqui</a:t>
            </a:r>
            <a:r>
              <a:rPr lang="en-US" sz="2400" dirty="0">
                <a:solidFill>
                  <a:srgbClr val="000000"/>
                </a:solidFill>
                <a:latin typeface="Lato Light"/>
                <a:sym typeface="Lato Light"/>
              </a:rPr>
              <a:t> e </a:t>
            </a:r>
            <a:r>
              <a:rPr lang="en-US" sz="2400" dirty="0" err="1">
                <a:solidFill>
                  <a:srgbClr val="000000"/>
                </a:solidFill>
                <a:latin typeface="Lato Light"/>
                <a:sym typeface="Lato Light"/>
              </a:rPr>
              <a:t>valutazioni</a:t>
            </a:r>
            <a:r>
              <a:rPr lang="en-US" sz="2400" dirty="0">
                <a:solidFill>
                  <a:srgbClr val="000000"/>
                </a:solidFill>
                <a:latin typeface="Lato Light"/>
                <a:sym typeface="Lato Light"/>
              </a:rPr>
              <a:t> inappropriate: il </a:t>
            </a:r>
            <a:r>
              <a:rPr lang="en-US" sz="2400" dirty="0" err="1">
                <a:solidFill>
                  <a:srgbClr val="000000"/>
                </a:solidFill>
                <a:latin typeface="Lato Light"/>
                <a:sym typeface="Lato Light"/>
              </a:rPr>
              <a:t>sistema</a:t>
            </a:r>
            <a:r>
              <a:rPr lang="en-US" sz="2400" dirty="0">
                <a:solidFill>
                  <a:srgbClr val="000000"/>
                </a:solidFill>
                <a:latin typeface="Lato Light"/>
                <a:sym typeface="Lato Light"/>
              </a:rPr>
              <a:t> </a:t>
            </a:r>
            <a:r>
              <a:rPr lang="en-US" sz="2400" dirty="0" err="1">
                <a:solidFill>
                  <a:srgbClr val="000000"/>
                </a:solidFill>
                <a:latin typeface="Lato Light"/>
                <a:sym typeface="Lato Light"/>
              </a:rPr>
              <a:t>tende</a:t>
            </a:r>
            <a:r>
              <a:rPr lang="en-US" sz="2400" dirty="0">
                <a:solidFill>
                  <a:srgbClr val="000000"/>
                </a:solidFill>
                <a:latin typeface="Lato Light"/>
                <a:sym typeface="Lato Light"/>
              </a:rPr>
              <a:t> a </a:t>
            </a:r>
            <a:r>
              <a:rPr lang="en-US" sz="2400" dirty="0" err="1">
                <a:solidFill>
                  <a:srgbClr val="000000"/>
                </a:solidFill>
                <a:latin typeface="Lato Light"/>
                <a:sym typeface="Lato Light"/>
              </a:rPr>
              <a:t>escludere</a:t>
            </a:r>
            <a:r>
              <a:rPr lang="en-US" sz="2400" dirty="0">
                <a:solidFill>
                  <a:srgbClr val="000000"/>
                </a:solidFill>
                <a:latin typeface="Lato Light"/>
                <a:sym typeface="Lato Light"/>
              </a:rPr>
              <a:t> </a:t>
            </a:r>
            <a:r>
              <a:rPr lang="en-US" sz="2400" dirty="0" err="1">
                <a:solidFill>
                  <a:srgbClr val="000000"/>
                </a:solidFill>
                <a:latin typeface="Lato Light"/>
                <a:sym typeface="Lato Light"/>
              </a:rPr>
              <a:t>piuttosto</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 </a:t>
            </a:r>
            <a:r>
              <a:rPr lang="en-US" sz="2400" dirty="0" err="1">
                <a:solidFill>
                  <a:srgbClr val="000000"/>
                </a:solidFill>
                <a:latin typeface="Lato Light"/>
                <a:sym typeface="Lato Light"/>
              </a:rPr>
              <a:t>includere</a:t>
            </a:r>
            <a:r>
              <a:rPr lang="en-US" sz="2400" dirty="0">
                <a:solidFill>
                  <a:srgbClr val="000000"/>
                </a:solidFill>
                <a:latin typeface="Lato Light"/>
                <a:sym typeface="Lato Light"/>
              </a:rPr>
              <a:t>.</a:t>
            </a:r>
          </a:p>
          <a:p>
            <a:pPr marL="0" lvl="5" indent="0" algn="just">
              <a:lnSpc>
                <a:spcPts val="3864"/>
              </a:lnSpc>
              <a:spcBef>
                <a:spcPct val="0"/>
              </a:spcBef>
            </a:pPr>
            <a:endParaRPr lang="en-US" sz="2400" dirty="0">
              <a:solidFill>
                <a:srgbClr val="000000"/>
              </a:solidFill>
              <a:latin typeface="Lato Light"/>
              <a:sym typeface="Lato Light"/>
            </a:endParaRPr>
          </a:p>
          <a:p>
            <a:pPr marL="0" lvl="5" indent="0" algn="just">
              <a:lnSpc>
                <a:spcPts val="3864"/>
              </a:lnSpc>
              <a:spcBef>
                <a:spcPct val="0"/>
              </a:spcBef>
            </a:pPr>
            <a:r>
              <a:rPr lang="en-US" sz="2400" dirty="0" err="1">
                <a:solidFill>
                  <a:srgbClr val="000000"/>
                </a:solidFill>
                <a:latin typeface="Lato Light"/>
                <a:sym typeface="Lato Light"/>
              </a:rPr>
              <a:t>Queste</a:t>
            </a:r>
            <a:r>
              <a:rPr lang="en-US" sz="2400" dirty="0">
                <a:solidFill>
                  <a:srgbClr val="000000"/>
                </a:solidFill>
                <a:latin typeface="Lato Light"/>
                <a:sym typeface="Lato Light"/>
              </a:rPr>
              <a:t> </a:t>
            </a:r>
            <a:r>
              <a:rPr lang="en-US" sz="2400" dirty="0" err="1">
                <a:solidFill>
                  <a:srgbClr val="000000"/>
                </a:solidFill>
                <a:latin typeface="Lato Light"/>
                <a:sym typeface="Lato Light"/>
              </a:rPr>
              <a:t>decisioni</a:t>
            </a:r>
            <a:r>
              <a:rPr lang="en-US" sz="2400" dirty="0">
                <a:solidFill>
                  <a:srgbClr val="000000"/>
                </a:solidFill>
                <a:latin typeface="Lato Light"/>
                <a:sym typeface="Lato Light"/>
              </a:rPr>
              <a:t>, prese </a:t>
            </a:r>
            <a:r>
              <a:rPr lang="en-US" sz="2400" dirty="0" err="1">
                <a:solidFill>
                  <a:srgbClr val="000000"/>
                </a:solidFill>
                <a:latin typeface="Lato Light"/>
                <a:sym typeface="Lato Light"/>
              </a:rPr>
              <a:t>singolarmente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possono</a:t>
            </a:r>
            <a:r>
              <a:rPr lang="en-US" sz="2400" dirty="0">
                <a:solidFill>
                  <a:srgbClr val="000000"/>
                </a:solidFill>
                <a:latin typeface="Lato Light"/>
                <a:sym typeface="Lato Light"/>
              </a:rPr>
              <a:t> </a:t>
            </a:r>
            <a:r>
              <a:rPr lang="en-US" sz="2400" dirty="0" err="1">
                <a:solidFill>
                  <a:srgbClr val="000000"/>
                </a:solidFill>
                <a:latin typeface="Lato Light"/>
                <a:sym typeface="Lato Light"/>
              </a:rPr>
              <a:t>sembrare</a:t>
            </a:r>
            <a:r>
              <a:rPr lang="en-US" sz="2400" dirty="0">
                <a:solidFill>
                  <a:srgbClr val="000000"/>
                </a:solidFill>
                <a:latin typeface="Lato Light"/>
                <a:sym typeface="Lato Light"/>
              </a:rPr>
              <a:t> </a:t>
            </a:r>
            <a:r>
              <a:rPr lang="en-US" sz="2400" dirty="0" err="1">
                <a:solidFill>
                  <a:srgbClr val="000000"/>
                </a:solidFill>
                <a:latin typeface="Lato Light"/>
                <a:sym typeface="Lato Light"/>
              </a:rPr>
              <a:t>innocue</a:t>
            </a:r>
            <a:r>
              <a:rPr lang="en-US" sz="2400" dirty="0">
                <a:solidFill>
                  <a:srgbClr val="000000"/>
                </a:solidFill>
                <a:latin typeface="Lato Light"/>
                <a:sym typeface="Lato Light"/>
              </a:rPr>
              <a:t>, ma </a:t>
            </a:r>
            <a:r>
              <a:rPr lang="en-US" sz="2400" dirty="0" err="1">
                <a:solidFill>
                  <a:srgbClr val="000000"/>
                </a:solidFill>
                <a:latin typeface="Lato Light"/>
                <a:sym typeface="Lato Light"/>
              </a:rPr>
              <a:t>nel</a:t>
            </a:r>
            <a:r>
              <a:rPr lang="en-US" sz="2400" dirty="0">
                <a:solidFill>
                  <a:srgbClr val="000000"/>
                </a:solidFill>
                <a:latin typeface="Lato Light"/>
                <a:sym typeface="Lato Light"/>
              </a:rPr>
              <a:t> tempo e </a:t>
            </a:r>
            <a:r>
              <a:rPr lang="en-US" sz="2400" dirty="0" err="1">
                <a:solidFill>
                  <a:srgbClr val="000000"/>
                </a:solidFill>
                <a:latin typeface="Lato Light"/>
                <a:sym typeface="Lato Light"/>
              </a:rPr>
              <a:t>nel</a:t>
            </a:r>
            <a:r>
              <a:rPr lang="en-US" sz="2400" dirty="0">
                <a:solidFill>
                  <a:srgbClr val="000000"/>
                </a:solidFill>
                <a:latin typeface="Lato Light"/>
                <a:sym typeface="Lato Light"/>
              </a:rPr>
              <a:t> loro </a:t>
            </a:r>
            <a:r>
              <a:rPr lang="en-US" sz="2400" dirty="0" err="1">
                <a:solidFill>
                  <a:srgbClr val="000000"/>
                </a:solidFill>
                <a:latin typeface="Lato Light"/>
                <a:sym typeface="Lato Light"/>
              </a:rPr>
              <a:t>insieme</a:t>
            </a:r>
            <a:r>
              <a:rPr lang="en-US" sz="2400" dirty="0">
                <a:solidFill>
                  <a:srgbClr val="000000"/>
                </a:solidFill>
                <a:latin typeface="Lato Light"/>
                <a:sym typeface="Lato Light"/>
              </a:rPr>
              <a:t> </a:t>
            </a:r>
            <a:r>
              <a:rPr lang="en-US" sz="2400" dirty="0" err="1">
                <a:solidFill>
                  <a:srgbClr val="000000"/>
                </a:solidFill>
                <a:latin typeface="Lato Light"/>
                <a:sym typeface="Lato Light"/>
              </a:rPr>
              <a:t>creano</a:t>
            </a:r>
            <a:r>
              <a:rPr lang="en-US" sz="2400" dirty="0">
                <a:solidFill>
                  <a:srgbClr val="000000"/>
                </a:solidFill>
                <a:latin typeface="Lato Light"/>
                <a:sym typeface="Lato Light"/>
              </a:rPr>
              <a:t> </a:t>
            </a:r>
            <a:r>
              <a:rPr lang="en-US" sz="2400" dirty="0" err="1">
                <a:solidFill>
                  <a:srgbClr val="000000"/>
                </a:solidFill>
                <a:latin typeface="Lato Light"/>
                <a:sym typeface="Lato Light"/>
              </a:rPr>
              <a:t>barriere</a:t>
            </a:r>
            <a:r>
              <a:rPr lang="en-US" sz="2400" dirty="0">
                <a:solidFill>
                  <a:srgbClr val="000000"/>
                </a:solidFill>
                <a:latin typeface="Lato Light"/>
                <a:sym typeface="Lato Light"/>
              </a:rPr>
              <a:t> </a:t>
            </a:r>
            <a:r>
              <a:rPr lang="en-US" sz="2400" dirty="0" err="1">
                <a:solidFill>
                  <a:srgbClr val="000000"/>
                </a:solidFill>
                <a:latin typeface="Lato Light"/>
                <a:sym typeface="Lato Light"/>
              </a:rPr>
              <a:t>invisibili</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contrastano</a:t>
            </a:r>
            <a:r>
              <a:rPr lang="en-US" sz="2400" dirty="0">
                <a:solidFill>
                  <a:srgbClr val="000000"/>
                </a:solidFill>
                <a:latin typeface="Lato Light"/>
                <a:sym typeface="Lato Light"/>
              </a:rPr>
              <a:t> con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principi</a:t>
            </a:r>
            <a:r>
              <a:rPr lang="en-US" sz="2400" dirty="0">
                <a:solidFill>
                  <a:srgbClr val="000000"/>
                </a:solidFill>
                <a:latin typeface="Lato Light"/>
                <a:sym typeface="Lato Light"/>
              </a:rPr>
              <a:t> di </a:t>
            </a:r>
            <a:r>
              <a:rPr lang="en-US" sz="2400" dirty="0" err="1">
                <a:solidFill>
                  <a:srgbClr val="000000"/>
                </a:solidFill>
                <a:latin typeface="Lato Light"/>
                <a:sym typeface="Lato Light"/>
              </a:rPr>
              <a:t>equità</a:t>
            </a:r>
            <a:r>
              <a:rPr lang="en-US" sz="2400" dirty="0">
                <a:solidFill>
                  <a:srgbClr val="000000"/>
                </a:solidFill>
                <a:latin typeface="Lato Light"/>
                <a:sym typeface="Lato Light"/>
              </a:rPr>
              <a:t> e </a:t>
            </a:r>
            <a:r>
              <a:rPr lang="en-US" sz="2400" dirty="0" err="1">
                <a:solidFill>
                  <a:srgbClr val="000000"/>
                </a:solidFill>
                <a:latin typeface="Lato Light"/>
                <a:sym typeface="Lato Light"/>
              </a:rPr>
              <a:t>inclusione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nella</a:t>
            </a:r>
            <a:r>
              <a:rPr lang="en-US" sz="2400" dirty="0">
                <a:solidFill>
                  <a:srgbClr val="000000"/>
                </a:solidFill>
                <a:latin typeface="Lato Light"/>
                <a:sym typeface="Lato Light"/>
              </a:rPr>
              <a:t> </a:t>
            </a:r>
            <a:r>
              <a:rPr lang="en-US" sz="2400" dirty="0" err="1">
                <a:solidFill>
                  <a:srgbClr val="000000"/>
                </a:solidFill>
                <a:latin typeface="Lato Light"/>
                <a:sym typeface="Lato Light"/>
              </a:rPr>
              <a:t>formazione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professionale</a:t>
            </a:r>
            <a:r>
              <a:rPr lang="en-US" sz="2400" dirty="0">
                <a:solidFill>
                  <a:srgbClr val="000000"/>
                </a:solidFill>
                <a:latin typeface="Lato Light"/>
                <a:sym typeface="Lato Light"/>
              </a:rPr>
              <a:t> continua.</a:t>
            </a:r>
          </a:p>
          <a:p>
            <a:pPr marL="0" lvl="5" indent="0" algn="just">
              <a:lnSpc>
                <a:spcPts val="3864"/>
              </a:lnSpc>
              <a:spcBef>
                <a:spcPct val="0"/>
              </a:spcBef>
            </a:pPr>
            <a:endParaRPr lang="en-US" sz="2400" dirty="0">
              <a:solidFill>
                <a:srgbClr val="000000"/>
              </a:solidFill>
              <a:latin typeface="Lato Light"/>
              <a:sym typeface="Lato Light"/>
            </a:endParaRPr>
          </a:p>
          <a:p>
            <a:pPr marL="0" lvl="5" indent="0" algn="just">
              <a:lnSpc>
                <a:spcPts val="3864"/>
              </a:lnSpc>
              <a:spcBef>
                <a:spcPct val="0"/>
              </a:spcBef>
            </a:pPr>
            <a:r>
              <a:rPr lang="en-US" sz="2400" dirty="0">
                <a:solidFill>
                  <a:srgbClr val="000000"/>
                </a:solidFill>
                <a:latin typeface="Lato Light"/>
                <a:sym typeface="Lato Light"/>
              </a:rPr>
              <a:t>Il </a:t>
            </a:r>
            <a:r>
              <a:rPr lang="en-US" sz="2400" dirty="0" err="1">
                <a:solidFill>
                  <a:srgbClr val="000000"/>
                </a:solidFill>
                <a:latin typeface="Lato Light"/>
                <a:sym typeface="Lato Light"/>
              </a:rPr>
              <a:t>pregiudizio</a:t>
            </a:r>
            <a:r>
              <a:rPr lang="en-US" sz="2400" dirty="0">
                <a:solidFill>
                  <a:srgbClr val="000000"/>
                </a:solidFill>
                <a:latin typeface="Lato Light"/>
                <a:sym typeface="Lato Light"/>
              </a:rPr>
              <a:t> </a:t>
            </a:r>
            <a:r>
              <a:rPr lang="en-US" sz="2400" dirty="0" err="1">
                <a:solidFill>
                  <a:srgbClr val="000000"/>
                </a:solidFill>
                <a:latin typeface="Lato Light"/>
                <a:sym typeface="Lato Light"/>
              </a:rPr>
              <a:t>deriva</a:t>
            </a:r>
            <a:r>
              <a:rPr lang="en-US" sz="2400" dirty="0">
                <a:solidFill>
                  <a:srgbClr val="000000"/>
                </a:solidFill>
                <a:latin typeface="Lato Light"/>
                <a:sym typeface="Lato Light"/>
              </a:rPr>
              <a:t> </a:t>
            </a:r>
            <a:r>
              <a:rPr lang="en-US" sz="2400" dirty="0" err="1">
                <a:solidFill>
                  <a:srgbClr val="000000"/>
                </a:solidFill>
                <a:latin typeface="Lato Light"/>
                <a:sym typeface="Lato Light"/>
              </a:rPr>
              <a:t>dall'interazione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tra</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dati</a:t>
            </a:r>
            <a:r>
              <a:rPr lang="en-US" sz="2400" dirty="0">
                <a:solidFill>
                  <a:srgbClr val="000000"/>
                </a:solidFill>
                <a:latin typeface="Lato Light"/>
                <a:sym typeface="Lato Light"/>
              </a:rPr>
              <a:t>, il </a:t>
            </a:r>
            <a:r>
              <a:rPr lang="en-US" sz="2400" dirty="0" err="1">
                <a:solidFill>
                  <a:srgbClr val="000000"/>
                </a:solidFill>
                <a:latin typeface="Lato Light"/>
                <a:sym typeface="Lato Light"/>
              </a:rPr>
              <a:t>modello</a:t>
            </a:r>
            <a:r>
              <a:rPr lang="en-US" sz="2400" dirty="0">
                <a:solidFill>
                  <a:srgbClr val="000000"/>
                </a:solidFill>
                <a:latin typeface="Lato Light"/>
                <a:sym typeface="Lato Light"/>
              </a:rPr>
              <a:t> e il </a:t>
            </a:r>
            <a:r>
              <a:rPr lang="en-US" sz="2400" dirty="0" err="1">
                <a:solidFill>
                  <a:srgbClr val="000000"/>
                </a:solidFill>
                <a:latin typeface="Lato Light"/>
                <a:sym typeface="Lato Light"/>
              </a:rPr>
              <a:t>contesto</a:t>
            </a:r>
            <a:r>
              <a:rPr lang="en-US" sz="2400" dirty="0">
                <a:solidFill>
                  <a:srgbClr val="000000"/>
                </a:solidFill>
                <a:latin typeface="Lato Light"/>
                <a:sym typeface="Lato Light"/>
              </a:rPr>
              <a:t>. </a:t>
            </a:r>
            <a:r>
              <a:rPr lang="en-US" sz="2400" dirty="0" err="1">
                <a:solidFill>
                  <a:srgbClr val="000000"/>
                </a:solidFill>
                <a:latin typeface="Lato Light"/>
                <a:sym typeface="Lato Light"/>
              </a:rPr>
              <a:t>L'algoritmo</a:t>
            </a:r>
            <a:r>
              <a:rPr lang="en-US" sz="2400" dirty="0">
                <a:solidFill>
                  <a:srgbClr val="000000"/>
                </a:solidFill>
                <a:latin typeface="Lato Light"/>
                <a:sym typeface="Lato Light"/>
              </a:rPr>
              <a:t> </a:t>
            </a:r>
            <a:r>
              <a:rPr lang="en-US" sz="2400" dirty="0" err="1">
                <a:solidFill>
                  <a:srgbClr val="000000"/>
                </a:solidFill>
                <a:latin typeface="Lato Light"/>
                <a:sym typeface="Lato Light"/>
              </a:rPr>
              <a:t>agisce</a:t>
            </a:r>
            <a:r>
              <a:rPr lang="en-US" sz="2400" dirty="0">
                <a:solidFill>
                  <a:srgbClr val="000000"/>
                </a:solidFill>
                <a:latin typeface="Lato Light"/>
                <a:sym typeface="Lato Light"/>
              </a:rPr>
              <a:t> come uno </a:t>
            </a:r>
            <a:r>
              <a:rPr lang="en-US" sz="2400" dirty="0" err="1">
                <a:solidFill>
                  <a:srgbClr val="000000"/>
                </a:solidFill>
                <a:latin typeface="Lato Light"/>
                <a:sym typeface="Lato Light"/>
              </a:rPr>
              <a:t>specchio</a:t>
            </a:r>
            <a:r>
              <a:rPr lang="en-US" sz="2400" dirty="0">
                <a:solidFill>
                  <a:srgbClr val="000000"/>
                </a:solidFill>
                <a:latin typeface="Lato Light"/>
                <a:sym typeface="Lato Light"/>
              </a:rPr>
              <a:t> </a:t>
            </a:r>
            <a:r>
              <a:rPr lang="en-US" sz="2400" dirty="0" err="1">
                <a:solidFill>
                  <a:srgbClr val="000000"/>
                </a:solidFill>
                <a:latin typeface="Lato Light"/>
                <a:sym typeface="Lato Light"/>
              </a:rPr>
              <a:t>statistico</a:t>
            </a:r>
            <a:r>
              <a:rPr lang="en-US" sz="2400" dirty="0">
                <a:solidFill>
                  <a:srgbClr val="000000"/>
                </a:solidFill>
                <a:latin typeface="Lato Light"/>
                <a:sym typeface="Lato Light"/>
              </a:rPr>
              <a:t> della </a:t>
            </a:r>
            <a:r>
              <a:rPr lang="en-US" sz="2400" dirty="0" err="1">
                <a:solidFill>
                  <a:srgbClr val="000000"/>
                </a:solidFill>
                <a:latin typeface="Lato Light"/>
                <a:sym typeface="Lato Light"/>
              </a:rPr>
              <a:t>realtà</a:t>
            </a:r>
            <a:r>
              <a:rPr lang="en-US" sz="2400" dirty="0">
                <a:solidFill>
                  <a:srgbClr val="000000"/>
                </a:solidFill>
                <a:latin typeface="Lato Light"/>
                <a:sym typeface="Lato Light"/>
              </a:rPr>
              <a:t> passata, senza </a:t>
            </a:r>
            <a:r>
              <a:rPr lang="en-US" sz="2400" dirty="0" err="1">
                <a:solidFill>
                  <a:srgbClr val="000000"/>
                </a:solidFill>
                <a:latin typeface="Lato Light"/>
                <a:sym typeface="Lato Light"/>
              </a:rPr>
              <a:t>possibilità</a:t>
            </a:r>
            <a:r>
              <a:rPr lang="en-US" sz="2400" dirty="0">
                <a:solidFill>
                  <a:srgbClr val="000000"/>
                </a:solidFill>
                <a:latin typeface="Lato Light"/>
                <a:sym typeface="Lato Light"/>
              </a:rPr>
              <a:t> di </a:t>
            </a:r>
            <a:r>
              <a:rPr lang="en-US" sz="2400" dirty="0" err="1">
                <a:solidFill>
                  <a:srgbClr val="000000"/>
                </a:solidFill>
                <a:latin typeface="Lato Light"/>
                <a:sym typeface="Lato Light"/>
              </a:rPr>
              <a:t>metterlo</a:t>
            </a:r>
            <a:r>
              <a:rPr lang="en-US" sz="2400" dirty="0">
                <a:solidFill>
                  <a:srgbClr val="000000"/>
                </a:solidFill>
                <a:latin typeface="Lato Light"/>
                <a:sym typeface="Lato Light"/>
              </a:rPr>
              <a:t> in </a:t>
            </a:r>
            <a:r>
              <a:rPr lang="en-US" sz="2400" dirty="0" err="1">
                <a:solidFill>
                  <a:srgbClr val="000000"/>
                </a:solidFill>
                <a:latin typeface="Lato Light"/>
                <a:sym typeface="Lato Light"/>
              </a:rPr>
              <a:t>discussione</a:t>
            </a:r>
            <a:r>
              <a:rPr lang="en-US" sz="2400" dirty="0">
                <a:solidFill>
                  <a:srgbClr val="000000"/>
                </a:solidFill>
                <a:latin typeface="Lato Light"/>
                <a:sym typeface="Lato Light"/>
              </a:rPr>
              <a:t>.</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381250"/>
            <a:ext cx="8115300" cy="68770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Nei </a:t>
            </a:r>
            <a:r>
              <a:rPr lang="en-US" sz="2400" u="none" strike="noStrike" dirty="0" err="1">
                <a:solidFill>
                  <a:srgbClr val="000000"/>
                </a:solidFill>
                <a:latin typeface="Lato Light"/>
                <a:ea typeface="Lato Light"/>
                <a:cs typeface="Lato Light"/>
                <a:sym typeface="Lato Light"/>
              </a:rPr>
              <a:t>sistemi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generativa</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termine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allucinazione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riferisce</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situazioni</a:t>
            </a:r>
            <a:r>
              <a:rPr lang="en-US" sz="2400" u="none" strike="noStrike" dirty="0">
                <a:solidFill>
                  <a:srgbClr val="000000"/>
                </a:solidFill>
                <a:latin typeface="Lato Light"/>
                <a:ea typeface="Lato Light"/>
                <a:cs typeface="Lato Light"/>
                <a:sym typeface="Lato Light"/>
              </a:rPr>
              <a:t> in cui </a:t>
            </a:r>
            <a:r>
              <a:rPr lang="en-US" sz="2400" u="none" strike="noStrike" dirty="0" err="1">
                <a:solidFill>
                  <a:srgbClr val="000000"/>
                </a:solidFill>
                <a:latin typeface="Lato Light"/>
                <a:ea typeface="Lato Light"/>
                <a:cs typeface="Lato Light"/>
                <a:sym typeface="Lato Light"/>
              </a:rPr>
              <a:t>l'IA</a:t>
            </a:r>
            <a:r>
              <a:rPr lang="en-US" sz="2400" u="none" strike="noStrike" dirty="0">
                <a:solidFill>
                  <a:srgbClr val="000000"/>
                </a:solidFill>
                <a:latin typeface="Lato Light"/>
                <a:ea typeface="Lato Light"/>
                <a:cs typeface="Lato Light"/>
                <a:sym typeface="Lato Light"/>
              </a:rPr>
              <a:t> produce </a:t>
            </a:r>
            <a:r>
              <a:rPr lang="en-US" sz="2400" u="none" strike="noStrike" dirty="0" err="1">
                <a:solidFill>
                  <a:srgbClr val="000000"/>
                </a:solidFill>
                <a:latin typeface="Lato Light"/>
                <a:ea typeface="Lato Light"/>
                <a:cs typeface="Lato Light"/>
                <a:sym typeface="Lato Light"/>
              </a:rPr>
              <a:t>risposte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apparentemente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corrette</a:t>
            </a:r>
            <a:r>
              <a:rPr lang="en-US" sz="2400" u="none" strike="noStrike" dirty="0">
                <a:solidFill>
                  <a:srgbClr val="000000"/>
                </a:solidFill>
                <a:latin typeface="Lato Light"/>
                <a:ea typeface="Lato Light"/>
                <a:cs typeface="Lato Light"/>
                <a:sym typeface="Lato Light"/>
              </a:rPr>
              <a:t>, ben </a:t>
            </a:r>
            <a:r>
              <a:rPr lang="en-US" sz="2400" u="none" strike="noStrike" dirty="0" err="1">
                <a:solidFill>
                  <a:srgbClr val="000000"/>
                </a:solidFill>
                <a:latin typeface="Lato Light"/>
                <a:ea typeface="Lato Light"/>
                <a:cs typeface="Lato Light"/>
                <a:sym typeface="Lato Light"/>
              </a:rPr>
              <a:t>scritte</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convincenti</a:t>
            </a:r>
            <a:r>
              <a:rPr lang="en-US" sz="2400" u="none" strike="noStrike" dirty="0">
                <a:solidFill>
                  <a:srgbClr val="000000"/>
                </a:solidFill>
                <a:latin typeface="Lato Light"/>
                <a:ea typeface="Lato Light"/>
                <a:cs typeface="Lato Light"/>
                <a:sym typeface="Lato Light"/>
              </a:rPr>
              <a:t>, ma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contengono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informazioni</a:t>
            </a:r>
            <a:r>
              <a:rPr lang="en-US" sz="2400" u="none" strike="noStrike" dirty="0">
                <a:solidFill>
                  <a:srgbClr val="000000"/>
                </a:solidFill>
                <a:latin typeface="Lato Light"/>
                <a:ea typeface="Lato Light"/>
                <a:cs typeface="Lato Light"/>
                <a:sym typeface="Lato Light"/>
              </a:rPr>
              <a:t> false, imprecise o non </a:t>
            </a:r>
            <a:r>
              <a:rPr lang="en-US" sz="2400" u="none" strike="noStrike" dirty="0" err="1">
                <a:solidFill>
                  <a:srgbClr val="000000"/>
                </a:solidFill>
                <a:latin typeface="Lato Light"/>
                <a:ea typeface="Lato Light"/>
                <a:cs typeface="Lato Light"/>
                <a:sym typeface="Lato Light"/>
              </a:rPr>
              <a:t>verificabili</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In </a:t>
            </a:r>
            <a:r>
              <a:rPr lang="en-US" sz="2400" u="none" strike="noStrike" dirty="0" err="1">
                <a:solidFill>
                  <a:srgbClr val="000000"/>
                </a:solidFill>
                <a:latin typeface="Lato Light"/>
                <a:ea typeface="Lato Light"/>
                <a:cs typeface="Lato Light"/>
                <a:sym typeface="Lato Light"/>
              </a:rPr>
              <a:t>realtà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non </a:t>
            </a:r>
            <a:r>
              <a:rPr lang="en-US" sz="2400" u="none" strike="noStrike" dirty="0" err="1">
                <a:solidFill>
                  <a:srgbClr val="000000"/>
                </a:solidFill>
                <a:latin typeface="Lato Light"/>
                <a:ea typeface="Lato Light"/>
                <a:cs typeface="Lato Light"/>
                <a:sym typeface="Lato Light"/>
              </a:rPr>
              <a:t>sa</a:t>
            </a:r>
            <a:r>
              <a:rPr lang="en-US" sz="2400" u="none" strike="noStrike" dirty="0">
                <a:solidFill>
                  <a:srgbClr val="000000"/>
                </a:solidFill>
                <a:latin typeface="Lato Light"/>
                <a:ea typeface="Lato Light"/>
                <a:cs typeface="Lato Light"/>
                <a:sym typeface="Lato Light"/>
              </a:rPr>
              <a:t> con </a:t>
            </a:r>
            <a:r>
              <a:rPr lang="en-US" sz="2400" u="none" strike="noStrike" dirty="0" err="1">
                <a:solidFill>
                  <a:srgbClr val="000000"/>
                </a:solidFill>
                <a:latin typeface="Lato Light"/>
                <a:ea typeface="Lato Light"/>
                <a:cs typeface="Lato Light"/>
                <a:sym typeface="Lato Light"/>
              </a:rPr>
              <a:t>certezza</a:t>
            </a:r>
            <a:r>
              <a:rPr lang="en-US" sz="2400" u="none" strike="noStrike" dirty="0">
                <a:solidFill>
                  <a:srgbClr val="000000"/>
                </a:solidFill>
                <a:latin typeface="Lato Light"/>
                <a:ea typeface="Lato Light"/>
                <a:cs typeface="Lato Light"/>
                <a:sym typeface="Lato Light"/>
              </a:rPr>
              <a:t> se </a:t>
            </a:r>
            <a:r>
              <a:rPr lang="en-US" sz="2400" u="none" strike="noStrike" dirty="0" err="1">
                <a:solidFill>
                  <a:srgbClr val="000000"/>
                </a:solidFill>
                <a:latin typeface="Lato Light"/>
                <a:ea typeface="Lato Light"/>
                <a:cs typeface="Lato Light"/>
                <a:sym typeface="Lato Light"/>
              </a:rPr>
              <a:t>ciò</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dice è </a:t>
            </a:r>
            <a:r>
              <a:rPr lang="en-US" sz="2400" u="none" strike="noStrike" dirty="0" err="1">
                <a:solidFill>
                  <a:srgbClr val="000000"/>
                </a:solidFill>
                <a:latin typeface="Lato Light"/>
                <a:ea typeface="Lato Light"/>
                <a:cs typeface="Lato Light"/>
                <a:sym typeface="Lato Light"/>
              </a:rPr>
              <a:t>vero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poiché</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suo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funzionamento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calcoli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statistici</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sistema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seleziona</a:t>
            </a:r>
            <a:r>
              <a:rPr lang="en-US" sz="2400" u="none" strike="noStrike" dirty="0">
                <a:solidFill>
                  <a:srgbClr val="000000"/>
                </a:solidFill>
                <a:latin typeface="Lato Light"/>
                <a:ea typeface="Lato Light"/>
                <a:cs typeface="Lato Light"/>
                <a:sym typeface="Lato Light"/>
              </a:rPr>
              <a:t> le parole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hanno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maggiori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probabilità</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combinarsi</a:t>
            </a:r>
            <a:r>
              <a:rPr lang="en-US" sz="2400" u="none" strike="noStrike" dirty="0">
                <a:solidFill>
                  <a:srgbClr val="000000"/>
                </a:solidFill>
                <a:latin typeface="Lato Light"/>
                <a:ea typeface="Lato Light"/>
                <a:cs typeface="Lato Light"/>
                <a:sym typeface="Lato Light"/>
              </a:rPr>
              <a:t> con </a:t>
            </a:r>
            <a:r>
              <a:rPr lang="en-US" sz="2400" u="none" strike="noStrike" dirty="0" err="1">
                <a:solidFill>
                  <a:srgbClr val="000000"/>
                </a:solidFill>
                <a:latin typeface="Lato Light"/>
                <a:ea typeface="Lato Light"/>
                <a:cs typeface="Lato Light"/>
                <a:sym typeface="Lato Light"/>
              </a:rPr>
              <a:t>altre</a:t>
            </a:r>
            <a:r>
              <a:rPr lang="en-US" sz="2400" u="none" strike="noStrike" dirty="0">
                <a:solidFill>
                  <a:srgbClr val="000000"/>
                </a:solidFill>
                <a:latin typeface="Lato Light"/>
                <a:ea typeface="Lato Light"/>
                <a:cs typeface="Lato Light"/>
                <a:sym typeface="Lato Light"/>
              </a:rPr>
              <a:t> e non </a:t>
            </a:r>
            <a:r>
              <a:rPr lang="en-US" sz="2400" u="none" strike="noStrike" dirty="0" err="1">
                <a:solidFill>
                  <a:srgbClr val="000000"/>
                </a:solidFill>
                <a:latin typeface="Lato Light"/>
                <a:ea typeface="Lato Light"/>
                <a:cs typeface="Lato Light"/>
                <a:sym typeface="Lato Light"/>
              </a:rPr>
              <a:t>analizza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fatti</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Questi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risultati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saranno</a:t>
            </a:r>
            <a:r>
              <a:rPr lang="en-US" sz="2400" u="none" strike="noStrike" dirty="0">
                <a:solidFill>
                  <a:srgbClr val="000000"/>
                </a:solidFill>
                <a:latin typeface="Lato Light"/>
                <a:ea typeface="Lato Light"/>
                <a:cs typeface="Lato Light"/>
                <a:sym typeface="Lato Light"/>
              </a:rPr>
              <a:t> molto </a:t>
            </a:r>
            <a:r>
              <a:rPr lang="en-US" sz="2400" u="none" strike="noStrike" dirty="0" err="1">
                <a:solidFill>
                  <a:srgbClr val="000000"/>
                </a:solidFill>
                <a:latin typeface="Lato Light"/>
                <a:ea typeface="Lato Light"/>
                <a:cs typeface="Lato Light"/>
                <a:sym typeface="Lato Light"/>
              </a:rPr>
              <a:t>probabilmente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corretti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nella</a:t>
            </a:r>
            <a:r>
              <a:rPr lang="en-US" sz="2400" u="none" strike="noStrike" dirty="0">
                <a:solidFill>
                  <a:srgbClr val="000000"/>
                </a:solidFill>
                <a:latin typeface="Lato Light"/>
                <a:ea typeface="Lato Light"/>
                <a:cs typeface="Lato Light"/>
                <a:sym typeface="Lato Light"/>
              </a:rPr>
              <a:t> forma, ma </a:t>
            </a:r>
            <a:r>
              <a:rPr lang="en-US" sz="2400" u="none" strike="noStrike" dirty="0" err="1">
                <a:solidFill>
                  <a:srgbClr val="000000"/>
                </a:solidFill>
                <a:latin typeface="Lato Light"/>
                <a:ea typeface="Lato Light"/>
                <a:cs typeface="Lato Light"/>
                <a:sym typeface="Lato Light"/>
              </a:rPr>
              <a:t>scorretti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contenuto</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Nel </a:t>
            </a:r>
            <a:r>
              <a:rPr lang="en-US" sz="2400" u="none" strike="noStrike" dirty="0" err="1">
                <a:solidFill>
                  <a:srgbClr val="000000"/>
                </a:solidFill>
                <a:latin typeface="Lato Light"/>
                <a:ea typeface="Lato Light"/>
                <a:cs typeface="Lato Light"/>
                <a:sym typeface="Lato Light"/>
              </a:rPr>
              <a:t>contesto</a:t>
            </a:r>
            <a:r>
              <a:rPr lang="en-US" sz="2400" u="none" strike="noStrike" dirty="0">
                <a:solidFill>
                  <a:srgbClr val="000000"/>
                </a:solidFill>
                <a:latin typeface="Lato Light"/>
                <a:ea typeface="Lato Light"/>
                <a:cs typeface="Lato Light"/>
                <a:sym typeface="Lato Light"/>
              </a:rPr>
              <a:t> della </a:t>
            </a:r>
            <a:r>
              <a:rPr lang="en-US" sz="2400" u="none" strike="noStrike" dirty="0" err="1">
                <a:solidFill>
                  <a:srgbClr val="000000"/>
                </a:solidFill>
                <a:latin typeface="Lato Light"/>
                <a:ea typeface="Lato Light"/>
                <a:cs typeface="Lato Light"/>
                <a:sym typeface="Lato Light"/>
              </a:rPr>
              <a:t>formazione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finalizzata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all'inserimento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lavorativo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questo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aspetto</a:t>
            </a:r>
            <a:r>
              <a:rPr lang="en-US" sz="2400" u="none" strike="noStrike" dirty="0">
                <a:solidFill>
                  <a:srgbClr val="000000"/>
                </a:solidFill>
                <a:latin typeface="Lato Light"/>
                <a:ea typeface="Lato Light"/>
                <a:cs typeface="Lato Light"/>
                <a:sym typeface="Lato Light"/>
              </a:rPr>
              <a:t> è </a:t>
            </a:r>
            <a:r>
              <a:rPr lang="en-US" sz="2400" u="none" strike="noStrike" dirty="0" err="1">
                <a:solidFill>
                  <a:srgbClr val="000000"/>
                </a:solidFill>
                <a:latin typeface="Lato Light"/>
                <a:ea typeface="Lato Light"/>
                <a:cs typeface="Lato Light"/>
                <a:sym typeface="Lato Light"/>
              </a:rPr>
              <a:t>particolarmente</a:t>
            </a:r>
            <a:r>
              <a:rPr lang="en-US" sz="2400" u="none" strike="noStrike" dirty="0">
                <a:solidFill>
                  <a:srgbClr val="000000"/>
                </a:solidFill>
                <a:latin typeface="Lato Light"/>
                <a:ea typeface="Lato Light"/>
                <a:cs typeface="Lato Light"/>
                <a:sym typeface="Lato Light"/>
              </a:rPr>
              <a:t> grave, in </a:t>
            </a:r>
            <a:r>
              <a:rPr lang="en-US" sz="2400" u="none" strike="noStrike" dirty="0" err="1">
                <a:solidFill>
                  <a:srgbClr val="000000"/>
                </a:solidFill>
                <a:latin typeface="Lato Light"/>
                <a:ea typeface="Lato Light"/>
                <a:cs typeface="Lato Light"/>
                <a:sym typeface="Lato Light"/>
              </a:rPr>
              <a:t>quanto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può</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influenzare</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progettazione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didattica</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valutazione</a:t>
            </a:r>
            <a:r>
              <a:rPr lang="en-US" sz="2400" u="none" strike="noStrike" dirty="0">
                <a:solidFill>
                  <a:srgbClr val="000000"/>
                </a:solidFill>
                <a:latin typeface="Lato Light"/>
                <a:ea typeface="Lato Light"/>
                <a:cs typeface="Lato Light"/>
                <a:sym typeface="Lato Light"/>
              </a:rPr>
              <a:t> delle </a:t>
            </a:r>
            <a:r>
              <a:rPr lang="en-US" sz="2400" u="none" strike="noStrike" dirty="0" err="1">
                <a:solidFill>
                  <a:srgbClr val="000000"/>
                </a:solidFill>
                <a:latin typeface="Lato Light"/>
                <a:ea typeface="Lato Light"/>
                <a:cs typeface="Lato Light"/>
                <a:sym typeface="Lato Light"/>
              </a:rPr>
              <a:t>competenze</a:t>
            </a:r>
            <a:r>
              <a:rPr lang="en-US" sz="2400" u="none" strike="noStrike" dirty="0">
                <a:solidFill>
                  <a:srgbClr val="000000"/>
                </a:solidFill>
                <a:latin typeface="Lato Light"/>
                <a:ea typeface="Lato Light"/>
                <a:cs typeface="Lato Light"/>
                <a:sym typeface="Lato Light"/>
              </a:rPr>
              <a:t>, il feedback degli </a:t>
            </a:r>
            <a:r>
              <a:rPr lang="en-US" sz="2400" u="none" strike="noStrike" dirty="0" err="1">
                <a:solidFill>
                  <a:srgbClr val="000000"/>
                </a:solidFill>
                <a:latin typeface="Lato Light"/>
                <a:ea typeface="Lato Light"/>
                <a:cs typeface="Lato Light"/>
                <a:sym typeface="Lato Light"/>
              </a:rPr>
              <a:t>studenti</a:t>
            </a:r>
            <a:r>
              <a:rPr lang="en-US" sz="2400" u="none" strike="noStrike" dirty="0">
                <a:solidFill>
                  <a:srgbClr val="000000"/>
                </a:solidFill>
                <a:latin typeface="Lato Light"/>
                <a:ea typeface="Lato Light"/>
                <a:cs typeface="Lato Light"/>
                <a:sym typeface="Lato Light"/>
              </a:rPr>
              <a:t> e le </a:t>
            </a:r>
            <a:r>
              <a:rPr lang="en-US" sz="2400" u="none" strike="noStrike" dirty="0" err="1">
                <a:solidFill>
                  <a:srgbClr val="000000"/>
                </a:solidFill>
                <a:latin typeface="Lato Light"/>
                <a:ea typeface="Lato Light"/>
                <a:cs typeface="Lato Light"/>
                <a:sym typeface="Lato Light"/>
              </a:rPr>
              <a:t>decisioni</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materia</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orientamento</a:t>
            </a:r>
            <a:r>
              <a:rPr lang="en-US" sz="2400" u="none" strike="noStrike" dirty="0">
                <a:solidFill>
                  <a:srgbClr val="000000"/>
                </a:solidFill>
                <a:latin typeface="Lato Light"/>
                <a:ea typeface="Lato Light"/>
                <a:cs typeface="Lato Light"/>
                <a:sym typeface="Lato Light"/>
              </a:rPr>
              <a:t>.</a:t>
            </a:r>
          </a:p>
        </p:txBody>
      </p:sp>
      <p:sp>
        <p:nvSpPr>
          <p:cNvPr id="3" name="TextBox 3"/>
          <p:cNvSpPr txBox="1"/>
          <p:nvPr/>
        </p:nvSpPr>
        <p:spPr>
          <a:xfrm>
            <a:off x="1028700" y="1038225"/>
            <a:ext cx="14322921"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ALLUCINAZIONI: COSA SONO E COME RICONOSCERLE NEL CONTESTO CVET</a:t>
            </a:r>
          </a:p>
        </p:txBody>
      </p:sp>
      <p:sp>
        <p:nvSpPr>
          <p:cNvPr id="4" name="Freeform 4"/>
          <p:cNvSpPr/>
          <p:nvPr/>
        </p:nvSpPr>
        <p:spPr>
          <a:xfrm>
            <a:off x="9631479" y="3340936"/>
            <a:ext cx="7943170" cy="4329028"/>
          </a:xfrm>
          <a:custGeom>
            <a:avLst/>
            <a:gdLst/>
            <a:ahLst/>
            <a:cxnLst/>
            <a:rect l="l" t="t" r="r" b="b"/>
            <a:pathLst>
              <a:path w="7943170" h="4329028">
                <a:moveTo>
                  <a:pt x="0" y="0"/>
                </a:moveTo>
                <a:lnTo>
                  <a:pt x="7943170" y="0"/>
                </a:lnTo>
                <a:lnTo>
                  <a:pt x="7943170" y="4329028"/>
                </a:lnTo>
                <a:lnTo>
                  <a:pt x="0" y="432902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TextBox 5"/>
          <p:cNvSpPr txBox="1"/>
          <p:nvPr/>
        </p:nvSpPr>
        <p:spPr>
          <a:xfrm>
            <a:off x="9968260" y="4111920"/>
            <a:ext cx="7208938" cy="2782813"/>
          </a:xfrm>
          <a:prstGeom prst="rect">
            <a:avLst/>
          </a:prstGeom>
        </p:spPr>
        <p:txBody>
          <a:bodyPr lIns="0" tIns="0" rIns="0" bIns="0" rtlCol="0" anchor="t">
            <a:spAutoFit/>
          </a:bodyPr>
          <a:lstStyle/>
          <a:p>
            <a:pPr marL="0" lvl="0" indent="0" algn="ctr">
              <a:lnSpc>
                <a:spcPts val="3079"/>
              </a:lnSpc>
              <a:spcBef>
                <a:spcPct val="0"/>
              </a:spcBef>
            </a:pPr>
            <a:r>
              <a:rPr lang="en-US" sz="2800" u="none" strike="noStrike" dirty="0">
                <a:solidFill>
                  <a:srgbClr val="000000"/>
                </a:solidFill>
                <a:latin typeface="Lato Light" panose="020F0302020204030203" pitchFamily="34" charset="0"/>
                <a:ea typeface="Canva Sans"/>
                <a:cs typeface="Canva Sans"/>
                <a:sym typeface="Canva Sans"/>
              </a:rPr>
              <a:t>Le </a:t>
            </a:r>
            <a:r>
              <a:rPr lang="en-US" sz="2800" u="none" strike="noStrike" dirty="0" err="1">
                <a:solidFill>
                  <a:srgbClr val="000000"/>
                </a:solidFill>
                <a:latin typeface="Lato Light" panose="020F0302020204030203" pitchFamily="34" charset="0"/>
                <a:ea typeface="Canva Sans"/>
                <a:cs typeface="Canva Sans"/>
                <a:sym typeface="Canva Sans"/>
              </a:rPr>
              <a:t>allucinazioni</a:t>
            </a:r>
            <a:r>
              <a:rPr lang="en-US" sz="2800" u="none" strike="noStrike" dirty="0">
                <a:solidFill>
                  <a:srgbClr val="000000"/>
                </a:solidFill>
                <a:latin typeface="Lato Light" panose="020F0302020204030203" pitchFamily="34" charset="0"/>
                <a:ea typeface="Canva Sans"/>
                <a:cs typeface="Canva Sans"/>
                <a:sym typeface="Canva Sans"/>
              </a:rPr>
              <a:t> generate </a:t>
            </a:r>
            <a:r>
              <a:rPr lang="en-US" sz="2800" u="none" strike="noStrike" dirty="0" err="1">
                <a:solidFill>
                  <a:srgbClr val="000000"/>
                </a:solidFill>
                <a:latin typeface="Lato Light" panose="020F0302020204030203" pitchFamily="34" charset="0"/>
                <a:ea typeface="Canva Sans"/>
                <a:cs typeface="Canva Sans"/>
                <a:sym typeface="Canva Sans"/>
              </a:rPr>
              <a:t>dall'IA</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si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verificano</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quando</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sistemi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producono</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informazioni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plausibili</a:t>
            </a:r>
            <a:r>
              <a:rPr lang="en-US" sz="2800" u="none" strike="noStrike" dirty="0">
                <a:solidFill>
                  <a:srgbClr val="000000"/>
                </a:solidFill>
                <a:latin typeface="Lato Light" panose="020F0302020204030203" pitchFamily="34" charset="0"/>
                <a:ea typeface="Canva Sans"/>
                <a:cs typeface="Canva Sans"/>
                <a:sym typeface="Canva Sans"/>
              </a:rPr>
              <a:t> ma </a:t>
            </a:r>
            <a:r>
              <a:rPr lang="en-US" sz="2800" u="none" strike="noStrike" dirty="0" err="1">
                <a:solidFill>
                  <a:srgbClr val="000000"/>
                </a:solidFill>
                <a:latin typeface="Lato Light" panose="020F0302020204030203" pitchFamily="34" charset="0"/>
                <a:ea typeface="Canva Sans"/>
                <a:cs typeface="Canva Sans"/>
                <a:sym typeface="Canva Sans"/>
              </a:rPr>
              <a:t>fattualmente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errate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basate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su</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modelli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probabilistici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anziché</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su</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conoscenze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verificate</a:t>
            </a:r>
            <a:r>
              <a:rPr lang="en-US" sz="2800" u="none" strike="noStrike" dirty="0">
                <a:solidFill>
                  <a:srgbClr val="000000"/>
                </a:solidFill>
                <a:latin typeface="Lato Light" panose="020F0302020204030203" pitchFamily="34" charset="0"/>
                <a:ea typeface="Canva Sans"/>
                <a:cs typeface="Canva Sans"/>
                <a:sym typeface="Canva Sans"/>
              </a:rPr>
              <a:t>, il </a:t>
            </a:r>
            <a:r>
              <a:rPr lang="en-US" sz="2800" u="none" strike="noStrike" dirty="0" err="1">
                <a:solidFill>
                  <a:srgbClr val="000000"/>
                </a:solidFill>
                <a:latin typeface="Lato Light" panose="020F0302020204030203" pitchFamily="34" charset="0"/>
                <a:ea typeface="Canva Sans"/>
                <a:cs typeface="Canva Sans"/>
                <a:sym typeface="Canva Sans"/>
              </a:rPr>
              <a:t>che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può</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comportare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rischi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educativi</a:t>
            </a:r>
            <a:r>
              <a:rPr lang="en-US" sz="2800" u="none" strike="noStrike" dirty="0">
                <a:solidFill>
                  <a:srgbClr val="000000"/>
                </a:solidFill>
                <a:latin typeface="Lato Light" panose="020F0302020204030203" pitchFamily="34" charset="0"/>
                <a:ea typeface="Canva Sans"/>
                <a:cs typeface="Canva Sans"/>
                <a:sym typeface="Canva Sans"/>
              </a:rPr>
              <a:t> e </a:t>
            </a:r>
            <a:r>
              <a:rPr lang="en-US" sz="2800" u="none" strike="noStrike" dirty="0" err="1">
                <a:solidFill>
                  <a:srgbClr val="000000"/>
                </a:solidFill>
                <a:latin typeface="Lato Light" panose="020F0302020204030203" pitchFamily="34" charset="0"/>
                <a:ea typeface="Canva Sans"/>
                <a:cs typeface="Canva Sans"/>
                <a:sym typeface="Canva Sans"/>
              </a:rPr>
              <a:t>richiede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una</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verifica</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critica</a:t>
            </a:r>
            <a:r>
              <a:rPr lang="en-US" sz="2800" u="none" strike="noStrike" dirty="0">
                <a:solidFill>
                  <a:srgbClr val="000000"/>
                </a:solidFill>
                <a:latin typeface="Lato Light" panose="020F0302020204030203" pitchFamily="34" charset="0"/>
                <a:ea typeface="Canva Sans"/>
                <a:cs typeface="Canva Sans"/>
                <a:sym typeface="Canva Sans"/>
              </a:rPr>
              <a:t> e </a:t>
            </a:r>
            <a:r>
              <a:rPr lang="en-US" sz="2800" u="none" strike="noStrike" dirty="0" err="1">
                <a:solidFill>
                  <a:srgbClr val="000000"/>
                </a:solidFill>
                <a:latin typeface="Lato Light" panose="020F0302020204030203" pitchFamily="34" charset="0"/>
                <a:ea typeface="Canva Sans"/>
                <a:cs typeface="Canva Sans"/>
                <a:sym typeface="Canva Sans"/>
              </a:rPr>
              <a:t>una</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supervisione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umana</a:t>
            </a:r>
            <a:r>
              <a:rPr lang="en-US" sz="2800" u="none" strike="noStrike" dirty="0">
                <a:solidFill>
                  <a:srgbClr val="000000"/>
                </a:solidFill>
                <a:latin typeface="Lato Light" panose="020F0302020204030203" pitchFamily="34" charset="0"/>
                <a:ea typeface="Canva Sans"/>
                <a:cs typeface="Canva Sans"/>
                <a:sym typeface="Canva Sans"/>
              </a:rPr>
              <a:t> da </a:t>
            </a:r>
            <a:r>
              <a:rPr lang="en-US" sz="2800" u="none" strike="noStrike" dirty="0" err="1">
                <a:solidFill>
                  <a:srgbClr val="000000"/>
                </a:solidFill>
                <a:latin typeface="Lato Light" panose="020F0302020204030203" pitchFamily="34" charset="0"/>
                <a:ea typeface="Canva Sans"/>
                <a:cs typeface="Canva Sans"/>
                <a:sym typeface="Canva Sans"/>
              </a:rPr>
              <a:t>parte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dell'insegnante</a:t>
            </a:r>
            <a:r>
              <a:rPr lang="en-US" sz="2800" u="none" strike="noStrike" dirty="0">
                <a:solidFill>
                  <a:srgbClr val="000000"/>
                </a:solidFill>
                <a:latin typeface="Lato Light" panose="020F0302020204030203" pitchFamily="34" charset="0"/>
                <a:ea typeface="Canva Sans"/>
                <a:cs typeface="Canva Sans"/>
                <a:sym typeface="Canva Sans"/>
              </a:rPr>
              <a:t>.</a:t>
            </a: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38225"/>
            <a:ext cx="12941595"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MANCANZA DI COMPRENSIONE DEI VALORI E DEL CONTESTO</a:t>
            </a:r>
          </a:p>
        </p:txBody>
      </p:sp>
      <p:sp>
        <p:nvSpPr>
          <p:cNvPr id="3" name="TextBox 3"/>
          <p:cNvSpPr txBox="1"/>
          <p:nvPr/>
        </p:nvSpPr>
        <p:spPr>
          <a:xfrm>
            <a:off x="1028700" y="2705100"/>
            <a:ext cx="16230600" cy="4149982"/>
          </a:xfrm>
          <a:prstGeom prst="rect">
            <a:avLst/>
          </a:prstGeom>
        </p:spPr>
        <p:txBody>
          <a:bodyPr lIns="0" tIns="0" rIns="0" bIns="0" rtlCol="0" anchor="t">
            <a:spAutoFit/>
          </a:bodyPr>
          <a:lstStyle/>
          <a:p>
            <a:pPr algn="just">
              <a:lnSpc>
                <a:spcPts val="2879"/>
              </a:lnSpc>
              <a:spcBef>
                <a:spcPct val="0"/>
              </a:spcBef>
            </a:pPr>
            <a:r>
              <a:rPr lang="en-US" sz="2400" dirty="0" err="1">
                <a:solidFill>
                  <a:srgbClr val="000000"/>
                </a:solidFill>
                <a:latin typeface="Lato Light"/>
                <a:sym typeface="Lato Light"/>
              </a:rPr>
              <a:t>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non è </a:t>
            </a:r>
            <a:r>
              <a:rPr lang="en-US" sz="2400" dirty="0" err="1">
                <a:solidFill>
                  <a:srgbClr val="000000"/>
                </a:solidFill>
                <a:latin typeface="Lato Light"/>
                <a:sym typeface="Lato Light"/>
              </a:rPr>
              <a:t>veramente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intelligente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perché</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comprende</a:t>
            </a:r>
            <a:r>
              <a:rPr lang="en-US" sz="2400" dirty="0">
                <a:solidFill>
                  <a:srgbClr val="000000"/>
                </a:solidFill>
                <a:latin typeface="Lato Light"/>
                <a:sym typeface="Lato Light"/>
              </a:rPr>
              <a:t> </a:t>
            </a:r>
            <a:r>
              <a:rPr lang="en-US" sz="2400" dirty="0" err="1">
                <a:solidFill>
                  <a:srgbClr val="000000"/>
                </a:solidFill>
                <a:latin typeface="Lato Light"/>
                <a:sym typeface="Lato Light"/>
              </a:rPr>
              <a:t>appieno</a:t>
            </a:r>
            <a:r>
              <a:rPr lang="en-US" sz="2400" dirty="0">
                <a:solidFill>
                  <a:srgbClr val="000000"/>
                </a:solidFill>
                <a:latin typeface="Lato Light"/>
                <a:sym typeface="Lato Light"/>
              </a:rPr>
              <a:t> </a:t>
            </a:r>
            <a:r>
              <a:rPr lang="en-US" sz="2400" dirty="0" err="1">
                <a:solidFill>
                  <a:srgbClr val="000000"/>
                </a:solidFill>
                <a:latin typeface="Lato Light"/>
                <a:sym typeface="Lato Light"/>
              </a:rPr>
              <a:t>ciò</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elabora</a:t>
            </a:r>
            <a:r>
              <a:rPr lang="en-US" sz="2400" dirty="0">
                <a:solidFill>
                  <a:srgbClr val="000000"/>
                </a:solidFill>
                <a:latin typeface="Lato Light"/>
                <a:sym typeface="Lato Light"/>
              </a:rPr>
              <a:t>. </a:t>
            </a:r>
          </a:p>
          <a:p>
            <a:pPr algn="just">
              <a:lnSpc>
                <a:spcPts val="2879"/>
              </a:lnSpc>
              <a:spcBef>
                <a:spcPct val="0"/>
              </a:spcBef>
            </a:pPr>
            <a:endParaRPr lang="en-US" sz="2400" dirty="0">
              <a:solidFill>
                <a:srgbClr val="000000"/>
              </a:solidFill>
              <a:latin typeface="Lato Light"/>
              <a:sym typeface="Lato Light"/>
            </a:endParaRPr>
          </a:p>
          <a:p>
            <a:pPr algn="just">
              <a:lnSpc>
                <a:spcPts val="2879"/>
              </a:lnSpc>
              <a:spcBef>
                <a:spcPct val="0"/>
              </a:spcBef>
            </a:pPr>
            <a:r>
              <a:rPr lang="en-US" sz="2400" dirty="0">
                <a:solidFill>
                  <a:srgbClr val="000000"/>
                </a:solidFill>
                <a:latin typeface="Lato Light"/>
                <a:sym typeface="Lato Light"/>
              </a:rPr>
              <a:t>È </a:t>
            </a:r>
            <a:r>
              <a:rPr lang="en-US" sz="2400" dirty="0" err="1">
                <a:solidFill>
                  <a:srgbClr val="000000"/>
                </a:solidFill>
                <a:latin typeface="Lato Light"/>
                <a:sym typeface="Lato Light"/>
              </a:rPr>
              <a:t>incapace</a:t>
            </a:r>
            <a:r>
              <a:rPr lang="en-US" sz="2400" dirty="0">
                <a:solidFill>
                  <a:srgbClr val="000000"/>
                </a:solidFill>
                <a:latin typeface="Lato Light"/>
                <a:sym typeface="Lato Light"/>
              </a:rPr>
              <a:t> di </a:t>
            </a:r>
            <a:r>
              <a:rPr lang="en-US" sz="2400" dirty="0" err="1">
                <a:solidFill>
                  <a:srgbClr val="000000"/>
                </a:solidFill>
                <a:latin typeface="Lato Light"/>
                <a:sym typeface="Lato Light"/>
              </a:rPr>
              <a:t>interpretare</a:t>
            </a:r>
            <a:r>
              <a:rPr lang="en-US" sz="2400" dirty="0">
                <a:solidFill>
                  <a:srgbClr val="000000"/>
                </a:solidFill>
                <a:latin typeface="Lato Light"/>
                <a:sym typeface="Lato Light"/>
              </a:rPr>
              <a:t> </a:t>
            </a:r>
            <a:r>
              <a:rPr lang="en-US" sz="2400" dirty="0" err="1">
                <a:solidFill>
                  <a:srgbClr val="000000"/>
                </a:solidFill>
                <a:latin typeface="Lato Light"/>
                <a:sym typeface="Lato Light"/>
              </a:rPr>
              <a:t>individui</a:t>
            </a:r>
            <a:r>
              <a:rPr lang="en-US" sz="2400" dirty="0">
                <a:solidFill>
                  <a:srgbClr val="000000"/>
                </a:solidFill>
                <a:latin typeface="Lato Light"/>
                <a:sym typeface="Lato Light"/>
              </a:rPr>
              <a:t> o </a:t>
            </a:r>
            <a:r>
              <a:rPr lang="en-US" sz="2400" dirty="0" err="1">
                <a:solidFill>
                  <a:srgbClr val="000000"/>
                </a:solidFill>
                <a:latin typeface="Lato Light"/>
                <a:sym typeface="Lato Light"/>
              </a:rPr>
              <a:t>situazioni</a:t>
            </a:r>
            <a:r>
              <a:rPr lang="en-US" sz="2400" dirty="0">
                <a:solidFill>
                  <a:srgbClr val="000000"/>
                </a:solidFill>
                <a:latin typeface="Lato Light"/>
                <a:sym typeface="Lato Light"/>
              </a:rPr>
              <a:t> educative </a:t>
            </a:r>
            <a:r>
              <a:rPr lang="en-US" sz="2400" dirty="0" err="1">
                <a:solidFill>
                  <a:srgbClr val="000000"/>
                </a:solidFill>
                <a:latin typeface="Lato Light"/>
                <a:sym typeface="Lato Light"/>
              </a:rPr>
              <a:t>complesse</a:t>
            </a:r>
            <a:r>
              <a:rPr lang="en-US" sz="2400" dirty="0">
                <a:solidFill>
                  <a:srgbClr val="000000"/>
                </a:solidFill>
                <a:latin typeface="Lato Light"/>
                <a:sym typeface="Lato Light"/>
              </a:rPr>
              <a:t>, </a:t>
            </a:r>
            <a:r>
              <a:rPr lang="en-US" sz="2400" dirty="0" err="1">
                <a:solidFill>
                  <a:srgbClr val="000000"/>
                </a:solidFill>
                <a:latin typeface="Lato Light"/>
                <a:sym typeface="Lato Light"/>
              </a:rPr>
              <a:t>basandosi</a:t>
            </a:r>
            <a:r>
              <a:rPr lang="en-US" sz="2400" dirty="0">
                <a:solidFill>
                  <a:srgbClr val="000000"/>
                </a:solidFill>
                <a:latin typeface="Lato Light"/>
                <a:sym typeface="Lato Light"/>
              </a:rPr>
              <a:t> </a:t>
            </a:r>
            <a:r>
              <a:rPr lang="en-US" sz="2400" dirty="0" err="1">
                <a:solidFill>
                  <a:srgbClr val="000000"/>
                </a:solidFill>
                <a:latin typeface="Lato Light"/>
                <a:sym typeface="Lato Light"/>
              </a:rPr>
              <a:t>invece</a:t>
            </a:r>
            <a:r>
              <a:rPr lang="en-US" sz="2400" dirty="0">
                <a:solidFill>
                  <a:srgbClr val="000000"/>
                </a:solidFill>
                <a:latin typeface="Lato Light"/>
                <a:sym typeface="Lato Light"/>
              </a:rPr>
              <a:t> </a:t>
            </a:r>
            <a:r>
              <a:rPr lang="en-US" sz="2400" dirty="0" err="1">
                <a:solidFill>
                  <a:srgbClr val="000000"/>
                </a:solidFill>
                <a:latin typeface="Lato Light"/>
                <a:sym typeface="Lato Light"/>
              </a:rPr>
              <a:t>su</a:t>
            </a:r>
            <a:r>
              <a:rPr lang="en-US" sz="2400" dirty="0">
                <a:solidFill>
                  <a:srgbClr val="000000"/>
                </a:solidFill>
                <a:latin typeface="Lato Light"/>
                <a:sym typeface="Lato Light"/>
              </a:rPr>
              <a:t> </a:t>
            </a:r>
            <a:r>
              <a:rPr lang="en-US" sz="2400" dirty="0" err="1">
                <a:solidFill>
                  <a:srgbClr val="000000"/>
                </a:solidFill>
                <a:latin typeface="Lato Light"/>
                <a:sym typeface="Lato Light"/>
              </a:rPr>
              <a:t>correlazioni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statistiche</a:t>
            </a:r>
            <a:r>
              <a:rPr lang="en-US" sz="2400" dirty="0">
                <a:solidFill>
                  <a:srgbClr val="000000"/>
                </a:solidFill>
                <a:latin typeface="Lato Light"/>
                <a:sym typeface="Lato Light"/>
              </a:rPr>
              <a:t> </a:t>
            </a:r>
            <a:r>
              <a:rPr lang="en-US" sz="2400" dirty="0" err="1">
                <a:solidFill>
                  <a:srgbClr val="000000"/>
                </a:solidFill>
                <a:latin typeface="Lato Light"/>
                <a:sym typeface="Lato Light"/>
              </a:rPr>
              <a:t>tra</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dati</a:t>
            </a:r>
            <a:r>
              <a:rPr lang="en-US" sz="2400" dirty="0">
                <a:solidFill>
                  <a:srgbClr val="000000"/>
                </a:solidFill>
                <a:latin typeface="Lato Light"/>
                <a:sym typeface="Lato Light"/>
              </a:rPr>
              <a:t> </a:t>
            </a:r>
            <a:r>
              <a:rPr lang="en-US" sz="2400" dirty="0" err="1">
                <a:solidFill>
                  <a:srgbClr val="000000"/>
                </a:solidFill>
                <a:latin typeface="Lato Light"/>
                <a:sym typeface="Lato Light"/>
              </a:rPr>
              <a:t>osservati</a:t>
            </a:r>
            <a:r>
              <a:rPr lang="en-US" sz="2400" dirty="0">
                <a:solidFill>
                  <a:srgbClr val="000000"/>
                </a:solidFill>
                <a:latin typeface="Lato Light"/>
                <a:sym typeface="Lato Light"/>
              </a:rPr>
              <a:t> </a:t>
            </a:r>
            <a:r>
              <a:rPr lang="en-US" sz="2400" dirty="0" err="1">
                <a:solidFill>
                  <a:srgbClr val="000000"/>
                </a:solidFill>
                <a:latin typeface="Lato Light"/>
                <a:sym typeface="Lato Light"/>
              </a:rPr>
              <a:t>durante</a:t>
            </a:r>
            <a:r>
              <a:rPr lang="en-US" sz="2400" dirty="0">
                <a:solidFill>
                  <a:srgbClr val="000000"/>
                </a:solidFill>
                <a:latin typeface="Lato Light"/>
                <a:sym typeface="Lato Light"/>
              </a:rPr>
              <a:t> il </a:t>
            </a:r>
            <a:r>
              <a:rPr lang="en-US" sz="2400" dirty="0" err="1">
                <a:solidFill>
                  <a:srgbClr val="000000"/>
                </a:solidFill>
                <a:latin typeface="Lato Light"/>
                <a:sym typeface="Lato Light"/>
              </a:rPr>
              <a:t>suo</a:t>
            </a:r>
            <a:r>
              <a:rPr lang="en-US" sz="2400" dirty="0">
                <a:solidFill>
                  <a:srgbClr val="000000"/>
                </a:solidFill>
                <a:latin typeface="Lato Light"/>
                <a:sym typeface="Lato Light"/>
              </a:rPr>
              <a:t> </a:t>
            </a:r>
            <a:r>
              <a:rPr lang="en-US" sz="2400" dirty="0" err="1">
                <a:solidFill>
                  <a:srgbClr val="000000"/>
                </a:solidFill>
                <a:latin typeface="Lato Light"/>
                <a:sym typeface="Lato Light"/>
              </a:rPr>
              <a:t>addestramento</a:t>
            </a:r>
            <a:r>
              <a:rPr lang="en-US" sz="2400" dirty="0">
                <a:solidFill>
                  <a:srgbClr val="000000"/>
                </a:solidFill>
                <a:latin typeface="Lato Light"/>
                <a:sym typeface="Lato Light"/>
              </a:rPr>
              <a:t>. Come </a:t>
            </a:r>
            <a:r>
              <a:rPr lang="en-US" sz="2400" dirty="0" err="1">
                <a:solidFill>
                  <a:srgbClr val="000000"/>
                </a:solidFill>
                <a:latin typeface="Lato Light"/>
                <a:sym typeface="Lato Light"/>
              </a:rPr>
              <a:t>abbiamo</a:t>
            </a:r>
            <a:r>
              <a:rPr lang="en-US" sz="2400" dirty="0">
                <a:solidFill>
                  <a:srgbClr val="000000"/>
                </a:solidFill>
                <a:latin typeface="Lato Light"/>
                <a:sym typeface="Lato Light"/>
              </a:rPr>
              <a:t> visto in </a:t>
            </a:r>
            <a:r>
              <a:rPr lang="en-US" sz="2400" dirty="0" err="1">
                <a:solidFill>
                  <a:srgbClr val="000000"/>
                </a:solidFill>
                <a:latin typeface="Lato Light"/>
                <a:sym typeface="Lato Light"/>
              </a:rPr>
              <a:t>precedenza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quando</a:t>
            </a:r>
            <a:r>
              <a:rPr lang="en-US" sz="2400" dirty="0">
                <a:solidFill>
                  <a:srgbClr val="000000"/>
                </a:solidFill>
                <a:latin typeface="Lato Light"/>
                <a:sym typeface="Lato Light"/>
              </a:rPr>
              <a:t> un </a:t>
            </a:r>
            <a:r>
              <a:rPr lang="en-US" sz="2400" dirty="0" err="1">
                <a:solidFill>
                  <a:srgbClr val="000000"/>
                </a:solidFill>
                <a:latin typeface="Lato Light"/>
                <a:sym typeface="Lato Light"/>
              </a:rPr>
              <a:t>sistema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produce </a:t>
            </a:r>
            <a:r>
              <a:rPr lang="en-US" sz="2400" dirty="0" err="1">
                <a:solidFill>
                  <a:srgbClr val="000000"/>
                </a:solidFill>
                <a:latin typeface="Lato Light"/>
                <a:sym typeface="Lato Light"/>
              </a:rPr>
              <a:t>dati</a:t>
            </a:r>
            <a:r>
              <a:rPr lang="en-US" sz="2400" dirty="0">
                <a:solidFill>
                  <a:srgbClr val="000000"/>
                </a:solidFill>
                <a:latin typeface="Lato Light"/>
                <a:sym typeface="Lato Light"/>
              </a:rPr>
              <a:t>, </a:t>
            </a:r>
            <a:r>
              <a:rPr lang="en-US" sz="2400" dirty="0" err="1">
                <a:solidFill>
                  <a:srgbClr val="000000"/>
                </a:solidFill>
                <a:latin typeface="Lato Light"/>
                <a:sym typeface="Lato Light"/>
              </a:rPr>
              <a:t>una</a:t>
            </a:r>
            <a:r>
              <a:rPr lang="en-US" sz="2400" dirty="0">
                <a:solidFill>
                  <a:srgbClr val="000000"/>
                </a:solidFill>
                <a:latin typeface="Lato Light"/>
                <a:sym typeface="Lato Light"/>
              </a:rPr>
              <a:t> </a:t>
            </a:r>
            <a:r>
              <a:rPr lang="en-US" sz="2400" dirty="0" err="1">
                <a:solidFill>
                  <a:srgbClr val="000000"/>
                </a:solidFill>
                <a:latin typeface="Lato Light"/>
                <a:sym typeface="Lato Light"/>
              </a:rPr>
              <a:t>raccomandazione</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affronta</a:t>
            </a:r>
            <a:r>
              <a:rPr lang="en-US" sz="2400" dirty="0">
                <a:solidFill>
                  <a:srgbClr val="000000"/>
                </a:solidFill>
                <a:latin typeface="Lato Light"/>
                <a:sym typeface="Lato Light"/>
              </a:rPr>
              <a:t> le </a:t>
            </a:r>
            <a:r>
              <a:rPr lang="en-US" sz="2400" dirty="0" err="1">
                <a:solidFill>
                  <a:srgbClr val="000000"/>
                </a:solidFill>
                <a:latin typeface="Lato Light"/>
                <a:sym typeface="Lato Light"/>
              </a:rPr>
              <a:t>specificità</a:t>
            </a:r>
            <a:r>
              <a:rPr lang="en-US" sz="2400" dirty="0">
                <a:solidFill>
                  <a:srgbClr val="000000"/>
                </a:solidFill>
                <a:latin typeface="Lato Light"/>
                <a:sym typeface="Lato Light"/>
              </a:rPr>
              <a:t> della </a:t>
            </a:r>
            <a:r>
              <a:rPr lang="en-US" sz="2400" dirty="0" err="1">
                <a:solidFill>
                  <a:srgbClr val="000000"/>
                </a:solidFill>
                <a:latin typeface="Lato Light"/>
                <a:sym typeface="Lato Light"/>
              </a:rPr>
              <a:t>situazione</a:t>
            </a:r>
            <a:r>
              <a:rPr lang="en-US" sz="2400" dirty="0">
                <a:solidFill>
                  <a:srgbClr val="000000"/>
                </a:solidFill>
                <a:latin typeface="Lato Light"/>
                <a:sym typeface="Lato Light"/>
              </a:rPr>
              <a:t> come </a:t>
            </a:r>
            <a:r>
              <a:rPr lang="en-US" sz="2400" dirty="0" err="1">
                <a:solidFill>
                  <a:srgbClr val="000000"/>
                </a:solidFill>
                <a:latin typeface="Lato Light"/>
                <a:sym typeface="Lato Light"/>
              </a:rPr>
              <a:t>farebbe</a:t>
            </a:r>
            <a:r>
              <a:rPr lang="en-US" sz="2400" dirty="0">
                <a:solidFill>
                  <a:srgbClr val="000000"/>
                </a:solidFill>
                <a:latin typeface="Lato Light"/>
                <a:sym typeface="Lato Light"/>
              </a:rPr>
              <a:t> un </a:t>
            </a:r>
            <a:r>
              <a:rPr lang="en-US" sz="2400" dirty="0" err="1">
                <a:solidFill>
                  <a:srgbClr val="000000"/>
                </a:solidFill>
                <a:latin typeface="Lato Light"/>
                <a:sym typeface="Lato Light"/>
              </a:rPr>
              <a:t>formatore</a:t>
            </a:r>
            <a:r>
              <a:rPr lang="en-US" sz="2400" dirty="0">
                <a:solidFill>
                  <a:srgbClr val="000000"/>
                </a:solidFill>
                <a:latin typeface="Lato Light"/>
                <a:sym typeface="Lato Light"/>
              </a:rPr>
              <a:t>, ma genera </a:t>
            </a:r>
            <a:r>
              <a:rPr lang="en-US" sz="2400" dirty="0" err="1">
                <a:solidFill>
                  <a:srgbClr val="000000"/>
                </a:solidFill>
                <a:latin typeface="Lato Light"/>
                <a:sym typeface="Lato Light"/>
              </a:rPr>
              <a:t>piuttosto</a:t>
            </a:r>
            <a:r>
              <a:rPr lang="en-US" sz="2400" dirty="0">
                <a:solidFill>
                  <a:srgbClr val="000000"/>
                </a:solidFill>
                <a:latin typeface="Lato Light"/>
                <a:sym typeface="Lato Light"/>
              </a:rPr>
              <a:t> un </a:t>
            </a:r>
            <a:r>
              <a:rPr lang="en-US" sz="2400" dirty="0" err="1">
                <a:solidFill>
                  <a:srgbClr val="000000"/>
                </a:solidFill>
                <a:latin typeface="Lato Light"/>
                <a:sym typeface="Lato Light"/>
              </a:rPr>
              <a:t>risultato</a:t>
            </a:r>
            <a:r>
              <a:rPr lang="en-US" sz="2400" dirty="0">
                <a:solidFill>
                  <a:srgbClr val="000000"/>
                </a:solidFill>
                <a:latin typeface="Lato Light"/>
                <a:sym typeface="Lato Light"/>
              </a:rPr>
              <a:t> </a:t>
            </a:r>
            <a:r>
              <a:rPr lang="en-US" sz="2400" dirty="0" err="1">
                <a:solidFill>
                  <a:srgbClr val="000000"/>
                </a:solidFill>
                <a:latin typeface="Lato Light"/>
                <a:sym typeface="Lato Light"/>
              </a:rPr>
              <a:t>probabile</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è </a:t>
            </a:r>
            <a:r>
              <a:rPr lang="en-US" sz="2400" dirty="0" err="1">
                <a:solidFill>
                  <a:srgbClr val="000000"/>
                </a:solidFill>
                <a:latin typeface="Lato Light"/>
                <a:sym typeface="Lato Light"/>
              </a:rPr>
              <a:t>spesso</a:t>
            </a:r>
            <a:r>
              <a:rPr lang="en-US" sz="2400" dirty="0">
                <a:solidFill>
                  <a:srgbClr val="000000"/>
                </a:solidFill>
                <a:latin typeface="Lato Light"/>
                <a:sym typeface="Lato Light"/>
              </a:rPr>
              <a:t> </a:t>
            </a:r>
            <a:r>
              <a:rPr lang="en-US" sz="2400" dirty="0" err="1">
                <a:solidFill>
                  <a:srgbClr val="000000"/>
                </a:solidFill>
                <a:latin typeface="Lato Light"/>
                <a:sym typeface="Lato Light"/>
              </a:rPr>
              <a:t>pedagogicamente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inadeguato</a:t>
            </a:r>
            <a:r>
              <a:rPr lang="en-US" sz="2400" dirty="0">
                <a:solidFill>
                  <a:srgbClr val="000000"/>
                </a:solidFill>
                <a:latin typeface="Lato Light"/>
                <a:sym typeface="Lato Light"/>
              </a:rPr>
              <a:t>.</a:t>
            </a:r>
          </a:p>
          <a:p>
            <a:pPr algn="just">
              <a:lnSpc>
                <a:spcPts val="2879"/>
              </a:lnSpc>
              <a:spcBef>
                <a:spcPct val="0"/>
              </a:spcBef>
            </a:pPr>
            <a:endParaRPr lang="en-US" sz="2400" dirty="0">
              <a:solidFill>
                <a:srgbClr val="000000"/>
              </a:solidFill>
              <a:latin typeface="Lato Light"/>
              <a:sym typeface="Lato Light"/>
            </a:endParaRPr>
          </a:p>
          <a:p>
            <a:pPr algn="just">
              <a:lnSpc>
                <a:spcPts val="2879"/>
              </a:lnSpc>
              <a:spcBef>
                <a:spcPct val="0"/>
              </a:spcBef>
            </a:pPr>
            <a:r>
              <a:rPr lang="en-US" sz="2400" dirty="0">
                <a:solidFill>
                  <a:srgbClr val="000000"/>
                </a:solidFill>
                <a:latin typeface="Lato Light"/>
                <a:sym typeface="Lato Light"/>
              </a:rPr>
              <a:t>Nei </a:t>
            </a:r>
            <a:r>
              <a:rPr lang="en-US" sz="2400" dirty="0" err="1">
                <a:solidFill>
                  <a:srgbClr val="000000"/>
                </a:solidFill>
                <a:latin typeface="Lato Light"/>
                <a:sym typeface="Lato Light"/>
              </a:rPr>
              <a:t>contesti</a:t>
            </a:r>
            <a:r>
              <a:rPr lang="en-US" sz="2400" dirty="0">
                <a:solidFill>
                  <a:srgbClr val="000000"/>
                </a:solidFill>
                <a:latin typeface="Lato Light"/>
                <a:sym typeface="Lato Light"/>
              </a:rPr>
              <a:t> di CVET, dove la </a:t>
            </a:r>
            <a:r>
              <a:rPr lang="en-US" sz="2400" dirty="0" err="1">
                <a:solidFill>
                  <a:srgbClr val="000000"/>
                </a:solidFill>
                <a:latin typeface="Lato Light"/>
                <a:sym typeface="Lato Light"/>
              </a:rPr>
              <a:t>componente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soggettiva</a:t>
            </a:r>
            <a:r>
              <a:rPr lang="en-US" sz="2400" dirty="0">
                <a:solidFill>
                  <a:srgbClr val="000000"/>
                </a:solidFill>
                <a:latin typeface="Lato Light"/>
                <a:sym typeface="Lato Light"/>
              </a:rPr>
              <a:t> </a:t>
            </a:r>
            <a:r>
              <a:rPr lang="en-US" sz="2400" dirty="0" err="1">
                <a:solidFill>
                  <a:srgbClr val="000000"/>
                </a:solidFill>
                <a:latin typeface="Lato Light"/>
                <a:sym typeface="Lato Light"/>
              </a:rPr>
              <a:t>gioca</a:t>
            </a:r>
            <a:r>
              <a:rPr lang="en-US" sz="2400" dirty="0">
                <a:solidFill>
                  <a:srgbClr val="000000"/>
                </a:solidFill>
                <a:latin typeface="Lato Light"/>
                <a:sym typeface="Lato Light"/>
              </a:rPr>
              <a:t> un </a:t>
            </a:r>
            <a:r>
              <a:rPr lang="en-US" sz="2400" dirty="0" err="1">
                <a:solidFill>
                  <a:srgbClr val="000000"/>
                </a:solidFill>
                <a:latin typeface="Lato Light"/>
                <a:sym typeface="Lato Light"/>
              </a:rPr>
              <a:t>ruolo</a:t>
            </a:r>
            <a:r>
              <a:rPr lang="en-US" sz="2400" dirty="0">
                <a:solidFill>
                  <a:srgbClr val="000000"/>
                </a:solidFill>
                <a:latin typeface="Lato Light"/>
                <a:sym typeface="Lato Light"/>
              </a:rPr>
              <a:t> </a:t>
            </a:r>
            <a:r>
              <a:rPr lang="en-US" sz="2400" dirty="0" err="1">
                <a:solidFill>
                  <a:srgbClr val="000000"/>
                </a:solidFill>
                <a:latin typeface="Lato Light"/>
                <a:sym typeface="Lato Light"/>
              </a:rPr>
              <a:t>cruciale</a:t>
            </a:r>
            <a:r>
              <a:rPr lang="en-US" sz="2400" dirty="0">
                <a:solidFill>
                  <a:srgbClr val="000000"/>
                </a:solidFill>
                <a:latin typeface="Lato Light"/>
                <a:sym typeface="Lato Light"/>
              </a:rPr>
              <a:t>, il </a:t>
            </a:r>
            <a:r>
              <a:rPr lang="en-US" sz="2400" dirty="0" err="1">
                <a:solidFill>
                  <a:srgbClr val="000000"/>
                </a:solidFill>
                <a:latin typeface="Lato Light"/>
                <a:sym typeface="Lato Light"/>
              </a:rPr>
              <a:t>sistema</a:t>
            </a:r>
            <a:r>
              <a:rPr lang="en-US" sz="2400" dirty="0">
                <a:solidFill>
                  <a:srgbClr val="000000"/>
                </a:solidFill>
                <a:latin typeface="Lato Light"/>
                <a:sym typeface="Lato Light"/>
              </a:rPr>
              <a:t> </a:t>
            </a:r>
            <a:r>
              <a:rPr lang="en-US" sz="2400" dirty="0" err="1">
                <a:solidFill>
                  <a:srgbClr val="000000"/>
                </a:solidFill>
                <a:latin typeface="Lato Light"/>
                <a:sym typeface="Lato Light"/>
              </a:rPr>
              <a:t>può</a:t>
            </a:r>
            <a:r>
              <a:rPr lang="en-US" sz="2400" dirty="0">
                <a:solidFill>
                  <a:srgbClr val="000000"/>
                </a:solidFill>
                <a:latin typeface="Lato Light"/>
                <a:sym typeface="Lato Light"/>
              </a:rPr>
              <a:t> </a:t>
            </a:r>
            <a:r>
              <a:rPr lang="en-US" sz="2400" dirty="0" err="1">
                <a:solidFill>
                  <a:srgbClr val="000000"/>
                </a:solidFill>
                <a:latin typeface="Lato Light"/>
                <a:sym typeface="Lato Light"/>
              </a:rPr>
              <a:t>analizzare</a:t>
            </a:r>
            <a:r>
              <a:rPr lang="en-US" sz="2400" dirty="0">
                <a:solidFill>
                  <a:srgbClr val="000000"/>
                </a:solidFill>
                <a:latin typeface="Lato Light"/>
                <a:sym typeface="Lato Light"/>
              </a:rPr>
              <a:t> </a:t>
            </a:r>
            <a:r>
              <a:rPr lang="en-US" sz="2400" dirty="0" err="1">
                <a:solidFill>
                  <a:srgbClr val="000000"/>
                </a:solidFill>
                <a:latin typeface="Lato Light"/>
                <a:sym typeface="Lato Light"/>
              </a:rPr>
              <a:t>profili</a:t>
            </a:r>
            <a:r>
              <a:rPr lang="en-US" sz="2400" dirty="0">
                <a:solidFill>
                  <a:srgbClr val="000000"/>
                </a:solidFill>
                <a:latin typeface="Lato Light"/>
                <a:sym typeface="Lato Light"/>
              </a:rPr>
              <a:t> </a:t>
            </a:r>
            <a:r>
              <a:rPr lang="en-US" sz="2400" dirty="0" err="1">
                <a:solidFill>
                  <a:srgbClr val="000000"/>
                </a:solidFill>
                <a:latin typeface="Lato Light"/>
                <a:sym typeface="Lato Light"/>
              </a:rPr>
              <a:t>simili</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hanno</a:t>
            </a:r>
            <a:r>
              <a:rPr lang="en-US" sz="2400" dirty="0">
                <a:solidFill>
                  <a:srgbClr val="000000"/>
                </a:solidFill>
                <a:latin typeface="Lato Light"/>
                <a:sym typeface="Lato Light"/>
              </a:rPr>
              <a:t> </a:t>
            </a:r>
            <a:r>
              <a:rPr lang="en-US" sz="2400" dirty="0" err="1">
                <a:solidFill>
                  <a:srgbClr val="000000"/>
                </a:solidFill>
                <a:latin typeface="Lato Light"/>
                <a:sym typeface="Lato Light"/>
              </a:rPr>
              <a:t>prodotto</a:t>
            </a:r>
            <a:r>
              <a:rPr lang="en-US" sz="2400" dirty="0">
                <a:solidFill>
                  <a:srgbClr val="000000"/>
                </a:solidFill>
                <a:latin typeface="Lato Light"/>
                <a:sym typeface="Lato Light"/>
              </a:rPr>
              <a:t> </a:t>
            </a:r>
            <a:r>
              <a:rPr lang="en-US" sz="2400" dirty="0" err="1">
                <a:solidFill>
                  <a:srgbClr val="000000"/>
                </a:solidFill>
                <a:latin typeface="Lato Light"/>
                <a:sym typeface="Lato Light"/>
              </a:rPr>
              <a:t>risultati</a:t>
            </a:r>
            <a:r>
              <a:rPr lang="en-US" sz="2400" dirty="0">
                <a:solidFill>
                  <a:srgbClr val="000000"/>
                </a:solidFill>
                <a:latin typeface="Lato Light"/>
                <a:sym typeface="Lato Light"/>
              </a:rPr>
              <a:t> </a:t>
            </a:r>
            <a:r>
              <a:rPr lang="en-US" sz="2400" dirty="0" err="1">
                <a:solidFill>
                  <a:srgbClr val="000000"/>
                </a:solidFill>
                <a:latin typeface="Lato Light"/>
                <a:sym typeface="Lato Light"/>
              </a:rPr>
              <a:t>simili</a:t>
            </a:r>
            <a:r>
              <a:rPr lang="en-US" sz="2400" dirty="0">
                <a:solidFill>
                  <a:srgbClr val="000000"/>
                </a:solidFill>
                <a:latin typeface="Lato Light"/>
                <a:sym typeface="Lato Light"/>
              </a:rPr>
              <a:t>, ma non </a:t>
            </a:r>
            <a:r>
              <a:rPr lang="en-US" sz="2400" dirty="0" err="1">
                <a:solidFill>
                  <a:srgbClr val="000000"/>
                </a:solidFill>
                <a:latin typeface="Lato Light"/>
                <a:sym typeface="Lato Light"/>
              </a:rPr>
              <a:t>può</a:t>
            </a:r>
            <a:r>
              <a:rPr lang="en-US" sz="2400" dirty="0">
                <a:solidFill>
                  <a:srgbClr val="000000"/>
                </a:solidFill>
                <a:latin typeface="Lato Light"/>
                <a:sym typeface="Lato Light"/>
              </a:rPr>
              <a:t> </a:t>
            </a:r>
            <a:r>
              <a:rPr lang="en-US" sz="2400" dirty="0" err="1">
                <a:solidFill>
                  <a:srgbClr val="000000"/>
                </a:solidFill>
                <a:latin typeface="Lato Light"/>
                <a:sym typeface="Lato Light"/>
              </a:rPr>
              <a:t>mai</a:t>
            </a:r>
            <a:r>
              <a:rPr lang="en-US" sz="2400" dirty="0">
                <a:solidFill>
                  <a:srgbClr val="000000"/>
                </a:solidFill>
                <a:latin typeface="Lato Light"/>
                <a:sym typeface="Lato Light"/>
              </a:rPr>
              <a:t> </a:t>
            </a:r>
            <a:r>
              <a:rPr lang="en-US" sz="2400" dirty="0" err="1">
                <a:solidFill>
                  <a:srgbClr val="000000"/>
                </a:solidFill>
                <a:latin typeface="Lato Light"/>
                <a:sym typeface="Lato Light"/>
              </a:rPr>
              <a:t>spiegare</a:t>
            </a:r>
            <a:r>
              <a:rPr lang="en-US" sz="2400" dirty="0">
                <a:solidFill>
                  <a:srgbClr val="000000"/>
                </a:solidFill>
                <a:latin typeface="Lato Light"/>
                <a:sym typeface="Lato Light"/>
              </a:rPr>
              <a:t> </a:t>
            </a:r>
            <a:r>
              <a:rPr lang="en-US" sz="2400" dirty="0" err="1">
                <a:solidFill>
                  <a:srgbClr val="000000"/>
                </a:solidFill>
                <a:latin typeface="Lato Light"/>
                <a:sym typeface="Lato Light"/>
              </a:rPr>
              <a:t>perché</a:t>
            </a:r>
            <a:r>
              <a:rPr lang="en-US" sz="2400" dirty="0">
                <a:solidFill>
                  <a:srgbClr val="000000"/>
                </a:solidFill>
                <a:latin typeface="Lato Light"/>
                <a:sym typeface="Lato Light"/>
              </a:rPr>
              <a:t> ha </a:t>
            </a:r>
            <a:r>
              <a:rPr lang="en-US" sz="2400" dirty="0" err="1">
                <a:solidFill>
                  <a:srgbClr val="000000"/>
                </a:solidFill>
                <a:latin typeface="Lato Light"/>
                <a:sym typeface="Lato Light"/>
              </a:rPr>
              <a:t>generato</a:t>
            </a:r>
            <a:r>
              <a:rPr lang="en-US" sz="2400" dirty="0">
                <a:solidFill>
                  <a:srgbClr val="000000"/>
                </a:solidFill>
                <a:latin typeface="Lato Light"/>
                <a:sym typeface="Lato Light"/>
              </a:rPr>
              <a:t> un </a:t>
            </a:r>
            <a:r>
              <a:rPr lang="en-US" sz="2400" dirty="0" err="1">
                <a:solidFill>
                  <a:srgbClr val="000000"/>
                </a:solidFill>
                <a:latin typeface="Lato Light"/>
                <a:sym typeface="Lato Light"/>
              </a:rPr>
              <a:t>particolare</a:t>
            </a:r>
            <a:r>
              <a:rPr lang="en-US" sz="2400" dirty="0">
                <a:solidFill>
                  <a:srgbClr val="000000"/>
                </a:solidFill>
                <a:latin typeface="Lato Light"/>
                <a:sym typeface="Lato Light"/>
              </a:rPr>
              <a:t> </a:t>
            </a:r>
            <a:r>
              <a:rPr lang="en-US" sz="2400" dirty="0" err="1">
                <a:solidFill>
                  <a:srgbClr val="000000"/>
                </a:solidFill>
                <a:latin typeface="Lato Light"/>
                <a:sym typeface="Lato Light"/>
              </a:rPr>
              <a:t>risultato</a:t>
            </a:r>
            <a:r>
              <a:rPr lang="en-US" sz="2400" dirty="0">
                <a:solidFill>
                  <a:srgbClr val="000000"/>
                </a:solidFill>
                <a:latin typeface="Lato Light"/>
                <a:sym typeface="Lato Light"/>
              </a:rPr>
              <a:t> </a:t>
            </a:r>
            <a:r>
              <a:rPr lang="en-US" sz="2400" dirty="0" err="1">
                <a:solidFill>
                  <a:srgbClr val="000000"/>
                </a:solidFill>
                <a:latin typeface="Lato Light"/>
                <a:sym typeface="Lato Light"/>
              </a:rPr>
              <a:t>statistico</a:t>
            </a:r>
            <a:r>
              <a:rPr lang="en-US" sz="2400" dirty="0">
                <a:solidFill>
                  <a:srgbClr val="000000"/>
                </a:solidFill>
                <a:latin typeface="Lato Light"/>
                <a:sym typeface="Lato Light"/>
              </a:rPr>
              <a:t>. </a:t>
            </a:r>
            <a:r>
              <a:rPr lang="en-US" sz="2400" dirty="0" err="1">
                <a:solidFill>
                  <a:srgbClr val="000000"/>
                </a:solidFill>
                <a:latin typeface="Lato Light"/>
                <a:sym typeface="Lato Light"/>
              </a:rPr>
              <a:t>Questo</a:t>
            </a:r>
            <a:r>
              <a:rPr lang="en-US" sz="2400" dirty="0">
                <a:solidFill>
                  <a:srgbClr val="000000"/>
                </a:solidFill>
                <a:latin typeface="Lato Light"/>
                <a:sym typeface="Lato Light"/>
              </a:rPr>
              <a:t> </a:t>
            </a:r>
            <a:r>
              <a:rPr lang="en-US" sz="2400" dirty="0" err="1">
                <a:solidFill>
                  <a:srgbClr val="000000"/>
                </a:solidFill>
                <a:latin typeface="Lato Light"/>
                <a:sym typeface="Lato Light"/>
              </a:rPr>
              <a:t>può</a:t>
            </a:r>
            <a:r>
              <a:rPr lang="en-US" sz="2400" dirty="0">
                <a:solidFill>
                  <a:srgbClr val="000000"/>
                </a:solidFill>
                <a:latin typeface="Lato Light"/>
                <a:sym typeface="Lato Light"/>
              </a:rPr>
              <a:t> </a:t>
            </a:r>
            <a:r>
              <a:rPr lang="en-US" sz="2400" dirty="0" err="1">
                <a:solidFill>
                  <a:srgbClr val="000000"/>
                </a:solidFill>
                <a:latin typeface="Lato Light"/>
                <a:sym typeface="Lato Light"/>
              </a:rPr>
              <a:t>essere</a:t>
            </a:r>
            <a:r>
              <a:rPr lang="en-US" sz="2400" dirty="0">
                <a:solidFill>
                  <a:srgbClr val="000000"/>
                </a:solidFill>
                <a:latin typeface="Lato Light"/>
                <a:sym typeface="Lato Light"/>
              </a:rPr>
              <a:t> utile come punto di </a:t>
            </a:r>
            <a:r>
              <a:rPr lang="en-US" sz="2400" dirty="0" err="1">
                <a:solidFill>
                  <a:srgbClr val="000000"/>
                </a:solidFill>
                <a:latin typeface="Lato Light"/>
                <a:sym typeface="Lato Light"/>
              </a:rPr>
              <a:t>partenza</a:t>
            </a:r>
            <a:r>
              <a:rPr lang="en-US" sz="2400" dirty="0">
                <a:solidFill>
                  <a:srgbClr val="000000"/>
                </a:solidFill>
                <a:latin typeface="Lato Light"/>
                <a:sym typeface="Lato Light"/>
              </a:rPr>
              <a:t>, ma se non </a:t>
            </a:r>
            <a:r>
              <a:rPr lang="en-US" sz="2400" dirty="0" err="1">
                <a:solidFill>
                  <a:srgbClr val="000000"/>
                </a:solidFill>
                <a:latin typeface="Lato Light"/>
                <a:sym typeface="Lato Light"/>
              </a:rPr>
              <a:t>interpretato</a:t>
            </a:r>
            <a:r>
              <a:rPr lang="en-US" sz="2400" dirty="0">
                <a:solidFill>
                  <a:srgbClr val="000000"/>
                </a:solidFill>
                <a:latin typeface="Lato Light"/>
                <a:sym typeface="Lato Light"/>
              </a:rPr>
              <a:t>, </a:t>
            </a:r>
            <a:r>
              <a:rPr lang="en-US" sz="2400" dirty="0" err="1">
                <a:solidFill>
                  <a:srgbClr val="000000"/>
                </a:solidFill>
                <a:latin typeface="Lato Light"/>
                <a:sym typeface="Lato Light"/>
              </a:rPr>
              <a:t>comporta</a:t>
            </a:r>
            <a:r>
              <a:rPr lang="en-US" sz="2400" dirty="0">
                <a:solidFill>
                  <a:srgbClr val="000000"/>
                </a:solidFill>
                <a:latin typeface="Lato Light"/>
                <a:sym typeface="Lato Light"/>
              </a:rPr>
              <a:t> il </a:t>
            </a:r>
            <a:r>
              <a:rPr lang="en-US" sz="2400" dirty="0" err="1">
                <a:solidFill>
                  <a:srgbClr val="000000"/>
                </a:solidFill>
                <a:latin typeface="Lato Light"/>
                <a:sym typeface="Lato Light"/>
              </a:rPr>
              <a:t>rischio</a:t>
            </a:r>
            <a:r>
              <a:rPr lang="en-US" sz="2400" dirty="0">
                <a:solidFill>
                  <a:srgbClr val="000000"/>
                </a:solidFill>
                <a:latin typeface="Lato Light"/>
                <a:sym typeface="Lato Light"/>
              </a:rPr>
              <a:t> di </a:t>
            </a:r>
            <a:r>
              <a:rPr lang="en-US" sz="2400" dirty="0" err="1">
                <a:solidFill>
                  <a:srgbClr val="000000"/>
                </a:solidFill>
                <a:latin typeface="Lato Light"/>
                <a:sym typeface="Lato Light"/>
              </a:rPr>
              <a:t>esclusioni</a:t>
            </a:r>
            <a:r>
              <a:rPr lang="en-US" sz="2400" dirty="0">
                <a:solidFill>
                  <a:srgbClr val="000000"/>
                </a:solidFill>
                <a:latin typeface="Lato Light"/>
                <a:sym typeface="Lato Light"/>
              </a:rPr>
              <a:t> e </a:t>
            </a:r>
            <a:r>
              <a:rPr lang="en-US" sz="2400" dirty="0" err="1">
                <a:solidFill>
                  <a:srgbClr val="000000"/>
                </a:solidFill>
                <a:latin typeface="Lato Light"/>
                <a:sym typeface="Lato Light"/>
              </a:rPr>
              <a:t>decisioni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inique</a:t>
            </a:r>
            <a:r>
              <a:rPr lang="en-US" sz="2400" dirty="0">
                <a:solidFill>
                  <a:srgbClr val="000000"/>
                </a:solidFill>
                <a:latin typeface="Lato Light"/>
                <a:sym typeface="Lato Light"/>
              </a:rPr>
              <a:t>.</a:t>
            </a:r>
          </a:p>
          <a:p>
            <a:pPr marL="0" lvl="0" indent="0" algn="just">
              <a:lnSpc>
                <a:spcPts val="3768"/>
              </a:lnSpc>
            </a:pP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429000" y="3731748"/>
            <a:ext cx="10919544" cy="5629041"/>
            <a:chOff x="0" y="0"/>
            <a:chExt cx="10745622" cy="5539384"/>
          </a:xfrm>
        </p:grpSpPr>
        <p:sp>
          <p:nvSpPr>
            <p:cNvPr id="3" name="Freeform 3"/>
            <p:cNvSpPr/>
            <p:nvPr/>
          </p:nvSpPr>
          <p:spPr>
            <a:xfrm>
              <a:off x="0" y="0"/>
              <a:ext cx="10745597" cy="5539359"/>
            </a:xfrm>
            <a:custGeom>
              <a:avLst/>
              <a:gdLst/>
              <a:ahLst/>
              <a:cxnLst/>
              <a:rect l="l" t="t" r="r" b="b"/>
              <a:pathLst>
                <a:path w="10745597" h="5539359">
                  <a:moveTo>
                    <a:pt x="0" y="0"/>
                  </a:moveTo>
                  <a:lnTo>
                    <a:pt x="10745597" y="0"/>
                  </a:lnTo>
                  <a:lnTo>
                    <a:pt x="10745597" y="5539359"/>
                  </a:lnTo>
                  <a:lnTo>
                    <a:pt x="0" y="5539359"/>
                  </a:lnTo>
                  <a:lnTo>
                    <a:pt x="0" y="0"/>
                  </a:lnTo>
                  <a:close/>
                </a:path>
              </a:pathLst>
            </a:custGeom>
            <a:blipFill>
              <a:blip r:embed="rId4"/>
              <a:stretch>
                <a:fillRect/>
              </a:stretch>
            </a:blipFill>
          </p:spPr>
          <p:txBody>
            <a:bodyPr/>
            <a:lstStyle/>
            <a:p>
              <a:endParaRPr lang="en-GB"/>
            </a:p>
          </p:txBody>
        </p:sp>
      </p:grpSp>
      <p:sp>
        <p:nvSpPr>
          <p:cNvPr id="4" name="TextBox 4"/>
          <p:cNvSpPr txBox="1"/>
          <p:nvPr/>
        </p:nvSpPr>
        <p:spPr>
          <a:xfrm>
            <a:off x="1028700" y="942975"/>
            <a:ext cx="16230600" cy="2575833"/>
          </a:xfrm>
          <a:prstGeom prst="rect">
            <a:avLst/>
          </a:prstGeom>
        </p:spPr>
        <p:txBody>
          <a:bodyPr lIns="0" tIns="0" rIns="0" bIns="0" rtlCol="0" anchor="t">
            <a:spAutoFit/>
          </a:bodyPr>
          <a:lstStyle/>
          <a:p>
            <a:pPr lvl="0" indent="0" algn="just">
              <a:lnSpc>
                <a:spcPts val="2879"/>
              </a:lnSpc>
              <a:spcBef>
                <a:spcPct val="0"/>
              </a:spcBef>
            </a:pPr>
            <a:r>
              <a:rPr lang="en-US" sz="2400" dirty="0" err="1">
                <a:solidFill>
                  <a:srgbClr val="000000"/>
                </a:solidFill>
                <a:latin typeface="Lato Light"/>
                <a:sym typeface="Lato Light"/>
              </a:rPr>
              <a:t>Anche</a:t>
            </a:r>
            <a:r>
              <a:rPr lang="en-US" sz="2400" dirty="0">
                <a:solidFill>
                  <a:srgbClr val="000000"/>
                </a:solidFill>
                <a:latin typeface="Lato Light"/>
                <a:sym typeface="Lato Light"/>
              </a:rPr>
              <a:t> </a:t>
            </a:r>
            <a:r>
              <a:rPr lang="en-US" sz="2400" dirty="0" err="1">
                <a:solidFill>
                  <a:srgbClr val="000000"/>
                </a:solidFill>
                <a:latin typeface="Lato Light"/>
                <a:sym typeface="Lato Light"/>
              </a:rPr>
              <a:t>fornendo</a:t>
            </a:r>
            <a:r>
              <a:rPr lang="en-US" sz="2400" dirty="0">
                <a:solidFill>
                  <a:srgbClr val="000000"/>
                </a:solidFill>
                <a:latin typeface="Lato Light"/>
                <a:sym typeface="Lato Light"/>
              </a:rPr>
              <a:t> </a:t>
            </a:r>
            <a:r>
              <a:rPr lang="en-US" sz="2400" dirty="0" err="1">
                <a:solidFill>
                  <a:srgbClr val="000000"/>
                </a:solidFill>
                <a:latin typeface="Lato Light"/>
                <a:sym typeface="Lato Light"/>
              </a:rPr>
              <a:t>maggiori</a:t>
            </a:r>
            <a:r>
              <a:rPr lang="en-US" sz="2400" dirty="0">
                <a:solidFill>
                  <a:srgbClr val="000000"/>
                </a:solidFill>
                <a:latin typeface="Lato Light"/>
                <a:sym typeface="Lato Light"/>
              </a:rPr>
              <a:t> </a:t>
            </a:r>
            <a:r>
              <a:rPr lang="en-US" sz="2400" dirty="0" err="1">
                <a:solidFill>
                  <a:srgbClr val="000000"/>
                </a:solidFill>
                <a:latin typeface="Lato Light"/>
                <a:sym typeface="Lato Light"/>
              </a:rPr>
              <a:t>informazioni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attraverso</a:t>
            </a:r>
            <a:r>
              <a:rPr lang="en-US" sz="2400" dirty="0">
                <a:solidFill>
                  <a:srgbClr val="000000"/>
                </a:solidFill>
                <a:latin typeface="Lato Light"/>
                <a:sym typeface="Lato Light"/>
              </a:rPr>
              <a:t> </a:t>
            </a:r>
            <a:r>
              <a:rPr lang="en-US" sz="2400" dirty="0" err="1">
                <a:solidFill>
                  <a:srgbClr val="000000"/>
                </a:solidFill>
                <a:latin typeface="Lato Light"/>
                <a:sym typeface="Lato Light"/>
              </a:rPr>
              <a:t>un'attenzione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personalizzata</a:t>
            </a:r>
            <a:r>
              <a:rPr lang="en-US" sz="2400" dirty="0">
                <a:solidFill>
                  <a:srgbClr val="000000"/>
                </a:solidFill>
                <a:latin typeface="Lato Light"/>
                <a:sym typeface="Lato Light"/>
              </a:rPr>
              <a:t> e </a:t>
            </a:r>
            <a:r>
              <a:rPr lang="en-US" sz="2400" dirty="0" err="1">
                <a:solidFill>
                  <a:srgbClr val="000000"/>
                </a:solidFill>
                <a:latin typeface="Lato Light"/>
                <a:sym typeface="Lato Light"/>
              </a:rPr>
              <a:t>tempestiva</a:t>
            </a:r>
            <a:r>
              <a:rPr lang="en-US" sz="2400" dirty="0">
                <a:solidFill>
                  <a:srgbClr val="000000"/>
                </a:solidFill>
                <a:latin typeface="Lato Light"/>
                <a:sym typeface="Lato Light"/>
              </a:rPr>
              <a:t>, </a:t>
            </a:r>
            <a:r>
              <a:rPr lang="en-US" sz="2400" dirty="0" err="1">
                <a:solidFill>
                  <a:srgbClr val="000000"/>
                </a:solidFill>
                <a:latin typeface="Lato Light"/>
                <a:sym typeface="Lato Light"/>
              </a:rPr>
              <a:t>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a:t>
            </a:r>
            <a:r>
              <a:rPr lang="en-US" sz="2400" dirty="0" err="1">
                <a:solidFill>
                  <a:srgbClr val="000000"/>
                </a:solidFill>
                <a:latin typeface="Lato Light"/>
                <a:sym typeface="Lato Light"/>
              </a:rPr>
              <a:t>riceve</a:t>
            </a:r>
            <a:r>
              <a:rPr lang="en-US" sz="2400" dirty="0">
                <a:solidFill>
                  <a:srgbClr val="000000"/>
                </a:solidFill>
                <a:latin typeface="Lato Light"/>
                <a:sym typeface="Lato Light"/>
              </a:rPr>
              <a:t> solo </a:t>
            </a:r>
            <a:r>
              <a:rPr lang="en-US" sz="2400" dirty="0" err="1">
                <a:solidFill>
                  <a:srgbClr val="000000"/>
                </a:solidFill>
                <a:latin typeface="Lato Light"/>
                <a:sym typeface="Lato Light"/>
              </a:rPr>
              <a:t>descrizioni</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giudizi</a:t>
            </a:r>
            <a:r>
              <a:rPr lang="en-US" sz="2400" dirty="0">
                <a:solidFill>
                  <a:srgbClr val="000000"/>
                </a:solidFill>
                <a:latin typeface="Lato Light"/>
                <a:sym typeface="Lato Light"/>
              </a:rPr>
              <a:t> </a:t>
            </a:r>
            <a:r>
              <a:rPr lang="en-US" sz="2400" dirty="0" err="1">
                <a:solidFill>
                  <a:srgbClr val="000000"/>
                </a:solidFill>
                <a:latin typeface="Lato Light"/>
                <a:sym typeface="Lato Light"/>
              </a:rPr>
              <a:t>pedagogici</a:t>
            </a:r>
            <a:r>
              <a:rPr lang="en-US" sz="2400" dirty="0">
                <a:solidFill>
                  <a:srgbClr val="000000"/>
                </a:solidFill>
                <a:latin typeface="Lato Light"/>
                <a:sym typeface="Lato Light"/>
              </a:rPr>
              <a:t>.</a:t>
            </a:r>
          </a:p>
          <a:p>
            <a:pPr lvl="0" indent="0" algn="just">
              <a:lnSpc>
                <a:spcPts val="2879"/>
              </a:lnSpc>
              <a:spcBef>
                <a:spcPct val="0"/>
              </a:spcBef>
            </a:pPr>
            <a:endParaRPr lang="en-US" sz="2400" dirty="0">
              <a:solidFill>
                <a:srgbClr val="000000"/>
              </a:solidFill>
              <a:latin typeface="Lato Light"/>
              <a:sym typeface="Lato Light"/>
            </a:endParaRPr>
          </a:p>
          <a:p>
            <a:pPr lvl="0" indent="0" algn="just">
              <a:lnSpc>
                <a:spcPts val="2879"/>
              </a:lnSpc>
              <a:spcBef>
                <a:spcPct val="0"/>
              </a:spcBef>
            </a:pPr>
            <a:r>
              <a:rPr lang="en-US" sz="2400" dirty="0">
                <a:solidFill>
                  <a:srgbClr val="000000"/>
                </a:solidFill>
                <a:latin typeface="Lato Light"/>
                <a:sym typeface="Lato Light"/>
              </a:rPr>
              <a:t>La </a:t>
            </a:r>
            <a:r>
              <a:rPr lang="en-US" sz="2400" dirty="0" err="1">
                <a:solidFill>
                  <a:srgbClr val="000000"/>
                </a:solidFill>
                <a:latin typeface="Lato Light"/>
                <a:sym typeface="Lato Light"/>
              </a:rPr>
              <a:t>valutazione</a:t>
            </a:r>
            <a:r>
              <a:rPr lang="en-US" sz="2400" dirty="0">
                <a:solidFill>
                  <a:srgbClr val="000000"/>
                </a:solidFill>
                <a:latin typeface="Lato Light"/>
                <a:sym typeface="Lato Light"/>
              </a:rPr>
              <a:t> delle </a:t>
            </a:r>
            <a:r>
              <a:rPr lang="en-US" sz="2400" dirty="0" err="1">
                <a:solidFill>
                  <a:srgbClr val="000000"/>
                </a:solidFill>
                <a:latin typeface="Lato Light"/>
                <a:sym typeface="Lato Light"/>
              </a:rPr>
              <a:t>informazioni</a:t>
            </a:r>
            <a:r>
              <a:rPr lang="en-US" sz="2400" dirty="0">
                <a:solidFill>
                  <a:srgbClr val="000000"/>
                </a:solidFill>
                <a:latin typeface="Lato Light"/>
                <a:sym typeface="Lato Light"/>
              </a:rPr>
              <a:t> relative </a:t>
            </a:r>
            <a:r>
              <a:rPr lang="en-US" sz="2400" dirty="0" err="1">
                <a:solidFill>
                  <a:srgbClr val="000000"/>
                </a:solidFill>
                <a:latin typeface="Lato Light"/>
                <a:sym typeface="Lato Light"/>
              </a:rPr>
              <a:t>all'IA</a:t>
            </a:r>
            <a:r>
              <a:rPr lang="en-US" sz="2400" dirty="0">
                <a:solidFill>
                  <a:srgbClr val="000000"/>
                </a:solidFill>
                <a:latin typeface="Lato Light"/>
                <a:sym typeface="Lato Light"/>
              </a:rPr>
              <a:t> è un </a:t>
            </a:r>
            <a:r>
              <a:rPr lang="en-US" sz="2400" dirty="0" err="1">
                <a:solidFill>
                  <a:srgbClr val="000000"/>
                </a:solidFill>
                <a:latin typeface="Lato Light"/>
                <a:sym typeface="Lato Light"/>
              </a:rPr>
              <a:t>compito</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richiede</a:t>
            </a:r>
            <a:r>
              <a:rPr lang="en-US" sz="2400" dirty="0">
                <a:solidFill>
                  <a:srgbClr val="000000"/>
                </a:solidFill>
                <a:latin typeface="Lato Light"/>
                <a:sym typeface="Lato Light"/>
              </a:rPr>
              <a:t> </a:t>
            </a:r>
            <a:r>
              <a:rPr lang="en-US" sz="2400" dirty="0" err="1">
                <a:solidFill>
                  <a:srgbClr val="000000"/>
                </a:solidFill>
                <a:latin typeface="Lato Light"/>
                <a:sym typeface="Lato Light"/>
              </a:rPr>
              <a:t>esclusivamente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competenze</a:t>
            </a:r>
            <a:r>
              <a:rPr lang="en-US" sz="2400" dirty="0">
                <a:solidFill>
                  <a:srgbClr val="000000"/>
                </a:solidFill>
                <a:latin typeface="Lato Light"/>
                <a:sym typeface="Lato Light"/>
              </a:rPr>
              <a:t> </a:t>
            </a:r>
            <a:r>
              <a:rPr lang="en-US" sz="2400" dirty="0" err="1">
                <a:solidFill>
                  <a:srgbClr val="000000"/>
                </a:solidFill>
                <a:latin typeface="Lato Light"/>
                <a:sym typeface="Lato Light"/>
              </a:rPr>
              <a:t>umane</a:t>
            </a:r>
            <a:r>
              <a:rPr lang="en-US" sz="2400" dirty="0">
                <a:solidFill>
                  <a:srgbClr val="000000"/>
                </a:solidFill>
                <a:latin typeface="Lato Light"/>
                <a:sym typeface="Lato Light"/>
              </a:rPr>
              <a:t>: </a:t>
            </a:r>
            <a:r>
              <a:rPr lang="en-US" sz="2400" dirty="0" err="1">
                <a:solidFill>
                  <a:srgbClr val="000000"/>
                </a:solidFill>
                <a:latin typeface="Lato Light"/>
                <a:sym typeface="Lato Light"/>
              </a:rPr>
              <a:t>conoscenza</a:t>
            </a:r>
            <a:r>
              <a:rPr lang="en-US" sz="2400" dirty="0">
                <a:solidFill>
                  <a:srgbClr val="000000"/>
                </a:solidFill>
                <a:latin typeface="Lato Light"/>
                <a:sym typeface="Lato Light"/>
              </a:rPr>
              <a:t> del </a:t>
            </a:r>
            <a:r>
              <a:rPr lang="en-US" sz="2400" dirty="0" err="1">
                <a:solidFill>
                  <a:srgbClr val="000000"/>
                </a:solidFill>
                <a:latin typeface="Lato Light"/>
                <a:sym typeface="Lato Light"/>
              </a:rPr>
              <a:t>contesto</a:t>
            </a:r>
            <a:r>
              <a:rPr lang="en-US" sz="2400" dirty="0">
                <a:solidFill>
                  <a:srgbClr val="000000"/>
                </a:solidFill>
                <a:latin typeface="Lato Light"/>
                <a:sym typeface="Lato Light"/>
              </a:rPr>
              <a:t> </a:t>
            </a:r>
            <a:r>
              <a:rPr lang="en-US" sz="2400" dirty="0" err="1">
                <a:solidFill>
                  <a:srgbClr val="000000"/>
                </a:solidFill>
                <a:latin typeface="Lato Light"/>
                <a:sym typeface="Lato Light"/>
              </a:rPr>
              <a:t>reale</a:t>
            </a:r>
            <a:r>
              <a:rPr lang="en-US" sz="2400" dirty="0">
                <a:solidFill>
                  <a:srgbClr val="000000"/>
                </a:solidFill>
                <a:latin typeface="Lato Light"/>
                <a:sym typeface="Lato Light"/>
              </a:rPr>
              <a:t>, </a:t>
            </a:r>
            <a:r>
              <a:rPr lang="en-US" sz="2400" dirty="0" err="1">
                <a:solidFill>
                  <a:srgbClr val="000000"/>
                </a:solidFill>
                <a:latin typeface="Lato Light"/>
                <a:sym typeface="Lato Light"/>
              </a:rPr>
              <a:t>capacità</a:t>
            </a:r>
            <a:r>
              <a:rPr lang="en-US" sz="2400" dirty="0">
                <a:solidFill>
                  <a:srgbClr val="000000"/>
                </a:solidFill>
                <a:latin typeface="Lato Light"/>
                <a:sym typeface="Lato Light"/>
              </a:rPr>
              <a:t> di </a:t>
            </a:r>
            <a:r>
              <a:rPr lang="en-US" sz="2400" dirty="0" err="1">
                <a:solidFill>
                  <a:srgbClr val="000000"/>
                </a:solidFill>
                <a:latin typeface="Lato Light"/>
                <a:sym typeface="Lato Light"/>
              </a:rPr>
              <a:t>relazione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educativa</a:t>
            </a:r>
            <a:r>
              <a:rPr lang="en-US" sz="2400" dirty="0">
                <a:solidFill>
                  <a:srgbClr val="000000"/>
                </a:solidFill>
                <a:latin typeface="Lato Light"/>
                <a:sym typeface="Lato Light"/>
              </a:rPr>
              <a:t> e </a:t>
            </a:r>
            <a:r>
              <a:rPr lang="en-US" sz="2400" dirty="0" err="1">
                <a:solidFill>
                  <a:srgbClr val="000000"/>
                </a:solidFill>
                <a:latin typeface="Lato Light"/>
                <a:sym typeface="Lato Light"/>
              </a:rPr>
              <a:t>responsabilità</a:t>
            </a:r>
            <a:r>
              <a:rPr lang="en-US" sz="2400" dirty="0">
                <a:solidFill>
                  <a:srgbClr val="000000"/>
                </a:solidFill>
                <a:latin typeface="Lato Light"/>
                <a:sym typeface="Lato Light"/>
              </a:rPr>
              <a:t> </a:t>
            </a:r>
            <a:r>
              <a:rPr lang="en-US" sz="2400" dirty="0" err="1">
                <a:solidFill>
                  <a:srgbClr val="000000"/>
                </a:solidFill>
                <a:latin typeface="Lato Light"/>
                <a:sym typeface="Lato Light"/>
              </a:rPr>
              <a:t>professionale</a:t>
            </a:r>
            <a:r>
              <a:rPr lang="en-US" sz="2400" dirty="0">
                <a:solidFill>
                  <a:srgbClr val="000000"/>
                </a:solidFill>
                <a:latin typeface="Lato Light"/>
                <a:sym typeface="Lato Light"/>
              </a:rPr>
              <a:t>.</a:t>
            </a:r>
          </a:p>
          <a:p>
            <a:pPr lvl="0" indent="0" algn="just">
              <a:lnSpc>
                <a:spcPts val="2879"/>
              </a:lnSpc>
              <a:spcBef>
                <a:spcPct val="0"/>
              </a:spcBef>
            </a:pPr>
            <a:endParaRPr lang="en-US" sz="2400" dirty="0">
              <a:solidFill>
                <a:srgbClr val="000000"/>
              </a:solidFill>
              <a:latin typeface="Lato Light"/>
              <a:sym typeface="Lato Light"/>
            </a:endParaRPr>
          </a:p>
          <a:p>
            <a:pPr lvl="0" indent="0" algn="just">
              <a:lnSpc>
                <a:spcPts val="2879"/>
              </a:lnSpc>
              <a:spcBef>
                <a:spcPct val="0"/>
              </a:spcBef>
            </a:pPr>
            <a:r>
              <a:rPr lang="en-US" sz="2400" dirty="0">
                <a:solidFill>
                  <a:srgbClr val="000000"/>
                </a:solidFill>
                <a:latin typeface="Lato Light"/>
                <a:sym typeface="Lato Light"/>
              </a:rPr>
              <a:t>Il </a:t>
            </a:r>
            <a:r>
              <a:rPr lang="en-US" sz="2400" dirty="0" err="1">
                <a:solidFill>
                  <a:srgbClr val="000000"/>
                </a:solidFill>
                <a:latin typeface="Lato Light"/>
                <a:sym typeface="Lato Light"/>
              </a:rPr>
              <a:t>valore</a:t>
            </a:r>
            <a:r>
              <a:rPr lang="en-US" sz="2400" dirty="0">
                <a:solidFill>
                  <a:srgbClr val="000000"/>
                </a:solidFill>
                <a:latin typeface="Lato Light"/>
                <a:sym typeface="Lato Light"/>
              </a:rPr>
              <a:t> di un </a:t>
            </a:r>
            <a:r>
              <a:rPr lang="en-US" sz="2400" dirty="0" err="1">
                <a:solidFill>
                  <a:srgbClr val="000000"/>
                </a:solidFill>
                <a:latin typeface="Lato Light"/>
                <a:sym typeface="Lato Light"/>
              </a:rPr>
              <a:t>insegnante</a:t>
            </a:r>
            <a:r>
              <a:rPr lang="en-US" sz="2400" dirty="0">
                <a:solidFill>
                  <a:srgbClr val="000000"/>
                </a:solidFill>
                <a:latin typeface="Lato Light"/>
                <a:sym typeface="Lato Light"/>
              </a:rPr>
              <a:t> </a:t>
            </a:r>
            <a:r>
              <a:rPr lang="en-US" sz="2400" dirty="0" err="1">
                <a:solidFill>
                  <a:srgbClr val="000000"/>
                </a:solidFill>
                <a:latin typeface="Lato Light"/>
                <a:sym typeface="Lato Light"/>
              </a:rPr>
              <a:t>risiede</a:t>
            </a:r>
            <a:r>
              <a:rPr lang="en-US" sz="2400" dirty="0">
                <a:solidFill>
                  <a:srgbClr val="000000"/>
                </a:solidFill>
                <a:latin typeface="Lato Light"/>
                <a:sym typeface="Lato Light"/>
              </a:rPr>
              <a:t> </a:t>
            </a:r>
            <a:r>
              <a:rPr lang="en-US" sz="2400" dirty="0" err="1">
                <a:solidFill>
                  <a:srgbClr val="000000"/>
                </a:solidFill>
                <a:latin typeface="Lato Light"/>
                <a:sym typeface="Lato Light"/>
              </a:rPr>
              <a:t>nella</a:t>
            </a:r>
            <a:r>
              <a:rPr lang="en-US" sz="2400" dirty="0">
                <a:solidFill>
                  <a:srgbClr val="000000"/>
                </a:solidFill>
                <a:latin typeface="Lato Light"/>
                <a:sym typeface="Lato Light"/>
              </a:rPr>
              <a:t> </a:t>
            </a:r>
            <a:r>
              <a:rPr lang="en-US" sz="2400" dirty="0" err="1">
                <a:solidFill>
                  <a:srgbClr val="000000"/>
                </a:solidFill>
                <a:latin typeface="Lato Light"/>
                <a:sym typeface="Lato Light"/>
              </a:rPr>
              <a:t>sua</a:t>
            </a:r>
            <a:r>
              <a:rPr lang="en-US" sz="2400" dirty="0">
                <a:solidFill>
                  <a:srgbClr val="000000"/>
                </a:solidFill>
                <a:latin typeface="Lato Light"/>
                <a:sym typeface="Lato Light"/>
              </a:rPr>
              <a:t> </a:t>
            </a:r>
            <a:r>
              <a:rPr lang="en-US" sz="2400" dirty="0" err="1">
                <a:solidFill>
                  <a:srgbClr val="000000"/>
                </a:solidFill>
                <a:latin typeface="Lato Light"/>
                <a:sym typeface="Lato Light"/>
              </a:rPr>
              <a:t>capacità</a:t>
            </a:r>
            <a:r>
              <a:rPr lang="en-US" sz="2400" dirty="0">
                <a:solidFill>
                  <a:srgbClr val="000000"/>
                </a:solidFill>
                <a:latin typeface="Lato Light"/>
                <a:sym typeface="Lato Light"/>
              </a:rPr>
              <a:t> di </a:t>
            </a:r>
            <a:r>
              <a:rPr lang="en-US" sz="2400" dirty="0" err="1">
                <a:solidFill>
                  <a:srgbClr val="000000"/>
                </a:solidFill>
                <a:latin typeface="Lato Light"/>
                <a:sym typeface="Lato Light"/>
              </a:rPr>
              <a:t>integrare</a:t>
            </a:r>
            <a:r>
              <a:rPr lang="en-US" sz="2400" dirty="0">
                <a:solidFill>
                  <a:srgbClr val="000000"/>
                </a:solidFill>
                <a:latin typeface="Lato Light"/>
                <a:sym typeface="Lato Light"/>
              </a:rPr>
              <a:t> la </a:t>
            </a:r>
            <a:r>
              <a:rPr lang="en-US" sz="2400" dirty="0" err="1">
                <a:solidFill>
                  <a:srgbClr val="000000"/>
                </a:solidFill>
                <a:latin typeface="Lato Light"/>
                <a:sym typeface="Lato Light"/>
              </a:rPr>
              <a:t>tecnologia</a:t>
            </a:r>
            <a:r>
              <a:rPr lang="en-US" sz="2400" dirty="0">
                <a:solidFill>
                  <a:srgbClr val="000000"/>
                </a:solidFill>
                <a:latin typeface="Lato Light"/>
                <a:sym typeface="Lato Light"/>
              </a:rPr>
              <a:t> con il </a:t>
            </a:r>
            <a:r>
              <a:rPr lang="en-US" sz="2400" dirty="0" err="1">
                <a:solidFill>
                  <a:srgbClr val="000000"/>
                </a:solidFill>
                <a:latin typeface="Lato Light"/>
                <a:sym typeface="Lato Light"/>
              </a:rPr>
              <a:t>giudizio</a:t>
            </a:r>
            <a:r>
              <a:rPr lang="en-US" sz="2400" dirty="0">
                <a:solidFill>
                  <a:srgbClr val="000000"/>
                </a:solidFill>
                <a:latin typeface="Lato Light"/>
                <a:sym typeface="Lato Light"/>
              </a:rPr>
              <a:t> </a:t>
            </a:r>
            <a:r>
              <a:rPr lang="en-US" sz="2400" dirty="0" err="1">
                <a:solidFill>
                  <a:srgbClr val="000000"/>
                </a:solidFill>
                <a:latin typeface="Lato Light"/>
                <a:sym typeface="Lato Light"/>
              </a:rPr>
              <a:t>pedagogico</a:t>
            </a:r>
            <a:r>
              <a:rPr lang="en-US" sz="2400" dirty="0">
                <a:solidFill>
                  <a:srgbClr val="000000"/>
                </a:solidFill>
                <a:latin typeface="Lato Light"/>
                <a:sym typeface="Lato Light"/>
              </a:rPr>
              <a:t>.</a:t>
            </a: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039782" y="1038225"/>
            <a:ext cx="9095631"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DISINFORMAZIONE E USO NON CRITICO DELL'IA</a:t>
            </a:r>
          </a:p>
        </p:txBody>
      </p:sp>
      <p:sp>
        <p:nvSpPr>
          <p:cNvPr id="3" name="TextBox 3"/>
          <p:cNvSpPr txBox="1"/>
          <p:nvPr/>
        </p:nvSpPr>
        <p:spPr>
          <a:xfrm>
            <a:off x="5257800" y="3297738"/>
            <a:ext cx="12219518" cy="3691523"/>
          </a:xfrm>
          <a:prstGeom prst="rect">
            <a:avLst/>
          </a:prstGeom>
        </p:spPr>
        <p:txBody>
          <a:bodyPr lIns="0" tIns="0" rIns="0" bIns="0" rtlCol="0" anchor="t">
            <a:spAutoFit/>
          </a:bodyPr>
          <a:lstStyle/>
          <a:p>
            <a:pPr lvl="0" indent="0" algn="just">
              <a:lnSpc>
                <a:spcPts val="2879"/>
              </a:lnSpc>
              <a:spcBef>
                <a:spcPct val="0"/>
              </a:spcBef>
            </a:pPr>
            <a:r>
              <a:rPr lang="en-US" sz="2400" dirty="0">
                <a:solidFill>
                  <a:srgbClr val="000000"/>
                </a:solidFill>
                <a:latin typeface="Lato Light"/>
                <a:sym typeface="Lato Light"/>
              </a:rPr>
              <a:t>È </a:t>
            </a:r>
            <a:r>
              <a:rPr lang="en-US" sz="2400" dirty="0" err="1">
                <a:solidFill>
                  <a:srgbClr val="000000"/>
                </a:solidFill>
                <a:latin typeface="Lato Light"/>
                <a:sym typeface="Lato Light"/>
              </a:rPr>
              <a:t>importante</a:t>
            </a:r>
            <a:r>
              <a:rPr lang="en-US" sz="2400" dirty="0">
                <a:solidFill>
                  <a:srgbClr val="000000"/>
                </a:solidFill>
                <a:latin typeface="Lato Light"/>
                <a:sym typeface="Lato Light"/>
              </a:rPr>
              <a:t> </a:t>
            </a:r>
            <a:r>
              <a:rPr lang="en-US" sz="2400" dirty="0" err="1">
                <a:solidFill>
                  <a:srgbClr val="000000"/>
                </a:solidFill>
                <a:latin typeface="Lato Light"/>
                <a:sym typeface="Lato Light"/>
              </a:rPr>
              <a:t>comprendere</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è uno </a:t>
            </a:r>
            <a:r>
              <a:rPr lang="en-US" sz="2400" dirty="0" err="1">
                <a:solidFill>
                  <a:srgbClr val="000000"/>
                </a:solidFill>
                <a:latin typeface="Lato Light"/>
                <a:sym typeface="Lato Light"/>
              </a:rPr>
              <a:t>strumento</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non ha la </a:t>
            </a:r>
            <a:r>
              <a:rPr lang="en-US" sz="2400" dirty="0" err="1">
                <a:solidFill>
                  <a:srgbClr val="000000"/>
                </a:solidFill>
                <a:latin typeface="Lato Light"/>
                <a:sym typeface="Lato Light"/>
              </a:rPr>
              <a:t>responsabilità</a:t>
            </a:r>
            <a:r>
              <a:rPr lang="en-US" sz="2400" dirty="0">
                <a:solidFill>
                  <a:srgbClr val="000000"/>
                </a:solidFill>
                <a:latin typeface="Lato Light"/>
                <a:sym typeface="Lato Light"/>
              </a:rPr>
              <a:t> di </a:t>
            </a:r>
            <a:r>
              <a:rPr lang="en-US" sz="2400" dirty="0" err="1">
                <a:solidFill>
                  <a:srgbClr val="000000"/>
                </a:solidFill>
                <a:latin typeface="Lato Light"/>
                <a:sym typeface="Lato Light"/>
              </a:rPr>
              <a:t>stabilire</a:t>
            </a:r>
            <a:r>
              <a:rPr lang="en-US" sz="2400" dirty="0">
                <a:solidFill>
                  <a:srgbClr val="000000"/>
                </a:solidFill>
                <a:latin typeface="Lato Light"/>
                <a:sym typeface="Lato Light"/>
              </a:rPr>
              <a:t> se </a:t>
            </a:r>
            <a:r>
              <a:rPr lang="en-US" sz="2400" dirty="0" err="1">
                <a:solidFill>
                  <a:srgbClr val="000000"/>
                </a:solidFill>
                <a:latin typeface="Lato Light"/>
                <a:sym typeface="Lato Light"/>
              </a:rPr>
              <a:t>un'informazione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sia</a:t>
            </a:r>
            <a:r>
              <a:rPr lang="en-US" sz="2400" dirty="0">
                <a:solidFill>
                  <a:srgbClr val="000000"/>
                </a:solidFill>
                <a:latin typeface="Lato Light"/>
                <a:sym typeface="Lato Light"/>
              </a:rPr>
              <a:t> vera o falsa; </a:t>
            </a:r>
            <a:r>
              <a:rPr lang="en-US" sz="2400" dirty="0" err="1">
                <a:solidFill>
                  <a:srgbClr val="000000"/>
                </a:solidFill>
                <a:latin typeface="Lato Light"/>
                <a:sym typeface="Lato Light"/>
              </a:rPr>
              <a:t>questa</a:t>
            </a:r>
            <a:r>
              <a:rPr lang="en-US" sz="2400" dirty="0">
                <a:solidFill>
                  <a:srgbClr val="000000"/>
                </a:solidFill>
                <a:latin typeface="Lato Light"/>
                <a:sym typeface="Lato Light"/>
              </a:rPr>
              <a:t> </a:t>
            </a:r>
            <a:r>
              <a:rPr lang="en-US" sz="2400" dirty="0" err="1">
                <a:solidFill>
                  <a:srgbClr val="000000"/>
                </a:solidFill>
                <a:latin typeface="Lato Light"/>
                <a:sym typeface="Lato Light"/>
              </a:rPr>
              <a:t>responsabilità</a:t>
            </a:r>
            <a:r>
              <a:rPr lang="en-US" sz="2400" dirty="0">
                <a:solidFill>
                  <a:srgbClr val="000000"/>
                </a:solidFill>
                <a:latin typeface="Lato Light"/>
                <a:sym typeface="Lato Light"/>
              </a:rPr>
              <a:t> </a:t>
            </a:r>
            <a:r>
              <a:rPr lang="en-US" sz="2400" dirty="0" err="1">
                <a:solidFill>
                  <a:srgbClr val="000000"/>
                </a:solidFill>
                <a:latin typeface="Lato Light"/>
                <a:sym typeface="Lato Light"/>
              </a:rPr>
              <a:t>ricade</a:t>
            </a:r>
            <a:r>
              <a:rPr lang="en-US" sz="2400" dirty="0">
                <a:solidFill>
                  <a:srgbClr val="000000"/>
                </a:solidFill>
                <a:latin typeface="Lato Light"/>
                <a:sym typeface="Lato Light"/>
              </a:rPr>
              <a:t> sempre </a:t>
            </a:r>
            <a:r>
              <a:rPr lang="en-US" sz="2400" dirty="0" err="1">
                <a:solidFill>
                  <a:srgbClr val="000000"/>
                </a:solidFill>
                <a:latin typeface="Lato Light"/>
                <a:sym typeface="Lato Light"/>
              </a:rPr>
              <a:t>sugli</a:t>
            </a:r>
            <a:r>
              <a:rPr lang="en-US" sz="2400" dirty="0">
                <a:solidFill>
                  <a:srgbClr val="000000"/>
                </a:solidFill>
                <a:latin typeface="Lato Light"/>
                <a:sym typeface="Lato Light"/>
              </a:rPr>
              <a:t> </a:t>
            </a:r>
            <a:r>
              <a:rPr lang="en-US" sz="2400" dirty="0" err="1">
                <a:solidFill>
                  <a:srgbClr val="000000"/>
                </a:solidFill>
                <a:latin typeface="Lato Light"/>
                <a:sym typeface="Lato Light"/>
              </a:rPr>
              <a:t>esseri</a:t>
            </a:r>
            <a:r>
              <a:rPr lang="en-US" sz="2400" dirty="0">
                <a:solidFill>
                  <a:srgbClr val="000000"/>
                </a:solidFill>
                <a:latin typeface="Lato Light"/>
                <a:sym typeface="Lato Light"/>
              </a:rPr>
              <a:t> </a:t>
            </a:r>
            <a:r>
              <a:rPr lang="en-US" sz="2400" dirty="0" err="1">
                <a:solidFill>
                  <a:srgbClr val="000000"/>
                </a:solidFill>
                <a:latin typeface="Lato Light"/>
                <a:sym typeface="Lato Light"/>
              </a:rPr>
              <a:t>umani</a:t>
            </a:r>
            <a:r>
              <a:rPr lang="en-US" sz="2400" dirty="0">
                <a:solidFill>
                  <a:srgbClr val="000000"/>
                </a:solidFill>
                <a:latin typeface="Lato Light"/>
                <a:sym typeface="Lato Light"/>
              </a:rPr>
              <a:t>.</a:t>
            </a:r>
          </a:p>
          <a:p>
            <a:pPr lvl="0" indent="0" algn="just">
              <a:lnSpc>
                <a:spcPts val="2879"/>
              </a:lnSpc>
              <a:spcBef>
                <a:spcPct val="0"/>
              </a:spcBef>
            </a:pPr>
            <a:endParaRPr lang="en-US" sz="2400" dirty="0">
              <a:solidFill>
                <a:srgbClr val="000000"/>
              </a:solidFill>
              <a:latin typeface="Lato Light"/>
              <a:sym typeface="Lato Light"/>
            </a:endParaRPr>
          </a:p>
          <a:p>
            <a:pPr lvl="0" indent="0" algn="just">
              <a:lnSpc>
                <a:spcPts val="2879"/>
              </a:lnSpc>
              <a:spcBef>
                <a:spcPct val="0"/>
              </a:spcBef>
            </a:pPr>
            <a:r>
              <a:rPr lang="en-US" sz="2400" dirty="0">
                <a:solidFill>
                  <a:srgbClr val="000000"/>
                </a:solidFill>
                <a:latin typeface="Lato Light"/>
                <a:sym typeface="Lato Light"/>
              </a:rPr>
              <a:t>Diversi </a:t>
            </a:r>
            <a:r>
              <a:rPr lang="en-US" sz="2400" dirty="0" err="1">
                <a:solidFill>
                  <a:srgbClr val="000000"/>
                </a:solidFill>
                <a:latin typeface="Lato Light"/>
                <a:sym typeface="Lato Light"/>
              </a:rPr>
              <a:t>studi</a:t>
            </a:r>
            <a:r>
              <a:rPr lang="en-US" sz="2400" dirty="0">
                <a:solidFill>
                  <a:srgbClr val="000000"/>
                </a:solidFill>
                <a:latin typeface="Lato Light"/>
                <a:sym typeface="Lato Light"/>
              </a:rPr>
              <a:t> </a:t>
            </a:r>
            <a:r>
              <a:rPr lang="en-US" sz="2400" dirty="0" err="1">
                <a:solidFill>
                  <a:srgbClr val="000000"/>
                </a:solidFill>
                <a:latin typeface="Lato Light"/>
                <a:sym typeface="Lato Light"/>
              </a:rPr>
              <a:t>hanno</a:t>
            </a:r>
            <a:r>
              <a:rPr lang="en-US" sz="2400" dirty="0">
                <a:solidFill>
                  <a:srgbClr val="000000"/>
                </a:solidFill>
                <a:latin typeface="Lato Light"/>
                <a:sym typeface="Lato Light"/>
              </a:rPr>
              <a:t> </a:t>
            </a:r>
            <a:r>
              <a:rPr lang="en-US" sz="2400" dirty="0" err="1">
                <a:solidFill>
                  <a:srgbClr val="000000"/>
                </a:solidFill>
                <a:latin typeface="Lato Light"/>
                <a:sym typeface="Lato Light"/>
              </a:rPr>
              <a:t>dimostrato</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la </a:t>
            </a:r>
            <a:r>
              <a:rPr lang="en-US" sz="2400" dirty="0" err="1">
                <a:solidFill>
                  <a:srgbClr val="000000"/>
                </a:solidFill>
                <a:latin typeface="Lato Light"/>
                <a:sym typeface="Lato Light"/>
              </a:rPr>
              <a:t>disinformazione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si</a:t>
            </a:r>
            <a:r>
              <a:rPr lang="en-US" sz="2400" dirty="0">
                <a:solidFill>
                  <a:srgbClr val="000000"/>
                </a:solidFill>
                <a:latin typeface="Lato Light"/>
                <a:sym typeface="Lato Light"/>
              </a:rPr>
              <a:t> </a:t>
            </a:r>
            <a:r>
              <a:rPr lang="en-US" sz="2400" dirty="0" err="1">
                <a:solidFill>
                  <a:srgbClr val="000000"/>
                </a:solidFill>
                <a:latin typeface="Lato Light"/>
                <a:sym typeface="Lato Light"/>
              </a:rPr>
              <a:t>diffonde</a:t>
            </a:r>
            <a:r>
              <a:rPr lang="en-US" sz="2400" dirty="0">
                <a:solidFill>
                  <a:srgbClr val="000000"/>
                </a:solidFill>
                <a:latin typeface="Lato Light"/>
                <a:sym typeface="Lato Light"/>
              </a:rPr>
              <a:t> </a:t>
            </a:r>
            <a:r>
              <a:rPr lang="en-US" sz="2400" dirty="0" err="1">
                <a:solidFill>
                  <a:srgbClr val="000000"/>
                </a:solidFill>
                <a:latin typeface="Lato Light"/>
                <a:sym typeface="Lato Light"/>
              </a:rPr>
              <a:t>principalmente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quando</a:t>
            </a:r>
            <a:r>
              <a:rPr lang="en-US" sz="2400" dirty="0">
                <a:solidFill>
                  <a:srgbClr val="000000"/>
                </a:solidFill>
                <a:latin typeface="Lato Light"/>
                <a:sym typeface="Lato Light"/>
              </a:rPr>
              <a:t> </a:t>
            </a:r>
            <a:r>
              <a:rPr lang="en-US" sz="2400" dirty="0" err="1">
                <a:solidFill>
                  <a:srgbClr val="000000"/>
                </a:solidFill>
                <a:latin typeface="Lato Light"/>
                <a:sym typeface="Lato Light"/>
              </a:rPr>
              <a:t>gli</a:t>
            </a:r>
            <a:r>
              <a:rPr lang="en-US" sz="2400" dirty="0">
                <a:solidFill>
                  <a:srgbClr val="000000"/>
                </a:solidFill>
                <a:latin typeface="Lato Light"/>
                <a:sym typeface="Lato Light"/>
              </a:rPr>
              <a:t> </a:t>
            </a:r>
            <a:r>
              <a:rPr lang="en-US" sz="2400" dirty="0" err="1">
                <a:solidFill>
                  <a:srgbClr val="000000"/>
                </a:solidFill>
                <a:latin typeface="Lato Light"/>
                <a:sym typeface="Lato Light"/>
              </a:rPr>
              <a:t>utenti</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analizzano</a:t>
            </a:r>
            <a:r>
              <a:rPr lang="en-US" sz="2400" dirty="0">
                <a:solidFill>
                  <a:srgbClr val="000000"/>
                </a:solidFill>
                <a:latin typeface="Lato Light"/>
                <a:sym typeface="Lato Light"/>
              </a:rPr>
              <a:t> </a:t>
            </a:r>
            <a:r>
              <a:rPr lang="en-US" sz="2400" dirty="0" err="1">
                <a:solidFill>
                  <a:srgbClr val="000000"/>
                </a:solidFill>
                <a:latin typeface="Lato Light"/>
                <a:sym typeface="Lato Light"/>
              </a:rPr>
              <a:t>criticamente</a:t>
            </a:r>
            <a:r>
              <a:rPr lang="en-US" sz="2400" dirty="0">
                <a:solidFill>
                  <a:srgbClr val="000000"/>
                </a:solidFill>
                <a:latin typeface="Lato Light"/>
                <a:sym typeface="Lato Light"/>
              </a:rPr>
              <a:t> le </a:t>
            </a:r>
            <a:r>
              <a:rPr lang="en-US" sz="2400" dirty="0" err="1">
                <a:solidFill>
                  <a:srgbClr val="000000"/>
                </a:solidFill>
                <a:latin typeface="Lato Light"/>
                <a:sym typeface="Lato Light"/>
              </a:rPr>
              <a:t>fonti</a:t>
            </a:r>
            <a:r>
              <a:rPr lang="en-US" sz="2400" dirty="0">
                <a:solidFill>
                  <a:srgbClr val="000000"/>
                </a:solidFill>
                <a:latin typeface="Lato Light"/>
                <a:sym typeface="Lato Light"/>
              </a:rPr>
              <a:t> e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risultati</a:t>
            </a:r>
            <a:r>
              <a:rPr lang="en-US" sz="2400" dirty="0">
                <a:solidFill>
                  <a:srgbClr val="000000"/>
                </a:solidFill>
                <a:latin typeface="Lato Light"/>
                <a:sym typeface="Lato Light"/>
              </a:rPr>
              <a:t> </a:t>
            </a:r>
            <a:r>
              <a:rPr lang="en-US" sz="2400" dirty="0" err="1">
                <a:solidFill>
                  <a:srgbClr val="000000"/>
                </a:solidFill>
                <a:latin typeface="Lato Light"/>
                <a:sym typeface="Lato Light"/>
              </a:rPr>
              <a:t>automatizzati</a:t>
            </a:r>
            <a:r>
              <a:rPr lang="en-US" sz="2400" dirty="0">
                <a:solidFill>
                  <a:srgbClr val="000000"/>
                </a:solidFill>
                <a:latin typeface="Lato Light"/>
                <a:sym typeface="Lato Light"/>
              </a:rPr>
              <a:t>, </a:t>
            </a:r>
            <a:r>
              <a:rPr lang="en-US" sz="2400" dirty="0" err="1">
                <a:solidFill>
                  <a:srgbClr val="000000"/>
                </a:solidFill>
                <a:latin typeface="Lato Light"/>
                <a:sym typeface="Lato Light"/>
              </a:rPr>
              <a:t>indipendentemente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dalla</a:t>
            </a:r>
            <a:r>
              <a:rPr lang="en-US" sz="2400" dirty="0">
                <a:solidFill>
                  <a:srgbClr val="000000"/>
                </a:solidFill>
                <a:latin typeface="Lato Light"/>
                <a:sym typeface="Lato Light"/>
              </a:rPr>
              <a:t> </a:t>
            </a:r>
            <a:r>
              <a:rPr lang="en-US" sz="2400" dirty="0" err="1">
                <a:solidFill>
                  <a:srgbClr val="000000"/>
                </a:solidFill>
                <a:latin typeface="Lato Light"/>
                <a:sym typeface="Lato Light"/>
              </a:rPr>
              <a:t>qualità</a:t>
            </a:r>
            <a:r>
              <a:rPr lang="en-US" sz="2400" dirty="0">
                <a:solidFill>
                  <a:srgbClr val="000000"/>
                </a:solidFill>
                <a:latin typeface="Lato Light"/>
                <a:sym typeface="Lato Light"/>
              </a:rPr>
              <a:t> </a:t>
            </a:r>
            <a:r>
              <a:rPr lang="en-US" sz="2400" dirty="0" err="1">
                <a:solidFill>
                  <a:srgbClr val="000000"/>
                </a:solidFill>
                <a:latin typeface="Lato Light"/>
                <a:sym typeface="Lato Light"/>
              </a:rPr>
              <a:t>tecnica</a:t>
            </a:r>
            <a:r>
              <a:rPr lang="en-US" sz="2400" dirty="0">
                <a:solidFill>
                  <a:srgbClr val="000000"/>
                </a:solidFill>
                <a:latin typeface="Lato Light"/>
                <a:sym typeface="Lato Light"/>
              </a:rPr>
              <a:t> del </a:t>
            </a:r>
            <a:r>
              <a:rPr lang="en-US" sz="2400" dirty="0" err="1">
                <a:solidFill>
                  <a:srgbClr val="000000"/>
                </a:solidFill>
                <a:latin typeface="Lato Light"/>
                <a:sym typeface="Lato Light"/>
              </a:rPr>
              <a:t>sistema</a:t>
            </a:r>
            <a:r>
              <a:rPr lang="en-US" sz="2400" dirty="0">
                <a:solidFill>
                  <a:srgbClr val="000000"/>
                </a:solidFill>
                <a:latin typeface="Lato Light"/>
                <a:sym typeface="Lato Light"/>
              </a:rPr>
              <a:t> (Wardle e Derakhshan, 2017; Nyhan e Reifler, 2010).</a:t>
            </a:r>
          </a:p>
          <a:p>
            <a:pPr lvl="0" indent="0" algn="just">
              <a:lnSpc>
                <a:spcPts val="2879"/>
              </a:lnSpc>
              <a:spcBef>
                <a:spcPct val="0"/>
              </a:spcBef>
            </a:pPr>
            <a:endParaRPr lang="en-US" sz="2400" dirty="0">
              <a:solidFill>
                <a:srgbClr val="000000"/>
              </a:solidFill>
              <a:latin typeface="Lato Light"/>
              <a:sym typeface="Lato Light"/>
            </a:endParaRPr>
          </a:p>
          <a:p>
            <a:pPr lvl="0" indent="0" algn="just">
              <a:lnSpc>
                <a:spcPts val="2879"/>
              </a:lnSpc>
              <a:spcBef>
                <a:spcPct val="0"/>
              </a:spcBef>
            </a:pPr>
            <a:r>
              <a:rPr lang="en-US" sz="2400" dirty="0">
                <a:solidFill>
                  <a:srgbClr val="000000"/>
                </a:solidFill>
                <a:latin typeface="Lato Light"/>
                <a:sym typeface="Lato Light"/>
              </a:rPr>
              <a:t>Nei </a:t>
            </a:r>
            <a:r>
              <a:rPr lang="en-US" sz="2400" dirty="0" err="1">
                <a:solidFill>
                  <a:srgbClr val="000000"/>
                </a:solidFill>
                <a:latin typeface="Lato Light"/>
                <a:sym typeface="Lato Light"/>
              </a:rPr>
              <a:t>sistemi</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educativi</a:t>
            </a:r>
            <a:r>
              <a:rPr lang="en-US" sz="2400" dirty="0">
                <a:solidFill>
                  <a:srgbClr val="000000"/>
                </a:solidFill>
                <a:latin typeface="Lato Light"/>
                <a:sym typeface="Lato Light"/>
              </a:rPr>
              <a:t>, </a:t>
            </a:r>
            <a:r>
              <a:rPr lang="en-US" sz="2400" dirty="0" err="1">
                <a:solidFill>
                  <a:srgbClr val="000000"/>
                </a:solidFill>
                <a:latin typeface="Lato Light"/>
                <a:sym typeface="Lato Light"/>
              </a:rPr>
              <a:t>esiste</a:t>
            </a:r>
            <a:r>
              <a:rPr lang="en-US" sz="2400" dirty="0">
                <a:solidFill>
                  <a:srgbClr val="000000"/>
                </a:solidFill>
                <a:latin typeface="Lato Light"/>
                <a:sym typeface="Lato Light"/>
              </a:rPr>
              <a:t> il </a:t>
            </a:r>
            <a:r>
              <a:rPr lang="en-US" sz="2400" dirty="0" err="1">
                <a:solidFill>
                  <a:srgbClr val="000000"/>
                </a:solidFill>
                <a:latin typeface="Lato Light"/>
                <a:sym typeface="Lato Light"/>
              </a:rPr>
              <a:t>rischio</a:t>
            </a:r>
            <a:r>
              <a:rPr lang="en-US" sz="2400" dirty="0">
                <a:solidFill>
                  <a:srgbClr val="000000"/>
                </a:solidFill>
                <a:latin typeface="Lato Light"/>
                <a:sym typeface="Lato Light"/>
              </a:rPr>
              <a:t> di </a:t>
            </a:r>
            <a:r>
              <a:rPr lang="en-US" sz="2400" dirty="0" err="1">
                <a:solidFill>
                  <a:srgbClr val="000000"/>
                </a:solidFill>
                <a:latin typeface="Lato Light"/>
                <a:sym typeface="Lato Light"/>
              </a:rPr>
              <a:t>accettare</a:t>
            </a:r>
            <a:r>
              <a:rPr lang="en-US" sz="2400" dirty="0">
                <a:solidFill>
                  <a:srgbClr val="000000"/>
                </a:solidFill>
                <a:latin typeface="Lato Light"/>
                <a:sym typeface="Lato Light"/>
              </a:rPr>
              <a:t> </a:t>
            </a:r>
            <a:r>
              <a:rPr lang="en-US" sz="2400" dirty="0" err="1">
                <a:solidFill>
                  <a:srgbClr val="000000"/>
                </a:solidFill>
                <a:latin typeface="Lato Light"/>
                <a:sym typeface="Lato Light"/>
              </a:rPr>
              <a:t>informazioni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valide</a:t>
            </a:r>
            <a:r>
              <a:rPr lang="en-US" sz="2400" dirty="0">
                <a:solidFill>
                  <a:srgbClr val="000000"/>
                </a:solidFill>
                <a:latin typeface="Lato Light"/>
                <a:sym typeface="Lato Light"/>
              </a:rPr>
              <a:t> e ben </a:t>
            </a:r>
            <a:r>
              <a:rPr lang="en-US" sz="2400" dirty="0" err="1">
                <a:solidFill>
                  <a:srgbClr val="000000"/>
                </a:solidFill>
                <a:latin typeface="Lato Light"/>
                <a:sym typeface="Lato Light"/>
              </a:rPr>
              <a:t>scritte</a:t>
            </a:r>
            <a:r>
              <a:rPr lang="en-US" sz="2400" dirty="0">
                <a:solidFill>
                  <a:srgbClr val="000000"/>
                </a:solidFill>
                <a:latin typeface="Lato Light"/>
                <a:sym typeface="Lato Light"/>
              </a:rPr>
              <a:t> </a:t>
            </a:r>
            <a:r>
              <a:rPr lang="en-US" sz="2400" dirty="0" err="1">
                <a:solidFill>
                  <a:srgbClr val="000000"/>
                </a:solidFill>
                <a:latin typeface="Lato Light"/>
                <a:sym typeface="Lato Light"/>
              </a:rPr>
              <a:t>quando</a:t>
            </a:r>
            <a:r>
              <a:rPr lang="en-US" sz="2400" dirty="0">
                <a:solidFill>
                  <a:srgbClr val="000000"/>
                </a:solidFill>
                <a:latin typeface="Lato Light"/>
                <a:sym typeface="Lato Light"/>
              </a:rPr>
              <a:t> </a:t>
            </a:r>
            <a:r>
              <a:rPr lang="en-US" sz="2400" dirty="0" err="1">
                <a:solidFill>
                  <a:srgbClr val="000000"/>
                </a:solidFill>
                <a:latin typeface="Lato Light"/>
                <a:sym typeface="Lato Light"/>
              </a:rPr>
              <a:t>formatori</a:t>
            </a:r>
            <a:r>
              <a:rPr lang="en-US" sz="2400" dirty="0">
                <a:solidFill>
                  <a:srgbClr val="000000"/>
                </a:solidFill>
                <a:latin typeface="Lato Light"/>
                <a:sym typeface="Lato Light"/>
              </a:rPr>
              <a:t> e </a:t>
            </a:r>
            <a:r>
              <a:rPr lang="en-US" sz="2400" dirty="0" err="1">
                <a:solidFill>
                  <a:srgbClr val="000000"/>
                </a:solidFill>
                <a:latin typeface="Lato Light"/>
                <a:sym typeface="Lato Light"/>
              </a:rPr>
              <a:t>studenti</a:t>
            </a:r>
            <a:r>
              <a:rPr lang="en-US" sz="2400" dirty="0">
                <a:solidFill>
                  <a:srgbClr val="000000"/>
                </a:solidFill>
                <a:latin typeface="Lato Light"/>
                <a:sym typeface="Lato Light"/>
              </a:rPr>
              <a:t> le </a:t>
            </a:r>
            <a:r>
              <a:rPr lang="en-US" sz="2400" dirty="0" err="1">
                <a:solidFill>
                  <a:srgbClr val="000000"/>
                </a:solidFill>
                <a:latin typeface="Lato Light"/>
                <a:sym typeface="Lato Light"/>
              </a:rPr>
              <a:t>recepiscono</a:t>
            </a:r>
            <a:r>
              <a:rPr lang="en-US" sz="2400" dirty="0">
                <a:solidFill>
                  <a:srgbClr val="000000"/>
                </a:solidFill>
                <a:latin typeface="Lato Light"/>
                <a:sym typeface="Lato Light"/>
              </a:rPr>
              <a:t> senza spirito </a:t>
            </a:r>
            <a:r>
              <a:rPr lang="en-US" sz="2400" dirty="0" err="1">
                <a:solidFill>
                  <a:srgbClr val="000000"/>
                </a:solidFill>
                <a:latin typeface="Lato Light"/>
                <a:sym typeface="Lato Light"/>
              </a:rPr>
              <a:t>critico</a:t>
            </a:r>
            <a:r>
              <a:rPr lang="en-US" sz="2400" dirty="0">
                <a:solidFill>
                  <a:srgbClr val="000000"/>
                </a:solidFill>
                <a:latin typeface="Lato Light"/>
                <a:sym typeface="Lato Light"/>
              </a:rPr>
              <a:t>.</a:t>
            </a:r>
          </a:p>
        </p:txBody>
      </p:sp>
      <p:grpSp>
        <p:nvGrpSpPr>
          <p:cNvPr id="4" name="Group 4"/>
          <p:cNvGrpSpPr/>
          <p:nvPr/>
        </p:nvGrpSpPr>
        <p:grpSpPr>
          <a:xfrm>
            <a:off x="-2295439" y="0"/>
            <a:ext cx="6901405" cy="10287000"/>
            <a:chOff x="0" y="0"/>
            <a:chExt cx="9201874" cy="13716000"/>
          </a:xfrm>
        </p:grpSpPr>
        <p:sp>
          <p:nvSpPr>
            <p:cNvPr id="5" name="Freeform 5"/>
            <p:cNvSpPr/>
            <p:nvPr/>
          </p:nvSpPr>
          <p:spPr>
            <a:xfrm>
              <a:off x="0" y="0"/>
              <a:ext cx="9201912" cy="13716000"/>
            </a:xfrm>
            <a:custGeom>
              <a:avLst/>
              <a:gdLst/>
              <a:ahLst/>
              <a:cxnLst/>
              <a:rect l="l" t="t" r="r" b="b"/>
              <a:pathLst>
                <a:path w="9201912" h="13716000">
                  <a:moveTo>
                    <a:pt x="0" y="0"/>
                  </a:moveTo>
                  <a:lnTo>
                    <a:pt x="9201912" y="0"/>
                  </a:lnTo>
                  <a:lnTo>
                    <a:pt x="9201912" y="13716000"/>
                  </a:lnTo>
                  <a:lnTo>
                    <a:pt x="0" y="13716000"/>
                  </a:lnTo>
                  <a:lnTo>
                    <a:pt x="0" y="0"/>
                  </a:lnTo>
                  <a:close/>
                </a:path>
              </a:pathLst>
            </a:custGeom>
            <a:blipFill>
              <a:blip r:embed="rId4"/>
              <a:stretch>
                <a:fillRect/>
              </a:stretch>
            </a:blipFill>
          </p:spPr>
          <p:txBody>
            <a:bodyPr/>
            <a:lstStyle/>
            <a:p>
              <a:endParaRPr lang="en-GB"/>
            </a:p>
          </p:txBody>
        </p:sp>
      </p:gr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257800" y="1943100"/>
            <a:ext cx="12135444" cy="5179110"/>
          </a:xfrm>
          <a:prstGeom prst="rect">
            <a:avLst/>
          </a:prstGeom>
        </p:spPr>
        <p:txBody>
          <a:bodyPr lIns="0" tIns="0" rIns="0" bIns="0" rtlCol="0" anchor="t">
            <a:spAutoFit/>
          </a:bodyPr>
          <a:lstStyle/>
          <a:p>
            <a:pPr algn="just">
              <a:lnSpc>
                <a:spcPts val="2879"/>
              </a:lnSpc>
              <a:spcBef>
                <a:spcPct val="0"/>
              </a:spcBef>
            </a:pPr>
            <a:r>
              <a:rPr lang="en-US" sz="2400" dirty="0">
                <a:solidFill>
                  <a:srgbClr val="000000"/>
                </a:solidFill>
                <a:latin typeface="Lato Light"/>
                <a:sym typeface="Lato Light"/>
              </a:rPr>
              <a:t>In </a:t>
            </a:r>
            <a:r>
              <a:rPr lang="en-US" sz="2400" dirty="0" err="1">
                <a:solidFill>
                  <a:srgbClr val="000000"/>
                </a:solidFill>
                <a:latin typeface="Lato Light"/>
                <a:sym typeface="Lato Light"/>
              </a:rPr>
              <a:t>assenza</a:t>
            </a:r>
            <a:r>
              <a:rPr lang="en-US" sz="2400" dirty="0">
                <a:solidFill>
                  <a:srgbClr val="000000"/>
                </a:solidFill>
                <a:latin typeface="Lato Light"/>
                <a:sym typeface="Lato Light"/>
              </a:rPr>
              <a:t> di </a:t>
            </a:r>
            <a:r>
              <a:rPr lang="en-US" sz="2400" dirty="0" err="1">
                <a:solidFill>
                  <a:srgbClr val="000000"/>
                </a:solidFill>
                <a:latin typeface="Lato Light"/>
                <a:sym typeface="Lato Light"/>
              </a:rPr>
              <a:t>competenze</a:t>
            </a:r>
            <a:r>
              <a:rPr lang="en-US" sz="2400" dirty="0">
                <a:solidFill>
                  <a:srgbClr val="000000"/>
                </a:solidFill>
                <a:latin typeface="Lato Light"/>
                <a:sym typeface="Lato Light"/>
              </a:rPr>
              <a:t> </a:t>
            </a:r>
            <a:r>
              <a:rPr lang="en-US" sz="2400" dirty="0" err="1">
                <a:solidFill>
                  <a:srgbClr val="000000"/>
                </a:solidFill>
                <a:latin typeface="Lato Light"/>
                <a:sym typeface="Lato Light"/>
              </a:rPr>
              <a:t>digitali</a:t>
            </a:r>
            <a:r>
              <a:rPr lang="en-US" sz="2400" dirty="0">
                <a:solidFill>
                  <a:srgbClr val="000000"/>
                </a:solidFill>
                <a:latin typeface="Lato Light"/>
                <a:sym typeface="Lato Light"/>
              </a:rPr>
              <a:t> e </a:t>
            </a:r>
            <a:r>
              <a:rPr lang="en-US" sz="2400" dirty="0" err="1">
                <a:solidFill>
                  <a:srgbClr val="000000"/>
                </a:solidFill>
                <a:latin typeface="Lato Light"/>
                <a:sym typeface="Lato Light"/>
              </a:rPr>
              <a:t>mediatiche</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risultati</a:t>
            </a:r>
            <a:r>
              <a:rPr lang="en-US" sz="2400" dirty="0">
                <a:solidFill>
                  <a:srgbClr val="000000"/>
                </a:solidFill>
                <a:latin typeface="Lato Light"/>
                <a:sym typeface="Lato Light"/>
              </a:rPr>
              <a:t> </a:t>
            </a:r>
            <a:r>
              <a:rPr lang="en-US" sz="2400" dirty="0" err="1">
                <a:solidFill>
                  <a:srgbClr val="000000"/>
                </a:solidFill>
                <a:latin typeface="Lato Light"/>
                <a:sym typeface="Lato Light"/>
              </a:rPr>
              <a:t>dell'intelligenza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a:t>
            </a:r>
            <a:r>
              <a:rPr lang="en-US" sz="2400" dirty="0" err="1">
                <a:solidFill>
                  <a:srgbClr val="000000"/>
                </a:solidFill>
                <a:latin typeface="Lato Light"/>
                <a:sym typeface="Lato Light"/>
              </a:rPr>
              <a:t>possono</a:t>
            </a:r>
            <a:r>
              <a:rPr lang="en-US" sz="2400" dirty="0">
                <a:solidFill>
                  <a:srgbClr val="000000"/>
                </a:solidFill>
                <a:latin typeface="Lato Light"/>
                <a:sym typeface="Lato Light"/>
              </a:rPr>
              <a:t> </a:t>
            </a:r>
            <a:r>
              <a:rPr lang="en-US" sz="2400" dirty="0" err="1">
                <a:solidFill>
                  <a:srgbClr val="000000"/>
                </a:solidFill>
                <a:latin typeface="Lato Light"/>
                <a:sym typeface="Lato Light"/>
              </a:rPr>
              <a:t>essere</a:t>
            </a:r>
            <a:r>
              <a:rPr lang="en-US" sz="2400" dirty="0">
                <a:solidFill>
                  <a:srgbClr val="000000"/>
                </a:solidFill>
                <a:latin typeface="Lato Light"/>
                <a:sym typeface="Lato Light"/>
              </a:rPr>
              <a:t> </a:t>
            </a:r>
            <a:r>
              <a:rPr lang="en-US" sz="2400" dirty="0" err="1">
                <a:solidFill>
                  <a:srgbClr val="000000"/>
                </a:solidFill>
                <a:latin typeface="Lato Light"/>
                <a:sym typeface="Lato Light"/>
              </a:rPr>
              <a:t>utilizzati</a:t>
            </a:r>
            <a:r>
              <a:rPr lang="en-US" sz="2400" dirty="0">
                <a:solidFill>
                  <a:srgbClr val="000000"/>
                </a:solidFill>
                <a:latin typeface="Lato Light"/>
                <a:sym typeface="Lato Light"/>
              </a:rPr>
              <a:t> </a:t>
            </a:r>
            <a:r>
              <a:rPr lang="en-US" sz="2400" dirty="0" err="1">
                <a:solidFill>
                  <a:srgbClr val="000000"/>
                </a:solidFill>
                <a:latin typeface="Lato Light"/>
                <a:sym typeface="Lato Light"/>
              </a:rPr>
              <a:t>acriticamente</a:t>
            </a:r>
            <a:r>
              <a:rPr lang="en-US" sz="2400" dirty="0">
                <a:solidFill>
                  <a:srgbClr val="000000"/>
                </a:solidFill>
                <a:latin typeface="Lato Light"/>
                <a:sym typeface="Lato Light"/>
              </a:rPr>
              <a:t> per </a:t>
            </a:r>
            <a:r>
              <a:rPr lang="en-US" sz="2400" dirty="0" err="1">
                <a:solidFill>
                  <a:srgbClr val="000000"/>
                </a:solidFill>
                <a:latin typeface="Lato Light"/>
                <a:sym typeface="Lato Light"/>
              </a:rPr>
              <a:t>progettare</a:t>
            </a:r>
            <a:r>
              <a:rPr lang="en-US" sz="2400" dirty="0">
                <a:solidFill>
                  <a:srgbClr val="000000"/>
                </a:solidFill>
                <a:latin typeface="Lato Light"/>
                <a:sym typeface="Lato Light"/>
              </a:rPr>
              <a:t> </a:t>
            </a:r>
            <a:r>
              <a:rPr lang="en-US" sz="2400" dirty="0" err="1">
                <a:solidFill>
                  <a:srgbClr val="000000"/>
                </a:solidFill>
                <a:latin typeface="Lato Light"/>
                <a:sym typeface="Lato Light"/>
              </a:rPr>
              <a:t>attività</a:t>
            </a:r>
            <a:r>
              <a:rPr lang="en-US" sz="2400" dirty="0">
                <a:solidFill>
                  <a:srgbClr val="000000"/>
                </a:solidFill>
                <a:latin typeface="Lato Light"/>
                <a:sym typeface="Lato Light"/>
              </a:rPr>
              <a:t> di </a:t>
            </a:r>
            <a:r>
              <a:rPr lang="en-US" sz="2400" dirty="0" err="1">
                <a:solidFill>
                  <a:srgbClr val="000000"/>
                </a:solidFill>
                <a:latin typeface="Lato Light"/>
                <a:sym typeface="Lato Light"/>
              </a:rPr>
              <a:t>apprendimento</a:t>
            </a:r>
            <a:r>
              <a:rPr lang="en-US" sz="2400" dirty="0">
                <a:solidFill>
                  <a:srgbClr val="000000"/>
                </a:solidFill>
                <a:latin typeface="Lato Light"/>
                <a:sym typeface="Lato Light"/>
              </a:rPr>
              <a:t>, </a:t>
            </a:r>
            <a:r>
              <a:rPr lang="en-US" sz="2400" dirty="0" err="1">
                <a:solidFill>
                  <a:srgbClr val="000000"/>
                </a:solidFill>
                <a:latin typeface="Lato Light"/>
                <a:sym typeface="Lato Light"/>
              </a:rPr>
              <a:t>valutare</a:t>
            </a:r>
            <a:r>
              <a:rPr lang="en-US" sz="2400" dirty="0">
                <a:solidFill>
                  <a:srgbClr val="000000"/>
                </a:solidFill>
                <a:latin typeface="Lato Light"/>
                <a:sym typeface="Lato Light"/>
              </a:rPr>
              <a:t> </a:t>
            </a:r>
            <a:r>
              <a:rPr lang="en-US" sz="2400" dirty="0" err="1">
                <a:solidFill>
                  <a:srgbClr val="000000"/>
                </a:solidFill>
                <a:latin typeface="Lato Light"/>
                <a:sym typeface="Lato Light"/>
              </a:rPr>
              <a:t>competenze</a:t>
            </a:r>
            <a:r>
              <a:rPr lang="en-US" sz="2400" dirty="0">
                <a:solidFill>
                  <a:srgbClr val="000000"/>
                </a:solidFill>
                <a:latin typeface="Lato Light"/>
                <a:sym typeface="Lato Light"/>
              </a:rPr>
              <a:t> o </a:t>
            </a:r>
            <a:r>
              <a:rPr lang="en-US" sz="2400" dirty="0" err="1">
                <a:solidFill>
                  <a:srgbClr val="000000"/>
                </a:solidFill>
                <a:latin typeface="Lato Light"/>
                <a:sym typeface="Lato Light"/>
              </a:rPr>
              <a:t>condurre</a:t>
            </a:r>
            <a:r>
              <a:rPr lang="en-US" sz="2400" dirty="0">
                <a:solidFill>
                  <a:srgbClr val="000000"/>
                </a:solidFill>
                <a:latin typeface="Lato Light"/>
                <a:sym typeface="Lato Light"/>
              </a:rPr>
              <a:t> </a:t>
            </a:r>
            <a:r>
              <a:rPr lang="en-US" sz="2400" dirty="0" err="1">
                <a:solidFill>
                  <a:srgbClr val="000000"/>
                </a:solidFill>
                <a:latin typeface="Lato Light"/>
                <a:sym typeface="Lato Light"/>
              </a:rPr>
              <a:t>valutazioni</a:t>
            </a:r>
            <a:r>
              <a:rPr lang="en-US" sz="2400" dirty="0">
                <a:solidFill>
                  <a:srgbClr val="000000"/>
                </a:solidFill>
                <a:latin typeface="Lato Light"/>
                <a:sym typeface="Lato Light"/>
              </a:rPr>
              <a:t>.</a:t>
            </a:r>
          </a:p>
          <a:p>
            <a:pPr algn="just">
              <a:lnSpc>
                <a:spcPts val="2879"/>
              </a:lnSpc>
              <a:spcBef>
                <a:spcPct val="0"/>
              </a:spcBef>
            </a:pPr>
            <a:endParaRPr lang="en-US" sz="2400" dirty="0">
              <a:solidFill>
                <a:srgbClr val="000000"/>
              </a:solidFill>
              <a:latin typeface="Lato Light"/>
              <a:sym typeface="Lato Light"/>
            </a:endParaRPr>
          </a:p>
          <a:p>
            <a:pPr algn="just">
              <a:lnSpc>
                <a:spcPts val="2879"/>
              </a:lnSpc>
              <a:spcBef>
                <a:spcPct val="0"/>
              </a:spcBef>
            </a:pPr>
            <a:r>
              <a:rPr lang="en-US" sz="2400" dirty="0">
                <a:solidFill>
                  <a:srgbClr val="000000"/>
                </a:solidFill>
                <a:latin typeface="Lato Light"/>
                <a:sym typeface="Lato Light"/>
              </a:rPr>
              <a:t>Non </a:t>
            </a:r>
            <a:r>
              <a:rPr lang="en-US" sz="2400" dirty="0" err="1">
                <a:solidFill>
                  <a:srgbClr val="000000"/>
                </a:solidFill>
                <a:latin typeface="Lato Light"/>
                <a:sym typeface="Lato Light"/>
              </a:rPr>
              <a:t>dovremmo</a:t>
            </a:r>
            <a:r>
              <a:rPr lang="en-US" sz="2400" dirty="0">
                <a:solidFill>
                  <a:srgbClr val="000000"/>
                </a:solidFill>
                <a:latin typeface="Lato Light"/>
                <a:sym typeface="Lato Light"/>
              </a:rPr>
              <a:t> </a:t>
            </a:r>
            <a:r>
              <a:rPr lang="en-US" sz="2400" dirty="0" err="1">
                <a:solidFill>
                  <a:srgbClr val="000000"/>
                </a:solidFill>
                <a:latin typeface="Lato Light"/>
                <a:sym typeface="Lato Light"/>
              </a:rPr>
              <a:t>incolpare</a:t>
            </a:r>
            <a:r>
              <a:rPr lang="en-US" sz="2400" dirty="0">
                <a:solidFill>
                  <a:srgbClr val="000000"/>
                </a:solidFill>
                <a:latin typeface="Lato Light"/>
                <a:sym typeface="Lato Light"/>
              </a:rPr>
              <a:t> solo </a:t>
            </a:r>
            <a:r>
              <a:rPr lang="en-US" sz="2400" dirty="0" err="1">
                <a:solidFill>
                  <a:srgbClr val="000000"/>
                </a:solidFill>
                <a:latin typeface="Lato Light"/>
                <a:sym typeface="Lato Light"/>
              </a:rPr>
              <a:t>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a:t>
            </a:r>
            <a:r>
              <a:rPr lang="en-US" sz="2400" dirty="0" err="1">
                <a:solidFill>
                  <a:srgbClr val="000000"/>
                </a:solidFill>
                <a:latin typeface="Lato Light"/>
                <a:sym typeface="Lato Light"/>
              </a:rPr>
              <a:t>poiché</a:t>
            </a:r>
            <a:r>
              <a:rPr lang="en-US" sz="2400" dirty="0">
                <a:solidFill>
                  <a:srgbClr val="000000"/>
                </a:solidFill>
                <a:latin typeface="Lato Light"/>
                <a:sym typeface="Lato Light"/>
              </a:rPr>
              <a:t> </a:t>
            </a:r>
            <a:r>
              <a:rPr lang="en-US" sz="2400" dirty="0" err="1">
                <a:solidFill>
                  <a:srgbClr val="000000"/>
                </a:solidFill>
                <a:latin typeface="Lato Light"/>
                <a:sym typeface="Lato Light"/>
              </a:rPr>
              <a:t>si</a:t>
            </a:r>
            <a:r>
              <a:rPr lang="en-US" sz="2400" dirty="0">
                <a:solidFill>
                  <a:srgbClr val="000000"/>
                </a:solidFill>
                <a:latin typeface="Lato Light"/>
                <a:sym typeface="Lato Light"/>
              </a:rPr>
              <a:t> </a:t>
            </a:r>
            <a:r>
              <a:rPr lang="en-US" sz="2400" dirty="0" err="1">
                <a:solidFill>
                  <a:srgbClr val="000000"/>
                </a:solidFill>
                <a:latin typeface="Lato Light"/>
                <a:sym typeface="Lato Light"/>
              </a:rPr>
              <a:t>tratta</a:t>
            </a:r>
            <a:r>
              <a:rPr lang="en-US" sz="2400" dirty="0">
                <a:solidFill>
                  <a:srgbClr val="000000"/>
                </a:solidFill>
                <a:latin typeface="Lato Light"/>
                <a:sym typeface="Lato Light"/>
              </a:rPr>
              <a:t> di uno </a:t>
            </a:r>
            <a:r>
              <a:rPr lang="en-US" sz="2400" dirty="0" err="1">
                <a:solidFill>
                  <a:srgbClr val="000000"/>
                </a:solidFill>
                <a:latin typeface="Lato Light"/>
                <a:sym typeface="Lato Light"/>
              </a:rPr>
              <a:t>strumento</a:t>
            </a:r>
            <a:r>
              <a:rPr lang="en-US" sz="2400" dirty="0">
                <a:solidFill>
                  <a:srgbClr val="000000"/>
                </a:solidFill>
                <a:latin typeface="Lato Light"/>
                <a:sym typeface="Lato Light"/>
              </a:rPr>
              <a:t> utile e, per </a:t>
            </a:r>
            <a:r>
              <a:rPr lang="en-US" sz="2400" dirty="0" err="1">
                <a:solidFill>
                  <a:srgbClr val="000000"/>
                </a:solidFill>
                <a:latin typeface="Lato Light"/>
                <a:sym typeface="Lato Light"/>
              </a:rPr>
              <a:t>certi</a:t>
            </a:r>
            <a:r>
              <a:rPr lang="en-US" sz="2400" dirty="0">
                <a:solidFill>
                  <a:srgbClr val="000000"/>
                </a:solidFill>
                <a:latin typeface="Lato Light"/>
                <a:sym typeface="Lato Light"/>
              </a:rPr>
              <a:t> </a:t>
            </a:r>
            <a:r>
              <a:rPr lang="en-US" sz="2400" dirty="0" err="1">
                <a:solidFill>
                  <a:srgbClr val="000000"/>
                </a:solidFill>
                <a:latin typeface="Lato Light"/>
                <a:sym typeface="Lato Light"/>
              </a:rPr>
              <a:t>versi</a:t>
            </a:r>
            <a:r>
              <a:rPr lang="en-US" sz="2400" dirty="0">
                <a:solidFill>
                  <a:srgbClr val="000000"/>
                </a:solidFill>
                <a:latin typeface="Lato Light"/>
                <a:sym typeface="Lato Light"/>
              </a:rPr>
              <a:t>, </a:t>
            </a:r>
            <a:r>
              <a:rPr lang="en-US" sz="2400" dirty="0" err="1">
                <a:solidFill>
                  <a:srgbClr val="000000"/>
                </a:solidFill>
                <a:latin typeface="Lato Light"/>
                <a:sym typeface="Lato Light"/>
              </a:rPr>
              <a:t>indispensabile</a:t>
            </a:r>
            <a:r>
              <a:rPr lang="en-US" sz="2400" dirty="0">
                <a:solidFill>
                  <a:srgbClr val="000000"/>
                </a:solidFill>
                <a:latin typeface="Lato Light"/>
                <a:sym typeface="Lato Light"/>
              </a:rPr>
              <a:t>.</a:t>
            </a:r>
          </a:p>
          <a:p>
            <a:pPr algn="just">
              <a:lnSpc>
                <a:spcPts val="2879"/>
              </a:lnSpc>
              <a:spcBef>
                <a:spcPct val="0"/>
              </a:spcBef>
            </a:pPr>
            <a:endParaRPr lang="en-US" sz="2400" dirty="0">
              <a:solidFill>
                <a:srgbClr val="000000"/>
              </a:solidFill>
              <a:latin typeface="Lato Light"/>
              <a:sym typeface="Lato Light"/>
            </a:endParaRPr>
          </a:p>
          <a:p>
            <a:pPr algn="just">
              <a:lnSpc>
                <a:spcPts val="2879"/>
              </a:lnSpc>
              <a:spcBef>
                <a:spcPct val="0"/>
              </a:spcBef>
            </a:pPr>
            <a:r>
              <a:rPr lang="en-US" sz="2400" dirty="0" err="1">
                <a:solidFill>
                  <a:srgbClr val="000000"/>
                </a:solidFill>
                <a:latin typeface="Lato Light"/>
                <a:sym typeface="Lato Light"/>
              </a:rPr>
              <a:t>Ciò</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dobbiamo</a:t>
            </a:r>
            <a:r>
              <a:rPr lang="en-US" sz="2400" dirty="0">
                <a:solidFill>
                  <a:srgbClr val="000000"/>
                </a:solidFill>
                <a:latin typeface="Lato Light"/>
                <a:sym typeface="Lato Light"/>
              </a:rPr>
              <a:t> </a:t>
            </a:r>
            <a:r>
              <a:rPr lang="en-US" sz="2400" dirty="0" err="1">
                <a:solidFill>
                  <a:srgbClr val="000000"/>
                </a:solidFill>
                <a:latin typeface="Lato Light"/>
                <a:sym typeface="Lato Light"/>
              </a:rPr>
              <a:t>sottolineare</a:t>
            </a:r>
            <a:r>
              <a:rPr lang="en-US" sz="2400" dirty="0">
                <a:solidFill>
                  <a:srgbClr val="000000"/>
                </a:solidFill>
                <a:latin typeface="Lato Light"/>
                <a:sym typeface="Lato Light"/>
              </a:rPr>
              <a:t> è </a:t>
            </a:r>
            <a:r>
              <a:rPr lang="en-US" sz="2400" dirty="0" err="1">
                <a:solidFill>
                  <a:srgbClr val="000000"/>
                </a:solidFill>
                <a:latin typeface="Lato Light"/>
                <a:sym typeface="Lato Light"/>
              </a:rPr>
              <a:t>l'interazione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tra</a:t>
            </a:r>
            <a:r>
              <a:rPr lang="en-US" sz="2400" dirty="0">
                <a:solidFill>
                  <a:srgbClr val="000000"/>
                </a:solidFill>
                <a:latin typeface="Lato Light"/>
                <a:sym typeface="Lato Light"/>
              </a:rPr>
              <a:t> </a:t>
            </a:r>
            <a:r>
              <a:rPr lang="en-US" sz="2400" dirty="0" err="1">
                <a:solidFill>
                  <a:srgbClr val="000000"/>
                </a:solidFill>
                <a:latin typeface="Lato Light"/>
                <a:sym typeface="Lato Light"/>
              </a:rPr>
              <a:t>tecnologia</a:t>
            </a:r>
            <a:r>
              <a:rPr lang="en-US" sz="2400" dirty="0">
                <a:solidFill>
                  <a:srgbClr val="000000"/>
                </a:solidFill>
                <a:latin typeface="Lato Light"/>
                <a:sym typeface="Lato Light"/>
              </a:rPr>
              <a:t> e </a:t>
            </a:r>
            <a:r>
              <a:rPr lang="en-US" sz="2400" dirty="0" err="1">
                <a:solidFill>
                  <a:srgbClr val="000000"/>
                </a:solidFill>
                <a:latin typeface="Lato Light"/>
                <a:sym typeface="Lato Light"/>
              </a:rPr>
              <a:t>utenti</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quali</a:t>
            </a:r>
            <a:r>
              <a:rPr lang="en-US" sz="2400" dirty="0">
                <a:solidFill>
                  <a:srgbClr val="000000"/>
                </a:solidFill>
                <a:latin typeface="Lato Light"/>
                <a:sym typeface="Lato Light"/>
              </a:rPr>
              <a:t>, </a:t>
            </a:r>
            <a:r>
              <a:rPr lang="en-US" sz="2400" dirty="0" err="1">
                <a:solidFill>
                  <a:srgbClr val="000000"/>
                </a:solidFill>
                <a:latin typeface="Lato Light"/>
                <a:sym typeface="Lato Light"/>
              </a:rPr>
              <a:t>soprattutto</a:t>
            </a:r>
            <a:r>
              <a:rPr lang="en-US" sz="2400" dirty="0">
                <a:solidFill>
                  <a:srgbClr val="000000"/>
                </a:solidFill>
                <a:latin typeface="Lato Light"/>
                <a:sym typeface="Lato Light"/>
              </a:rPr>
              <a:t> se </a:t>
            </a:r>
            <a:r>
              <a:rPr lang="en-US" sz="2400" dirty="0" err="1">
                <a:solidFill>
                  <a:srgbClr val="000000"/>
                </a:solidFill>
                <a:latin typeface="Lato Light"/>
                <a:sym typeface="Lato Light"/>
              </a:rPr>
              <a:t>sono</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educatori</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possono</a:t>
            </a:r>
            <a:r>
              <a:rPr lang="en-US" sz="2400" dirty="0">
                <a:solidFill>
                  <a:srgbClr val="000000"/>
                </a:solidFill>
                <a:latin typeface="Lato Light"/>
                <a:sym typeface="Lato Light"/>
              </a:rPr>
              <a:t> </a:t>
            </a:r>
            <a:r>
              <a:rPr lang="en-US" sz="2400" dirty="0" err="1">
                <a:solidFill>
                  <a:srgbClr val="000000"/>
                </a:solidFill>
                <a:latin typeface="Lato Light"/>
                <a:sym typeface="Lato Light"/>
              </a:rPr>
              <a:t>evitare</a:t>
            </a:r>
            <a:r>
              <a:rPr lang="en-US" sz="2400" dirty="0">
                <a:solidFill>
                  <a:srgbClr val="000000"/>
                </a:solidFill>
                <a:latin typeface="Lato Light"/>
                <a:sym typeface="Lato Light"/>
              </a:rPr>
              <a:t> di </a:t>
            </a:r>
            <a:r>
              <a:rPr lang="en-US" sz="2400" dirty="0" err="1">
                <a:solidFill>
                  <a:srgbClr val="000000"/>
                </a:solidFill>
                <a:latin typeface="Lato Light"/>
                <a:sym typeface="Lato Light"/>
              </a:rPr>
              <a:t>diventare</a:t>
            </a:r>
            <a:r>
              <a:rPr lang="en-US" sz="2400" dirty="0">
                <a:solidFill>
                  <a:srgbClr val="000000"/>
                </a:solidFill>
                <a:latin typeface="Lato Light"/>
                <a:sym typeface="Lato Light"/>
              </a:rPr>
              <a:t> </a:t>
            </a:r>
            <a:r>
              <a:rPr lang="en-US" sz="2400" dirty="0" err="1">
                <a:solidFill>
                  <a:srgbClr val="000000"/>
                </a:solidFill>
                <a:latin typeface="Lato Light"/>
                <a:sym typeface="Lato Light"/>
              </a:rPr>
              <a:t>mediatori</a:t>
            </a:r>
            <a:r>
              <a:rPr lang="en-US" sz="2400" dirty="0">
                <a:solidFill>
                  <a:srgbClr val="000000"/>
                </a:solidFill>
                <a:latin typeface="Lato Light"/>
                <a:sym typeface="Lato Light"/>
              </a:rPr>
              <a:t> </a:t>
            </a:r>
            <a:r>
              <a:rPr lang="en-US" sz="2400" dirty="0" err="1">
                <a:solidFill>
                  <a:srgbClr val="000000"/>
                </a:solidFill>
                <a:latin typeface="Lato Light"/>
                <a:sym typeface="Lato Light"/>
              </a:rPr>
              <a:t>critici</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verificano</a:t>
            </a:r>
            <a:r>
              <a:rPr lang="en-US" sz="2400" dirty="0">
                <a:solidFill>
                  <a:srgbClr val="000000"/>
                </a:solidFill>
                <a:latin typeface="Lato Light"/>
                <a:sym typeface="Lato Light"/>
              </a:rPr>
              <a:t> le </a:t>
            </a:r>
            <a:r>
              <a:rPr lang="en-US" sz="2400" dirty="0" err="1">
                <a:solidFill>
                  <a:srgbClr val="000000"/>
                </a:solidFill>
                <a:latin typeface="Lato Light"/>
                <a:sym typeface="Lato Light"/>
              </a:rPr>
              <a:t>informazioni</a:t>
            </a:r>
            <a:r>
              <a:rPr lang="en-US" sz="2400" dirty="0">
                <a:solidFill>
                  <a:srgbClr val="000000"/>
                </a:solidFill>
                <a:latin typeface="Lato Light"/>
                <a:sym typeface="Lato Light"/>
              </a:rPr>
              <a:t> e </a:t>
            </a:r>
            <a:r>
              <a:rPr lang="en-US" sz="2400" dirty="0" err="1">
                <a:solidFill>
                  <a:srgbClr val="000000"/>
                </a:solidFill>
                <a:latin typeface="Lato Light"/>
                <a:sym typeface="Lato Light"/>
              </a:rPr>
              <a:t>promuovono</a:t>
            </a:r>
            <a:r>
              <a:rPr lang="en-US" sz="2400" dirty="0">
                <a:solidFill>
                  <a:srgbClr val="000000"/>
                </a:solidFill>
                <a:latin typeface="Lato Light"/>
                <a:sym typeface="Lato Light"/>
              </a:rPr>
              <a:t> </a:t>
            </a:r>
            <a:r>
              <a:rPr lang="en-US" sz="2400" dirty="0" err="1">
                <a:solidFill>
                  <a:srgbClr val="000000"/>
                </a:solidFill>
                <a:latin typeface="Lato Light"/>
                <a:sym typeface="Lato Light"/>
              </a:rPr>
              <a:t>pratiche</a:t>
            </a:r>
            <a:r>
              <a:rPr lang="en-US" sz="2400" dirty="0">
                <a:solidFill>
                  <a:srgbClr val="000000"/>
                </a:solidFill>
                <a:latin typeface="Lato Light"/>
                <a:sym typeface="Lato Light"/>
              </a:rPr>
              <a:t> di </a:t>
            </a:r>
            <a:r>
              <a:rPr lang="en-US" sz="2400" dirty="0" err="1">
                <a:solidFill>
                  <a:srgbClr val="000000"/>
                </a:solidFill>
                <a:latin typeface="Lato Light"/>
                <a:sym typeface="Lato Light"/>
              </a:rPr>
              <a:t>controllo</a:t>
            </a:r>
            <a:r>
              <a:rPr lang="en-US" sz="2400" dirty="0">
                <a:solidFill>
                  <a:srgbClr val="000000"/>
                </a:solidFill>
                <a:latin typeface="Lato Light"/>
                <a:sym typeface="Lato Light"/>
              </a:rPr>
              <a:t> </a:t>
            </a:r>
            <a:r>
              <a:rPr lang="en-US" sz="2400" dirty="0" err="1">
                <a:solidFill>
                  <a:srgbClr val="000000"/>
                </a:solidFill>
                <a:latin typeface="Lato Light"/>
                <a:sym typeface="Lato Light"/>
              </a:rPr>
              <a:t>attivo</a:t>
            </a:r>
            <a:r>
              <a:rPr lang="en-US" sz="2400" dirty="0">
                <a:solidFill>
                  <a:srgbClr val="000000"/>
                </a:solidFill>
                <a:latin typeface="Lato Light"/>
                <a:sym typeface="Lato Light"/>
              </a:rPr>
              <a:t>.</a:t>
            </a:r>
          </a:p>
          <a:p>
            <a:pPr algn="just">
              <a:lnSpc>
                <a:spcPts val="2879"/>
              </a:lnSpc>
              <a:spcBef>
                <a:spcPct val="0"/>
              </a:spcBef>
            </a:pPr>
            <a:endParaRPr lang="en-US" sz="2400" dirty="0">
              <a:solidFill>
                <a:srgbClr val="000000"/>
              </a:solidFill>
              <a:latin typeface="Lato Light"/>
              <a:sym typeface="Lato Light"/>
            </a:endParaRPr>
          </a:p>
          <a:p>
            <a:pPr algn="just">
              <a:lnSpc>
                <a:spcPts val="2879"/>
              </a:lnSpc>
              <a:spcBef>
                <a:spcPct val="0"/>
              </a:spcBef>
            </a:pPr>
            <a:r>
              <a:rPr lang="en-US" sz="2400" dirty="0">
                <a:solidFill>
                  <a:srgbClr val="000000"/>
                </a:solidFill>
                <a:latin typeface="Lato Light"/>
                <a:sym typeface="Lato Light"/>
              </a:rPr>
              <a:t>La </a:t>
            </a:r>
            <a:r>
              <a:rPr lang="en-US" sz="2400" dirty="0" err="1">
                <a:solidFill>
                  <a:srgbClr val="000000"/>
                </a:solidFill>
                <a:latin typeface="Lato Light"/>
                <a:sym typeface="Lato Light"/>
              </a:rPr>
              <a:t>disinformazione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dovrebbe</a:t>
            </a:r>
            <a:r>
              <a:rPr lang="en-US" sz="2400" dirty="0">
                <a:solidFill>
                  <a:srgbClr val="000000"/>
                </a:solidFill>
                <a:latin typeface="Lato Light"/>
                <a:sym typeface="Lato Light"/>
              </a:rPr>
              <a:t> </a:t>
            </a:r>
            <a:r>
              <a:rPr lang="en-US" sz="2400" dirty="0" err="1">
                <a:solidFill>
                  <a:srgbClr val="000000"/>
                </a:solidFill>
                <a:latin typeface="Lato Light"/>
                <a:sym typeface="Lato Light"/>
              </a:rPr>
              <a:t>essere</a:t>
            </a:r>
            <a:r>
              <a:rPr lang="en-US" sz="2400" dirty="0">
                <a:solidFill>
                  <a:srgbClr val="000000"/>
                </a:solidFill>
                <a:latin typeface="Lato Light"/>
                <a:sym typeface="Lato Light"/>
              </a:rPr>
              <a:t> </a:t>
            </a:r>
            <a:r>
              <a:rPr lang="en-US" sz="2400" dirty="0" err="1">
                <a:solidFill>
                  <a:srgbClr val="000000"/>
                </a:solidFill>
                <a:latin typeface="Lato Light"/>
                <a:sym typeface="Lato Light"/>
              </a:rPr>
              <a:t>contrastata</a:t>
            </a:r>
            <a:r>
              <a:rPr lang="en-US" sz="2400" dirty="0">
                <a:solidFill>
                  <a:srgbClr val="000000"/>
                </a:solidFill>
                <a:latin typeface="Lato Light"/>
                <a:sym typeface="Lato Light"/>
              </a:rPr>
              <a:t> </a:t>
            </a:r>
            <a:r>
              <a:rPr lang="en-US" sz="2400" dirty="0" err="1">
                <a:solidFill>
                  <a:srgbClr val="000000"/>
                </a:solidFill>
                <a:latin typeface="Lato Light"/>
                <a:sym typeface="Lato Light"/>
              </a:rPr>
              <a:t>rafforzando</a:t>
            </a:r>
            <a:r>
              <a:rPr lang="en-US" sz="2400" dirty="0">
                <a:solidFill>
                  <a:srgbClr val="000000"/>
                </a:solidFill>
                <a:latin typeface="Lato Light"/>
                <a:sym typeface="Lato Light"/>
              </a:rPr>
              <a:t> le </a:t>
            </a:r>
            <a:r>
              <a:rPr lang="en-US" sz="2400" dirty="0" err="1">
                <a:solidFill>
                  <a:srgbClr val="000000"/>
                </a:solidFill>
                <a:latin typeface="Lato Light"/>
                <a:sym typeface="Lato Light"/>
              </a:rPr>
              <a:t>capacità</a:t>
            </a:r>
            <a:r>
              <a:rPr lang="en-US" sz="2400" dirty="0">
                <a:solidFill>
                  <a:srgbClr val="000000"/>
                </a:solidFill>
                <a:latin typeface="Lato Light"/>
                <a:sym typeface="Lato Light"/>
              </a:rPr>
              <a:t> di </a:t>
            </a:r>
            <a:r>
              <a:rPr lang="en-US" sz="2400" dirty="0" err="1">
                <a:solidFill>
                  <a:srgbClr val="000000"/>
                </a:solidFill>
                <a:latin typeface="Lato Light"/>
                <a:sym typeface="Lato Light"/>
              </a:rPr>
              <a:t>pensiero</a:t>
            </a:r>
            <a:r>
              <a:rPr lang="en-US" sz="2400" dirty="0">
                <a:solidFill>
                  <a:srgbClr val="000000"/>
                </a:solidFill>
                <a:latin typeface="Lato Light"/>
                <a:sym typeface="Lato Light"/>
              </a:rPr>
              <a:t> </a:t>
            </a:r>
            <a:r>
              <a:rPr lang="en-US" sz="2400" dirty="0" err="1">
                <a:solidFill>
                  <a:srgbClr val="000000"/>
                </a:solidFill>
                <a:latin typeface="Lato Light"/>
                <a:sym typeface="Lato Light"/>
              </a:rPr>
              <a:t>critico</a:t>
            </a:r>
            <a:r>
              <a:rPr lang="en-US" sz="2400" dirty="0">
                <a:solidFill>
                  <a:srgbClr val="000000"/>
                </a:solidFill>
                <a:latin typeface="Lato Light"/>
                <a:sym typeface="Lato Light"/>
              </a:rPr>
              <a:t>, </a:t>
            </a:r>
            <a:r>
              <a:rPr lang="en-US" sz="2400" dirty="0" err="1">
                <a:solidFill>
                  <a:srgbClr val="000000"/>
                </a:solidFill>
                <a:latin typeface="Lato Light"/>
                <a:sym typeface="Lato Light"/>
              </a:rPr>
              <a:t>verificando</a:t>
            </a:r>
            <a:r>
              <a:rPr lang="en-US" sz="2400" dirty="0">
                <a:solidFill>
                  <a:srgbClr val="000000"/>
                </a:solidFill>
                <a:latin typeface="Lato Light"/>
                <a:sym typeface="Lato Light"/>
              </a:rPr>
              <a:t> le </a:t>
            </a:r>
            <a:r>
              <a:rPr lang="en-US" sz="2400" dirty="0" err="1">
                <a:solidFill>
                  <a:srgbClr val="000000"/>
                </a:solidFill>
                <a:latin typeface="Lato Light"/>
                <a:sym typeface="Lato Light"/>
              </a:rPr>
              <a:t>fonti</a:t>
            </a:r>
            <a:r>
              <a:rPr lang="en-US" sz="2400" dirty="0">
                <a:solidFill>
                  <a:srgbClr val="000000"/>
                </a:solidFill>
                <a:latin typeface="Lato Light"/>
                <a:sym typeface="Lato Light"/>
              </a:rPr>
              <a:t> e </a:t>
            </a:r>
            <a:r>
              <a:rPr lang="en-US" sz="2400" dirty="0" err="1">
                <a:solidFill>
                  <a:srgbClr val="000000"/>
                </a:solidFill>
                <a:latin typeface="Lato Light"/>
                <a:sym typeface="Lato Light"/>
              </a:rPr>
              <a:t>promuovendo</a:t>
            </a:r>
            <a:r>
              <a:rPr lang="en-US" sz="2400" dirty="0">
                <a:solidFill>
                  <a:srgbClr val="000000"/>
                </a:solidFill>
                <a:latin typeface="Lato Light"/>
                <a:sym typeface="Lato Light"/>
              </a:rPr>
              <a:t> la </a:t>
            </a:r>
            <a:r>
              <a:rPr lang="en-US" sz="2400" dirty="0" err="1">
                <a:solidFill>
                  <a:srgbClr val="000000"/>
                </a:solidFill>
                <a:latin typeface="Lato Light"/>
                <a:sym typeface="Lato Light"/>
              </a:rPr>
              <a:t>riflessione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metacognitiva</a:t>
            </a:r>
            <a:r>
              <a:rPr lang="en-US" sz="2400" dirty="0">
                <a:solidFill>
                  <a:srgbClr val="000000"/>
                </a:solidFill>
                <a:latin typeface="Lato Light"/>
                <a:sym typeface="Lato Light"/>
              </a:rPr>
              <a:t>, </a:t>
            </a:r>
            <a:r>
              <a:rPr lang="en-US" sz="2400" dirty="0" err="1">
                <a:solidFill>
                  <a:srgbClr val="000000"/>
                </a:solidFill>
                <a:latin typeface="Lato Light"/>
                <a:sym typeface="Lato Light"/>
              </a:rPr>
              <a:t>piuttosto</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introducendo</a:t>
            </a:r>
            <a:r>
              <a:rPr lang="en-US" sz="2400" dirty="0">
                <a:solidFill>
                  <a:srgbClr val="000000"/>
                </a:solidFill>
                <a:latin typeface="Lato Light"/>
                <a:sym typeface="Lato Light"/>
              </a:rPr>
              <a:t> </a:t>
            </a:r>
            <a:r>
              <a:rPr lang="en-US" sz="2400" dirty="0" err="1">
                <a:solidFill>
                  <a:srgbClr val="000000"/>
                </a:solidFill>
                <a:latin typeface="Lato Light"/>
                <a:sym typeface="Lato Light"/>
              </a:rPr>
              <a:t>nuovi</a:t>
            </a:r>
            <a:r>
              <a:rPr lang="en-US" sz="2400" dirty="0">
                <a:solidFill>
                  <a:srgbClr val="000000"/>
                </a:solidFill>
                <a:latin typeface="Lato Light"/>
                <a:sym typeface="Lato Light"/>
              </a:rPr>
              <a:t> </a:t>
            </a:r>
            <a:r>
              <a:rPr lang="en-US" sz="2400" dirty="0" err="1">
                <a:solidFill>
                  <a:srgbClr val="000000"/>
                </a:solidFill>
                <a:latin typeface="Lato Light"/>
                <a:sym typeface="Lato Light"/>
              </a:rPr>
              <a:t>strumenti</a:t>
            </a:r>
            <a:r>
              <a:rPr lang="en-US" sz="2400" dirty="0">
                <a:solidFill>
                  <a:srgbClr val="000000"/>
                </a:solidFill>
                <a:latin typeface="Lato Light"/>
                <a:sym typeface="Lato Light"/>
              </a:rPr>
              <a:t> </a:t>
            </a:r>
            <a:r>
              <a:rPr lang="en-US" sz="2400" dirty="0" err="1">
                <a:solidFill>
                  <a:srgbClr val="000000"/>
                </a:solidFill>
                <a:latin typeface="Lato Light"/>
                <a:sym typeface="Lato Light"/>
              </a:rPr>
              <a:t>tecnologici</a:t>
            </a:r>
            <a:r>
              <a:rPr lang="en-US" sz="2400" dirty="0">
                <a:solidFill>
                  <a:srgbClr val="000000"/>
                </a:solidFill>
                <a:latin typeface="Lato Light"/>
                <a:sym typeface="Lato Light"/>
              </a:rPr>
              <a:t>.</a:t>
            </a:r>
          </a:p>
        </p:txBody>
      </p:sp>
      <p:grpSp>
        <p:nvGrpSpPr>
          <p:cNvPr id="3" name="Group 3"/>
          <p:cNvGrpSpPr/>
          <p:nvPr/>
        </p:nvGrpSpPr>
        <p:grpSpPr>
          <a:xfrm>
            <a:off x="12482646" y="7705630"/>
            <a:ext cx="5060099" cy="2324049"/>
            <a:chOff x="0" y="0"/>
            <a:chExt cx="6746799" cy="3098732"/>
          </a:xfrm>
        </p:grpSpPr>
        <p:sp>
          <p:nvSpPr>
            <p:cNvPr id="4" name="Freeform 4">
              <a:hlinkClick r:id="rId4"/>
            </p:cNvPr>
            <p:cNvSpPr/>
            <p:nvPr/>
          </p:nvSpPr>
          <p:spPr>
            <a:xfrm>
              <a:off x="0" y="0"/>
              <a:ext cx="6746875" cy="3098796"/>
            </a:xfrm>
            <a:custGeom>
              <a:avLst/>
              <a:gdLst/>
              <a:ahLst/>
              <a:cxnLst/>
              <a:rect l="l" t="t" r="r" b="b"/>
              <a:pathLst>
                <a:path w="6746875" h="3098796">
                  <a:moveTo>
                    <a:pt x="0" y="774699"/>
                  </a:moveTo>
                  <a:lnTo>
                    <a:pt x="5197475" y="774699"/>
                  </a:lnTo>
                  <a:lnTo>
                    <a:pt x="5197475" y="0"/>
                  </a:lnTo>
                  <a:lnTo>
                    <a:pt x="6746875" y="1549398"/>
                  </a:lnTo>
                  <a:lnTo>
                    <a:pt x="5197475" y="3098796"/>
                  </a:lnTo>
                  <a:lnTo>
                    <a:pt x="5197475" y="2324097"/>
                  </a:lnTo>
                  <a:lnTo>
                    <a:pt x="0" y="2324097"/>
                  </a:lnTo>
                  <a:close/>
                </a:path>
              </a:pathLst>
            </a:custGeom>
            <a:solidFill>
              <a:srgbClr val="92D050"/>
            </a:solidFill>
            <a:ln w="38100" cap="sq">
              <a:solidFill>
                <a:srgbClr val="6B2926"/>
              </a:solidFill>
              <a:prstDash val="solid"/>
              <a:miter/>
            </a:ln>
          </p:spPr>
          <p:txBody>
            <a:bodyPr/>
            <a:lstStyle/>
            <a:p>
              <a:endParaRPr lang="en-GB" dirty="0"/>
            </a:p>
          </p:txBody>
        </p:sp>
        <p:sp>
          <p:nvSpPr>
            <p:cNvPr id="5" name="TextBox 5"/>
            <p:cNvSpPr txBox="1"/>
            <p:nvPr/>
          </p:nvSpPr>
          <p:spPr>
            <a:xfrm>
              <a:off x="0" y="-19050"/>
              <a:ext cx="6746799" cy="3117782"/>
            </a:xfrm>
            <a:prstGeom prst="rect">
              <a:avLst/>
            </a:prstGeom>
          </p:spPr>
          <p:txBody>
            <a:bodyPr lIns="50800" tIns="50800" rIns="50800" bIns="50800" rtlCol="0" anchor="ctr"/>
            <a:lstStyle/>
            <a:p>
              <a:pPr marL="0" lvl="0" indent="0" algn="ctr">
                <a:lnSpc>
                  <a:spcPts val="3360"/>
                </a:lnSpc>
                <a:spcBef>
                  <a:spcPct val="0"/>
                </a:spcBef>
              </a:pPr>
              <a:r>
                <a:rPr lang="en-US" sz="2800" b="1" strike="noStrike" dirty="0">
                  <a:solidFill>
                    <a:srgbClr val="FFFFFF"/>
                  </a:solidFill>
                  <a:latin typeface="Arial Bold"/>
                  <a:ea typeface="Arial Bold"/>
                  <a:cs typeface="Arial Bold"/>
                  <a:sym typeface="Arial Bold"/>
                </a:rPr>
                <a:t>Metti alla </a:t>
              </a:r>
              <a:r>
                <a:rPr lang="en-US" sz="2800" b="1" strike="noStrike" dirty="0" err="1">
                  <a:solidFill>
                    <a:srgbClr val="FFFFFF"/>
                  </a:solidFill>
                  <a:latin typeface="Arial Bold"/>
                  <a:ea typeface="Arial Bold"/>
                  <a:cs typeface="Arial Bold"/>
                  <a:sym typeface="Arial Bold"/>
                </a:rPr>
                <a:t>prova</a:t>
              </a:r>
              <a:r>
                <a:rPr lang="en-US" sz="2800" b="1" strike="noStrike" dirty="0">
                  <a:solidFill>
                    <a:srgbClr val="FFFFFF"/>
                  </a:solidFill>
                  <a:latin typeface="Arial Bold"/>
                  <a:ea typeface="Arial Bold"/>
                  <a:cs typeface="Arial Bold"/>
                  <a:sym typeface="Arial Bold"/>
                </a:rPr>
                <a:t> le </a:t>
              </a:r>
              <a:r>
                <a:rPr lang="en-US" sz="2800" b="1" strike="noStrike" dirty="0" err="1">
                  <a:solidFill>
                    <a:srgbClr val="FFFFFF"/>
                  </a:solidFill>
                  <a:latin typeface="Arial Bold"/>
                  <a:ea typeface="Arial Bold"/>
                  <a:cs typeface="Arial Bold"/>
                  <a:sym typeface="Arial Bold"/>
                </a:rPr>
                <a:t>tue</a:t>
              </a:r>
              <a:r>
                <a:rPr lang="en-US" sz="2800" b="1" strike="noStrike" dirty="0">
                  <a:solidFill>
                    <a:srgbClr val="FFFFFF"/>
                  </a:solidFill>
                  <a:latin typeface="Arial Bold"/>
                  <a:ea typeface="Arial Bold"/>
                  <a:cs typeface="Arial Bold"/>
                  <a:sym typeface="Arial Bold"/>
                </a:rPr>
                <a:t> </a:t>
              </a:r>
              <a:r>
                <a:rPr lang="en-US" sz="2800" b="1" strike="noStrike" dirty="0" err="1">
                  <a:solidFill>
                    <a:srgbClr val="FFFFFF"/>
                  </a:solidFill>
                  <a:latin typeface="Arial Bold"/>
                  <a:ea typeface="Arial Bold"/>
                  <a:cs typeface="Arial Bold"/>
                  <a:sym typeface="Arial Bold"/>
                </a:rPr>
                <a:t>conoscenze</a:t>
              </a:r>
              <a:endParaRPr lang="en-US" sz="2800" b="1" strike="noStrike" dirty="0">
                <a:solidFill>
                  <a:srgbClr val="FFFFFF"/>
                </a:solidFill>
                <a:latin typeface="Arial Bold"/>
                <a:ea typeface="Arial Bold"/>
                <a:cs typeface="Arial Bold"/>
                <a:sym typeface="Arial Bold"/>
              </a:endParaRPr>
            </a:p>
          </p:txBody>
        </p:sp>
      </p:grpSp>
      <p:grpSp>
        <p:nvGrpSpPr>
          <p:cNvPr id="6" name="Group 6"/>
          <p:cNvGrpSpPr/>
          <p:nvPr/>
        </p:nvGrpSpPr>
        <p:grpSpPr>
          <a:xfrm>
            <a:off x="-2295439" y="0"/>
            <a:ext cx="6901405" cy="10287000"/>
            <a:chOff x="0" y="0"/>
            <a:chExt cx="9201874" cy="13716000"/>
          </a:xfrm>
        </p:grpSpPr>
        <p:sp>
          <p:nvSpPr>
            <p:cNvPr id="7" name="Freeform 7"/>
            <p:cNvSpPr/>
            <p:nvPr/>
          </p:nvSpPr>
          <p:spPr>
            <a:xfrm>
              <a:off x="0" y="0"/>
              <a:ext cx="9201912" cy="13716000"/>
            </a:xfrm>
            <a:custGeom>
              <a:avLst/>
              <a:gdLst/>
              <a:ahLst/>
              <a:cxnLst/>
              <a:rect l="l" t="t" r="r" b="b"/>
              <a:pathLst>
                <a:path w="9201912" h="13716000">
                  <a:moveTo>
                    <a:pt x="0" y="0"/>
                  </a:moveTo>
                  <a:lnTo>
                    <a:pt x="9201912" y="0"/>
                  </a:lnTo>
                  <a:lnTo>
                    <a:pt x="9201912" y="13716000"/>
                  </a:lnTo>
                  <a:lnTo>
                    <a:pt x="0" y="13716000"/>
                  </a:lnTo>
                  <a:lnTo>
                    <a:pt x="0" y="0"/>
                  </a:lnTo>
                  <a:close/>
                </a:path>
              </a:pathLst>
            </a:custGeom>
            <a:blipFill>
              <a:blip r:embed="rId5"/>
              <a:stretch>
                <a:fillRect/>
              </a:stretch>
            </a:blipFill>
          </p:spPr>
          <p:txBody>
            <a:bodyPr/>
            <a:lstStyle/>
            <a:p>
              <a:endParaRPr lang="en-GB"/>
            </a:p>
          </p:txBody>
        </p:sp>
      </p:gr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61709"/>
            <a:ext cx="6236051" cy="8031099"/>
          </a:xfrm>
          <a:prstGeom prst="rect">
            <a:avLst/>
          </a:prstGeom>
        </p:spPr>
        <p:txBody>
          <a:bodyPr lIns="0" tIns="0" rIns="0" bIns="0" rtlCol="0" anchor="t">
            <a:spAutoFit/>
          </a:bodyPr>
          <a:lstStyle/>
          <a:p>
            <a:pPr marL="0" lvl="0" indent="0" algn="l">
              <a:lnSpc>
                <a:spcPts val="9107"/>
              </a:lnSpc>
              <a:spcBef>
                <a:spcPct val="0"/>
              </a:spcBef>
            </a:pPr>
            <a:r>
              <a:rPr lang="en-US" sz="6599" u="none" strike="noStrike">
                <a:solidFill>
                  <a:srgbClr val="000000"/>
                </a:solidFill>
                <a:latin typeface="Oswald"/>
                <a:ea typeface="Oswald"/>
                <a:cs typeface="Oswald"/>
                <a:sym typeface="Oswald"/>
              </a:rPr>
              <a:t>UNITÀ 3:</a:t>
            </a:r>
          </a:p>
          <a:p>
            <a:pPr marL="0" lvl="0" indent="0" algn="l">
              <a:lnSpc>
                <a:spcPts val="9107"/>
              </a:lnSpc>
              <a:spcBef>
                <a:spcPct val="0"/>
              </a:spcBef>
            </a:pPr>
            <a:r>
              <a:rPr lang="en-US" sz="6599" u="none" strike="noStrike">
                <a:solidFill>
                  <a:srgbClr val="000000"/>
                </a:solidFill>
                <a:latin typeface="Oswald"/>
                <a:ea typeface="Oswald"/>
                <a:cs typeface="Oswald"/>
                <a:sym typeface="Oswald"/>
              </a:rPr>
              <a:t>APPLICAZIONE DI MODELLI DI RAGIONAMENTO ETICO IN CONTESTI DI FORMAZIONE E VALUTAZIONE</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n-GB"/>
            </a:p>
          </p:txBody>
        </p:sp>
      </p:gr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943100"/>
            <a:ext cx="16230600" cy="5179110"/>
          </a:xfrm>
          <a:prstGeom prst="rect">
            <a:avLst/>
          </a:prstGeom>
        </p:spPr>
        <p:txBody>
          <a:bodyPr lIns="0" tIns="0" rIns="0" bIns="0" rtlCol="0" anchor="t">
            <a:spAutoFit/>
          </a:bodyPr>
          <a:lstStyle/>
          <a:p>
            <a:pPr lvl="0" indent="0" algn="just">
              <a:lnSpc>
                <a:spcPts val="2879"/>
              </a:lnSpc>
              <a:spcBef>
                <a:spcPct val="0"/>
              </a:spcBef>
            </a:pPr>
            <a:r>
              <a:rPr lang="en-US" sz="2400" dirty="0">
                <a:solidFill>
                  <a:srgbClr val="000000"/>
                </a:solidFill>
                <a:latin typeface="Lato Light"/>
                <a:sym typeface="Lato Light"/>
              </a:rPr>
              <a:t>Il modulo </a:t>
            </a:r>
            <a:r>
              <a:rPr lang="en-US" sz="2400" dirty="0" err="1">
                <a:solidFill>
                  <a:srgbClr val="000000"/>
                </a:solidFill>
                <a:latin typeface="Lato Light"/>
                <a:sym typeface="Lato Light"/>
              </a:rPr>
              <a:t>si</a:t>
            </a:r>
            <a:r>
              <a:rPr lang="en-US" sz="2400" dirty="0">
                <a:solidFill>
                  <a:srgbClr val="000000"/>
                </a:solidFill>
                <a:latin typeface="Lato Light"/>
                <a:sym typeface="Lato Light"/>
              </a:rPr>
              <a:t> </a:t>
            </a:r>
            <a:r>
              <a:rPr lang="en-US" sz="2400" dirty="0" err="1">
                <a:solidFill>
                  <a:srgbClr val="000000"/>
                </a:solidFill>
                <a:latin typeface="Lato Light"/>
                <a:sym typeface="Lato Light"/>
              </a:rPr>
              <a:t>concentra</a:t>
            </a:r>
            <a:r>
              <a:rPr lang="en-US" sz="2400" dirty="0">
                <a:solidFill>
                  <a:srgbClr val="000000"/>
                </a:solidFill>
                <a:latin typeface="Lato Light"/>
                <a:sym typeface="Lato Light"/>
              </a:rPr>
              <a:t> </a:t>
            </a:r>
            <a:r>
              <a:rPr lang="en-US" sz="2400" dirty="0" err="1">
                <a:solidFill>
                  <a:srgbClr val="000000"/>
                </a:solidFill>
                <a:latin typeface="Lato Light"/>
                <a:sym typeface="Lato Light"/>
              </a:rPr>
              <a:t>sull'applicazione</a:t>
            </a:r>
            <a:r>
              <a:rPr lang="en-US" sz="2400" dirty="0">
                <a:solidFill>
                  <a:srgbClr val="000000"/>
                </a:solidFill>
                <a:latin typeface="Lato Light"/>
                <a:sym typeface="Lato Light"/>
              </a:rPr>
              <a:t> di </a:t>
            </a:r>
            <a:r>
              <a:rPr lang="en-US" sz="2400" dirty="0" err="1">
                <a:solidFill>
                  <a:srgbClr val="000000"/>
                </a:solidFill>
                <a:latin typeface="Lato Light"/>
                <a:sym typeface="Lato Light"/>
              </a:rPr>
              <a:t>modelli</a:t>
            </a:r>
            <a:r>
              <a:rPr lang="en-US" sz="2400" dirty="0">
                <a:solidFill>
                  <a:srgbClr val="000000"/>
                </a:solidFill>
                <a:latin typeface="Lato Light"/>
                <a:sym typeface="Lato Light"/>
              </a:rPr>
              <a:t> di </a:t>
            </a:r>
            <a:r>
              <a:rPr lang="en-US" sz="2400" dirty="0" err="1">
                <a:solidFill>
                  <a:srgbClr val="000000"/>
                </a:solidFill>
                <a:latin typeface="Lato Light"/>
                <a:sym typeface="Lato Light"/>
              </a:rPr>
              <a:t>ragionamento</a:t>
            </a:r>
            <a:r>
              <a:rPr lang="en-US" sz="2400" dirty="0">
                <a:solidFill>
                  <a:srgbClr val="000000"/>
                </a:solidFill>
                <a:latin typeface="Lato Light"/>
                <a:sym typeface="Lato Light"/>
              </a:rPr>
              <a:t> </a:t>
            </a:r>
            <a:r>
              <a:rPr lang="en-US" sz="2400" dirty="0" err="1">
                <a:solidFill>
                  <a:srgbClr val="000000"/>
                </a:solidFill>
                <a:latin typeface="Lato Light"/>
                <a:sym typeface="Lato Light"/>
              </a:rPr>
              <a:t>etico</a:t>
            </a:r>
            <a:r>
              <a:rPr lang="en-US" sz="2400" dirty="0">
                <a:solidFill>
                  <a:srgbClr val="000000"/>
                </a:solidFill>
                <a:latin typeface="Lato Light"/>
                <a:sym typeface="Lato Light"/>
              </a:rPr>
              <a:t> </a:t>
            </a:r>
            <a:r>
              <a:rPr lang="en-US" sz="2400" dirty="0" err="1">
                <a:solidFill>
                  <a:srgbClr val="000000"/>
                </a:solidFill>
                <a:latin typeface="Lato Light"/>
                <a:sym typeface="Lato Light"/>
              </a:rPr>
              <a:t>implementabili</a:t>
            </a:r>
            <a:r>
              <a:rPr lang="en-US" sz="2400" dirty="0">
                <a:solidFill>
                  <a:srgbClr val="000000"/>
                </a:solidFill>
                <a:latin typeface="Lato Light"/>
                <a:sym typeface="Lato Light"/>
              </a:rPr>
              <a:t> </a:t>
            </a:r>
            <a:r>
              <a:rPr lang="en-US" sz="2400" dirty="0" err="1">
                <a:solidFill>
                  <a:srgbClr val="000000"/>
                </a:solidFill>
                <a:latin typeface="Lato Light"/>
                <a:sym typeface="Lato Light"/>
              </a:rPr>
              <a:t>nella</a:t>
            </a:r>
            <a:r>
              <a:rPr lang="en-US" sz="2400" dirty="0">
                <a:solidFill>
                  <a:srgbClr val="000000"/>
                </a:solidFill>
                <a:latin typeface="Lato Light"/>
                <a:sym typeface="Lato Light"/>
              </a:rPr>
              <a:t> </a:t>
            </a:r>
            <a:r>
              <a:rPr lang="en-US" sz="2400" dirty="0" err="1">
                <a:solidFill>
                  <a:srgbClr val="000000"/>
                </a:solidFill>
                <a:latin typeface="Lato Light"/>
                <a:sym typeface="Lato Light"/>
              </a:rPr>
              <a:t>formazione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professionale</a:t>
            </a:r>
            <a:r>
              <a:rPr lang="en-US" sz="2400" dirty="0">
                <a:solidFill>
                  <a:srgbClr val="000000"/>
                </a:solidFill>
                <a:latin typeface="Lato Light"/>
                <a:sym typeface="Lato Light"/>
              </a:rPr>
              <a:t> continua, dove le </a:t>
            </a:r>
            <a:r>
              <a:rPr lang="en-US" sz="2400" dirty="0" err="1">
                <a:solidFill>
                  <a:srgbClr val="000000"/>
                </a:solidFill>
                <a:latin typeface="Lato Light"/>
                <a:sym typeface="Lato Light"/>
              </a:rPr>
              <a:t>decisioni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avranno</a:t>
            </a:r>
            <a:r>
              <a:rPr lang="en-US" sz="2400" dirty="0">
                <a:solidFill>
                  <a:srgbClr val="000000"/>
                </a:solidFill>
                <a:latin typeface="Lato Light"/>
                <a:sym typeface="Lato Light"/>
              </a:rPr>
              <a:t> un </a:t>
            </a:r>
            <a:r>
              <a:rPr lang="en-US" sz="2400" dirty="0" err="1">
                <a:solidFill>
                  <a:srgbClr val="000000"/>
                </a:solidFill>
                <a:latin typeface="Lato Light"/>
                <a:sym typeface="Lato Light"/>
              </a:rPr>
              <a:t>impatto</a:t>
            </a:r>
            <a:r>
              <a:rPr lang="en-US" sz="2400" dirty="0">
                <a:solidFill>
                  <a:srgbClr val="000000"/>
                </a:solidFill>
                <a:latin typeface="Lato Light"/>
                <a:sym typeface="Lato Light"/>
              </a:rPr>
              <a:t> sui </a:t>
            </a:r>
            <a:r>
              <a:rPr lang="en-US" sz="2400" dirty="0" err="1">
                <a:solidFill>
                  <a:srgbClr val="000000"/>
                </a:solidFill>
                <a:latin typeface="Lato Light"/>
                <a:sym typeface="Lato Light"/>
              </a:rPr>
              <a:t>programmi</a:t>
            </a:r>
            <a:r>
              <a:rPr lang="en-US" sz="2400" dirty="0">
                <a:solidFill>
                  <a:srgbClr val="000000"/>
                </a:solidFill>
                <a:latin typeface="Lato Light"/>
                <a:sym typeface="Lato Light"/>
              </a:rPr>
              <a:t> di </a:t>
            </a:r>
            <a:r>
              <a:rPr lang="en-US" sz="2400" dirty="0" err="1">
                <a:solidFill>
                  <a:srgbClr val="000000"/>
                </a:solidFill>
                <a:latin typeface="Lato Light"/>
                <a:sym typeface="Lato Light"/>
              </a:rPr>
              <a:t>valutazione</a:t>
            </a:r>
            <a:r>
              <a:rPr lang="en-US" sz="2400" dirty="0">
                <a:solidFill>
                  <a:srgbClr val="000000"/>
                </a:solidFill>
                <a:latin typeface="Lato Light"/>
                <a:sym typeface="Lato Light"/>
              </a:rPr>
              <a:t> delle </a:t>
            </a:r>
            <a:r>
              <a:rPr lang="en-US" sz="2400" dirty="0" err="1">
                <a:solidFill>
                  <a:srgbClr val="000000"/>
                </a:solidFill>
                <a:latin typeface="Lato Light"/>
                <a:sym typeface="Lato Light"/>
              </a:rPr>
              <a:t>competenze</a:t>
            </a:r>
            <a:r>
              <a:rPr lang="en-US" sz="2400" dirty="0">
                <a:solidFill>
                  <a:srgbClr val="000000"/>
                </a:solidFill>
                <a:latin typeface="Lato Light"/>
                <a:sym typeface="Lato Light"/>
              </a:rPr>
              <a:t>, </a:t>
            </a:r>
            <a:r>
              <a:rPr lang="en-US" sz="2400" dirty="0" err="1">
                <a:solidFill>
                  <a:srgbClr val="000000"/>
                </a:solidFill>
                <a:latin typeface="Lato Light"/>
                <a:sym typeface="Lato Light"/>
              </a:rPr>
              <a:t>sull'orientamento</a:t>
            </a:r>
            <a:r>
              <a:rPr lang="en-US" sz="2400" dirty="0">
                <a:solidFill>
                  <a:srgbClr val="000000"/>
                </a:solidFill>
                <a:latin typeface="Lato Light"/>
                <a:sym typeface="Lato Light"/>
              </a:rPr>
              <a:t> </a:t>
            </a:r>
            <a:r>
              <a:rPr lang="en-US" sz="2400" dirty="0" err="1">
                <a:solidFill>
                  <a:srgbClr val="000000"/>
                </a:solidFill>
                <a:latin typeface="Lato Light"/>
                <a:sym typeface="Lato Light"/>
              </a:rPr>
              <a:t>professionale</a:t>
            </a:r>
            <a:r>
              <a:rPr lang="en-US" sz="2400" dirty="0">
                <a:solidFill>
                  <a:srgbClr val="000000"/>
                </a:solidFill>
                <a:latin typeface="Lato Light"/>
                <a:sym typeface="Lato Light"/>
              </a:rPr>
              <a:t> e </a:t>
            </a:r>
            <a:r>
              <a:rPr lang="en-US" sz="2400" dirty="0" err="1">
                <a:solidFill>
                  <a:srgbClr val="000000"/>
                </a:solidFill>
                <a:latin typeface="Lato Light"/>
                <a:sym typeface="Lato Light"/>
              </a:rPr>
              <a:t>sulle</a:t>
            </a:r>
            <a:r>
              <a:rPr lang="en-US" sz="2400" dirty="0">
                <a:solidFill>
                  <a:srgbClr val="000000"/>
                </a:solidFill>
                <a:latin typeface="Lato Light"/>
                <a:sym typeface="Lato Light"/>
              </a:rPr>
              <a:t> </a:t>
            </a:r>
            <a:r>
              <a:rPr lang="en-US" sz="2400" dirty="0" err="1">
                <a:solidFill>
                  <a:srgbClr val="000000"/>
                </a:solidFill>
                <a:latin typeface="Lato Light"/>
                <a:sym typeface="Lato Light"/>
              </a:rPr>
              <a:t>opportunità</a:t>
            </a:r>
            <a:r>
              <a:rPr lang="en-US" sz="2400" dirty="0">
                <a:solidFill>
                  <a:srgbClr val="000000"/>
                </a:solidFill>
                <a:latin typeface="Lato Light"/>
                <a:sym typeface="Lato Light"/>
              </a:rPr>
              <a:t> di </a:t>
            </a:r>
            <a:r>
              <a:rPr lang="en-US" sz="2400" dirty="0" err="1">
                <a:solidFill>
                  <a:srgbClr val="000000"/>
                </a:solidFill>
                <a:latin typeface="Lato Light"/>
                <a:sym typeface="Lato Light"/>
              </a:rPr>
              <a:t>formazione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lavorativa</a:t>
            </a:r>
            <a:r>
              <a:rPr lang="en-US" sz="2400" dirty="0">
                <a:solidFill>
                  <a:srgbClr val="000000"/>
                </a:solidFill>
                <a:latin typeface="Lato Light"/>
                <a:sym typeface="Lato Light"/>
              </a:rPr>
              <a:t>.</a:t>
            </a:r>
          </a:p>
          <a:p>
            <a:pPr lvl="0" indent="0" algn="just">
              <a:lnSpc>
                <a:spcPts val="2879"/>
              </a:lnSpc>
              <a:spcBef>
                <a:spcPct val="0"/>
              </a:spcBef>
            </a:pPr>
            <a:endParaRPr lang="en-US" sz="2400" dirty="0">
              <a:solidFill>
                <a:srgbClr val="000000"/>
              </a:solidFill>
              <a:latin typeface="Lato Light"/>
              <a:sym typeface="Lato Light"/>
            </a:endParaRPr>
          </a:p>
          <a:p>
            <a:pPr lvl="0" indent="0" algn="just">
              <a:lnSpc>
                <a:spcPts val="2879"/>
              </a:lnSpc>
              <a:spcBef>
                <a:spcPct val="0"/>
              </a:spcBef>
            </a:pPr>
            <a:r>
              <a:rPr lang="en-US" sz="2400" dirty="0" err="1">
                <a:solidFill>
                  <a:srgbClr val="000000"/>
                </a:solidFill>
                <a:latin typeface="Lato Light"/>
                <a:sym typeface="Lato Light"/>
              </a:rPr>
              <a:t>Attraverso</a:t>
            </a:r>
            <a:r>
              <a:rPr lang="en-US" sz="2400" dirty="0">
                <a:solidFill>
                  <a:srgbClr val="000000"/>
                </a:solidFill>
                <a:latin typeface="Lato Light"/>
                <a:sym typeface="Lato Light"/>
              </a:rPr>
              <a:t> </a:t>
            </a:r>
            <a:r>
              <a:rPr lang="en-US" sz="2400" dirty="0" err="1">
                <a:solidFill>
                  <a:srgbClr val="000000"/>
                </a:solidFill>
                <a:latin typeface="Lato Light"/>
                <a:sym typeface="Lato Light"/>
              </a:rPr>
              <a:t>esempi</a:t>
            </a:r>
            <a:r>
              <a:rPr lang="en-US" sz="2400" dirty="0">
                <a:solidFill>
                  <a:srgbClr val="000000"/>
                </a:solidFill>
                <a:latin typeface="Lato Light"/>
                <a:sym typeface="Lato Light"/>
              </a:rPr>
              <a:t> </a:t>
            </a:r>
            <a:r>
              <a:rPr lang="en-US" sz="2400" dirty="0" err="1">
                <a:solidFill>
                  <a:srgbClr val="000000"/>
                </a:solidFill>
                <a:latin typeface="Lato Light"/>
                <a:sym typeface="Lato Light"/>
              </a:rPr>
              <a:t>realistici</a:t>
            </a:r>
            <a:r>
              <a:rPr lang="en-US" sz="2400" dirty="0">
                <a:solidFill>
                  <a:srgbClr val="000000"/>
                </a:solidFill>
                <a:latin typeface="Lato Light"/>
                <a:sym typeface="Lato Light"/>
              </a:rPr>
              <a:t>, </a:t>
            </a:r>
            <a:r>
              <a:rPr lang="en-US" sz="2400" dirty="0" err="1">
                <a:solidFill>
                  <a:srgbClr val="000000"/>
                </a:solidFill>
                <a:latin typeface="Lato Light"/>
                <a:sym typeface="Lato Light"/>
              </a:rPr>
              <a:t>imparerai</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le </a:t>
            </a:r>
            <a:r>
              <a:rPr lang="en-US" sz="2400" dirty="0" err="1">
                <a:solidFill>
                  <a:srgbClr val="000000"/>
                </a:solidFill>
                <a:latin typeface="Lato Light"/>
                <a:sym typeface="Lato Light"/>
              </a:rPr>
              <a:t>decisioni</a:t>
            </a:r>
            <a:r>
              <a:rPr lang="en-US" sz="2400" dirty="0">
                <a:solidFill>
                  <a:srgbClr val="000000"/>
                </a:solidFill>
                <a:latin typeface="Lato Light"/>
                <a:sym typeface="Lato Light"/>
              </a:rPr>
              <a:t> in </a:t>
            </a:r>
            <a:r>
              <a:rPr lang="en-US" sz="2400" dirty="0" err="1">
                <a:solidFill>
                  <a:srgbClr val="000000"/>
                </a:solidFill>
                <a:latin typeface="Lato Light"/>
                <a:sym typeface="Lato Light"/>
              </a:rPr>
              <a:t>ambito</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educativo</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sono</a:t>
            </a:r>
            <a:r>
              <a:rPr lang="en-US" sz="2400" dirty="0">
                <a:solidFill>
                  <a:srgbClr val="000000"/>
                </a:solidFill>
                <a:latin typeface="Lato Light"/>
                <a:sym typeface="Lato Light"/>
              </a:rPr>
              <a:t> </a:t>
            </a:r>
            <a:r>
              <a:rPr lang="en-US" sz="2400" dirty="0" err="1">
                <a:solidFill>
                  <a:srgbClr val="000000"/>
                </a:solidFill>
                <a:latin typeface="Lato Light"/>
                <a:sym typeface="Lato Light"/>
              </a:rPr>
              <a:t>mai</a:t>
            </a:r>
            <a:r>
              <a:rPr lang="en-US" sz="2400" dirty="0">
                <a:solidFill>
                  <a:srgbClr val="000000"/>
                </a:solidFill>
                <a:latin typeface="Lato Light"/>
                <a:sym typeface="Lato Light"/>
              </a:rPr>
              <a:t> </a:t>
            </a:r>
            <a:r>
              <a:rPr lang="en-US" sz="2400" dirty="0" err="1">
                <a:solidFill>
                  <a:srgbClr val="000000"/>
                </a:solidFill>
                <a:latin typeface="Lato Light"/>
                <a:sym typeface="Lato Light"/>
              </a:rPr>
              <a:t>neutrali</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a:t>
            </a:r>
            <a:r>
              <a:rPr lang="en-US" sz="2400" dirty="0" err="1">
                <a:solidFill>
                  <a:srgbClr val="000000"/>
                </a:solidFill>
                <a:latin typeface="Lato Light"/>
                <a:sym typeface="Lato Light"/>
              </a:rPr>
              <a:t>oltre</a:t>
            </a:r>
            <a:r>
              <a:rPr lang="en-US" sz="2400" dirty="0">
                <a:solidFill>
                  <a:srgbClr val="000000"/>
                </a:solidFill>
                <a:latin typeface="Lato Light"/>
                <a:sym typeface="Lato Light"/>
              </a:rPr>
              <a:t> a </a:t>
            </a:r>
            <a:r>
              <a:rPr lang="en-US" sz="2400" dirty="0" err="1">
                <a:solidFill>
                  <a:srgbClr val="000000"/>
                </a:solidFill>
                <a:latin typeface="Lato Light"/>
                <a:sym typeface="Lato Light"/>
              </a:rPr>
              <a:t>essere</a:t>
            </a:r>
            <a:r>
              <a:rPr lang="en-US" sz="2400" dirty="0">
                <a:solidFill>
                  <a:srgbClr val="000000"/>
                </a:solidFill>
                <a:latin typeface="Lato Light"/>
                <a:sym typeface="Lato Light"/>
              </a:rPr>
              <a:t> </a:t>
            </a:r>
            <a:r>
              <a:rPr lang="en-US" sz="2400" dirty="0" err="1">
                <a:solidFill>
                  <a:srgbClr val="000000"/>
                </a:solidFill>
                <a:latin typeface="Lato Light"/>
                <a:sym typeface="Lato Light"/>
              </a:rPr>
              <a:t>una</a:t>
            </a:r>
            <a:r>
              <a:rPr lang="en-US" sz="2400" dirty="0">
                <a:solidFill>
                  <a:srgbClr val="000000"/>
                </a:solidFill>
                <a:latin typeface="Lato Light"/>
                <a:sym typeface="Lato Light"/>
              </a:rPr>
              <a:t> </a:t>
            </a:r>
            <a:r>
              <a:rPr lang="en-US" sz="2400" dirty="0" err="1">
                <a:solidFill>
                  <a:srgbClr val="000000"/>
                </a:solidFill>
                <a:latin typeface="Lato Light"/>
                <a:sym typeface="Lato Light"/>
              </a:rPr>
              <a:t>soluzione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accresce</a:t>
            </a:r>
            <a:r>
              <a:rPr lang="en-US" sz="2400" dirty="0">
                <a:solidFill>
                  <a:srgbClr val="000000"/>
                </a:solidFill>
                <a:latin typeface="Lato Light"/>
                <a:sym typeface="Lato Light"/>
              </a:rPr>
              <a:t> la </a:t>
            </a:r>
            <a:r>
              <a:rPr lang="en-US" sz="2400" dirty="0" err="1">
                <a:solidFill>
                  <a:srgbClr val="000000"/>
                </a:solidFill>
                <a:latin typeface="Lato Light"/>
                <a:sym typeface="Lato Light"/>
              </a:rPr>
              <a:t>tua</a:t>
            </a:r>
            <a:r>
              <a:rPr lang="en-US" sz="2400" dirty="0">
                <a:solidFill>
                  <a:srgbClr val="000000"/>
                </a:solidFill>
                <a:latin typeface="Lato Light"/>
                <a:sym typeface="Lato Light"/>
              </a:rPr>
              <a:t> </a:t>
            </a:r>
            <a:r>
              <a:rPr lang="en-US" sz="2400" dirty="0" err="1">
                <a:solidFill>
                  <a:srgbClr val="000000"/>
                </a:solidFill>
                <a:latin typeface="Lato Light"/>
                <a:sym typeface="Lato Light"/>
              </a:rPr>
              <a:t>responsabilità</a:t>
            </a:r>
            <a:r>
              <a:rPr lang="en-US" sz="2400" dirty="0">
                <a:solidFill>
                  <a:srgbClr val="000000"/>
                </a:solidFill>
                <a:latin typeface="Lato Light"/>
                <a:sym typeface="Lato Light"/>
              </a:rPr>
              <a:t> come </a:t>
            </a:r>
            <a:r>
              <a:rPr lang="en-US" sz="2400" dirty="0" err="1">
                <a:solidFill>
                  <a:srgbClr val="000000"/>
                </a:solidFill>
                <a:latin typeface="Lato Light"/>
                <a:sym typeface="Lato Light"/>
              </a:rPr>
              <a:t>formatore</a:t>
            </a:r>
            <a:r>
              <a:rPr lang="en-US" sz="2400" dirty="0">
                <a:solidFill>
                  <a:srgbClr val="000000"/>
                </a:solidFill>
                <a:latin typeface="Lato Light"/>
                <a:sym typeface="Lato Light"/>
              </a:rPr>
              <a:t>; e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l'etica</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sarà</a:t>
            </a:r>
            <a:r>
              <a:rPr lang="en-US" sz="2400" dirty="0">
                <a:solidFill>
                  <a:srgbClr val="000000"/>
                </a:solidFill>
                <a:latin typeface="Lato Light"/>
                <a:sym typeface="Lato Light"/>
              </a:rPr>
              <a:t> </a:t>
            </a:r>
            <a:r>
              <a:rPr lang="en-US" sz="2400" dirty="0" err="1">
                <a:solidFill>
                  <a:srgbClr val="000000"/>
                </a:solidFill>
                <a:latin typeface="Lato Light"/>
                <a:sym typeface="Lato Light"/>
              </a:rPr>
              <a:t>mai</a:t>
            </a:r>
            <a:r>
              <a:rPr lang="en-US" sz="2400" dirty="0">
                <a:solidFill>
                  <a:srgbClr val="000000"/>
                </a:solidFill>
                <a:latin typeface="Lato Light"/>
                <a:sym typeface="Lato Light"/>
              </a:rPr>
              <a:t> un </a:t>
            </a:r>
            <a:r>
              <a:rPr lang="en-US" sz="2400" dirty="0" err="1">
                <a:solidFill>
                  <a:srgbClr val="000000"/>
                </a:solidFill>
                <a:latin typeface="Lato Light"/>
                <a:sym typeface="Lato Light"/>
              </a:rPr>
              <a:t>insieme</a:t>
            </a:r>
            <a:r>
              <a:rPr lang="en-US" sz="2400" dirty="0">
                <a:solidFill>
                  <a:srgbClr val="000000"/>
                </a:solidFill>
                <a:latin typeface="Lato Light"/>
                <a:sym typeface="Lato Light"/>
              </a:rPr>
              <a:t> di </a:t>
            </a:r>
            <a:r>
              <a:rPr lang="en-US" sz="2400" dirty="0" err="1">
                <a:solidFill>
                  <a:srgbClr val="000000"/>
                </a:solidFill>
                <a:latin typeface="Lato Light"/>
                <a:sym typeface="Lato Light"/>
              </a:rPr>
              <a:t>regole</a:t>
            </a:r>
            <a:r>
              <a:rPr lang="en-US" sz="2400" dirty="0">
                <a:solidFill>
                  <a:srgbClr val="000000"/>
                </a:solidFill>
                <a:latin typeface="Lato Light"/>
                <a:sym typeface="Lato Light"/>
              </a:rPr>
              <a:t> da </a:t>
            </a:r>
            <a:r>
              <a:rPr lang="en-US" sz="2400" dirty="0" err="1">
                <a:solidFill>
                  <a:srgbClr val="000000"/>
                </a:solidFill>
                <a:latin typeface="Lato Light"/>
                <a:sym typeface="Lato Light"/>
              </a:rPr>
              <a:t>seguire</a:t>
            </a:r>
            <a:r>
              <a:rPr lang="en-US" sz="2400" dirty="0">
                <a:solidFill>
                  <a:srgbClr val="000000"/>
                </a:solidFill>
                <a:latin typeface="Lato Light"/>
                <a:sym typeface="Lato Light"/>
              </a:rPr>
              <a:t>, ma un </a:t>
            </a:r>
            <a:r>
              <a:rPr lang="en-US" sz="2400" dirty="0" err="1">
                <a:solidFill>
                  <a:srgbClr val="000000"/>
                </a:solidFill>
                <a:latin typeface="Lato Light"/>
                <a:sym typeface="Lato Light"/>
              </a:rPr>
              <a:t>processo</a:t>
            </a:r>
            <a:r>
              <a:rPr lang="en-US" sz="2400" dirty="0">
                <a:solidFill>
                  <a:srgbClr val="000000"/>
                </a:solidFill>
                <a:latin typeface="Lato Light"/>
                <a:sym typeface="Lato Light"/>
              </a:rPr>
              <a:t> di </a:t>
            </a:r>
            <a:r>
              <a:rPr lang="en-US" sz="2400" dirty="0" err="1">
                <a:solidFill>
                  <a:srgbClr val="000000"/>
                </a:solidFill>
                <a:latin typeface="Lato Light"/>
                <a:sym typeface="Lato Light"/>
              </a:rPr>
              <a:t>valutazione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contestualizzata</a:t>
            </a:r>
            <a:r>
              <a:rPr lang="en-US" sz="2400" dirty="0">
                <a:solidFill>
                  <a:srgbClr val="000000"/>
                </a:solidFill>
                <a:latin typeface="Lato Light"/>
                <a:sym typeface="Lato Light"/>
              </a:rPr>
              <a:t>.</a:t>
            </a:r>
          </a:p>
          <a:p>
            <a:pPr lvl="0" indent="0" algn="just">
              <a:lnSpc>
                <a:spcPts val="2879"/>
              </a:lnSpc>
              <a:spcBef>
                <a:spcPct val="0"/>
              </a:spcBef>
            </a:pPr>
            <a:endParaRPr lang="en-US" sz="2400" dirty="0">
              <a:solidFill>
                <a:srgbClr val="000000"/>
              </a:solidFill>
              <a:latin typeface="Lato Light"/>
              <a:sym typeface="Lato Light"/>
            </a:endParaRPr>
          </a:p>
          <a:p>
            <a:pPr lvl="0" indent="0" algn="just">
              <a:lnSpc>
                <a:spcPts val="2879"/>
              </a:lnSpc>
              <a:spcBef>
                <a:spcPct val="0"/>
              </a:spcBef>
            </a:pPr>
            <a:r>
              <a:rPr lang="en-US" sz="2400" dirty="0" err="1">
                <a:solidFill>
                  <a:srgbClr val="000000"/>
                </a:solidFill>
                <a:latin typeface="Lato Light"/>
                <a:sym typeface="Lato Light"/>
              </a:rPr>
              <a:t>Questo</a:t>
            </a:r>
            <a:r>
              <a:rPr lang="en-US" sz="2400" dirty="0">
                <a:solidFill>
                  <a:srgbClr val="000000"/>
                </a:solidFill>
                <a:latin typeface="Lato Light"/>
                <a:sym typeface="Lato Light"/>
              </a:rPr>
              <a:t> modulo </a:t>
            </a:r>
            <a:r>
              <a:rPr lang="en-US" sz="2400" dirty="0" err="1">
                <a:solidFill>
                  <a:srgbClr val="000000"/>
                </a:solidFill>
                <a:latin typeface="Lato Light"/>
                <a:sym typeface="Lato Light"/>
              </a:rPr>
              <a:t>rafforza</a:t>
            </a:r>
            <a:r>
              <a:rPr lang="en-US" sz="2400" dirty="0">
                <a:solidFill>
                  <a:srgbClr val="000000"/>
                </a:solidFill>
                <a:latin typeface="Lato Light"/>
                <a:sym typeface="Lato Light"/>
              </a:rPr>
              <a:t> il </a:t>
            </a:r>
            <a:r>
              <a:rPr lang="en-US" sz="2400" dirty="0" err="1">
                <a:solidFill>
                  <a:srgbClr val="000000"/>
                </a:solidFill>
                <a:latin typeface="Lato Light"/>
                <a:sym typeface="Lato Light"/>
              </a:rPr>
              <a:t>concetto</a:t>
            </a:r>
            <a:r>
              <a:rPr lang="en-US" sz="2400" dirty="0">
                <a:solidFill>
                  <a:srgbClr val="000000"/>
                </a:solidFill>
                <a:latin typeface="Lato Light"/>
                <a:sym typeface="Lato Light"/>
              </a:rPr>
              <a:t> di </a:t>
            </a:r>
            <a:r>
              <a:rPr lang="en-US" sz="2400" dirty="0" err="1">
                <a:solidFill>
                  <a:srgbClr val="000000"/>
                </a:solidFill>
                <a:latin typeface="Lato Light"/>
                <a:sym typeface="Lato Light"/>
              </a:rPr>
              <a:t>formatore</a:t>
            </a:r>
            <a:r>
              <a:rPr lang="en-US" sz="2400" dirty="0">
                <a:solidFill>
                  <a:srgbClr val="000000"/>
                </a:solidFill>
                <a:latin typeface="Lato Light"/>
                <a:sym typeface="Lato Light"/>
              </a:rPr>
              <a:t> come </a:t>
            </a:r>
            <a:r>
              <a:rPr lang="en-US" sz="2400" dirty="0" err="1">
                <a:solidFill>
                  <a:srgbClr val="000000"/>
                </a:solidFill>
                <a:latin typeface="Lato Light"/>
                <a:sym typeface="Lato Light"/>
              </a:rPr>
              <a:t>mediatore</a:t>
            </a:r>
            <a:r>
              <a:rPr lang="en-US" sz="2400" dirty="0">
                <a:solidFill>
                  <a:srgbClr val="000000"/>
                </a:solidFill>
                <a:latin typeface="Lato Light"/>
                <a:sym typeface="Lato Light"/>
              </a:rPr>
              <a:t> </a:t>
            </a:r>
            <a:r>
              <a:rPr lang="en-US" sz="2400" dirty="0" err="1">
                <a:solidFill>
                  <a:srgbClr val="000000"/>
                </a:solidFill>
                <a:latin typeface="Lato Light"/>
                <a:sym typeface="Lato Light"/>
              </a:rPr>
              <a:t>critico</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integrando</a:t>
            </a:r>
            <a:r>
              <a:rPr lang="en-US" sz="2400" dirty="0">
                <a:solidFill>
                  <a:srgbClr val="000000"/>
                </a:solidFill>
                <a:latin typeface="Lato Light"/>
                <a:sym typeface="Lato Light"/>
              </a:rPr>
              <a:t> </a:t>
            </a:r>
            <a:r>
              <a:rPr lang="en-US" sz="2400" dirty="0" err="1">
                <a:solidFill>
                  <a:srgbClr val="000000"/>
                </a:solidFill>
                <a:latin typeface="Lato Light"/>
                <a:sym typeface="Lato Light"/>
              </a:rPr>
              <a:t>risultati</a:t>
            </a:r>
            <a:r>
              <a:rPr lang="en-US" sz="2400" dirty="0">
                <a:solidFill>
                  <a:srgbClr val="000000"/>
                </a:solidFill>
                <a:latin typeface="Lato Light"/>
                <a:sym typeface="Lato Light"/>
              </a:rPr>
              <a:t> </a:t>
            </a:r>
            <a:r>
              <a:rPr lang="en-US" sz="2400" dirty="0" err="1">
                <a:solidFill>
                  <a:srgbClr val="000000"/>
                </a:solidFill>
                <a:latin typeface="Lato Light"/>
                <a:sym typeface="Lato Light"/>
              </a:rPr>
              <a:t>algoritmici</a:t>
            </a:r>
            <a:r>
              <a:rPr lang="en-US" sz="2400" dirty="0">
                <a:solidFill>
                  <a:srgbClr val="000000"/>
                </a:solidFill>
                <a:latin typeface="Lato Light"/>
                <a:sym typeface="Lato Light"/>
              </a:rPr>
              <a:t>, </a:t>
            </a:r>
            <a:r>
              <a:rPr lang="en-US" sz="2400" dirty="0" err="1">
                <a:solidFill>
                  <a:srgbClr val="000000"/>
                </a:solidFill>
                <a:latin typeface="Lato Light"/>
                <a:sym typeface="Lato Light"/>
              </a:rPr>
              <a:t>conoscenza</a:t>
            </a:r>
            <a:r>
              <a:rPr lang="en-US" sz="2400" dirty="0">
                <a:solidFill>
                  <a:srgbClr val="000000"/>
                </a:solidFill>
                <a:latin typeface="Lato Light"/>
                <a:sym typeface="Lato Light"/>
              </a:rPr>
              <a:t> del </a:t>
            </a:r>
            <a:r>
              <a:rPr lang="en-US" sz="2400" dirty="0" err="1">
                <a:solidFill>
                  <a:srgbClr val="000000"/>
                </a:solidFill>
                <a:latin typeface="Lato Light"/>
                <a:sym typeface="Lato Light"/>
              </a:rPr>
              <a:t>contesto</a:t>
            </a:r>
            <a:r>
              <a:rPr lang="en-US" sz="2400" dirty="0">
                <a:solidFill>
                  <a:srgbClr val="000000"/>
                </a:solidFill>
                <a:latin typeface="Lato Light"/>
                <a:sym typeface="Lato Light"/>
              </a:rPr>
              <a:t> </a:t>
            </a:r>
            <a:r>
              <a:rPr lang="en-US" sz="2400" dirty="0" err="1">
                <a:solidFill>
                  <a:srgbClr val="000000"/>
                </a:solidFill>
                <a:latin typeface="Lato Light"/>
                <a:sym typeface="Lato Light"/>
              </a:rPr>
              <a:t>reale</a:t>
            </a:r>
            <a:r>
              <a:rPr lang="en-US" sz="2400" dirty="0">
                <a:solidFill>
                  <a:srgbClr val="000000"/>
                </a:solidFill>
                <a:latin typeface="Lato Light"/>
                <a:sym typeface="Lato Light"/>
              </a:rPr>
              <a:t>, </a:t>
            </a:r>
            <a:r>
              <a:rPr lang="en-US" sz="2400" dirty="0" err="1">
                <a:solidFill>
                  <a:srgbClr val="000000"/>
                </a:solidFill>
                <a:latin typeface="Lato Light"/>
                <a:sym typeface="Lato Light"/>
              </a:rPr>
              <a:t>relazioni</a:t>
            </a:r>
            <a:r>
              <a:rPr lang="en-US" sz="2400" dirty="0">
                <a:solidFill>
                  <a:srgbClr val="000000"/>
                </a:solidFill>
                <a:latin typeface="Lato Light"/>
                <a:sym typeface="Lato Light"/>
              </a:rPr>
              <a:t> educative e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valori</a:t>
            </a:r>
            <a:r>
              <a:rPr lang="en-US" sz="2400" dirty="0">
                <a:solidFill>
                  <a:srgbClr val="000000"/>
                </a:solidFill>
                <a:latin typeface="Lato Light"/>
                <a:sym typeface="Lato Light"/>
              </a:rPr>
              <a:t> di </a:t>
            </a:r>
            <a:r>
              <a:rPr lang="en-US" sz="2400" dirty="0" err="1">
                <a:solidFill>
                  <a:srgbClr val="000000"/>
                </a:solidFill>
                <a:latin typeface="Lato Light"/>
                <a:sym typeface="Lato Light"/>
              </a:rPr>
              <a:t>equità</a:t>
            </a:r>
            <a:r>
              <a:rPr lang="en-US" sz="2400" dirty="0">
                <a:solidFill>
                  <a:srgbClr val="000000"/>
                </a:solidFill>
                <a:latin typeface="Lato Light"/>
                <a:sym typeface="Lato Light"/>
              </a:rPr>
              <a:t>, </a:t>
            </a:r>
            <a:r>
              <a:rPr lang="en-US" sz="2400" dirty="0" err="1">
                <a:solidFill>
                  <a:srgbClr val="000000"/>
                </a:solidFill>
                <a:latin typeface="Lato Light"/>
                <a:sym typeface="Lato Light"/>
              </a:rPr>
              <a:t>inclusione</a:t>
            </a:r>
            <a:r>
              <a:rPr lang="en-US" sz="2400" dirty="0">
                <a:solidFill>
                  <a:srgbClr val="000000"/>
                </a:solidFill>
                <a:latin typeface="Lato Light"/>
                <a:sym typeface="Lato Light"/>
              </a:rPr>
              <a:t> e tutela </a:t>
            </a:r>
            <a:r>
              <a:rPr lang="en-US" sz="2400" dirty="0" err="1">
                <a:solidFill>
                  <a:srgbClr val="000000"/>
                </a:solidFill>
                <a:latin typeface="Lato Light"/>
                <a:sym typeface="Lato Light"/>
              </a:rPr>
              <a:t>umana</a:t>
            </a:r>
            <a:r>
              <a:rPr lang="en-US" sz="2400" dirty="0">
                <a:solidFill>
                  <a:srgbClr val="000000"/>
                </a:solidFill>
                <a:latin typeface="Lato Light"/>
                <a:sym typeface="Lato Light"/>
              </a:rPr>
              <a:t>.</a:t>
            </a:r>
          </a:p>
          <a:p>
            <a:pPr lvl="0" indent="0" algn="just">
              <a:lnSpc>
                <a:spcPts val="2879"/>
              </a:lnSpc>
              <a:spcBef>
                <a:spcPct val="0"/>
              </a:spcBef>
            </a:pPr>
            <a:endParaRPr lang="en-US" sz="2400" dirty="0">
              <a:solidFill>
                <a:srgbClr val="000000"/>
              </a:solidFill>
              <a:latin typeface="Lato Light"/>
              <a:sym typeface="Lato Light"/>
            </a:endParaRPr>
          </a:p>
          <a:p>
            <a:pPr lvl="0" indent="0" algn="just">
              <a:lnSpc>
                <a:spcPts val="2879"/>
              </a:lnSpc>
              <a:spcBef>
                <a:spcPct val="0"/>
              </a:spcBef>
            </a:pPr>
            <a:r>
              <a:rPr lang="en-US" sz="2400" dirty="0">
                <a:solidFill>
                  <a:srgbClr val="000000"/>
                </a:solidFill>
                <a:latin typeface="Lato Light"/>
                <a:sym typeface="Lato Light"/>
              </a:rPr>
              <a:t>Quando </a:t>
            </a:r>
            <a:r>
              <a:rPr lang="en-US" sz="2400" dirty="0" err="1">
                <a:solidFill>
                  <a:srgbClr val="000000"/>
                </a:solidFill>
                <a:latin typeface="Lato Light"/>
                <a:sym typeface="Lato Light"/>
              </a:rPr>
              <a:t>si</a:t>
            </a:r>
            <a:r>
              <a:rPr lang="en-US" sz="2400" dirty="0">
                <a:solidFill>
                  <a:srgbClr val="000000"/>
                </a:solidFill>
                <a:latin typeface="Lato Light"/>
                <a:sym typeface="Lato Light"/>
              </a:rPr>
              <a:t> consulta un </a:t>
            </a:r>
            <a:r>
              <a:rPr lang="en-US" sz="2400" dirty="0" err="1">
                <a:solidFill>
                  <a:srgbClr val="000000"/>
                </a:solidFill>
                <a:latin typeface="Lato Light"/>
                <a:sym typeface="Lato Light"/>
              </a:rPr>
              <a:t>esperto</a:t>
            </a:r>
            <a:r>
              <a:rPr lang="en-US" sz="2400" dirty="0">
                <a:solidFill>
                  <a:srgbClr val="000000"/>
                </a:solidFill>
                <a:latin typeface="Lato Light"/>
                <a:sym typeface="Lato Light"/>
              </a:rPr>
              <a:t> di </a:t>
            </a:r>
            <a:r>
              <a:rPr lang="en-US" sz="2400" dirty="0" err="1">
                <a:solidFill>
                  <a:srgbClr val="000000"/>
                </a:solidFill>
                <a:latin typeface="Lato Light"/>
                <a:sym typeface="Lato Light"/>
              </a:rPr>
              <a:t>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in </a:t>
            </a:r>
            <a:r>
              <a:rPr lang="en-US" sz="2400" dirty="0" err="1">
                <a:solidFill>
                  <a:srgbClr val="000000"/>
                </a:solidFill>
                <a:latin typeface="Lato Light"/>
                <a:sym typeface="Lato Light"/>
              </a:rPr>
              <a:t>qualità</a:t>
            </a:r>
            <a:r>
              <a:rPr lang="en-US" sz="2400" dirty="0">
                <a:solidFill>
                  <a:srgbClr val="000000"/>
                </a:solidFill>
                <a:latin typeface="Lato Light"/>
                <a:sym typeface="Lato Light"/>
              </a:rPr>
              <a:t> di </a:t>
            </a:r>
            <a:r>
              <a:rPr lang="en-US" sz="2400" dirty="0" err="1">
                <a:solidFill>
                  <a:srgbClr val="000000"/>
                </a:solidFill>
                <a:latin typeface="Lato Light"/>
                <a:sym typeface="Lato Light"/>
              </a:rPr>
              <a:t>educatore</a:t>
            </a:r>
            <a:r>
              <a:rPr lang="en-US" sz="2400" dirty="0">
                <a:solidFill>
                  <a:srgbClr val="000000"/>
                </a:solidFill>
                <a:latin typeface="Lato Light"/>
                <a:sym typeface="Lato Light"/>
              </a:rPr>
              <a:t>, </a:t>
            </a:r>
            <a:r>
              <a:rPr lang="en-US" sz="2400" dirty="0" err="1">
                <a:solidFill>
                  <a:srgbClr val="000000"/>
                </a:solidFill>
                <a:latin typeface="Lato Light"/>
                <a:sym typeface="Lato Light"/>
              </a:rPr>
              <a:t>si</a:t>
            </a:r>
            <a:r>
              <a:rPr lang="en-US" sz="2400" dirty="0">
                <a:solidFill>
                  <a:srgbClr val="000000"/>
                </a:solidFill>
                <a:latin typeface="Lato Light"/>
                <a:sym typeface="Lato Light"/>
              </a:rPr>
              <a:t> </a:t>
            </a:r>
            <a:r>
              <a:rPr lang="en-US" sz="2400" dirty="0" err="1">
                <a:solidFill>
                  <a:srgbClr val="000000"/>
                </a:solidFill>
                <a:latin typeface="Lato Light"/>
                <a:sym typeface="Lato Light"/>
              </a:rPr>
              <a:t>potrebbe</a:t>
            </a:r>
            <a:r>
              <a:rPr lang="en-US" sz="2400" dirty="0">
                <a:solidFill>
                  <a:srgbClr val="000000"/>
                </a:solidFill>
                <a:latin typeface="Lato Light"/>
                <a:sym typeface="Lato Light"/>
              </a:rPr>
              <a:t> </a:t>
            </a:r>
            <a:r>
              <a:rPr lang="en-US" sz="2400" dirty="0" err="1">
                <a:solidFill>
                  <a:srgbClr val="000000"/>
                </a:solidFill>
                <a:latin typeface="Lato Light"/>
                <a:sym typeface="Lato Light"/>
              </a:rPr>
              <a:t>percepire</a:t>
            </a:r>
            <a:r>
              <a:rPr lang="en-US" sz="2400" dirty="0">
                <a:solidFill>
                  <a:srgbClr val="000000"/>
                </a:solidFill>
                <a:latin typeface="Lato Light"/>
                <a:sym typeface="Lato Light"/>
              </a:rPr>
              <a:t> un </a:t>
            </a:r>
            <a:r>
              <a:rPr lang="en-US" sz="2400" dirty="0" err="1">
                <a:solidFill>
                  <a:srgbClr val="000000"/>
                </a:solidFill>
                <a:latin typeface="Lato Light"/>
                <a:sym typeface="Lato Light"/>
              </a:rPr>
              <a:t>aumento</a:t>
            </a:r>
            <a:r>
              <a:rPr lang="en-US" sz="2400" dirty="0">
                <a:solidFill>
                  <a:srgbClr val="000000"/>
                </a:solidFill>
                <a:latin typeface="Lato Light"/>
                <a:sym typeface="Lato Light"/>
              </a:rPr>
              <a:t> delle </a:t>
            </a:r>
            <a:r>
              <a:rPr lang="en-US" sz="2400" dirty="0" err="1">
                <a:solidFill>
                  <a:srgbClr val="000000"/>
                </a:solidFill>
                <a:latin typeface="Lato Light"/>
                <a:sym typeface="Lato Light"/>
              </a:rPr>
              <a:t>proprie</a:t>
            </a:r>
            <a:r>
              <a:rPr lang="en-US" sz="2400" dirty="0">
                <a:solidFill>
                  <a:srgbClr val="000000"/>
                </a:solidFill>
                <a:latin typeface="Lato Light"/>
                <a:sym typeface="Lato Light"/>
              </a:rPr>
              <a:t> </a:t>
            </a:r>
            <a:r>
              <a:rPr lang="en-US" sz="2400" dirty="0" err="1">
                <a:solidFill>
                  <a:srgbClr val="000000"/>
                </a:solidFill>
                <a:latin typeface="Lato Light"/>
                <a:sym typeface="Lato Light"/>
              </a:rPr>
              <a:t>responsabilità</a:t>
            </a:r>
            <a:r>
              <a:rPr lang="en-US" sz="2400" dirty="0">
                <a:solidFill>
                  <a:srgbClr val="000000"/>
                </a:solidFill>
                <a:latin typeface="Lato Light"/>
                <a:sym typeface="Lato Light"/>
              </a:rPr>
              <a:t>. </a:t>
            </a:r>
            <a:r>
              <a:rPr lang="en-US" sz="2400" dirty="0" err="1">
                <a:solidFill>
                  <a:srgbClr val="000000"/>
                </a:solidFill>
                <a:latin typeface="Lato Light"/>
                <a:sym typeface="Lato Light"/>
              </a:rPr>
              <a:t>Tuttavia</a:t>
            </a:r>
            <a:r>
              <a:rPr lang="en-US" sz="2400" dirty="0">
                <a:solidFill>
                  <a:srgbClr val="000000"/>
                </a:solidFill>
                <a:latin typeface="Lato Light"/>
                <a:sym typeface="Lato Light"/>
              </a:rPr>
              <a:t>, </a:t>
            </a:r>
            <a:r>
              <a:rPr lang="en-US" sz="2400" dirty="0" err="1">
                <a:solidFill>
                  <a:srgbClr val="000000"/>
                </a:solidFill>
                <a:latin typeface="Lato Light"/>
                <a:sym typeface="Lato Light"/>
              </a:rPr>
              <a:t>applicando</a:t>
            </a:r>
            <a:r>
              <a:rPr lang="en-US" sz="2400" dirty="0">
                <a:solidFill>
                  <a:srgbClr val="000000"/>
                </a:solidFill>
                <a:latin typeface="Lato Light"/>
                <a:sym typeface="Lato Light"/>
              </a:rPr>
              <a:t> </a:t>
            </a:r>
            <a:r>
              <a:rPr lang="en-US" sz="2400" dirty="0" err="1">
                <a:solidFill>
                  <a:srgbClr val="000000"/>
                </a:solidFill>
                <a:latin typeface="Lato Light"/>
                <a:sym typeface="Lato Light"/>
              </a:rPr>
              <a:t>modelli</a:t>
            </a:r>
            <a:r>
              <a:rPr lang="en-US" sz="2400" dirty="0">
                <a:solidFill>
                  <a:srgbClr val="000000"/>
                </a:solidFill>
                <a:latin typeface="Lato Light"/>
                <a:sym typeface="Lato Light"/>
              </a:rPr>
              <a:t> di </a:t>
            </a:r>
            <a:r>
              <a:rPr lang="en-US" sz="2400" dirty="0" err="1">
                <a:solidFill>
                  <a:srgbClr val="000000"/>
                </a:solidFill>
                <a:latin typeface="Lato Light"/>
                <a:sym typeface="Lato Light"/>
              </a:rPr>
              <a:t>ragionamento</a:t>
            </a:r>
            <a:r>
              <a:rPr lang="en-US" sz="2400" dirty="0">
                <a:solidFill>
                  <a:srgbClr val="000000"/>
                </a:solidFill>
                <a:latin typeface="Lato Light"/>
                <a:sym typeface="Lato Light"/>
              </a:rPr>
              <a:t> </a:t>
            </a:r>
            <a:r>
              <a:rPr lang="en-US" sz="2400" dirty="0" err="1">
                <a:solidFill>
                  <a:srgbClr val="000000"/>
                </a:solidFill>
                <a:latin typeface="Lato Light"/>
                <a:sym typeface="Lato Light"/>
              </a:rPr>
              <a:t>etico</a:t>
            </a:r>
            <a:r>
              <a:rPr lang="en-US" sz="2400" dirty="0">
                <a:solidFill>
                  <a:srgbClr val="000000"/>
                </a:solidFill>
                <a:latin typeface="Lato Light"/>
                <a:sym typeface="Lato Light"/>
              </a:rPr>
              <a:t>, </a:t>
            </a:r>
            <a:r>
              <a:rPr lang="en-US" sz="2400" dirty="0" err="1">
                <a:solidFill>
                  <a:srgbClr val="000000"/>
                </a:solidFill>
                <a:latin typeface="Lato Light"/>
                <a:sym typeface="Lato Light"/>
              </a:rPr>
              <a:t>l'IA</a:t>
            </a:r>
            <a:r>
              <a:rPr lang="en-US" sz="2400" dirty="0">
                <a:solidFill>
                  <a:srgbClr val="000000"/>
                </a:solidFill>
                <a:latin typeface="Lato Light"/>
                <a:sym typeface="Lato Light"/>
              </a:rPr>
              <a:t> </a:t>
            </a:r>
            <a:r>
              <a:rPr lang="en-US" sz="2400" dirty="0" err="1">
                <a:solidFill>
                  <a:srgbClr val="000000"/>
                </a:solidFill>
                <a:latin typeface="Lato Light"/>
                <a:sym typeface="Lato Light"/>
              </a:rPr>
              <a:t>può</a:t>
            </a:r>
            <a:r>
              <a:rPr lang="en-US" sz="2400" dirty="0">
                <a:solidFill>
                  <a:srgbClr val="000000"/>
                </a:solidFill>
                <a:latin typeface="Lato Light"/>
                <a:sym typeface="Lato Light"/>
              </a:rPr>
              <a:t> </a:t>
            </a:r>
            <a:r>
              <a:rPr lang="en-US" sz="2400" dirty="0" err="1">
                <a:solidFill>
                  <a:srgbClr val="000000"/>
                </a:solidFill>
                <a:latin typeface="Lato Light"/>
                <a:sym typeface="Lato Light"/>
              </a:rPr>
              <a:t>essere</a:t>
            </a:r>
            <a:r>
              <a:rPr lang="en-US" sz="2400" dirty="0">
                <a:solidFill>
                  <a:srgbClr val="000000"/>
                </a:solidFill>
                <a:latin typeface="Lato Light"/>
                <a:sym typeface="Lato Light"/>
              </a:rPr>
              <a:t> </a:t>
            </a:r>
            <a:r>
              <a:rPr lang="en-US" sz="2400" dirty="0" err="1">
                <a:solidFill>
                  <a:srgbClr val="000000"/>
                </a:solidFill>
                <a:latin typeface="Lato Light"/>
                <a:sym typeface="Lato Light"/>
              </a:rPr>
              <a:t>trasformata</a:t>
            </a:r>
            <a:r>
              <a:rPr lang="en-US" sz="2400" dirty="0">
                <a:solidFill>
                  <a:srgbClr val="000000"/>
                </a:solidFill>
                <a:latin typeface="Lato Light"/>
                <a:sym typeface="Lato Light"/>
              </a:rPr>
              <a:t> da </a:t>
            </a:r>
            <a:r>
              <a:rPr lang="en-US" sz="2400" dirty="0" err="1">
                <a:solidFill>
                  <a:srgbClr val="000000"/>
                </a:solidFill>
                <a:latin typeface="Lato Light"/>
                <a:sym typeface="Lato Light"/>
              </a:rPr>
              <a:t>potenziale</a:t>
            </a:r>
            <a:r>
              <a:rPr lang="en-US" sz="2400" dirty="0">
                <a:solidFill>
                  <a:srgbClr val="000000"/>
                </a:solidFill>
                <a:latin typeface="Lato Light"/>
                <a:sym typeface="Lato Light"/>
              </a:rPr>
              <a:t> </a:t>
            </a:r>
            <a:r>
              <a:rPr lang="en-US" sz="2400" dirty="0" err="1">
                <a:solidFill>
                  <a:srgbClr val="000000"/>
                </a:solidFill>
                <a:latin typeface="Lato Light"/>
                <a:sym typeface="Lato Light"/>
              </a:rPr>
              <a:t>rischio</a:t>
            </a:r>
            <a:r>
              <a:rPr lang="en-US" sz="2400" dirty="0">
                <a:solidFill>
                  <a:srgbClr val="000000"/>
                </a:solidFill>
                <a:latin typeface="Lato Light"/>
                <a:sym typeface="Lato Light"/>
              </a:rPr>
              <a:t> in uno </a:t>
            </a:r>
            <a:r>
              <a:rPr lang="en-US" sz="2400" dirty="0" err="1">
                <a:solidFill>
                  <a:srgbClr val="000000"/>
                </a:solidFill>
                <a:latin typeface="Lato Light"/>
                <a:sym typeface="Lato Light"/>
              </a:rPr>
              <a:t>strumento</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educativo</a:t>
            </a:r>
            <a:r>
              <a:rPr lang="en-US" sz="2400" dirty="0">
                <a:solidFill>
                  <a:srgbClr val="000000"/>
                </a:solidFill>
                <a:latin typeface="Lato Light"/>
                <a:sym typeface="Lato Light"/>
              </a:rPr>
              <a:t> </a:t>
            </a:r>
            <a:r>
              <a:rPr lang="en-US" sz="2400" dirty="0" err="1">
                <a:solidFill>
                  <a:srgbClr val="000000"/>
                </a:solidFill>
                <a:latin typeface="Lato Light"/>
                <a:sym typeface="Lato Light"/>
              </a:rPr>
              <a:t>responsabile</a:t>
            </a:r>
            <a:r>
              <a:rPr lang="en-US" sz="2400" dirty="0">
                <a:solidFill>
                  <a:srgbClr val="000000"/>
                </a:solidFill>
                <a:latin typeface="Lato Light"/>
                <a:sym typeface="Lato Light"/>
              </a:rPr>
              <a:t>, </a:t>
            </a:r>
            <a:r>
              <a:rPr lang="en-US" sz="2400" dirty="0" err="1">
                <a:solidFill>
                  <a:srgbClr val="000000"/>
                </a:solidFill>
                <a:latin typeface="Lato Light"/>
                <a:sym typeface="Lato Light"/>
              </a:rPr>
              <a:t>equo</a:t>
            </a:r>
            <a:r>
              <a:rPr lang="en-US" sz="2400" dirty="0">
                <a:solidFill>
                  <a:srgbClr val="000000"/>
                </a:solidFill>
                <a:latin typeface="Lato Light"/>
                <a:sym typeface="Lato Light"/>
              </a:rPr>
              <a:t> e </a:t>
            </a:r>
            <a:r>
              <a:rPr lang="en-US" sz="2400" dirty="0" err="1">
                <a:solidFill>
                  <a:srgbClr val="000000"/>
                </a:solidFill>
                <a:latin typeface="Lato Light"/>
                <a:sym typeface="Lato Light"/>
              </a:rPr>
              <a:t>incentrato</a:t>
            </a:r>
            <a:r>
              <a:rPr lang="en-US" sz="2400" dirty="0">
                <a:solidFill>
                  <a:srgbClr val="000000"/>
                </a:solidFill>
                <a:latin typeface="Lato Light"/>
                <a:sym typeface="Lato Light"/>
              </a:rPr>
              <a:t> </a:t>
            </a:r>
            <a:r>
              <a:rPr lang="en-US" sz="2400" dirty="0" err="1">
                <a:solidFill>
                  <a:srgbClr val="000000"/>
                </a:solidFill>
                <a:latin typeface="Lato Light"/>
                <a:sym typeface="Lato Light"/>
              </a:rPr>
              <a:t>sulla</a:t>
            </a:r>
            <a:r>
              <a:rPr lang="en-US" sz="2400" dirty="0">
                <a:solidFill>
                  <a:srgbClr val="000000"/>
                </a:solidFill>
                <a:latin typeface="Lato Light"/>
                <a:sym typeface="Lato Light"/>
              </a:rPr>
              <a:t> persona.</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38225"/>
            <a:ext cx="15278100" cy="641201"/>
          </a:xfrm>
          <a:prstGeom prst="rect">
            <a:avLst/>
          </a:prstGeom>
        </p:spPr>
        <p:txBody>
          <a:bodyPr wrap="square" lIns="0" tIns="0" rIns="0" bIns="0" rtlCol="0" anchor="t">
            <a:spAutoFit/>
          </a:bodyP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DECISIONI EDUCATIVE E RESPONSABILITÀ ETICA DEL FORMATORE</a:t>
            </a:r>
          </a:p>
        </p:txBody>
      </p:sp>
      <p:sp>
        <p:nvSpPr>
          <p:cNvPr id="3" name="TextBox 3"/>
          <p:cNvSpPr txBox="1"/>
          <p:nvPr/>
        </p:nvSpPr>
        <p:spPr>
          <a:xfrm>
            <a:off x="1028700" y="2020213"/>
            <a:ext cx="16230600" cy="2203937"/>
          </a:xfrm>
          <a:prstGeom prst="rect">
            <a:avLst/>
          </a:prstGeom>
        </p:spPr>
        <p:txBody>
          <a:bodyPr lIns="0" tIns="0" rIns="0" bIns="0" rtlCol="0" anchor="t">
            <a:spAutoFit/>
          </a:bodyPr>
          <a:lstStyle/>
          <a:p>
            <a:pPr algn="just">
              <a:lnSpc>
                <a:spcPts val="2879"/>
              </a:lnSpc>
              <a:spcBef>
                <a:spcPct val="0"/>
              </a:spcBef>
            </a:pPr>
            <a:r>
              <a:rPr lang="en-US" sz="2400" u="none" strike="noStrike" dirty="0">
                <a:solidFill>
                  <a:srgbClr val="000000"/>
                </a:solidFill>
                <a:latin typeface="Lato Light"/>
                <a:ea typeface="Lato Light"/>
                <a:cs typeface="Lato Light"/>
                <a:sym typeface="Lato Light"/>
              </a:rPr>
              <a:t>La </a:t>
            </a:r>
            <a:r>
              <a:rPr lang="en-US" sz="2400" dirty="0" err="1">
                <a:solidFill>
                  <a:srgbClr val="000000"/>
                </a:solidFill>
                <a:latin typeface="Lato Light"/>
                <a:sym typeface="Lato Light"/>
              </a:rPr>
              <a:t>decisione</a:t>
            </a:r>
            <a:r>
              <a:rPr lang="en-US" sz="2400" dirty="0">
                <a:solidFill>
                  <a:srgbClr val="000000"/>
                </a:solidFill>
                <a:latin typeface="Lato Light"/>
                <a:sym typeface="Lato Light"/>
              </a:rPr>
              <a:t> di un </a:t>
            </a:r>
            <a:r>
              <a:rPr lang="en-US" sz="2400" dirty="0" err="1">
                <a:solidFill>
                  <a:srgbClr val="000000"/>
                </a:solidFill>
                <a:latin typeface="Lato Light"/>
                <a:sym typeface="Lato Light"/>
              </a:rPr>
              <a:t>formatore</a:t>
            </a:r>
            <a:r>
              <a:rPr lang="en-US" sz="2400" dirty="0">
                <a:solidFill>
                  <a:srgbClr val="000000"/>
                </a:solidFill>
                <a:latin typeface="Lato Light"/>
                <a:sym typeface="Lato Light"/>
              </a:rPr>
              <a:t> in </a:t>
            </a:r>
            <a:r>
              <a:rPr lang="en-US" sz="2400" dirty="0" err="1">
                <a:solidFill>
                  <a:srgbClr val="000000"/>
                </a:solidFill>
                <a:latin typeface="Lato Light"/>
                <a:sym typeface="Lato Light"/>
              </a:rPr>
              <a:t>ambito</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educativo</a:t>
            </a:r>
            <a:r>
              <a:rPr lang="en-US" sz="2400" dirty="0">
                <a:solidFill>
                  <a:srgbClr val="000000"/>
                </a:solidFill>
                <a:latin typeface="Lato Light"/>
                <a:sym typeface="Lato Light"/>
              </a:rPr>
              <a:t> non è </a:t>
            </a:r>
            <a:r>
              <a:rPr lang="en-US" sz="2400" dirty="0" err="1">
                <a:solidFill>
                  <a:srgbClr val="000000"/>
                </a:solidFill>
                <a:latin typeface="Lato Light"/>
                <a:sym typeface="Lato Light"/>
              </a:rPr>
              <a:t>mai</a:t>
            </a:r>
            <a:r>
              <a:rPr lang="en-US" sz="2400" dirty="0">
                <a:solidFill>
                  <a:srgbClr val="000000"/>
                </a:solidFill>
                <a:latin typeface="Lato Light"/>
                <a:sym typeface="Lato Light"/>
              </a:rPr>
              <a:t> </a:t>
            </a:r>
            <a:r>
              <a:rPr lang="en-US" sz="2400" dirty="0" err="1">
                <a:solidFill>
                  <a:srgbClr val="000000"/>
                </a:solidFill>
                <a:latin typeface="Lato Light"/>
                <a:sym typeface="Lato Light"/>
              </a:rPr>
              <a:t>neutrale</a:t>
            </a:r>
            <a:r>
              <a:rPr lang="en-US" sz="2400" dirty="0">
                <a:solidFill>
                  <a:srgbClr val="000000"/>
                </a:solidFill>
                <a:latin typeface="Lato Light"/>
                <a:sym typeface="Lato Light"/>
              </a:rPr>
              <a:t> o </a:t>
            </a:r>
            <a:r>
              <a:rPr lang="en-US" sz="2400" dirty="0" err="1">
                <a:solidFill>
                  <a:srgbClr val="000000"/>
                </a:solidFill>
                <a:latin typeface="Lato Light"/>
                <a:sym typeface="Lato Light"/>
              </a:rPr>
              <a:t>puramente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tecnica</a:t>
            </a:r>
            <a:r>
              <a:rPr lang="en-US" sz="2400" dirty="0">
                <a:solidFill>
                  <a:srgbClr val="000000"/>
                </a:solidFill>
                <a:latin typeface="Lato Light"/>
                <a:sym typeface="Lato Light"/>
              </a:rPr>
              <a:t>.</a:t>
            </a:r>
          </a:p>
          <a:p>
            <a:pPr algn="just">
              <a:lnSpc>
                <a:spcPts val="2879"/>
              </a:lnSpc>
              <a:spcBef>
                <a:spcPct val="0"/>
              </a:spcBef>
            </a:pPr>
            <a:endParaRPr lang="en-US" sz="2400" dirty="0">
              <a:solidFill>
                <a:srgbClr val="000000"/>
              </a:solidFill>
              <a:latin typeface="Lato Light"/>
              <a:sym typeface="Lato Light"/>
            </a:endParaRPr>
          </a:p>
          <a:p>
            <a:pPr algn="just">
              <a:lnSpc>
                <a:spcPts val="2879"/>
              </a:lnSpc>
              <a:spcBef>
                <a:spcPct val="0"/>
              </a:spcBef>
            </a:pPr>
            <a:r>
              <a:rPr lang="en-US" sz="2400" dirty="0">
                <a:solidFill>
                  <a:srgbClr val="000000"/>
                </a:solidFill>
                <a:latin typeface="Lato Light"/>
                <a:sym typeface="Lato Light"/>
              </a:rPr>
              <a:t>Le sue </a:t>
            </a:r>
            <a:r>
              <a:rPr lang="en-US" sz="2400" dirty="0" err="1">
                <a:solidFill>
                  <a:srgbClr val="000000"/>
                </a:solidFill>
                <a:latin typeface="Lato Light"/>
                <a:sym typeface="Lato Light"/>
              </a:rPr>
              <a:t>azioni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hanno</a:t>
            </a:r>
            <a:r>
              <a:rPr lang="en-US" sz="2400" dirty="0">
                <a:solidFill>
                  <a:srgbClr val="000000"/>
                </a:solidFill>
                <a:latin typeface="Lato Light"/>
                <a:sym typeface="Lato Light"/>
              </a:rPr>
              <a:t> sempre un carattere </a:t>
            </a:r>
            <a:r>
              <a:rPr lang="en-US" sz="2400" dirty="0" err="1">
                <a:solidFill>
                  <a:srgbClr val="000000"/>
                </a:solidFill>
                <a:latin typeface="Lato Light"/>
                <a:sym typeface="Lato Light"/>
              </a:rPr>
              <a:t>etico</a:t>
            </a:r>
            <a:r>
              <a:rPr lang="en-US" sz="2400" dirty="0">
                <a:solidFill>
                  <a:srgbClr val="000000"/>
                </a:solidFill>
                <a:latin typeface="Lato Light"/>
                <a:sym typeface="Lato Light"/>
              </a:rPr>
              <a:t>, </a:t>
            </a:r>
            <a:r>
              <a:rPr lang="en-US" sz="2400" dirty="0" err="1">
                <a:solidFill>
                  <a:srgbClr val="000000"/>
                </a:solidFill>
                <a:latin typeface="Lato Light"/>
                <a:sym typeface="Lato Light"/>
              </a:rPr>
              <a:t>sociale</a:t>
            </a:r>
            <a:r>
              <a:rPr lang="en-US" sz="2400" dirty="0">
                <a:solidFill>
                  <a:srgbClr val="000000"/>
                </a:solidFill>
                <a:latin typeface="Lato Light"/>
                <a:sym typeface="Lato Light"/>
              </a:rPr>
              <a:t> e </a:t>
            </a:r>
            <a:r>
              <a:rPr lang="en-US" sz="2400" dirty="0" err="1">
                <a:solidFill>
                  <a:srgbClr val="000000"/>
                </a:solidFill>
                <a:latin typeface="Lato Light"/>
                <a:sym typeface="Lato Light"/>
              </a:rPr>
              <a:t>normativo</a:t>
            </a:r>
            <a:r>
              <a:rPr lang="en-US" sz="2400" dirty="0">
                <a:solidFill>
                  <a:srgbClr val="000000"/>
                </a:solidFill>
                <a:latin typeface="Lato Light"/>
                <a:sym typeface="Lato Light"/>
              </a:rPr>
              <a:t>, </a:t>
            </a:r>
            <a:r>
              <a:rPr lang="en-US" sz="2400" dirty="0" err="1">
                <a:solidFill>
                  <a:srgbClr val="000000"/>
                </a:solidFill>
                <a:latin typeface="Lato Light"/>
                <a:sym typeface="Lato Light"/>
              </a:rPr>
              <a:t>poiché</a:t>
            </a:r>
            <a:r>
              <a:rPr lang="en-US" sz="2400" dirty="0">
                <a:solidFill>
                  <a:srgbClr val="000000"/>
                </a:solidFill>
                <a:latin typeface="Lato Light"/>
                <a:sym typeface="Lato Light"/>
              </a:rPr>
              <a:t> </a:t>
            </a:r>
            <a:r>
              <a:rPr lang="en-US" sz="2400" dirty="0" err="1">
                <a:solidFill>
                  <a:srgbClr val="000000"/>
                </a:solidFill>
                <a:latin typeface="Lato Light"/>
                <a:sym typeface="Lato Light"/>
              </a:rPr>
              <a:t>incidono</a:t>
            </a:r>
            <a:r>
              <a:rPr lang="en-US" sz="2400" dirty="0">
                <a:solidFill>
                  <a:srgbClr val="000000"/>
                </a:solidFill>
                <a:latin typeface="Lato Light"/>
                <a:sym typeface="Lato Light"/>
              </a:rPr>
              <a:t> </a:t>
            </a:r>
            <a:r>
              <a:rPr lang="en-US" sz="2400" dirty="0" err="1">
                <a:solidFill>
                  <a:srgbClr val="000000"/>
                </a:solidFill>
                <a:latin typeface="Lato Light"/>
                <a:sym typeface="Lato Light"/>
              </a:rPr>
              <a:t>sulle</a:t>
            </a:r>
            <a:r>
              <a:rPr lang="en-US" sz="2400" dirty="0">
                <a:solidFill>
                  <a:srgbClr val="000000"/>
                </a:solidFill>
                <a:latin typeface="Lato Light"/>
                <a:sym typeface="Lato Light"/>
              </a:rPr>
              <a:t> </a:t>
            </a:r>
            <a:r>
              <a:rPr lang="en-US" sz="2400" dirty="0" err="1">
                <a:solidFill>
                  <a:srgbClr val="000000"/>
                </a:solidFill>
                <a:latin typeface="Lato Light"/>
                <a:sym typeface="Lato Light"/>
              </a:rPr>
              <a:t>opportunità</a:t>
            </a:r>
            <a:r>
              <a:rPr lang="en-US" sz="2400" dirty="0">
                <a:solidFill>
                  <a:srgbClr val="000000"/>
                </a:solidFill>
                <a:latin typeface="Lato Light"/>
                <a:sym typeface="Lato Light"/>
              </a:rPr>
              <a:t> di </a:t>
            </a:r>
            <a:r>
              <a:rPr lang="en-US" sz="2400" dirty="0" err="1">
                <a:solidFill>
                  <a:srgbClr val="000000"/>
                </a:solidFill>
                <a:latin typeface="Lato Light"/>
                <a:sym typeface="Lato Light"/>
              </a:rPr>
              <a:t>apprendimento</a:t>
            </a:r>
            <a:r>
              <a:rPr lang="en-US" sz="2400" dirty="0">
                <a:solidFill>
                  <a:srgbClr val="000000"/>
                </a:solidFill>
                <a:latin typeface="Lato Light"/>
                <a:sym typeface="Lato Light"/>
              </a:rPr>
              <a:t>, </a:t>
            </a:r>
            <a:r>
              <a:rPr lang="en-US" sz="2400" dirty="0" err="1">
                <a:solidFill>
                  <a:srgbClr val="000000"/>
                </a:solidFill>
                <a:latin typeface="Lato Light"/>
                <a:sym typeface="Lato Light"/>
              </a:rPr>
              <a:t>sull'orientamento</a:t>
            </a:r>
            <a:r>
              <a:rPr lang="en-US" sz="2400" dirty="0">
                <a:solidFill>
                  <a:srgbClr val="000000"/>
                </a:solidFill>
                <a:latin typeface="Lato Light"/>
                <a:sym typeface="Lato Light"/>
              </a:rPr>
              <a:t> e sui </a:t>
            </a:r>
            <a:r>
              <a:rPr lang="en-US" sz="2400" dirty="0" err="1">
                <a:solidFill>
                  <a:srgbClr val="000000"/>
                </a:solidFill>
                <a:latin typeface="Lato Light"/>
                <a:sym typeface="Lato Light"/>
              </a:rPr>
              <a:t>percorsi</a:t>
            </a:r>
            <a:r>
              <a:rPr lang="en-US" sz="2400" dirty="0">
                <a:solidFill>
                  <a:srgbClr val="000000"/>
                </a:solidFill>
                <a:latin typeface="Lato Light"/>
                <a:sym typeface="Lato Light"/>
              </a:rPr>
              <a:t> di </a:t>
            </a:r>
            <a:r>
              <a:rPr lang="en-US" sz="2400" dirty="0" err="1">
                <a:solidFill>
                  <a:srgbClr val="000000"/>
                </a:solidFill>
                <a:latin typeface="Lato Light"/>
                <a:sym typeface="Lato Light"/>
              </a:rPr>
              <a:t>carriera</a:t>
            </a:r>
            <a:r>
              <a:rPr lang="en-US" sz="2400" dirty="0">
                <a:solidFill>
                  <a:srgbClr val="000000"/>
                </a:solidFill>
                <a:latin typeface="Lato Light"/>
                <a:sym typeface="Lato Light"/>
              </a:rPr>
              <a:t>. In </a:t>
            </a:r>
            <a:r>
              <a:rPr lang="en-US" sz="2400" dirty="0" err="1">
                <a:solidFill>
                  <a:srgbClr val="000000"/>
                </a:solidFill>
                <a:latin typeface="Lato Light"/>
                <a:sym typeface="Lato Light"/>
              </a:rPr>
              <a:t>questi</a:t>
            </a:r>
            <a:r>
              <a:rPr lang="en-US" sz="2400" dirty="0">
                <a:solidFill>
                  <a:srgbClr val="000000"/>
                </a:solidFill>
                <a:latin typeface="Lato Light"/>
                <a:sym typeface="Lato Light"/>
              </a:rPr>
              <a:t> </a:t>
            </a:r>
            <a:r>
              <a:rPr lang="en-US" sz="2400" dirty="0" err="1">
                <a:solidFill>
                  <a:srgbClr val="000000"/>
                </a:solidFill>
                <a:latin typeface="Lato Light"/>
                <a:sym typeface="Lato Light"/>
              </a:rPr>
              <a:t>contesti</a:t>
            </a:r>
            <a:r>
              <a:rPr lang="en-US" sz="2400" dirty="0">
                <a:solidFill>
                  <a:srgbClr val="000000"/>
                </a:solidFill>
                <a:latin typeface="Lato Light"/>
                <a:sym typeface="Lato Light"/>
              </a:rPr>
              <a:t>, in cui </a:t>
            </a:r>
            <a:r>
              <a:rPr lang="en-US" sz="2400" dirty="0" err="1">
                <a:solidFill>
                  <a:srgbClr val="000000"/>
                </a:solidFill>
                <a:latin typeface="Lato Light"/>
                <a:sym typeface="Lato Light"/>
              </a:rPr>
              <a:t>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è </a:t>
            </a:r>
            <a:r>
              <a:rPr lang="en-US" sz="2400" dirty="0" err="1">
                <a:solidFill>
                  <a:srgbClr val="000000"/>
                </a:solidFill>
                <a:latin typeface="Lato Light"/>
                <a:sym typeface="Lato Light"/>
              </a:rPr>
              <a:t>integrata</a:t>
            </a:r>
            <a:r>
              <a:rPr lang="en-US" sz="2400" dirty="0">
                <a:solidFill>
                  <a:srgbClr val="000000"/>
                </a:solidFill>
                <a:latin typeface="Lato Light"/>
                <a:sym typeface="Lato Light"/>
              </a:rPr>
              <a:t> </a:t>
            </a:r>
            <a:r>
              <a:rPr lang="en-US" sz="2400" dirty="0" err="1">
                <a:solidFill>
                  <a:srgbClr val="000000"/>
                </a:solidFill>
                <a:latin typeface="Lato Light"/>
                <a:sym typeface="Lato Light"/>
              </a:rPr>
              <a:t>nei</a:t>
            </a:r>
            <a:r>
              <a:rPr lang="en-US" sz="2400" dirty="0">
                <a:solidFill>
                  <a:srgbClr val="000000"/>
                </a:solidFill>
                <a:latin typeface="Lato Light"/>
                <a:sym typeface="Lato Light"/>
              </a:rPr>
              <a:t> </a:t>
            </a:r>
            <a:r>
              <a:rPr lang="en-US" sz="2400" dirty="0" err="1">
                <a:solidFill>
                  <a:srgbClr val="000000"/>
                </a:solidFill>
                <a:latin typeface="Lato Light"/>
                <a:sym typeface="Lato Light"/>
              </a:rPr>
              <a:t>processi</a:t>
            </a:r>
            <a:r>
              <a:rPr lang="en-US" sz="2400" dirty="0">
                <a:solidFill>
                  <a:srgbClr val="000000"/>
                </a:solidFill>
                <a:latin typeface="Lato Light"/>
                <a:sym typeface="Lato Light"/>
              </a:rPr>
              <a:t> di </a:t>
            </a:r>
            <a:r>
              <a:rPr lang="en-US" sz="2400" dirty="0" err="1">
                <a:solidFill>
                  <a:srgbClr val="000000"/>
                </a:solidFill>
                <a:latin typeface="Lato Light"/>
                <a:sym typeface="Lato Light"/>
              </a:rPr>
              <a:t>valutazione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personalizzazione</a:t>
            </a:r>
            <a:r>
              <a:rPr lang="en-US" sz="2400" dirty="0">
                <a:solidFill>
                  <a:srgbClr val="000000"/>
                </a:solidFill>
                <a:latin typeface="Lato Light"/>
                <a:sym typeface="Lato Light"/>
              </a:rPr>
              <a:t> e </a:t>
            </a:r>
            <a:r>
              <a:rPr lang="en-US" sz="2400" dirty="0" err="1">
                <a:solidFill>
                  <a:srgbClr val="000000"/>
                </a:solidFill>
                <a:latin typeface="Lato Light"/>
                <a:sym typeface="Lato Light"/>
              </a:rPr>
              <a:t>formazione</a:t>
            </a:r>
            <a:r>
              <a:rPr lang="en-US" sz="2400" dirty="0">
                <a:solidFill>
                  <a:srgbClr val="000000"/>
                </a:solidFill>
                <a:latin typeface="Lato Light"/>
                <a:sym typeface="Lato Light"/>
              </a:rPr>
              <a:t>, è </a:t>
            </a:r>
            <a:r>
              <a:rPr lang="en-US" sz="2400" dirty="0" err="1">
                <a:solidFill>
                  <a:srgbClr val="000000"/>
                </a:solidFill>
                <a:latin typeface="Lato Light"/>
                <a:sym typeface="Lato Light"/>
              </a:rPr>
              <a:t>essenziale</a:t>
            </a:r>
            <a:r>
              <a:rPr lang="en-US" sz="2400" dirty="0">
                <a:solidFill>
                  <a:srgbClr val="000000"/>
                </a:solidFill>
                <a:latin typeface="Lato Light"/>
                <a:sym typeface="Lato Light"/>
              </a:rPr>
              <a:t> </a:t>
            </a:r>
            <a:r>
              <a:rPr lang="en-US" sz="2400" dirty="0" err="1">
                <a:solidFill>
                  <a:srgbClr val="000000"/>
                </a:solidFill>
                <a:latin typeface="Lato Light"/>
                <a:sym typeface="Lato Light"/>
              </a:rPr>
              <a:t>distinguere</a:t>
            </a:r>
            <a:r>
              <a:rPr lang="en-US" sz="2400" dirty="0">
                <a:solidFill>
                  <a:srgbClr val="000000"/>
                </a:solidFill>
                <a:latin typeface="Lato Light"/>
                <a:sym typeface="Lato Light"/>
              </a:rPr>
              <a:t> </a:t>
            </a:r>
            <a:r>
              <a:rPr lang="en-US" sz="2400" dirty="0" err="1">
                <a:solidFill>
                  <a:srgbClr val="000000"/>
                </a:solidFill>
                <a:latin typeface="Lato Light"/>
                <a:sym typeface="Lato Light"/>
              </a:rPr>
              <a:t>chiaramente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tra</a:t>
            </a:r>
            <a:r>
              <a:rPr lang="en-US" sz="2400" dirty="0">
                <a:solidFill>
                  <a:srgbClr val="000000"/>
                </a:solidFill>
                <a:latin typeface="Lato Light"/>
                <a:sym typeface="Lato Light"/>
              </a:rPr>
              <a:t> </a:t>
            </a:r>
            <a:r>
              <a:rPr lang="en-US" sz="2400" dirty="0" err="1">
                <a:solidFill>
                  <a:srgbClr val="000000"/>
                </a:solidFill>
                <a:latin typeface="Lato Light"/>
                <a:sym typeface="Lato Light"/>
              </a:rPr>
              <a:t>supporto</a:t>
            </a:r>
            <a:r>
              <a:rPr lang="en-US" sz="2400" dirty="0">
                <a:solidFill>
                  <a:srgbClr val="000000"/>
                </a:solidFill>
                <a:latin typeface="Lato Light"/>
                <a:sym typeface="Lato Light"/>
              </a:rPr>
              <a:t> </a:t>
            </a:r>
            <a:r>
              <a:rPr lang="en-US" sz="2400" dirty="0" err="1">
                <a:solidFill>
                  <a:srgbClr val="000000"/>
                </a:solidFill>
                <a:latin typeface="Lato Light"/>
                <a:sym typeface="Lato Light"/>
              </a:rPr>
              <a:t>algoritmico</a:t>
            </a:r>
            <a:r>
              <a:rPr lang="en-US" sz="2400" dirty="0">
                <a:solidFill>
                  <a:srgbClr val="000000"/>
                </a:solidFill>
                <a:latin typeface="Lato Light"/>
                <a:sym typeface="Lato Light"/>
              </a:rPr>
              <a:t> e </a:t>
            </a:r>
            <a:r>
              <a:rPr lang="en-US" sz="2400" dirty="0" err="1">
                <a:solidFill>
                  <a:srgbClr val="000000"/>
                </a:solidFill>
                <a:latin typeface="Lato Light"/>
                <a:sym typeface="Lato Light"/>
              </a:rPr>
              <a:t>decisioni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pedagogiche</a:t>
            </a:r>
            <a:r>
              <a:rPr lang="en-US" sz="2400" dirty="0">
                <a:solidFill>
                  <a:srgbClr val="000000"/>
                </a:solidFill>
                <a:latin typeface="Lato Light"/>
                <a:sym typeface="Lato Light"/>
              </a:rPr>
              <a:t>.</a:t>
            </a:r>
          </a:p>
        </p:txBody>
      </p:sp>
      <p:sp>
        <p:nvSpPr>
          <p:cNvPr id="4" name="Freeform 4"/>
          <p:cNvSpPr/>
          <p:nvPr/>
        </p:nvSpPr>
        <p:spPr>
          <a:xfrm>
            <a:off x="9372600" y="4622695"/>
            <a:ext cx="8261717" cy="4626080"/>
          </a:xfrm>
          <a:custGeom>
            <a:avLst/>
            <a:gdLst/>
            <a:ahLst/>
            <a:cxnLst/>
            <a:rect l="l" t="t" r="r" b="b"/>
            <a:pathLst>
              <a:path w="8261717" h="4502636">
                <a:moveTo>
                  <a:pt x="0" y="0"/>
                </a:moveTo>
                <a:lnTo>
                  <a:pt x="8261718" y="0"/>
                </a:lnTo>
                <a:lnTo>
                  <a:pt x="8261718" y="4502636"/>
                </a:lnTo>
                <a:lnTo>
                  <a:pt x="0" y="45026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TextBox 5"/>
          <p:cNvSpPr txBox="1"/>
          <p:nvPr/>
        </p:nvSpPr>
        <p:spPr>
          <a:xfrm>
            <a:off x="9711742" y="5497015"/>
            <a:ext cx="7583433" cy="3180358"/>
          </a:xfrm>
          <a:prstGeom prst="rect">
            <a:avLst/>
          </a:prstGeom>
        </p:spPr>
        <p:txBody>
          <a:bodyPr lIns="0" tIns="0" rIns="0" bIns="0" rtlCol="0" anchor="t">
            <a:spAutoFit/>
          </a:bodyPr>
          <a:lstStyle/>
          <a:p>
            <a:pPr marL="0" lvl="0" indent="0" algn="ctr">
              <a:lnSpc>
                <a:spcPts val="3079"/>
              </a:lnSpc>
              <a:spcBef>
                <a:spcPct val="0"/>
              </a:spcBef>
            </a:pPr>
            <a:r>
              <a:rPr lang="en-US" sz="2800" u="none" strike="noStrike" dirty="0">
                <a:solidFill>
                  <a:srgbClr val="000000"/>
                </a:solidFill>
                <a:latin typeface="Lato Light" panose="020F0302020204030203" pitchFamily="34" charset="0"/>
                <a:ea typeface="Canva Sans"/>
                <a:cs typeface="Canva Sans"/>
                <a:sym typeface="Canva Sans"/>
              </a:rPr>
              <a:t>Le </a:t>
            </a:r>
            <a:r>
              <a:rPr lang="en-US" sz="2800" u="none" strike="noStrike" dirty="0" err="1">
                <a:solidFill>
                  <a:srgbClr val="000000"/>
                </a:solidFill>
                <a:latin typeface="Lato Light" panose="020F0302020204030203" pitchFamily="34" charset="0"/>
                <a:ea typeface="Canva Sans"/>
                <a:cs typeface="Canva Sans"/>
                <a:sym typeface="Canva Sans"/>
              </a:rPr>
              <a:t>decisioni</a:t>
            </a:r>
            <a:r>
              <a:rPr lang="en-US" sz="2800" u="none" strike="noStrike" dirty="0">
                <a:solidFill>
                  <a:srgbClr val="000000"/>
                </a:solidFill>
                <a:latin typeface="Lato Light" panose="020F0302020204030203" pitchFamily="34" charset="0"/>
                <a:ea typeface="Canva Sans"/>
                <a:cs typeface="Canva Sans"/>
                <a:sym typeface="Canva Sans"/>
              </a:rPr>
              <a:t> in </a:t>
            </a:r>
            <a:r>
              <a:rPr lang="en-US" sz="2800" u="none" strike="noStrike" dirty="0" err="1">
                <a:solidFill>
                  <a:srgbClr val="000000"/>
                </a:solidFill>
                <a:latin typeface="Lato Light" panose="020F0302020204030203" pitchFamily="34" charset="0"/>
                <a:ea typeface="Canva Sans"/>
                <a:cs typeface="Canva Sans"/>
                <a:sym typeface="Canva Sans"/>
              </a:rPr>
              <a:t>ambito</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educativo</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hanno</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conseguenze</a:t>
            </a:r>
            <a:r>
              <a:rPr lang="en-US" sz="2800" u="none" strike="noStrike" dirty="0">
                <a:solidFill>
                  <a:srgbClr val="000000"/>
                </a:solidFill>
                <a:latin typeface="Lato Light" panose="020F0302020204030203" pitchFamily="34" charset="0"/>
                <a:ea typeface="Canva Sans"/>
                <a:cs typeface="Canva Sans"/>
                <a:sym typeface="Canva Sans"/>
              </a:rPr>
              <a:t> concrete </a:t>
            </a:r>
            <a:r>
              <a:rPr lang="en-US" sz="2800" u="none" strike="noStrike" dirty="0" err="1">
                <a:solidFill>
                  <a:srgbClr val="000000"/>
                </a:solidFill>
                <a:latin typeface="Lato Light" panose="020F0302020204030203" pitchFamily="34" charset="0"/>
                <a:ea typeface="Canva Sans"/>
                <a:cs typeface="Canva Sans"/>
                <a:sym typeface="Canva Sans"/>
              </a:rPr>
              <a:t>sulle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opportunità</a:t>
            </a:r>
            <a:r>
              <a:rPr lang="en-US" sz="2800" u="none" strike="noStrike" dirty="0">
                <a:solidFill>
                  <a:srgbClr val="000000"/>
                </a:solidFill>
                <a:latin typeface="Lato Light" panose="020F0302020204030203" pitchFamily="34" charset="0"/>
                <a:ea typeface="Canva Sans"/>
                <a:cs typeface="Canva Sans"/>
                <a:sym typeface="Canva Sans"/>
              </a:rPr>
              <a:t> e sui </a:t>
            </a:r>
            <a:r>
              <a:rPr lang="en-US" sz="2800" u="none" strike="noStrike" dirty="0" err="1">
                <a:solidFill>
                  <a:srgbClr val="000000"/>
                </a:solidFill>
                <a:latin typeface="Lato Light" panose="020F0302020204030203" pitchFamily="34" charset="0"/>
                <a:ea typeface="Canva Sans"/>
                <a:cs typeface="Canva Sans"/>
                <a:sym typeface="Canva Sans"/>
              </a:rPr>
              <a:t>diritti</a:t>
            </a:r>
            <a:r>
              <a:rPr lang="en-US" sz="2800" u="none" strike="noStrike" dirty="0">
                <a:solidFill>
                  <a:srgbClr val="000000"/>
                </a:solidFill>
                <a:latin typeface="Lato Light" panose="020F0302020204030203" pitchFamily="34" charset="0"/>
                <a:ea typeface="Canva Sans"/>
                <a:cs typeface="Canva Sans"/>
                <a:sym typeface="Canva Sans"/>
              </a:rPr>
              <a:t> degli </a:t>
            </a:r>
            <a:r>
              <a:rPr lang="en-US" sz="2800" u="none" strike="noStrike" dirty="0" err="1">
                <a:solidFill>
                  <a:srgbClr val="000000"/>
                </a:solidFill>
                <a:latin typeface="Lato Light" panose="020F0302020204030203" pitchFamily="34" charset="0"/>
                <a:ea typeface="Canva Sans"/>
                <a:cs typeface="Canva Sans"/>
                <a:sym typeface="Canva Sans"/>
              </a:rPr>
              <a:t>studenti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sebbene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l'intelligenza</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artificiale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possa</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fornire</a:t>
            </a:r>
            <a:r>
              <a:rPr lang="en-US" sz="2800" u="none" strike="noStrike" dirty="0">
                <a:solidFill>
                  <a:srgbClr val="000000"/>
                </a:solidFill>
                <a:latin typeface="Lato Light" panose="020F0302020204030203" pitchFamily="34" charset="0"/>
                <a:ea typeface="Canva Sans"/>
                <a:cs typeface="Canva Sans"/>
                <a:sym typeface="Canva Sans"/>
              </a:rPr>
              <a:t> un </a:t>
            </a:r>
            <a:r>
              <a:rPr lang="en-US" sz="2800" u="none" strike="noStrike" dirty="0" err="1">
                <a:solidFill>
                  <a:srgbClr val="000000"/>
                </a:solidFill>
                <a:latin typeface="Lato Light" panose="020F0302020204030203" pitchFamily="34" charset="0"/>
                <a:ea typeface="Canva Sans"/>
                <a:cs typeface="Canva Sans"/>
                <a:sym typeface="Canva Sans"/>
              </a:rPr>
              <a:t>supporto</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analitico</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probabilistico</a:t>
            </a:r>
            <a:r>
              <a:rPr lang="en-US" sz="2800" u="none" strike="noStrike" dirty="0">
                <a:solidFill>
                  <a:srgbClr val="000000"/>
                </a:solidFill>
                <a:latin typeface="Lato Light" panose="020F0302020204030203" pitchFamily="34" charset="0"/>
                <a:ea typeface="Canva Sans"/>
                <a:cs typeface="Canva Sans"/>
                <a:sym typeface="Canva Sans"/>
              </a:rPr>
              <a:t>, la </a:t>
            </a:r>
            <a:r>
              <a:rPr lang="en-US" sz="2800" u="none" strike="noStrike" dirty="0" err="1">
                <a:solidFill>
                  <a:srgbClr val="000000"/>
                </a:solidFill>
                <a:latin typeface="Lato Light" panose="020F0302020204030203" pitchFamily="34" charset="0"/>
                <a:ea typeface="Canva Sans"/>
                <a:cs typeface="Canva Sans"/>
                <a:sym typeface="Canva Sans"/>
              </a:rPr>
              <a:t>responsabilità</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etica</a:t>
            </a:r>
            <a:r>
              <a:rPr lang="en-US" sz="2800" u="none" strike="noStrike" dirty="0">
                <a:solidFill>
                  <a:srgbClr val="000000"/>
                </a:solidFill>
                <a:latin typeface="Lato Light" panose="020F0302020204030203" pitchFamily="34" charset="0"/>
                <a:ea typeface="Canva Sans"/>
                <a:cs typeface="Canva Sans"/>
                <a:sym typeface="Canva Sans"/>
              </a:rPr>
              <a:t> e il </a:t>
            </a:r>
            <a:r>
              <a:rPr lang="en-US" sz="2800" u="none" strike="noStrike" dirty="0" err="1">
                <a:solidFill>
                  <a:srgbClr val="000000"/>
                </a:solidFill>
                <a:latin typeface="Lato Light" panose="020F0302020204030203" pitchFamily="34" charset="0"/>
                <a:ea typeface="Canva Sans"/>
                <a:cs typeface="Canva Sans"/>
                <a:sym typeface="Canva Sans"/>
              </a:rPr>
              <a:t>giudizio</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professionale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necessari</a:t>
            </a:r>
            <a:r>
              <a:rPr lang="en-US" sz="2800" u="none" strike="noStrike" dirty="0">
                <a:solidFill>
                  <a:srgbClr val="000000"/>
                </a:solidFill>
                <a:latin typeface="Lato Light" panose="020F0302020204030203" pitchFamily="34" charset="0"/>
                <a:ea typeface="Canva Sans"/>
                <a:cs typeface="Canva Sans"/>
                <a:sym typeface="Canva Sans"/>
              </a:rPr>
              <a:t> per </a:t>
            </a:r>
            <a:r>
              <a:rPr lang="en-US" sz="2800" u="none" strike="noStrike" dirty="0" err="1">
                <a:solidFill>
                  <a:srgbClr val="000000"/>
                </a:solidFill>
                <a:latin typeface="Lato Light" panose="020F0302020204030203" pitchFamily="34" charset="0"/>
                <a:ea typeface="Canva Sans"/>
                <a:cs typeface="Canva Sans"/>
                <a:sym typeface="Canva Sans"/>
              </a:rPr>
              <a:t>integrare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dati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contesto</a:t>
            </a:r>
            <a:r>
              <a:rPr lang="en-US" sz="2800" u="none" strike="noStrike" dirty="0">
                <a:solidFill>
                  <a:srgbClr val="000000"/>
                </a:solidFill>
                <a:latin typeface="Lato Light" panose="020F0302020204030203" pitchFamily="34" charset="0"/>
                <a:ea typeface="Canva Sans"/>
                <a:cs typeface="Canva Sans"/>
                <a:sym typeface="Canva Sans"/>
              </a:rPr>
              <a:t> e </a:t>
            </a:r>
            <a:r>
              <a:rPr lang="en-US" sz="2800" u="none" strike="noStrike" dirty="0" err="1">
                <a:solidFill>
                  <a:srgbClr val="000000"/>
                </a:solidFill>
                <a:latin typeface="Lato Light" panose="020F0302020204030203" pitchFamily="34" charset="0"/>
                <a:ea typeface="Canva Sans"/>
                <a:cs typeface="Canva Sans"/>
                <a:sym typeface="Canva Sans"/>
              </a:rPr>
              <a:t>valori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educativi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spettano</a:t>
            </a:r>
            <a:r>
              <a:rPr lang="en-US" sz="2800" u="none" strike="noStrike" dirty="0">
                <a:solidFill>
                  <a:srgbClr val="000000"/>
                </a:solidFill>
                <a:latin typeface="Lato Light" panose="020F0302020204030203" pitchFamily="34" charset="0"/>
                <a:ea typeface="Canva Sans"/>
                <a:cs typeface="Canva Sans"/>
                <a:sym typeface="Canva Sans"/>
              </a:rPr>
              <a:t> sempre al </a:t>
            </a:r>
            <a:r>
              <a:rPr lang="en-US" sz="2800" u="none" strike="noStrike" dirty="0" err="1">
                <a:solidFill>
                  <a:srgbClr val="000000"/>
                </a:solidFill>
                <a:latin typeface="Lato Light" panose="020F0302020204030203" pitchFamily="34" charset="0"/>
                <a:ea typeface="Canva Sans"/>
                <a:cs typeface="Canva Sans"/>
                <a:sym typeface="Canva Sans"/>
              </a:rPr>
              <a:t>formatore</a:t>
            </a:r>
            <a:r>
              <a:rPr lang="en-US" sz="2800" u="none" strike="noStrike" dirty="0">
                <a:solidFill>
                  <a:srgbClr val="000000"/>
                </a:solidFill>
                <a:latin typeface="Lato Light" panose="020F0302020204030203" pitchFamily="34" charset="0"/>
                <a:ea typeface="Canva Sans"/>
                <a:cs typeface="Canva Sans"/>
                <a:sym typeface="Canva Sans"/>
              </a:rPr>
              <a:t>.</a:t>
            </a:r>
          </a:p>
        </p:txBody>
      </p:sp>
      <p:sp>
        <p:nvSpPr>
          <p:cNvPr id="7" name="TextBox 2">
            <a:extLst>
              <a:ext uri="{FF2B5EF4-FFF2-40B4-BE49-F238E27FC236}">
                <a16:creationId xmlns:a16="http://schemas.microsoft.com/office/drawing/2014/main" id="{598280E6-3F54-5150-389E-28517A32C0C4}"/>
              </a:ext>
            </a:extLst>
          </p:cNvPr>
          <p:cNvSpPr txBox="1"/>
          <p:nvPr/>
        </p:nvSpPr>
        <p:spPr>
          <a:xfrm>
            <a:off x="1059180" y="4622695"/>
            <a:ext cx="7551420" cy="4807213"/>
          </a:xfrm>
          <a:prstGeom prst="rect">
            <a:avLst/>
          </a:prstGeom>
        </p:spPr>
        <p:txBody>
          <a:bodyPr wrap="square" lIns="0" tIns="0" rIns="0" bIns="0" rtlCol="0" anchor="t">
            <a:spAutoFit/>
          </a:bodyPr>
          <a:lstStyle/>
          <a:p>
            <a:pPr lvl="0" indent="0" algn="just">
              <a:lnSpc>
                <a:spcPts val="2879"/>
              </a:lnSpc>
              <a:spcBef>
                <a:spcPct val="0"/>
              </a:spcBef>
            </a:pPr>
            <a:r>
              <a:rPr lang="en-US" sz="2400" dirty="0">
                <a:solidFill>
                  <a:srgbClr val="000000"/>
                </a:solidFill>
                <a:latin typeface="Lato Light"/>
                <a:sym typeface="Lato Light"/>
              </a:rPr>
              <a:t>Come </a:t>
            </a:r>
            <a:r>
              <a:rPr lang="en-US" sz="2400" dirty="0" err="1">
                <a:solidFill>
                  <a:srgbClr val="000000"/>
                </a:solidFill>
                <a:latin typeface="Lato Light"/>
                <a:sym typeface="Lato Light"/>
              </a:rPr>
              <a:t>già</a:t>
            </a:r>
            <a:r>
              <a:rPr lang="en-US" sz="2400" dirty="0">
                <a:solidFill>
                  <a:srgbClr val="000000"/>
                </a:solidFill>
                <a:latin typeface="Lato Light"/>
                <a:sym typeface="Lato Light"/>
              </a:rPr>
              <a:t> </a:t>
            </a:r>
            <a:r>
              <a:rPr lang="en-US" sz="2400" dirty="0" err="1">
                <a:solidFill>
                  <a:srgbClr val="000000"/>
                </a:solidFill>
                <a:latin typeface="Lato Light"/>
                <a:sym typeface="Lato Light"/>
              </a:rPr>
              <a:t>accennato</a:t>
            </a:r>
            <a:r>
              <a:rPr lang="en-US" sz="2400" dirty="0">
                <a:solidFill>
                  <a:srgbClr val="000000"/>
                </a:solidFill>
                <a:latin typeface="Lato Light"/>
                <a:sym typeface="Lato Light"/>
              </a:rPr>
              <a:t>, </a:t>
            </a:r>
            <a:r>
              <a:rPr lang="en-US" sz="2400" dirty="0" err="1">
                <a:solidFill>
                  <a:srgbClr val="000000"/>
                </a:solidFill>
                <a:latin typeface="Lato Light"/>
                <a:sym typeface="Lato Light"/>
              </a:rPr>
              <a:t>l'IA</a:t>
            </a:r>
            <a:r>
              <a:rPr lang="en-US" sz="2400" dirty="0">
                <a:solidFill>
                  <a:srgbClr val="000000"/>
                </a:solidFill>
                <a:latin typeface="Lato Light"/>
                <a:sym typeface="Lato Light"/>
              </a:rPr>
              <a:t> </a:t>
            </a:r>
            <a:r>
              <a:rPr lang="en-US" sz="2400" dirty="0" err="1">
                <a:solidFill>
                  <a:srgbClr val="000000"/>
                </a:solidFill>
                <a:latin typeface="Lato Light"/>
                <a:sym typeface="Lato Light"/>
              </a:rPr>
              <a:t>elabora</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dati</a:t>
            </a:r>
            <a:r>
              <a:rPr lang="en-US" sz="2400" dirty="0">
                <a:solidFill>
                  <a:srgbClr val="000000"/>
                </a:solidFill>
                <a:latin typeface="Lato Light"/>
                <a:sym typeface="Lato Light"/>
              </a:rPr>
              <a:t> e produce </a:t>
            </a:r>
            <a:r>
              <a:rPr lang="en-US" sz="2400" dirty="0" err="1">
                <a:solidFill>
                  <a:srgbClr val="000000"/>
                </a:solidFill>
                <a:latin typeface="Lato Light"/>
                <a:sym typeface="Lato Light"/>
              </a:rPr>
              <a:t>risultati</a:t>
            </a:r>
            <a:r>
              <a:rPr lang="en-US" sz="2400" dirty="0">
                <a:solidFill>
                  <a:srgbClr val="000000"/>
                </a:solidFill>
                <a:latin typeface="Lato Light"/>
                <a:sym typeface="Lato Light"/>
              </a:rPr>
              <a:t> </a:t>
            </a:r>
            <a:r>
              <a:rPr lang="en-US" sz="2400" dirty="0" err="1">
                <a:solidFill>
                  <a:srgbClr val="000000"/>
                </a:solidFill>
                <a:latin typeface="Lato Light"/>
                <a:sym typeface="Lato Light"/>
              </a:rPr>
              <a:t>probabilistici</a:t>
            </a:r>
            <a:r>
              <a:rPr lang="en-US" sz="2400" dirty="0">
                <a:solidFill>
                  <a:srgbClr val="000000"/>
                </a:solidFill>
                <a:latin typeface="Lato Light"/>
                <a:sym typeface="Lato Light"/>
              </a:rPr>
              <a:t> (</a:t>
            </a:r>
            <a:r>
              <a:rPr lang="en-US" sz="2400" dirty="0" err="1">
                <a:solidFill>
                  <a:srgbClr val="000000"/>
                </a:solidFill>
                <a:latin typeface="Lato Light"/>
                <a:sym typeface="Lato Light"/>
              </a:rPr>
              <a:t>raccomandazioni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suggerimenti</a:t>
            </a:r>
            <a:r>
              <a:rPr lang="en-US" sz="2400" dirty="0">
                <a:solidFill>
                  <a:srgbClr val="000000"/>
                </a:solidFill>
                <a:latin typeface="Lato Light"/>
                <a:sym typeface="Lato Light"/>
              </a:rPr>
              <a:t>, </a:t>
            </a:r>
            <a:r>
              <a:rPr lang="en-US" sz="2400" dirty="0" err="1">
                <a:solidFill>
                  <a:srgbClr val="000000"/>
                </a:solidFill>
                <a:latin typeface="Lato Light"/>
                <a:sym typeface="Lato Light"/>
              </a:rPr>
              <a:t>informazioni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classificazioni</a:t>
            </a:r>
            <a:r>
              <a:rPr lang="en-US" sz="2400" dirty="0">
                <a:solidFill>
                  <a:srgbClr val="000000"/>
                </a:solidFill>
                <a:latin typeface="Lato Light"/>
                <a:sym typeface="Lato Light"/>
              </a:rPr>
              <a:t>), ma non </a:t>
            </a:r>
            <a:r>
              <a:rPr lang="en-US" sz="2400" dirty="0" err="1">
                <a:solidFill>
                  <a:srgbClr val="000000"/>
                </a:solidFill>
                <a:latin typeface="Lato Light"/>
                <a:sym typeface="Lato Light"/>
              </a:rPr>
              <a:t>prende</a:t>
            </a:r>
            <a:r>
              <a:rPr lang="en-US" sz="2400" dirty="0">
                <a:solidFill>
                  <a:srgbClr val="000000"/>
                </a:solidFill>
                <a:latin typeface="Lato Light"/>
                <a:sym typeface="Lato Light"/>
              </a:rPr>
              <a:t> </a:t>
            </a:r>
            <a:r>
              <a:rPr lang="en-US" sz="2400" dirty="0" err="1">
                <a:solidFill>
                  <a:srgbClr val="000000"/>
                </a:solidFill>
                <a:latin typeface="Lato Light"/>
                <a:sym typeface="Lato Light"/>
              </a:rPr>
              <a:t>mai</a:t>
            </a:r>
            <a:r>
              <a:rPr lang="en-US" sz="2400" dirty="0">
                <a:solidFill>
                  <a:srgbClr val="000000"/>
                </a:solidFill>
                <a:latin typeface="Lato Light"/>
                <a:sym typeface="Lato Light"/>
              </a:rPr>
              <a:t> </a:t>
            </a:r>
            <a:r>
              <a:rPr lang="en-US" sz="2400" dirty="0" err="1">
                <a:solidFill>
                  <a:srgbClr val="000000"/>
                </a:solidFill>
                <a:latin typeface="Lato Light"/>
                <a:sym typeface="Lato Light"/>
              </a:rPr>
              <a:t>decisioni</a:t>
            </a:r>
            <a:r>
              <a:rPr lang="en-US" sz="2400" dirty="0">
                <a:solidFill>
                  <a:srgbClr val="000000"/>
                </a:solidFill>
                <a:latin typeface="Lato Light"/>
                <a:sym typeface="Lato Light"/>
              </a:rPr>
              <a:t> in </a:t>
            </a:r>
            <a:r>
              <a:rPr lang="en-US" sz="2400" dirty="0" err="1">
                <a:solidFill>
                  <a:srgbClr val="000000"/>
                </a:solidFill>
                <a:latin typeface="Lato Light"/>
                <a:sym typeface="Lato Light"/>
              </a:rPr>
              <a:t>ambito</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educativo</a:t>
            </a:r>
            <a:r>
              <a:rPr lang="en-US" sz="2400" dirty="0">
                <a:solidFill>
                  <a:srgbClr val="000000"/>
                </a:solidFill>
                <a:latin typeface="Lato Light"/>
                <a:sym typeface="Lato Light"/>
              </a:rPr>
              <a:t>.</a:t>
            </a:r>
          </a:p>
          <a:p>
            <a:pPr lvl="0" indent="0" algn="just">
              <a:lnSpc>
                <a:spcPts val="2879"/>
              </a:lnSpc>
              <a:spcBef>
                <a:spcPct val="0"/>
              </a:spcBef>
            </a:pPr>
            <a:endParaRPr lang="en-US" sz="2400" dirty="0">
              <a:solidFill>
                <a:srgbClr val="000000"/>
              </a:solidFill>
              <a:latin typeface="Lato Light"/>
              <a:sym typeface="Lato Light"/>
            </a:endParaRPr>
          </a:p>
          <a:p>
            <a:pPr lvl="0" indent="0" algn="just">
              <a:lnSpc>
                <a:spcPts val="2879"/>
              </a:lnSpc>
              <a:spcBef>
                <a:spcPct val="0"/>
              </a:spcBef>
            </a:pPr>
            <a:r>
              <a:rPr lang="en-US" sz="2400" dirty="0">
                <a:solidFill>
                  <a:srgbClr val="000000"/>
                </a:solidFill>
                <a:latin typeface="Lato Light"/>
                <a:sym typeface="Lato Light"/>
              </a:rPr>
              <a:t>Manca di </a:t>
            </a:r>
            <a:r>
              <a:rPr lang="en-US" sz="2400" dirty="0" err="1">
                <a:solidFill>
                  <a:srgbClr val="000000"/>
                </a:solidFill>
                <a:latin typeface="Lato Light"/>
                <a:sym typeface="Lato Light"/>
              </a:rPr>
              <a:t>comprensione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semantica</a:t>
            </a:r>
            <a:r>
              <a:rPr lang="en-US" sz="2400" dirty="0">
                <a:solidFill>
                  <a:srgbClr val="000000"/>
                </a:solidFill>
                <a:latin typeface="Lato Light"/>
                <a:sym typeface="Lato Light"/>
              </a:rPr>
              <a:t> e di </a:t>
            </a:r>
            <a:r>
              <a:rPr lang="en-US" sz="2400" dirty="0" err="1">
                <a:solidFill>
                  <a:srgbClr val="000000"/>
                </a:solidFill>
                <a:latin typeface="Lato Light"/>
                <a:sym typeface="Lato Light"/>
              </a:rPr>
              <a:t>consapevolezza</a:t>
            </a:r>
            <a:r>
              <a:rPr lang="en-US" sz="2400" dirty="0">
                <a:solidFill>
                  <a:srgbClr val="000000"/>
                </a:solidFill>
                <a:latin typeface="Lato Light"/>
                <a:sym typeface="Lato Light"/>
              </a:rPr>
              <a:t> </a:t>
            </a:r>
            <a:r>
              <a:rPr lang="en-US" sz="2400" dirty="0" err="1">
                <a:solidFill>
                  <a:srgbClr val="000000"/>
                </a:solidFill>
                <a:latin typeface="Lato Light"/>
                <a:sym typeface="Lato Light"/>
              </a:rPr>
              <a:t>dei</a:t>
            </a:r>
            <a:r>
              <a:rPr lang="en-US" sz="2400" dirty="0">
                <a:solidFill>
                  <a:srgbClr val="000000"/>
                </a:solidFill>
                <a:latin typeface="Lato Light"/>
                <a:sym typeface="Lato Light"/>
              </a:rPr>
              <a:t> </a:t>
            </a:r>
            <a:r>
              <a:rPr lang="en-US" sz="2400" dirty="0" err="1">
                <a:solidFill>
                  <a:srgbClr val="000000"/>
                </a:solidFill>
                <a:latin typeface="Lato Light"/>
                <a:sym typeface="Lato Light"/>
              </a:rPr>
              <a:t>valori</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educativi</a:t>
            </a:r>
            <a:r>
              <a:rPr lang="en-US" sz="2400" dirty="0">
                <a:solidFill>
                  <a:srgbClr val="000000"/>
                </a:solidFill>
                <a:latin typeface="Lato Light"/>
                <a:sym typeface="Lato Light"/>
              </a:rPr>
              <a:t>, </a:t>
            </a:r>
            <a:r>
              <a:rPr lang="en-US" sz="2400" dirty="0" err="1">
                <a:solidFill>
                  <a:srgbClr val="000000"/>
                </a:solidFill>
                <a:latin typeface="Lato Light"/>
                <a:sym typeface="Lato Light"/>
              </a:rPr>
              <a:t>poiché</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interpreta</a:t>
            </a:r>
            <a:r>
              <a:rPr lang="en-US" sz="2400" dirty="0">
                <a:solidFill>
                  <a:srgbClr val="000000"/>
                </a:solidFill>
                <a:latin typeface="Lato Light"/>
                <a:sym typeface="Lato Light"/>
              </a:rPr>
              <a:t> il </a:t>
            </a:r>
            <a:r>
              <a:rPr lang="en-US" sz="2400" dirty="0" err="1">
                <a:solidFill>
                  <a:srgbClr val="000000"/>
                </a:solidFill>
                <a:latin typeface="Lato Light"/>
                <a:sym typeface="Lato Light"/>
              </a:rPr>
              <a:t>significato</a:t>
            </a:r>
            <a:r>
              <a:rPr lang="en-US" sz="2400" dirty="0">
                <a:solidFill>
                  <a:srgbClr val="000000"/>
                </a:solidFill>
                <a:latin typeface="Lato Light"/>
                <a:sym typeface="Lato Light"/>
              </a:rPr>
              <a:t> </a:t>
            </a:r>
            <a:r>
              <a:rPr lang="en-US" sz="2400" dirty="0" err="1">
                <a:solidFill>
                  <a:srgbClr val="000000"/>
                </a:solidFill>
                <a:latin typeface="Lato Light"/>
                <a:sym typeface="Lato Light"/>
              </a:rPr>
              <a:t>pedagogico</a:t>
            </a:r>
            <a:r>
              <a:rPr lang="en-US" sz="2400" dirty="0">
                <a:solidFill>
                  <a:srgbClr val="000000"/>
                </a:solidFill>
                <a:latin typeface="Lato Light"/>
                <a:sym typeface="Lato Light"/>
              </a:rPr>
              <a:t>, </a:t>
            </a:r>
            <a:r>
              <a:rPr lang="en-US" sz="2400" dirty="0" err="1">
                <a:solidFill>
                  <a:srgbClr val="000000"/>
                </a:solidFill>
                <a:latin typeface="Lato Light"/>
                <a:sym typeface="Lato Light"/>
              </a:rPr>
              <a:t>culturale</a:t>
            </a:r>
            <a:r>
              <a:rPr lang="en-US" sz="2400" dirty="0">
                <a:solidFill>
                  <a:srgbClr val="000000"/>
                </a:solidFill>
                <a:latin typeface="Lato Light"/>
                <a:sym typeface="Lato Light"/>
              </a:rPr>
              <a:t> o </a:t>
            </a:r>
            <a:r>
              <a:rPr lang="en-US" sz="2400" dirty="0" err="1">
                <a:solidFill>
                  <a:srgbClr val="000000"/>
                </a:solidFill>
                <a:latin typeface="Lato Light"/>
                <a:sym typeface="Lato Light"/>
              </a:rPr>
              <a:t>sociale</a:t>
            </a:r>
            <a:r>
              <a:rPr lang="en-US" sz="2400" dirty="0">
                <a:solidFill>
                  <a:srgbClr val="000000"/>
                </a:solidFill>
                <a:latin typeface="Lato Light"/>
                <a:sym typeface="Lato Light"/>
              </a:rPr>
              <a:t> delle </a:t>
            </a:r>
            <a:r>
              <a:rPr lang="en-US" sz="2400" dirty="0" err="1">
                <a:solidFill>
                  <a:srgbClr val="000000"/>
                </a:solidFill>
                <a:latin typeface="Lato Light"/>
                <a:sym typeface="Lato Light"/>
              </a:rPr>
              <a:t>situazioni</a:t>
            </a:r>
            <a:r>
              <a:rPr lang="en-US" sz="2400" dirty="0">
                <a:solidFill>
                  <a:srgbClr val="000000"/>
                </a:solidFill>
                <a:latin typeface="Lato Light"/>
                <a:sym typeface="Lato Light"/>
              </a:rPr>
              <a:t> educative.</a:t>
            </a:r>
          </a:p>
          <a:p>
            <a:pPr lvl="0" indent="0" algn="just">
              <a:lnSpc>
                <a:spcPts val="2879"/>
              </a:lnSpc>
              <a:spcBef>
                <a:spcPct val="0"/>
              </a:spcBef>
            </a:pPr>
            <a:endParaRPr lang="en-US" sz="2400" dirty="0">
              <a:solidFill>
                <a:srgbClr val="000000"/>
              </a:solidFill>
              <a:latin typeface="Lato Light"/>
              <a:sym typeface="Lato Light"/>
            </a:endParaRPr>
          </a:p>
          <a:p>
            <a:pPr lvl="0" indent="0" algn="just">
              <a:lnSpc>
                <a:spcPts val="2879"/>
              </a:lnSpc>
              <a:spcBef>
                <a:spcPct val="0"/>
              </a:spcBef>
            </a:pPr>
            <a:r>
              <a:rPr lang="en-US" sz="2400" dirty="0">
                <a:solidFill>
                  <a:srgbClr val="000000"/>
                </a:solidFill>
                <a:latin typeface="Lato Light"/>
                <a:sym typeface="Lato Light"/>
              </a:rPr>
              <a:t>Solo il </a:t>
            </a:r>
            <a:r>
              <a:rPr lang="en-US" sz="2400" dirty="0" err="1">
                <a:solidFill>
                  <a:srgbClr val="000000"/>
                </a:solidFill>
                <a:latin typeface="Lato Light"/>
                <a:sym typeface="Lato Light"/>
              </a:rPr>
              <a:t>formatore</a:t>
            </a:r>
            <a:r>
              <a:rPr lang="en-US" sz="2400" dirty="0">
                <a:solidFill>
                  <a:srgbClr val="000000"/>
                </a:solidFill>
                <a:latin typeface="Lato Light"/>
                <a:sym typeface="Lato Light"/>
              </a:rPr>
              <a:t> </a:t>
            </a:r>
            <a:r>
              <a:rPr lang="en-US" sz="2400" dirty="0" err="1">
                <a:solidFill>
                  <a:srgbClr val="000000"/>
                </a:solidFill>
                <a:latin typeface="Lato Light"/>
                <a:sym typeface="Lato Light"/>
              </a:rPr>
              <a:t>può</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integrare</a:t>
            </a:r>
            <a:r>
              <a:rPr lang="en-US" sz="2400" dirty="0">
                <a:solidFill>
                  <a:srgbClr val="000000"/>
                </a:solidFill>
                <a:latin typeface="Lato Light"/>
                <a:sym typeface="Lato Light"/>
              </a:rPr>
              <a:t>: </a:t>
            </a:r>
            <a:r>
              <a:rPr lang="en-US" sz="2400" dirty="0" err="1">
                <a:solidFill>
                  <a:srgbClr val="000000"/>
                </a:solidFill>
                <a:latin typeface="Lato Light"/>
                <a:sym typeface="Lato Light"/>
              </a:rPr>
              <a:t>indicazioni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dell'IA</a:t>
            </a:r>
            <a:r>
              <a:rPr lang="en-US" sz="2400" dirty="0">
                <a:solidFill>
                  <a:srgbClr val="000000"/>
                </a:solidFill>
                <a:latin typeface="Lato Light"/>
                <a:sym typeface="Lato Light"/>
              </a:rPr>
              <a:t>, </a:t>
            </a:r>
            <a:r>
              <a:rPr lang="en-US" sz="2400" dirty="0" err="1">
                <a:solidFill>
                  <a:srgbClr val="000000"/>
                </a:solidFill>
                <a:latin typeface="Lato Light"/>
                <a:sym typeface="Lato Light"/>
              </a:rPr>
              <a:t>conoscenza</a:t>
            </a:r>
            <a:r>
              <a:rPr lang="en-US" sz="2400" dirty="0">
                <a:solidFill>
                  <a:srgbClr val="000000"/>
                </a:solidFill>
                <a:latin typeface="Lato Light"/>
                <a:sym typeface="Lato Light"/>
              </a:rPr>
              <a:t> del </a:t>
            </a:r>
            <a:r>
              <a:rPr lang="en-US" sz="2400" dirty="0" err="1">
                <a:solidFill>
                  <a:srgbClr val="000000"/>
                </a:solidFill>
                <a:latin typeface="Lato Light"/>
                <a:sym typeface="Lato Light"/>
              </a:rPr>
              <a:t>contesto</a:t>
            </a:r>
            <a:r>
              <a:rPr lang="en-US" sz="2400" dirty="0">
                <a:solidFill>
                  <a:srgbClr val="000000"/>
                </a:solidFill>
                <a:latin typeface="Lato Light"/>
                <a:sym typeface="Lato Light"/>
              </a:rPr>
              <a:t> </a:t>
            </a:r>
            <a:r>
              <a:rPr lang="en-US" sz="2400" dirty="0" err="1">
                <a:solidFill>
                  <a:srgbClr val="000000"/>
                </a:solidFill>
                <a:latin typeface="Lato Light"/>
                <a:sym typeface="Lato Light"/>
              </a:rPr>
              <a:t>reale</a:t>
            </a:r>
            <a:r>
              <a:rPr lang="en-US" sz="2400" dirty="0">
                <a:solidFill>
                  <a:srgbClr val="000000"/>
                </a:solidFill>
                <a:latin typeface="Lato Light"/>
                <a:sym typeface="Lato Light"/>
              </a:rPr>
              <a:t>, </a:t>
            </a:r>
            <a:r>
              <a:rPr lang="en-US" sz="2400" dirty="0" err="1">
                <a:solidFill>
                  <a:srgbClr val="000000"/>
                </a:solidFill>
                <a:latin typeface="Lato Light"/>
                <a:sym typeface="Lato Light"/>
              </a:rPr>
              <a:t>storia</a:t>
            </a:r>
            <a:r>
              <a:rPr lang="en-US" sz="2400" dirty="0">
                <a:solidFill>
                  <a:srgbClr val="000000"/>
                </a:solidFill>
                <a:latin typeface="Lato Light"/>
                <a:sym typeface="Lato Light"/>
              </a:rPr>
              <a:t> </a:t>
            </a:r>
            <a:r>
              <a:rPr lang="en-US" sz="2400" dirty="0" err="1">
                <a:solidFill>
                  <a:srgbClr val="000000"/>
                </a:solidFill>
                <a:latin typeface="Lato Light"/>
                <a:sym typeface="Lato Light"/>
              </a:rPr>
              <a:t>individuale</a:t>
            </a:r>
            <a:r>
              <a:rPr lang="en-US" sz="2400" dirty="0">
                <a:solidFill>
                  <a:srgbClr val="000000"/>
                </a:solidFill>
                <a:latin typeface="Lato Light"/>
                <a:sym typeface="Lato Light"/>
              </a:rPr>
              <a:t> </a:t>
            </a:r>
            <a:r>
              <a:rPr lang="en-US" sz="2400" dirty="0" err="1">
                <a:solidFill>
                  <a:srgbClr val="000000"/>
                </a:solidFill>
                <a:latin typeface="Lato Light"/>
                <a:sym typeface="Lato Light"/>
              </a:rPr>
              <a:t>dello</a:t>
            </a:r>
            <a:r>
              <a:rPr lang="en-US" sz="2400" dirty="0">
                <a:solidFill>
                  <a:srgbClr val="000000"/>
                </a:solidFill>
                <a:latin typeface="Lato Light"/>
                <a:sym typeface="Lato Light"/>
              </a:rPr>
              <a:t> </a:t>
            </a:r>
            <a:r>
              <a:rPr lang="en-US" sz="2400" dirty="0" err="1">
                <a:solidFill>
                  <a:srgbClr val="000000"/>
                </a:solidFill>
                <a:latin typeface="Lato Light"/>
                <a:sym typeface="Lato Light"/>
              </a:rPr>
              <a:t>studente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relazione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educativa</a:t>
            </a:r>
            <a:r>
              <a:rPr lang="en-US" sz="2400" dirty="0">
                <a:solidFill>
                  <a:srgbClr val="000000"/>
                </a:solidFill>
                <a:latin typeface="Lato Light"/>
                <a:sym typeface="Lato Light"/>
              </a:rPr>
              <a:t> e </a:t>
            </a:r>
            <a:r>
              <a:rPr lang="en-US" sz="2400" dirty="0" err="1">
                <a:solidFill>
                  <a:srgbClr val="000000"/>
                </a:solidFill>
                <a:latin typeface="Lato Light"/>
                <a:sym typeface="Lato Light"/>
              </a:rPr>
              <a:t>principi</a:t>
            </a:r>
            <a:r>
              <a:rPr lang="en-US" sz="2400" dirty="0">
                <a:solidFill>
                  <a:srgbClr val="000000"/>
                </a:solidFill>
                <a:latin typeface="Lato Light"/>
                <a:sym typeface="Lato Light"/>
              </a:rPr>
              <a:t> di </a:t>
            </a:r>
            <a:r>
              <a:rPr lang="en-US" sz="2400" dirty="0" err="1">
                <a:solidFill>
                  <a:srgbClr val="000000"/>
                </a:solidFill>
                <a:latin typeface="Lato Light"/>
                <a:sym typeface="Lato Light"/>
              </a:rPr>
              <a:t>equità</a:t>
            </a:r>
            <a:r>
              <a:rPr lang="en-US" sz="2400" dirty="0">
                <a:solidFill>
                  <a:srgbClr val="000000"/>
                </a:solidFill>
                <a:latin typeface="Lato Light"/>
                <a:sym typeface="Lato Light"/>
              </a:rPr>
              <a:t> e </a:t>
            </a:r>
            <a:r>
              <a:rPr lang="en-US" sz="2400" dirty="0" err="1">
                <a:solidFill>
                  <a:srgbClr val="000000"/>
                </a:solidFill>
                <a:latin typeface="Lato Light"/>
                <a:sym typeface="Lato Light"/>
              </a:rPr>
              <a:t>inclusione</a:t>
            </a:r>
            <a:r>
              <a:rPr lang="en-US" sz="2400" dirty="0">
                <a:solidFill>
                  <a:srgbClr val="000000"/>
                </a:solidFill>
                <a:latin typeface="Lato Light"/>
                <a:sym typeface="Lato Light"/>
              </a:rPr>
              <a:t>.</a:t>
            </a: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378260" y="0"/>
            <a:ext cx="7038470" cy="10287000"/>
            <a:chOff x="0" y="0"/>
            <a:chExt cx="9384627" cy="13716000"/>
          </a:xfrm>
        </p:grpSpPr>
        <p:sp>
          <p:nvSpPr>
            <p:cNvPr id="3" name="Freeform 3"/>
            <p:cNvSpPr/>
            <p:nvPr/>
          </p:nvSpPr>
          <p:spPr>
            <a:xfrm>
              <a:off x="0" y="0"/>
              <a:ext cx="9384665" cy="13716000"/>
            </a:xfrm>
            <a:custGeom>
              <a:avLst/>
              <a:gdLst/>
              <a:ahLst/>
              <a:cxnLst/>
              <a:rect l="l" t="t" r="r" b="b"/>
              <a:pathLst>
                <a:path w="9384665" h="13716000">
                  <a:moveTo>
                    <a:pt x="0" y="0"/>
                  </a:moveTo>
                  <a:lnTo>
                    <a:pt x="9384665" y="0"/>
                  </a:lnTo>
                  <a:lnTo>
                    <a:pt x="9384665" y="13716000"/>
                  </a:lnTo>
                  <a:lnTo>
                    <a:pt x="0" y="13716000"/>
                  </a:lnTo>
                  <a:lnTo>
                    <a:pt x="0" y="0"/>
                  </a:lnTo>
                  <a:close/>
                </a:path>
              </a:pathLst>
            </a:custGeom>
            <a:blipFill>
              <a:blip r:embed="rId4"/>
              <a:stretch>
                <a:fillRect/>
              </a:stretch>
            </a:blipFill>
          </p:spPr>
          <p:txBody>
            <a:bodyPr/>
            <a:lstStyle/>
            <a:p>
              <a:endParaRPr lang="en-GB"/>
            </a:p>
          </p:txBody>
        </p:sp>
      </p:grpSp>
      <p:sp>
        <p:nvSpPr>
          <p:cNvPr id="4" name="TextBox 4"/>
          <p:cNvSpPr txBox="1"/>
          <p:nvPr/>
        </p:nvSpPr>
        <p:spPr>
          <a:xfrm>
            <a:off x="1028700" y="1038225"/>
            <a:ext cx="9929812" cy="1266825"/>
          </a:xfrm>
          <a:prstGeom prst="rect">
            <a:avLst/>
          </a:prstGeom>
        </p:spPr>
        <p:txBody>
          <a:bodyPr lIns="0" tIns="0" rIns="0" bIns="0" rtlCol="0" anchor="t">
            <a:spAutoFit/>
          </a:bodyPr>
          <a:lstStyle/>
          <a:p>
            <a:pPr marL="0" lvl="0" indent="0" algn="l">
              <a:lnSpc>
                <a:spcPts val="5039"/>
              </a:lnSpc>
              <a:spcBef>
                <a:spcPct val="0"/>
              </a:spcBef>
            </a:pPr>
            <a:r>
              <a:rPr lang="en-US" sz="4199" u="none" strike="noStrike">
                <a:solidFill>
                  <a:srgbClr val="000000"/>
                </a:solidFill>
                <a:latin typeface="Oswald"/>
                <a:ea typeface="Oswald"/>
                <a:cs typeface="Oswald"/>
                <a:sym typeface="Oswald"/>
              </a:rPr>
              <a:t>MODELLI DI RAGIONAMENTO ETICO APPLICABILI AL CVET</a:t>
            </a:r>
          </a:p>
        </p:txBody>
      </p:sp>
      <p:sp>
        <p:nvSpPr>
          <p:cNvPr id="5" name="TextBox 5"/>
          <p:cNvSpPr txBox="1"/>
          <p:nvPr/>
        </p:nvSpPr>
        <p:spPr>
          <a:xfrm>
            <a:off x="1028700" y="3297738"/>
            <a:ext cx="9579631" cy="3691523"/>
          </a:xfrm>
          <a:prstGeom prst="rect">
            <a:avLst/>
          </a:prstGeom>
        </p:spPr>
        <p:txBody>
          <a:bodyPr lIns="0" tIns="0" rIns="0" bIns="0" rtlCol="0" anchor="t">
            <a:spAutoFit/>
          </a:bodyPr>
          <a:lstStyle/>
          <a:p>
            <a:pPr algn="just">
              <a:lnSpc>
                <a:spcPts val="2879"/>
              </a:lnSpc>
              <a:spcBef>
                <a:spcPct val="0"/>
              </a:spcBef>
            </a:pPr>
            <a:r>
              <a:rPr lang="en-US" sz="2400" dirty="0">
                <a:solidFill>
                  <a:srgbClr val="000000"/>
                </a:solidFill>
                <a:latin typeface="Lato Light"/>
                <a:sym typeface="Lato Light"/>
              </a:rPr>
              <a:t>Nel campo </a:t>
            </a:r>
            <a:r>
              <a:rPr lang="en-US" sz="2400" dirty="0" err="1">
                <a:solidFill>
                  <a:srgbClr val="000000"/>
                </a:solidFill>
                <a:latin typeface="Lato Light"/>
                <a:sym typeface="Lato Light"/>
              </a:rPr>
              <a:t>dell'istruzione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compresa</a:t>
            </a:r>
            <a:r>
              <a:rPr lang="en-US" sz="2400" dirty="0">
                <a:solidFill>
                  <a:srgbClr val="000000"/>
                </a:solidFill>
                <a:latin typeface="Lato Light"/>
                <a:sym typeface="Lato Light"/>
              </a:rPr>
              <a:t> la </a:t>
            </a:r>
            <a:r>
              <a:rPr lang="en-US" sz="2400" dirty="0" err="1">
                <a:solidFill>
                  <a:srgbClr val="000000"/>
                </a:solidFill>
                <a:latin typeface="Lato Light"/>
                <a:sym typeface="Lato Light"/>
              </a:rPr>
              <a:t>formazione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professionale</a:t>
            </a:r>
            <a:r>
              <a:rPr lang="en-US" sz="2400" dirty="0">
                <a:solidFill>
                  <a:srgbClr val="000000"/>
                </a:solidFill>
                <a:latin typeface="Lato Light"/>
                <a:sym typeface="Lato Light"/>
              </a:rPr>
              <a:t> continua, il </a:t>
            </a:r>
            <a:r>
              <a:rPr lang="en-US" sz="2400" dirty="0" err="1">
                <a:solidFill>
                  <a:srgbClr val="000000"/>
                </a:solidFill>
                <a:latin typeface="Lato Light"/>
                <a:sym typeface="Lato Light"/>
              </a:rPr>
              <a:t>processo</a:t>
            </a:r>
            <a:r>
              <a:rPr lang="en-US" sz="2400" dirty="0">
                <a:solidFill>
                  <a:srgbClr val="000000"/>
                </a:solidFill>
                <a:latin typeface="Lato Light"/>
                <a:sym typeface="Lato Light"/>
              </a:rPr>
              <a:t> </a:t>
            </a:r>
            <a:r>
              <a:rPr lang="en-US" sz="2400" dirty="0" err="1">
                <a:solidFill>
                  <a:srgbClr val="000000"/>
                </a:solidFill>
                <a:latin typeface="Lato Light"/>
                <a:sym typeface="Lato Light"/>
              </a:rPr>
              <a:t>decisionale</a:t>
            </a:r>
            <a:r>
              <a:rPr lang="en-US" sz="2400" dirty="0">
                <a:solidFill>
                  <a:srgbClr val="000000"/>
                </a:solidFill>
                <a:latin typeface="Lato Light"/>
                <a:sym typeface="Lato Light"/>
              </a:rPr>
              <a:t> </a:t>
            </a:r>
            <a:r>
              <a:rPr lang="en-US" sz="2400" dirty="0" err="1">
                <a:solidFill>
                  <a:srgbClr val="000000"/>
                </a:solidFill>
                <a:latin typeface="Lato Light"/>
                <a:sym typeface="Lato Light"/>
              </a:rPr>
              <a:t>supportato</a:t>
            </a:r>
            <a:r>
              <a:rPr lang="en-US" sz="2400" dirty="0">
                <a:solidFill>
                  <a:srgbClr val="000000"/>
                </a:solidFill>
                <a:latin typeface="Lato Light"/>
                <a:sym typeface="Lato Light"/>
              </a:rPr>
              <a:t> </a:t>
            </a:r>
            <a:r>
              <a:rPr lang="en-US" sz="2400" dirty="0" err="1">
                <a:solidFill>
                  <a:srgbClr val="000000"/>
                </a:solidFill>
                <a:latin typeface="Lato Light"/>
                <a:sym typeface="Lato Light"/>
              </a:rPr>
              <a:t>dall'intelligenza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a:t>
            </a:r>
            <a:r>
              <a:rPr lang="en-US" sz="2400" dirty="0" err="1">
                <a:solidFill>
                  <a:srgbClr val="000000"/>
                </a:solidFill>
                <a:latin typeface="Lato Light"/>
                <a:sym typeface="Lato Light"/>
              </a:rPr>
              <a:t>richiede</a:t>
            </a:r>
            <a:r>
              <a:rPr lang="en-US" sz="2400" dirty="0">
                <a:solidFill>
                  <a:srgbClr val="000000"/>
                </a:solidFill>
                <a:latin typeface="Lato Light"/>
                <a:sym typeface="Lato Light"/>
              </a:rPr>
              <a:t> </a:t>
            </a:r>
            <a:r>
              <a:rPr lang="en-US" sz="2400" dirty="0" err="1">
                <a:solidFill>
                  <a:srgbClr val="000000"/>
                </a:solidFill>
                <a:latin typeface="Lato Light"/>
                <a:sym typeface="Lato Light"/>
              </a:rPr>
              <a:t>conoscenze</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vanno</a:t>
            </a:r>
            <a:r>
              <a:rPr lang="en-US" sz="2400" dirty="0">
                <a:solidFill>
                  <a:srgbClr val="000000"/>
                </a:solidFill>
                <a:latin typeface="Lato Light"/>
                <a:sym typeface="Lato Light"/>
              </a:rPr>
              <a:t> </a:t>
            </a:r>
            <a:r>
              <a:rPr lang="en-US" sz="2400" dirty="0" err="1">
                <a:solidFill>
                  <a:srgbClr val="000000"/>
                </a:solidFill>
                <a:latin typeface="Lato Light"/>
                <a:sym typeface="Lato Light"/>
              </a:rPr>
              <a:t>oltre</a:t>
            </a:r>
            <a:r>
              <a:rPr lang="en-US" sz="2400" dirty="0">
                <a:solidFill>
                  <a:srgbClr val="000000"/>
                </a:solidFill>
                <a:latin typeface="Lato Light"/>
                <a:sym typeface="Lato Light"/>
              </a:rPr>
              <a:t> la semplice </a:t>
            </a:r>
            <a:r>
              <a:rPr lang="en-US" sz="2400" dirty="0" err="1">
                <a:solidFill>
                  <a:srgbClr val="000000"/>
                </a:solidFill>
                <a:latin typeface="Lato Light"/>
                <a:sym typeface="Lato Light"/>
              </a:rPr>
              <a:t>valutazione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tecnica</a:t>
            </a:r>
            <a:r>
              <a:rPr lang="en-US" sz="2400" dirty="0">
                <a:solidFill>
                  <a:srgbClr val="000000"/>
                </a:solidFill>
                <a:latin typeface="Lato Light"/>
                <a:sym typeface="Lato Light"/>
              </a:rPr>
              <a:t>. </a:t>
            </a:r>
          </a:p>
          <a:p>
            <a:pPr algn="just">
              <a:lnSpc>
                <a:spcPts val="2879"/>
              </a:lnSpc>
              <a:spcBef>
                <a:spcPct val="0"/>
              </a:spcBef>
            </a:pPr>
            <a:endParaRPr lang="en-US" sz="2400" dirty="0">
              <a:solidFill>
                <a:srgbClr val="000000"/>
              </a:solidFill>
              <a:latin typeface="Lato Light"/>
              <a:sym typeface="Lato Light"/>
            </a:endParaRPr>
          </a:p>
          <a:p>
            <a:pPr algn="just">
              <a:lnSpc>
                <a:spcPts val="2879"/>
              </a:lnSpc>
              <a:spcBef>
                <a:spcPct val="0"/>
              </a:spcBef>
            </a:pPr>
            <a:r>
              <a:rPr lang="en-US" sz="2400" dirty="0">
                <a:solidFill>
                  <a:srgbClr val="000000"/>
                </a:solidFill>
                <a:latin typeface="Lato Light"/>
                <a:sym typeface="Lato Light"/>
              </a:rPr>
              <a:t>Chi </a:t>
            </a:r>
            <a:r>
              <a:rPr lang="en-US" sz="2400" dirty="0" err="1">
                <a:solidFill>
                  <a:srgbClr val="000000"/>
                </a:solidFill>
                <a:latin typeface="Lato Light"/>
                <a:sym typeface="Lato Light"/>
              </a:rPr>
              <a:t>prende</a:t>
            </a:r>
            <a:r>
              <a:rPr lang="en-US" sz="2400" dirty="0">
                <a:solidFill>
                  <a:srgbClr val="000000"/>
                </a:solidFill>
                <a:latin typeface="Lato Light"/>
                <a:sym typeface="Lato Light"/>
              </a:rPr>
              <a:t> le </a:t>
            </a:r>
            <a:r>
              <a:rPr lang="en-US" sz="2400" dirty="0" err="1">
                <a:solidFill>
                  <a:srgbClr val="000000"/>
                </a:solidFill>
                <a:latin typeface="Lato Light"/>
                <a:sym typeface="Lato Light"/>
              </a:rPr>
              <a:t>decisioni</a:t>
            </a:r>
            <a:r>
              <a:rPr lang="en-US" sz="2400" dirty="0">
                <a:solidFill>
                  <a:srgbClr val="000000"/>
                </a:solidFill>
                <a:latin typeface="Lato Light"/>
                <a:sym typeface="Lato Light"/>
              </a:rPr>
              <a:t>, di </a:t>
            </a:r>
            <a:r>
              <a:rPr lang="en-US" sz="2400" dirty="0" err="1">
                <a:solidFill>
                  <a:srgbClr val="000000"/>
                </a:solidFill>
                <a:latin typeface="Lato Light"/>
                <a:sym typeface="Lato Light"/>
              </a:rPr>
              <a:t>solito</a:t>
            </a:r>
            <a:r>
              <a:rPr lang="en-US" sz="2400" dirty="0">
                <a:solidFill>
                  <a:srgbClr val="000000"/>
                </a:solidFill>
                <a:latin typeface="Lato Light"/>
                <a:sym typeface="Lato Light"/>
              </a:rPr>
              <a:t> il </a:t>
            </a:r>
            <a:r>
              <a:rPr lang="en-US" sz="2400" dirty="0" err="1">
                <a:solidFill>
                  <a:srgbClr val="000000"/>
                </a:solidFill>
                <a:latin typeface="Lato Light"/>
                <a:sym typeface="Lato Light"/>
              </a:rPr>
              <a:t>formatore</a:t>
            </a:r>
            <a:r>
              <a:rPr lang="en-US" sz="2400" dirty="0">
                <a:solidFill>
                  <a:srgbClr val="000000"/>
                </a:solidFill>
                <a:latin typeface="Lato Light"/>
                <a:sym typeface="Lato Light"/>
              </a:rPr>
              <a:t>, </a:t>
            </a:r>
            <a:r>
              <a:rPr lang="en-US" sz="2400" dirty="0" err="1">
                <a:solidFill>
                  <a:srgbClr val="000000"/>
                </a:solidFill>
                <a:latin typeface="Lato Light"/>
                <a:sym typeface="Lato Light"/>
              </a:rPr>
              <a:t>deve</a:t>
            </a:r>
            <a:r>
              <a:rPr lang="en-US" sz="2400" dirty="0">
                <a:solidFill>
                  <a:srgbClr val="000000"/>
                </a:solidFill>
                <a:latin typeface="Lato Light"/>
                <a:sym typeface="Lato Light"/>
              </a:rPr>
              <a:t> </a:t>
            </a:r>
            <a:r>
              <a:rPr lang="en-US" sz="2400" dirty="0" err="1">
                <a:solidFill>
                  <a:srgbClr val="000000"/>
                </a:solidFill>
                <a:latin typeface="Lato Light"/>
                <a:sym typeface="Lato Light"/>
              </a:rPr>
              <a:t>formulare</a:t>
            </a:r>
            <a:r>
              <a:rPr lang="en-US" sz="2400" dirty="0">
                <a:solidFill>
                  <a:srgbClr val="000000"/>
                </a:solidFill>
                <a:latin typeface="Lato Light"/>
                <a:sym typeface="Lato Light"/>
              </a:rPr>
              <a:t> </a:t>
            </a:r>
            <a:r>
              <a:rPr lang="en-US" sz="2400" dirty="0" err="1">
                <a:solidFill>
                  <a:srgbClr val="000000"/>
                </a:solidFill>
                <a:latin typeface="Lato Light"/>
                <a:sym typeface="Lato Light"/>
              </a:rPr>
              <a:t>un'argomentazione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etica</a:t>
            </a:r>
            <a:r>
              <a:rPr lang="en-US" sz="2400" dirty="0">
                <a:solidFill>
                  <a:srgbClr val="000000"/>
                </a:solidFill>
                <a:latin typeface="Lato Light"/>
                <a:sym typeface="Lato Light"/>
              </a:rPr>
              <a:t> </a:t>
            </a:r>
            <a:r>
              <a:rPr lang="en-US" sz="2400" dirty="0" err="1">
                <a:solidFill>
                  <a:srgbClr val="000000"/>
                </a:solidFill>
                <a:latin typeface="Lato Light"/>
                <a:sym typeface="Lato Light"/>
              </a:rPr>
              <a:t>strutturata</a:t>
            </a:r>
            <a:r>
              <a:rPr lang="en-US" sz="2400" dirty="0">
                <a:solidFill>
                  <a:srgbClr val="000000"/>
                </a:solidFill>
                <a:latin typeface="Lato Light"/>
                <a:sym typeface="Lato Light"/>
              </a:rPr>
              <a:t>, </a:t>
            </a:r>
            <a:r>
              <a:rPr lang="en-US" sz="2400" dirty="0" err="1">
                <a:solidFill>
                  <a:srgbClr val="000000"/>
                </a:solidFill>
                <a:latin typeface="Lato Light"/>
                <a:sym typeface="Lato Light"/>
              </a:rPr>
              <a:t>tenendo</a:t>
            </a:r>
            <a:r>
              <a:rPr lang="en-US" sz="2400" dirty="0">
                <a:solidFill>
                  <a:srgbClr val="000000"/>
                </a:solidFill>
                <a:latin typeface="Lato Light"/>
                <a:sym typeface="Lato Light"/>
              </a:rPr>
              <a:t> </a:t>
            </a:r>
            <a:r>
              <a:rPr lang="en-US" sz="2400" dirty="0" err="1">
                <a:solidFill>
                  <a:srgbClr val="000000"/>
                </a:solidFill>
                <a:latin typeface="Lato Light"/>
                <a:sym typeface="Lato Light"/>
              </a:rPr>
              <a:t>presente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lo </a:t>
            </a:r>
            <a:r>
              <a:rPr lang="en-US" sz="2400" dirty="0" err="1">
                <a:solidFill>
                  <a:srgbClr val="000000"/>
                </a:solidFill>
                <a:latin typeface="Lato Light"/>
                <a:sym typeface="Lato Light"/>
              </a:rPr>
              <a:t>strumento</a:t>
            </a:r>
            <a:r>
              <a:rPr lang="en-US" sz="2400" dirty="0">
                <a:solidFill>
                  <a:srgbClr val="000000"/>
                </a:solidFill>
                <a:latin typeface="Lato Light"/>
                <a:sym typeface="Lato Light"/>
              </a:rPr>
              <a:t> </a:t>
            </a:r>
            <a:r>
              <a:rPr lang="en-US" sz="2400" dirty="0" err="1">
                <a:solidFill>
                  <a:srgbClr val="000000"/>
                </a:solidFill>
                <a:latin typeface="Lato Light"/>
                <a:sym typeface="Lato Light"/>
              </a:rPr>
              <a:t>fornisce</a:t>
            </a:r>
            <a:r>
              <a:rPr lang="en-US" sz="2400" dirty="0">
                <a:solidFill>
                  <a:srgbClr val="000000"/>
                </a:solidFill>
                <a:latin typeface="Lato Light"/>
                <a:sym typeface="Lato Light"/>
              </a:rPr>
              <a:t> solo </a:t>
            </a:r>
            <a:r>
              <a:rPr lang="en-US" sz="2400" dirty="0" err="1">
                <a:solidFill>
                  <a:srgbClr val="000000"/>
                </a:solidFill>
                <a:latin typeface="Lato Light"/>
                <a:sym typeface="Lato Light"/>
              </a:rPr>
              <a:t>risultati</a:t>
            </a:r>
            <a:r>
              <a:rPr lang="en-US" sz="2400" dirty="0">
                <a:solidFill>
                  <a:srgbClr val="000000"/>
                </a:solidFill>
                <a:latin typeface="Lato Light"/>
                <a:sym typeface="Lato Light"/>
              </a:rPr>
              <a:t> </a:t>
            </a:r>
            <a:r>
              <a:rPr lang="en-US" sz="2400" dirty="0" err="1">
                <a:solidFill>
                  <a:srgbClr val="000000"/>
                </a:solidFill>
                <a:latin typeface="Lato Light"/>
                <a:sym typeface="Lato Light"/>
              </a:rPr>
              <a:t>algoritmici</a:t>
            </a:r>
            <a:r>
              <a:rPr lang="en-US" sz="2400" dirty="0">
                <a:solidFill>
                  <a:srgbClr val="000000"/>
                </a:solidFill>
                <a:latin typeface="Lato Light"/>
                <a:sym typeface="Lato Light"/>
              </a:rPr>
              <a:t> e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le </a:t>
            </a:r>
            <a:r>
              <a:rPr lang="en-US" sz="2400" dirty="0" err="1">
                <a:solidFill>
                  <a:srgbClr val="000000"/>
                </a:solidFill>
                <a:latin typeface="Lato Light"/>
                <a:sym typeface="Lato Light"/>
              </a:rPr>
              <a:t>decisioni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devono</a:t>
            </a:r>
            <a:r>
              <a:rPr lang="en-US" sz="2400" dirty="0">
                <a:solidFill>
                  <a:srgbClr val="000000"/>
                </a:solidFill>
                <a:latin typeface="Lato Light"/>
                <a:sym typeface="Lato Light"/>
              </a:rPr>
              <a:t> </a:t>
            </a:r>
            <a:r>
              <a:rPr lang="en-US" sz="2400" dirty="0" err="1">
                <a:solidFill>
                  <a:srgbClr val="000000"/>
                </a:solidFill>
                <a:latin typeface="Lato Light"/>
                <a:sym typeface="Lato Light"/>
              </a:rPr>
              <a:t>considerare</a:t>
            </a:r>
            <a:r>
              <a:rPr lang="en-US" sz="2400" dirty="0">
                <a:solidFill>
                  <a:srgbClr val="000000"/>
                </a:solidFill>
                <a:latin typeface="Lato Light"/>
                <a:sym typeface="Lato Light"/>
              </a:rPr>
              <a:t> </a:t>
            </a:r>
            <a:r>
              <a:rPr lang="en-US" sz="2400" dirty="0" err="1">
                <a:solidFill>
                  <a:srgbClr val="000000"/>
                </a:solidFill>
                <a:latin typeface="Lato Light"/>
                <a:sym typeface="Lato Light"/>
              </a:rPr>
              <a:t>circostanze</a:t>
            </a:r>
            <a:r>
              <a:rPr lang="en-US" sz="2400" dirty="0">
                <a:solidFill>
                  <a:srgbClr val="000000"/>
                </a:solidFill>
                <a:latin typeface="Lato Light"/>
                <a:sym typeface="Lato Light"/>
              </a:rPr>
              <a:t> </a:t>
            </a:r>
            <a:r>
              <a:rPr lang="en-US" sz="2400" dirty="0" err="1">
                <a:solidFill>
                  <a:srgbClr val="000000"/>
                </a:solidFill>
                <a:latin typeface="Lato Light"/>
                <a:sym typeface="Lato Light"/>
              </a:rPr>
              <a:t>soggettive</a:t>
            </a:r>
            <a:r>
              <a:rPr lang="en-US" sz="2400" dirty="0">
                <a:solidFill>
                  <a:srgbClr val="000000"/>
                </a:solidFill>
                <a:latin typeface="Lato Light"/>
                <a:sym typeface="Lato Light"/>
              </a:rPr>
              <a:t> come </a:t>
            </a:r>
            <a:r>
              <a:rPr lang="en-US" sz="2400" dirty="0" err="1">
                <a:solidFill>
                  <a:srgbClr val="000000"/>
                </a:solidFill>
                <a:latin typeface="Lato Light"/>
                <a:sym typeface="Lato Light"/>
              </a:rPr>
              <a:t>diritti</a:t>
            </a:r>
            <a:r>
              <a:rPr lang="en-US" sz="2400" dirty="0">
                <a:solidFill>
                  <a:srgbClr val="000000"/>
                </a:solidFill>
                <a:latin typeface="Lato Light"/>
                <a:sym typeface="Lato Light"/>
              </a:rPr>
              <a:t>, </a:t>
            </a:r>
            <a:r>
              <a:rPr lang="en-US" sz="2400" dirty="0" err="1">
                <a:solidFill>
                  <a:srgbClr val="000000"/>
                </a:solidFill>
                <a:latin typeface="Lato Light"/>
                <a:sym typeface="Lato Light"/>
              </a:rPr>
              <a:t>conseguenze</a:t>
            </a:r>
            <a:r>
              <a:rPr lang="en-US" sz="2400" dirty="0">
                <a:solidFill>
                  <a:srgbClr val="000000"/>
                </a:solidFill>
                <a:latin typeface="Lato Light"/>
                <a:sym typeface="Lato Light"/>
              </a:rPr>
              <a:t>, </a:t>
            </a:r>
            <a:r>
              <a:rPr lang="en-US" sz="2400" dirty="0" err="1">
                <a:solidFill>
                  <a:srgbClr val="000000"/>
                </a:solidFill>
                <a:latin typeface="Lato Light"/>
                <a:sym typeface="Lato Light"/>
              </a:rPr>
              <a:t>responsabilità</a:t>
            </a:r>
            <a:r>
              <a:rPr lang="en-US" sz="2400" dirty="0">
                <a:solidFill>
                  <a:srgbClr val="000000"/>
                </a:solidFill>
                <a:latin typeface="Lato Light"/>
                <a:sym typeface="Lato Light"/>
              </a:rPr>
              <a:t> e </a:t>
            </a:r>
            <a:r>
              <a:rPr lang="en-US" sz="2400" dirty="0" err="1">
                <a:solidFill>
                  <a:srgbClr val="000000"/>
                </a:solidFill>
                <a:latin typeface="Lato Light"/>
                <a:sym typeface="Lato Light"/>
              </a:rPr>
              <a:t>valori</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educativi</a:t>
            </a:r>
            <a:r>
              <a:rPr lang="en-US" sz="2400" dirty="0">
                <a:solidFill>
                  <a:srgbClr val="000000"/>
                </a:solidFill>
                <a:latin typeface="Lato Light"/>
                <a:sym typeface="Lato Light"/>
              </a:rPr>
              <a:t>. Per </a:t>
            </a:r>
            <a:r>
              <a:rPr lang="en-US" sz="2400" dirty="0" err="1">
                <a:solidFill>
                  <a:srgbClr val="000000"/>
                </a:solidFill>
                <a:latin typeface="Lato Light"/>
                <a:sym typeface="Lato Light"/>
              </a:rPr>
              <a:t>gestire</a:t>
            </a:r>
            <a:r>
              <a:rPr lang="en-US" sz="2400" dirty="0">
                <a:solidFill>
                  <a:srgbClr val="000000"/>
                </a:solidFill>
                <a:latin typeface="Lato Light"/>
                <a:sym typeface="Lato Light"/>
              </a:rPr>
              <a:t> </a:t>
            </a:r>
            <a:r>
              <a:rPr lang="en-US" sz="2400" dirty="0" err="1">
                <a:solidFill>
                  <a:srgbClr val="000000"/>
                </a:solidFill>
                <a:latin typeface="Lato Light"/>
                <a:sym typeface="Lato Light"/>
              </a:rPr>
              <a:t>questo</a:t>
            </a:r>
            <a:r>
              <a:rPr lang="en-US" sz="2400" dirty="0">
                <a:solidFill>
                  <a:srgbClr val="000000"/>
                </a:solidFill>
                <a:latin typeface="Lato Light"/>
                <a:sym typeface="Lato Light"/>
              </a:rPr>
              <a:t> </a:t>
            </a:r>
            <a:r>
              <a:rPr lang="en-US" sz="2400" dirty="0" err="1">
                <a:solidFill>
                  <a:srgbClr val="000000"/>
                </a:solidFill>
                <a:latin typeface="Lato Light"/>
                <a:sym typeface="Lato Light"/>
              </a:rPr>
              <a:t>processo</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formatori</a:t>
            </a:r>
            <a:r>
              <a:rPr lang="en-US" sz="2400" dirty="0">
                <a:solidFill>
                  <a:srgbClr val="000000"/>
                </a:solidFill>
                <a:latin typeface="Lato Light"/>
                <a:sym typeface="Lato Light"/>
              </a:rPr>
              <a:t> </a:t>
            </a:r>
            <a:r>
              <a:rPr lang="en-US" sz="2400" dirty="0" err="1">
                <a:solidFill>
                  <a:srgbClr val="000000"/>
                </a:solidFill>
                <a:latin typeface="Lato Light"/>
                <a:sym typeface="Lato Light"/>
              </a:rPr>
              <a:t>dovrebbero</a:t>
            </a:r>
            <a:r>
              <a:rPr lang="en-US" sz="2400" dirty="0">
                <a:solidFill>
                  <a:srgbClr val="000000"/>
                </a:solidFill>
                <a:latin typeface="Lato Light"/>
                <a:sym typeface="Lato Light"/>
              </a:rPr>
              <a:t> fare </a:t>
            </a:r>
            <a:r>
              <a:rPr lang="en-US" sz="2400" dirty="0" err="1">
                <a:solidFill>
                  <a:srgbClr val="000000"/>
                </a:solidFill>
                <a:latin typeface="Lato Light"/>
                <a:sym typeface="Lato Light"/>
              </a:rPr>
              <a:t>riferimento</a:t>
            </a:r>
            <a:r>
              <a:rPr lang="en-US" sz="2400" dirty="0">
                <a:solidFill>
                  <a:srgbClr val="000000"/>
                </a:solidFill>
                <a:latin typeface="Lato Light"/>
                <a:sym typeface="Lato Light"/>
              </a:rPr>
              <a:t> a </a:t>
            </a:r>
            <a:r>
              <a:rPr lang="en-US" sz="2400" dirty="0" err="1">
                <a:solidFill>
                  <a:srgbClr val="000000"/>
                </a:solidFill>
                <a:latin typeface="Lato Light"/>
                <a:sym typeface="Lato Light"/>
              </a:rPr>
              <a:t>modelli</a:t>
            </a:r>
            <a:r>
              <a:rPr lang="en-US" sz="2400" dirty="0">
                <a:solidFill>
                  <a:srgbClr val="000000"/>
                </a:solidFill>
                <a:latin typeface="Lato Light"/>
                <a:sym typeface="Lato Light"/>
              </a:rPr>
              <a:t> </a:t>
            </a:r>
            <a:r>
              <a:rPr lang="en-US" sz="2400" dirty="0" err="1">
                <a:solidFill>
                  <a:srgbClr val="000000"/>
                </a:solidFill>
                <a:latin typeface="Lato Light"/>
                <a:sym typeface="Lato Light"/>
              </a:rPr>
              <a:t>consolidati</a:t>
            </a:r>
            <a:r>
              <a:rPr lang="en-US" sz="2400" dirty="0">
                <a:solidFill>
                  <a:srgbClr val="000000"/>
                </a:solidFill>
                <a:latin typeface="Lato Light"/>
                <a:sym typeface="Lato Light"/>
              </a:rPr>
              <a:t> di </a:t>
            </a:r>
            <a:r>
              <a:rPr lang="en-US" sz="2400" dirty="0" err="1">
                <a:solidFill>
                  <a:srgbClr val="000000"/>
                </a:solidFill>
                <a:latin typeface="Lato Light"/>
                <a:sym typeface="Lato Light"/>
              </a:rPr>
              <a:t>ragionamento</a:t>
            </a:r>
            <a:r>
              <a:rPr lang="en-US" sz="2400" dirty="0">
                <a:solidFill>
                  <a:srgbClr val="000000"/>
                </a:solidFill>
                <a:latin typeface="Lato Light"/>
                <a:sym typeface="Lato Light"/>
              </a:rPr>
              <a:t> </a:t>
            </a:r>
            <a:r>
              <a:rPr lang="en-US" sz="2400" dirty="0" err="1">
                <a:solidFill>
                  <a:srgbClr val="000000"/>
                </a:solidFill>
                <a:latin typeface="Lato Light"/>
                <a:sym typeface="Lato Light"/>
              </a:rPr>
              <a:t>etico</a:t>
            </a:r>
            <a:r>
              <a:rPr lang="en-US" sz="2400" dirty="0">
                <a:solidFill>
                  <a:srgbClr val="000000"/>
                </a:solidFill>
                <a:latin typeface="Lato Light"/>
                <a:sym typeface="Lato Light"/>
              </a:rPr>
              <a:t>.</a:t>
            </a: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858000" y="647700"/>
            <a:ext cx="11052590" cy="6666697"/>
          </a:xfrm>
          <a:prstGeom prst="rect">
            <a:avLst/>
          </a:prstGeom>
        </p:spPr>
        <p:txBody>
          <a:bodyPr wrap="square" lIns="0" tIns="0" rIns="0" bIns="0" rtlCol="0" anchor="t">
            <a:spAutoFit/>
          </a:bodyPr>
          <a:lstStyle/>
          <a:p>
            <a:pPr marL="0" lvl="1" indent="-217170" algn="just">
              <a:lnSpc>
                <a:spcPts val="2879"/>
              </a:lnSpc>
              <a:spcBef>
                <a:spcPct val="0"/>
              </a:spcBef>
              <a:buFont typeface="Arial"/>
              <a:buChar char="•"/>
            </a:pPr>
            <a:r>
              <a:rPr lang="en-US" sz="2400" dirty="0">
                <a:solidFill>
                  <a:srgbClr val="000000"/>
                </a:solidFill>
                <a:latin typeface="Lato Light"/>
                <a:sym typeface="Lato Light"/>
              </a:rPr>
              <a:t>Il </a:t>
            </a:r>
            <a:r>
              <a:rPr lang="en-US" sz="2400" dirty="0" err="1">
                <a:solidFill>
                  <a:srgbClr val="000000"/>
                </a:solidFill>
                <a:latin typeface="Lato Light"/>
                <a:sym typeface="Lato Light"/>
              </a:rPr>
              <a:t>modello</a:t>
            </a:r>
            <a:r>
              <a:rPr lang="en-US" sz="2400" dirty="0">
                <a:solidFill>
                  <a:srgbClr val="000000"/>
                </a:solidFill>
                <a:latin typeface="Lato Light"/>
                <a:sym typeface="Lato Light"/>
              </a:rPr>
              <a:t> </a:t>
            </a:r>
            <a:r>
              <a:rPr lang="en-US" sz="2400" dirty="0" err="1">
                <a:solidFill>
                  <a:srgbClr val="000000"/>
                </a:solidFill>
                <a:latin typeface="Lato Light"/>
                <a:sym typeface="Lato Light"/>
              </a:rPr>
              <a:t>etico</a:t>
            </a:r>
            <a:r>
              <a:rPr lang="en-US" sz="2400" dirty="0">
                <a:solidFill>
                  <a:srgbClr val="000000"/>
                </a:solidFill>
                <a:latin typeface="Lato Light"/>
                <a:sym typeface="Lato Light"/>
              </a:rPr>
              <a:t> ci </a:t>
            </a:r>
            <a:r>
              <a:rPr lang="en-US" sz="2400" dirty="0" err="1">
                <a:solidFill>
                  <a:srgbClr val="000000"/>
                </a:solidFill>
                <a:latin typeface="Lato Light"/>
                <a:sym typeface="Lato Light"/>
              </a:rPr>
              <a:t>permette</a:t>
            </a:r>
            <a:r>
              <a:rPr lang="en-US" sz="2400" dirty="0">
                <a:solidFill>
                  <a:srgbClr val="000000"/>
                </a:solidFill>
                <a:latin typeface="Lato Light"/>
                <a:sym typeface="Lato Light"/>
              </a:rPr>
              <a:t> di </a:t>
            </a:r>
            <a:r>
              <a:rPr lang="en-US" sz="2400" dirty="0" err="1">
                <a:solidFill>
                  <a:srgbClr val="000000"/>
                </a:solidFill>
                <a:latin typeface="Lato Light"/>
                <a:sym typeface="Lato Light"/>
              </a:rPr>
              <a:t>valutare</a:t>
            </a:r>
            <a:r>
              <a:rPr lang="en-US" sz="2400" dirty="0">
                <a:solidFill>
                  <a:srgbClr val="000000"/>
                </a:solidFill>
                <a:latin typeface="Lato Light"/>
                <a:sym typeface="Lato Light"/>
              </a:rPr>
              <a:t> se </a:t>
            </a:r>
            <a:r>
              <a:rPr lang="en-US" sz="2400" dirty="0" err="1">
                <a:solidFill>
                  <a:srgbClr val="000000"/>
                </a:solidFill>
                <a:latin typeface="Lato Light"/>
                <a:sym typeface="Lato Light"/>
              </a:rPr>
              <a:t>una</a:t>
            </a:r>
            <a:r>
              <a:rPr lang="en-US" sz="2400" dirty="0">
                <a:solidFill>
                  <a:srgbClr val="000000"/>
                </a:solidFill>
                <a:latin typeface="Lato Light"/>
                <a:sym typeface="Lato Light"/>
              </a:rPr>
              <a:t> </a:t>
            </a:r>
            <a:r>
              <a:rPr lang="en-US" sz="2400" dirty="0" err="1">
                <a:solidFill>
                  <a:srgbClr val="000000"/>
                </a:solidFill>
                <a:latin typeface="Lato Light"/>
                <a:sym typeface="Lato Light"/>
              </a:rPr>
              <a:t>decisione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rispetti</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diritti</a:t>
            </a:r>
            <a:r>
              <a:rPr lang="en-US" sz="2400" dirty="0">
                <a:solidFill>
                  <a:srgbClr val="000000"/>
                </a:solidFill>
                <a:latin typeface="Lato Light"/>
                <a:sym typeface="Lato Light"/>
              </a:rPr>
              <a:t> </a:t>
            </a:r>
            <a:r>
              <a:rPr lang="en-US" sz="2400" dirty="0" err="1">
                <a:solidFill>
                  <a:srgbClr val="000000"/>
                </a:solidFill>
                <a:latin typeface="Lato Light"/>
                <a:sym typeface="Lato Light"/>
              </a:rPr>
              <a:t>fondamentali</a:t>
            </a:r>
            <a:r>
              <a:rPr lang="en-US" sz="2400" dirty="0">
                <a:solidFill>
                  <a:srgbClr val="000000"/>
                </a:solidFill>
                <a:latin typeface="Lato Light"/>
                <a:sym typeface="Lato Light"/>
              </a:rPr>
              <a:t> e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principi</a:t>
            </a:r>
            <a:r>
              <a:rPr lang="en-US" sz="2400" dirty="0">
                <a:solidFill>
                  <a:srgbClr val="000000"/>
                </a:solidFill>
                <a:latin typeface="Lato Light"/>
                <a:sym typeface="Lato Light"/>
              </a:rPr>
              <a:t> </a:t>
            </a:r>
            <a:r>
              <a:rPr lang="en-US" sz="2400" dirty="0" err="1">
                <a:solidFill>
                  <a:srgbClr val="000000"/>
                </a:solidFill>
                <a:latin typeface="Lato Light"/>
                <a:sym typeface="Lato Light"/>
              </a:rPr>
              <a:t>etici</a:t>
            </a:r>
            <a:r>
              <a:rPr lang="en-US" sz="2400" dirty="0">
                <a:solidFill>
                  <a:srgbClr val="000000"/>
                </a:solidFill>
                <a:latin typeface="Lato Light"/>
                <a:sym typeface="Lato Light"/>
              </a:rPr>
              <a:t> </a:t>
            </a:r>
            <a:r>
              <a:rPr lang="en-US" sz="2400" dirty="0" err="1">
                <a:solidFill>
                  <a:srgbClr val="000000"/>
                </a:solidFill>
                <a:latin typeface="Lato Light"/>
                <a:sym typeface="Lato Light"/>
              </a:rPr>
              <a:t>quali</a:t>
            </a:r>
            <a:r>
              <a:rPr lang="en-US" sz="2400" dirty="0">
                <a:solidFill>
                  <a:srgbClr val="000000"/>
                </a:solidFill>
                <a:latin typeface="Lato Light"/>
                <a:sym typeface="Lato Light"/>
              </a:rPr>
              <a:t> </a:t>
            </a:r>
            <a:r>
              <a:rPr lang="en-US" sz="2400" dirty="0" err="1">
                <a:solidFill>
                  <a:srgbClr val="000000"/>
                </a:solidFill>
                <a:latin typeface="Lato Light"/>
                <a:sym typeface="Lato Light"/>
              </a:rPr>
              <a:t>l'equità</a:t>
            </a:r>
            <a:r>
              <a:rPr lang="en-US" sz="2400" dirty="0">
                <a:solidFill>
                  <a:srgbClr val="000000"/>
                </a:solidFill>
                <a:latin typeface="Lato Light"/>
                <a:sym typeface="Lato Light"/>
              </a:rPr>
              <a:t>, la non </a:t>
            </a:r>
            <a:r>
              <a:rPr lang="en-US" sz="2400" dirty="0" err="1">
                <a:solidFill>
                  <a:srgbClr val="000000"/>
                </a:solidFill>
                <a:latin typeface="Lato Light"/>
                <a:sym typeface="Lato Light"/>
              </a:rPr>
              <a:t>discriminazione</a:t>
            </a:r>
            <a:r>
              <a:rPr lang="en-US" sz="2400" dirty="0">
                <a:solidFill>
                  <a:srgbClr val="000000"/>
                </a:solidFill>
                <a:latin typeface="Lato Light"/>
                <a:sym typeface="Lato Light"/>
              </a:rPr>
              <a:t> e la </a:t>
            </a:r>
            <a:r>
              <a:rPr lang="en-US" sz="2400" dirty="0" err="1">
                <a:solidFill>
                  <a:srgbClr val="000000"/>
                </a:solidFill>
                <a:latin typeface="Lato Light"/>
                <a:sym typeface="Lato Light"/>
              </a:rPr>
              <a:t>trasparenza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L'applicazione</a:t>
            </a:r>
            <a:r>
              <a:rPr lang="en-US" sz="2400" dirty="0">
                <a:solidFill>
                  <a:srgbClr val="000000"/>
                </a:solidFill>
                <a:latin typeface="Lato Light"/>
                <a:sym typeface="Lato Light"/>
              </a:rPr>
              <a:t> di </a:t>
            </a:r>
            <a:r>
              <a:rPr lang="en-US" sz="2400" dirty="0" err="1">
                <a:solidFill>
                  <a:srgbClr val="000000"/>
                </a:solidFill>
                <a:latin typeface="Lato Light"/>
                <a:sym typeface="Lato Light"/>
              </a:rPr>
              <a:t>questo</a:t>
            </a:r>
            <a:r>
              <a:rPr lang="en-US" sz="2400" dirty="0">
                <a:solidFill>
                  <a:srgbClr val="000000"/>
                </a:solidFill>
                <a:latin typeface="Lato Light"/>
                <a:sym typeface="Lato Light"/>
              </a:rPr>
              <a:t> </a:t>
            </a:r>
            <a:r>
              <a:rPr lang="en-US" sz="2400" dirty="0" err="1">
                <a:solidFill>
                  <a:srgbClr val="000000"/>
                </a:solidFill>
                <a:latin typeface="Lato Light"/>
                <a:sym typeface="Lato Light"/>
              </a:rPr>
              <a:t>modello</a:t>
            </a:r>
            <a:r>
              <a:rPr lang="en-US" sz="2400" dirty="0">
                <a:solidFill>
                  <a:srgbClr val="000000"/>
                </a:solidFill>
                <a:latin typeface="Lato Light"/>
                <a:sym typeface="Lato Light"/>
              </a:rPr>
              <a:t> </a:t>
            </a:r>
            <a:r>
              <a:rPr lang="en-US" sz="2400" dirty="0" err="1">
                <a:solidFill>
                  <a:srgbClr val="000000"/>
                </a:solidFill>
                <a:latin typeface="Lato Light"/>
                <a:sym typeface="Lato Light"/>
              </a:rPr>
              <a:t>all'intelligenza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a:t>
            </a:r>
            <a:r>
              <a:rPr lang="en-US" sz="2400" dirty="0" err="1">
                <a:solidFill>
                  <a:srgbClr val="000000"/>
                </a:solidFill>
                <a:latin typeface="Lato Light"/>
                <a:sym typeface="Lato Light"/>
              </a:rPr>
              <a:t>solleva</a:t>
            </a:r>
            <a:r>
              <a:rPr lang="en-US" sz="2400" dirty="0">
                <a:solidFill>
                  <a:srgbClr val="000000"/>
                </a:solidFill>
                <a:latin typeface="Lato Light"/>
                <a:sym typeface="Lato Light"/>
              </a:rPr>
              <a:t> la </a:t>
            </a:r>
            <a:r>
              <a:rPr lang="en-US" sz="2400" dirty="0" err="1">
                <a:solidFill>
                  <a:srgbClr val="000000"/>
                </a:solidFill>
                <a:latin typeface="Lato Light"/>
                <a:sym typeface="Lato Light"/>
              </a:rPr>
              <a:t>questione</a:t>
            </a:r>
            <a:r>
              <a:rPr lang="en-US" sz="2400" dirty="0">
                <a:solidFill>
                  <a:srgbClr val="000000"/>
                </a:solidFill>
                <a:latin typeface="Lato Light"/>
                <a:sym typeface="Lato Light"/>
              </a:rPr>
              <a:t> se un </a:t>
            </a:r>
            <a:r>
              <a:rPr lang="en-US" sz="2400" dirty="0" err="1">
                <a:solidFill>
                  <a:srgbClr val="000000"/>
                </a:solidFill>
                <a:latin typeface="Lato Light"/>
                <a:sym typeface="Lato Light"/>
              </a:rPr>
              <a:t>sistema</a:t>
            </a:r>
            <a:r>
              <a:rPr lang="en-US" sz="2400" dirty="0">
                <a:solidFill>
                  <a:srgbClr val="000000"/>
                </a:solidFill>
                <a:latin typeface="Lato Light"/>
                <a:sym typeface="Lato Light"/>
              </a:rPr>
              <a:t> di </a:t>
            </a:r>
            <a:r>
              <a:rPr lang="en-US" sz="2400" dirty="0" err="1">
                <a:solidFill>
                  <a:srgbClr val="000000"/>
                </a:solidFill>
                <a:latin typeface="Lato Light"/>
                <a:sym typeface="Lato Light"/>
              </a:rPr>
              <a:t>raccomandazione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automatizzato</a:t>
            </a:r>
            <a:r>
              <a:rPr lang="en-US" sz="2400" dirty="0">
                <a:solidFill>
                  <a:srgbClr val="000000"/>
                </a:solidFill>
                <a:latin typeface="Lato Light"/>
                <a:sym typeface="Lato Light"/>
              </a:rPr>
              <a:t> </a:t>
            </a:r>
            <a:r>
              <a:rPr lang="en-US" sz="2400" dirty="0" err="1">
                <a:solidFill>
                  <a:srgbClr val="000000"/>
                </a:solidFill>
                <a:latin typeface="Lato Light"/>
                <a:sym typeface="Lato Light"/>
              </a:rPr>
              <a:t>tratti</a:t>
            </a:r>
            <a:r>
              <a:rPr lang="en-US" sz="2400" dirty="0">
                <a:solidFill>
                  <a:srgbClr val="000000"/>
                </a:solidFill>
                <a:latin typeface="Lato Light"/>
                <a:sym typeface="Lato Light"/>
              </a:rPr>
              <a:t> </a:t>
            </a:r>
            <a:r>
              <a:rPr lang="en-US" sz="2400" dirty="0" err="1">
                <a:solidFill>
                  <a:srgbClr val="000000"/>
                </a:solidFill>
                <a:latin typeface="Lato Light"/>
                <a:sym typeface="Lato Light"/>
              </a:rPr>
              <a:t>gli</a:t>
            </a:r>
            <a:r>
              <a:rPr lang="en-US" sz="2400" dirty="0">
                <a:solidFill>
                  <a:srgbClr val="000000"/>
                </a:solidFill>
                <a:latin typeface="Lato Light"/>
                <a:sym typeface="Lato Light"/>
              </a:rPr>
              <a:t> </a:t>
            </a:r>
            <a:r>
              <a:rPr lang="en-US" sz="2400" dirty="0" err="1">
                <a:solidFill>
                  <a:srgbClr val="000000"/>
                </a:solidFill>
                <a:latin typeface="Lato Light"/>
                <a:sym typeface="Lato Light"/>
              </a:rPr>
              <a:t>studenti</a:t>
            </a:r>
            <a:r>
              <a:rPr lang="en-US" sz="2400" dirty="0">
                <a:solidFill>
                  <a:srgbClr val="000000"/>
                </a:solidFill>
                <a:latin typeface="Lato Light"/>
                <a:sym typeface="Lato Light"/>
              </a:rPr>
              <a:t> in modo </a:t>
            </a:r>
            <a:r>
              <a:rPr lang="en-US" sz="2400" dirty="0" err="1">
                <a:solidFill>
                  <a:srgbClr val="000000"/>
                </a:solidFill>
                <a:latin typeface="Lato Light"/>
                <a:sym typeface="Lato Light"/>
              </a:rPr>
              <a:t>coerente</a:t>
            </a:r>
            <a:r>
              <a:rPr lang="en-US" sz="2400" dirty="0">
                <a:solidFill>
                  <a:srgbClr val="000000"/>
                </a:solidFill>
                <a:latin typeface="Lato Light"/>
                <a:sym typeface="Lato Light"/>
              </a:rPr>
              <a:t>.</a:t>
            </a:r>
          </a:p>
          <a:p>
            <a:pPr lvl="0" indent="0" algn="just">
              <a:lnSpc>
                <a:spcPts val="2879"/>
              </a:lnSpc>
              <a:spcBef>
                <a:spcPct val="0"/>
              </a:spcBef>
            </a:pPr>
            <a:endParaRPr lang="en-US" sz="2400" dirty="0">
              <a:solidFill>
                <a:srgbClr val="000000"/>
              </a:solidFill>
              <a:latin typeface="Lato Light"/>
              <a:sym typeface="Lato Light"/>
            </a:endParaRPr>
          </a:p>
          <a:p>
            <a:pPr marL="0" lvl="1" indent="-217170" algn="just">
              <a:lnSpc>
                <a:spcPts val="2879"/>
              </a:lnSpc>
              <a:spcBef>
                <a:spcPct val="0"/>
              </a:spcBef>
              <a:buFont typeface="Arial"/>
              <a:buChar char="•"/>
            </a:pPr>
            <a:r>
              <a:rPr lang="en-US" sz="2400" dirty="0">
                <a:solidFill>
                  <a:srgbClr val="000000"/>
                </a:solidFill>
                <a:latin typeface="Lato Light"/>
                <a:sym typeface="Lato Light"/>
              </a:rPr>
              <a:t>Il </a:t>
            </a:r>
            <a:r>
              <a:rPr lang="en-US" sz="2400" dirty="0" err="1">
                <a:solidFill>
                  <a:srgbClr val="000000"/>
                </a:solidFill>
                <a:latin typeface="Lato Light"/>
                <a:sym typeface="Lato Light"/>
              </a:rPr>
              <a:t>modello</a:t>
            </a:r>
            <a:r>
              <a:rPr lang="en-US" sz="2400" dirty="0">
                <a:solidFill>
                  <a:srgbClr val="000000"/>
                </a:solidFill>
                <a:latin typeface="Lato Light"/>
                <a:sym typeface="Lato Light"/>
              </a:rPr>
              <a:t> </a:t>
            </a:r>
            <a:r>
              <a:rPr lang="en-US" sz="2400" dirty="0" err="1">
                <a:solidFill>
                  <a:srgbClr val="000000"/>
                </a:solidFill>
                <a:latin typeface="Lato Light"/>
                <a:sym typeface="Lato Light"/>
              </a:rPr>
              <a:t>consequenzialista</a:t>
            </a:r>
            <a:r>
              <a:rPr lang="en-US" sz="2400" dirty="0">
                <a:solidFill>
                  <a:srgbClr val="000000"/>
                </a:solidFill>
                <a:latin typeface="Lato Light"/>
                <a:sym typeface="Lato Light"/>
              </a:rPr>
              <a:t> </a:t>
            </a:r>
            <a:r>
              <a:rPr lang="en-US" sz="2400" dirty="0" err="1">
                <a:solidFill>
                  <a:srgbClr val="000000"/>
                </a:solidFill>
                <a:latin typeface="Lato Light"/>
                <a:sym typeface="Lato Light"/>
              </a:rPr>
              <a:t>focalizza</a:t>
            </a:r>
            <a:r>
              <a:rPr lang="en-US" sz="2400" dirty="0">
                <a:solidFill>
                  <a:srgbClr val="000000"/>
                </a:solidFill>
                <a:latin typeface="Lato Light"/>
                <a:sym typeface="Lato Light"/>
              </a:rPr>
              <a:t> </a:t>
            </a:r>
            <a:r>
              <a:rPr lang="en-US" sz="2400" dirty="0" err="1">
                <a:solidFill>
                  <a:srgbClr val="000000"/>
                </a:solidFill>
                <a:latin typeface="Lato Light"/>
                <a:sym typeface="Lato Light"/>
              </a:rPr>
              <a:t>l'attenzione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sugli</a:t>
            </a:r>
            <a:r>
              <a:rPr lang="en-US" sz="2400" dirty="0">
                <a:solidFill>
                  <a:srgbClr val="000000"/>
                </a:solidFill>
                <a:latin typeface="Lato Light"/>
                <a:sym typeface="Lato Light"/>
              </a:rPr>
              <a:t> </a:t>
            </a:r>
            <a:r>
              <a:rPr lang="en-US" sz="2400" dirty="0" err="1">
                <a:solidFill>
                  <a:srgbClr val="000000"/>
                </a:solidFill>
                <a:latin typeface="Lato Light"/>
                <a:sym typeface="Lato Light"/>
              </a:rPr>
              <a:t>effetti</a:t>
            </a:r>
            <a:r>
              <a:rPr lang="en-US" sz="2400" dirty="0">
                <a:solidFill>
                  <a:srgbClr val="000000"/>
                </a:solidFill>
                <a:latin typeface="Lato Light"/>
                <a:sym typeface="Lato Light"/>
              </a:rPr>
              <a:t> </a:t>
            </a:r>
            <a:r>
              <a:rPr lang="en-US" sz="2400" dirty="0" err="1">
                <a:solidFill>
                  <a:srgbClr val="000000"/>
                </a:solidFill>
                <a:latin typeface="Lato Light"/>
                <a:sym typeface="Lato Light"/>
              </a:rPr>
              <a:t>concreti</a:t>
            </a:r>
            <a:r>
              <a:rPr lang="en-US" sz="2400" dirty="0">
                <a:solidFill>
                  <a:srgbClr val="000000"/>
                </a:solidFill>
                <a:latin typeface="Lato Light"/>
                <a:sym typeface="Lato Light"/>
              </a:rPr>
              <a:t> delle </a:t>
            </a:r>
            <a:r>
              <a:rPr lang="en-US" sz="2400" dirty="0" err="1">
                <a:solidFill>
                  <a:srgbClr val="000000"/>
                </a:solidFill>
                <a:latin typeface="Lato Light"/>
                <a:sym typeface="Lato Light"/>
              </a:rPr>
              <a:t>decisioni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impatto</a:t>
            </a:r>
            <a:r>
              <a:rPr lang="en-US" sz="2400" dirty="0">
                <a:solidFill>
                  <a:srgbClr val="000000"/>
                </a:solidFill>
                <a:latin typeface="Lato Light"/>
                <a:sym typeface="Lato Light"/>
              </a:rPr>
              <a:t> ha </a:t>
            </a:r>
            <a:r>
              <a:rPr lang="en-US" sz="2400" dirty="0" err="1">
                <a:solidFill>
                  <a:srgbClr val="000000"/>
                </a:solidFill>
                <a:latin typeface="Lato Light"/>
                <a:sym typeface="Lato Light"/>
              </a:rPr>
              <a:t>una</a:t>
            </a:r>
            <a:r>
              <a:rPr lang="en-US" sz="2400" dirty="0">
                <a:solidFill>
                  <a:srgbClr val="000000"/>
                </a:solidFill>
                <a:latin typeface="Lato Light"/>
                <a:sym typeface="Lato Light"/>
              </a:rPr>
              <a:t> </a:t>
            </a:r>
            <a:r>
              <a:rPr lang="en-US" sz="2400" dirty="0" err="1">
                <a:solidFill>
                  <a:srgbClr val="000000"/>
                </a:solidFill>
                <a:latin typeface="Lato Light"/>
                <a:sym typeface="Lato Light"/>
              </a:rPr>
              <a:t>raccomandazione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sull'accesso</a:t>
            </a:r>
            <a:r>
              <a:rPr lang="en-US" sz="2400" dirty="0">
                <a:solidFill>
                  <a:srgbClr val="000000"/>
                </a:solidFill>
                <a:latin typeface="Lato Light"/>
                <a:sym typeface="Lato Light"/>
              </a:rPr>
              <a:t> al </a:t>
            </a:r>
            <a:r>
              <a:rPr lang="en-US" sz="2400" dirty="0" err="1">
                <a:solidFill>
                  <a:srgbClr val="000000"/>
                </a:solidFill>
                <a:latin typeface="Lato Light"/>
                <a:sym typeface="Lato Light"/>
              </a:rPr>
              <a:t>corso</a:t>
            </a:r>
            <a:r>
              <a:rPr lang="en-US" sz="2400" dirty="0">
                <a:solidFill>
                  <a:srgbClr val="000000"/>
                </a:solidFill>
                <a:latin typeface="Lato Light"/>
                <a:sym typeface="Lato Light"/>
              </a:rPr>
              <a:t>, </a:t>
            </a:r>
            <a:r>
              <a:rPr lang="en-US" sz="2400" dirty="0" err="1">
                <a:solidFill>
                  <a:srgbClr val="000000"/>
                </a:solidFill>
                <a:latin typeface="Lato Light"/>
                <a:sym typeface="Lato Light"/>
              </a:rPr>
              <a:t>sulla</a:t>
            </a:r>
            <a:r>
              <a:rPr lang="en-US" sz="2400" dirty="0">
                <a:solidFill>
                  <a:srgbClr val="000000"/>
                </a:solidFill>
                <a:latin typeface="Lato Light"/>
                <a:sym typeface="Lato Light"/>
              </a:rPr>
              <a:t> </a:t>
            </a:r>
            <a:r>
              <a:rPr lang="en-US" sz="2400" dirty="0" err="1">
                <a:solidFill>
                  <a:srgbClr val="000000"/>
                </a:solidFill>
                <a:latin typeface="Lato Light"/>
                <a:sym typeface="Lato Light"/>
              </a:rPr>
              <a:t>motivazione</a:t>
            </a:r>
            <a:r>
              <a:rPr lang="en-US" sz="2400" dirty="0">
                <a:solidFill>
                  <a:srgbClr val="000000"/>
                </a:solidFill>
                <a:latin typeface="Lato Light"/>
                <a:sym typeface="Lato Light"/>
              </a:rPr>
              <a:t> o </a:t>
            </a:r>
            <a:r>
              <a:rPr lang="en-US" sz="2400" dirty="0" err="1">
                <a:solidFill>
                  <a:srgbClr val="000000"/>
                </a:solidFill>
                <a:latin typeface="Lato Light"/>
                <a:sym typeface="Lato Light"/>
              </a:rPr>
              <a:t>sul</a:t>
            </a:r>
            <a:r>
              <a:rPr lang="en-US" sz="2400" dirty="0">
                <a:solidFill>
                  <a:srgbClr val="000000"/>
                </a:solidFill>
                <a:latin typeface="Lato Light"/>
                <a:sym typeface="Lato Light"/>
              </a:rPr>
              <a:t> </a:t>
            </a:r>
            <a:r>
              <a:rPr lang="en-US" sz="2400" dirty="0" err="1">
                <a:solidFill>
                  <a:srgbClr val="000000"/>
                </a:solidFill>
                <a:latin typeface="Lato Light"/>
                <a:sym typeface="Lato Light"/>
              </a:rPr>
              <a:t>rischio</a:t>
            </a:r>
            <a:r>
              <a:rPr lang="en-US" sz="2400" dirty="0">
                <a:solidFill>
                  <a:srgbClr val="000000"/>
                </a:solidFill>
                <a:latin typeface="Lato Light"/>
                <a:sym typeface="Lato Light"/>
              </a:rPr>
              <a:t> di </a:t>
            </a:r>
            <a:r>
              <a:rPr lang="en-US" sz="2400" dirty="0" err="1">
                <a:solidFill>
                  <a:srgbClr val="000000"/>
                </a:solidFill>
                <a:latin typeface="Lato Light"/>
                <a:sym typeface="Lato Light"/>
              </a:rPr>
              <a:t>esclusione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Anche</a:t>
            </a:r>
            <a:r>
              <a:rPr lang="en-US" sz="2400" dirty="0">
                <a:solidFill>
                  <a:srgbClr val="000000"/>
                </a:solidFill>
                <a:latin typeface="Lato Light"/>
                <a:sym typeface="Lato Light"/>
              </a:rPr>
              <a:t> le </a:t>
            </a:r>
            <a:r>
              <a:rPr lang="en-US" sz="2400" dirty="0" err="1">
                <a:solidFill>
                  <a:srgbClr val="000000"/>
                </a:solidFill>
                <a:latin typeface="Lato Light"/>
                <a:sym typeface="Lato Light"/>
              </a:rPr>
              <a:t>conseguenze</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intenzionali</a:t>
            </a:r>
            <a:r>
              <a:rPr lang="en-US" sz="2400" dirty="0">
                <a:solidFill>
                  <a:srgbClr val="000000"/>
                </a:solidFill>
                <a:latin typeface="Lato Light"/>
                <a:sym typeface="Lato Light"/>
              </a:rPr>
              <a:t> </a:t>
            </a:r>
            <a:r>
              <a:rPr lang="en-US" sz="2400" dirty="0" err="1">
                <a:solidFill>
                  <a:srgbClr val="000000"/>
                </a:solidFill>
                <a:latin typeface="Lato Light"/>
                <a:sym typeface="Lato Light"/>
              </a:rPr>
              <a:t>diventano</a:t>
            </a:r>
            <a:r>
              <a:rPr lang="en-US" sz="2400" dirty="0">
                <a:solidFill>
                  <a:srgbClr val="000000"/>
                </a:solidFill>
                <a:latin typeface="Lato Light"/>
                <a:sym typeface="Lato Light"/>
              </a:rPr>
              <a:t> </a:t>
            </a:r>
            <a:r>
              <a:rPr lang="en-US" sz="2400" dirty="0" err="1">
                <a:solidFill>
                  <a:srgbClr val="000000"/>
                </a:solidFill>
                <a:latin typeface="Lato Light"/>
                <a:sym typeface="Lato Light"/>
              </a:rPr>
              <a:t>rilevanti</a:t>
            </a:r>
            <a:r>
              <a:rPr lang="en-US" sz="2400" dirty="0">
                <a:solidFill>
                  <a:srgbClr val="000000"/>
                </a:solidFill>
                <a:latin typeface="Lato Light"/>
                <a:sym typeface="Lato Light"/>
              </a:rPr>
              <a:t>.</a:t>
            </a:r>
          </a:p>
          <a:p>
            <a:pPr marL="0" lvl="1" indent="-217170" algn="just">
              <a:lnSpc>
                <a:spcPts val="2879"/>
              </a:lnSpc>
              <a:spcBef>
                <a:spcPct val="0"/>
              </a:spcBef>
              <a:buFont typeface="Arial"/>
              <a:buChar char="•"/>
            </a:pPr>
            <a:endParaRPr lang="en-US" sz="2400" dirty="0">
              <a:solidFill>
                <a:srgbClr val="000000"/>
              </a:solidFill>
              <a:latin typeface="Lato Light"/>
              <a:sym typeface="Lato Light"/>
            </a:endParaRPr>
          </a:p>
          <a:p>
            <a:pPr marL="0" lvl="1" indent="-217170" algn="just">
              <a:lnSpc>
                <a:spcPts val="2879"/>
              </a:lnSpc>
              <a:spcBef>
                <a:spcPct val="0"/>
              </a:spcBef>
              <a:buFont typeface="Arial"/>
              <a:buChar char="•"/>
            </a:pPr>
            <a:r>
              <a:rPr lang="en-US" sz="2400" dirty="0" err="1">
                <a:solidFill>
                  <a:srgbClr val="000000"/>
                </a:solidFill>
                <a:latin typeface="Lato Light"/>
                <a:sym typeface="Lato Light"/>
              </a:rPr>
              <a:t>L'etica</a:t>
            </a:r>
            <a:r>
              <a:rPr lang="en-US" sz="2400" dirty="0">
                <a:solidFill>
                  <a:srgbClr val="000000"/>
                </a:solidFill>
                <a:latin typeface="Lato Light"/>
                <a:sym typeface="Lato Light"/>
              </a:rPr>
              <a:t> della cura, </a:t>
            </a:r>
            <a:r>
              <a:rPr lang="en-US" sz="2400" dirty="0" err="1">
                <a:solidFill>
                  <a:srgbClr val="000000"/>
                </a:solidFill>
                <a:latin typeface="Lato Light"/>
                <a:sym typeface="Lato Light"/>
              </a:rPr>
              <a:t>applicata</a:t>
            </a:r>
            <a:r>
              <a:rPr lang="en-US" sz="2400" dirty="0">
                <a:solidFill>
                  <a:srgbClr val="000000"/>
                </a:solidFill>
                <a:latin typeface="Lato Light"/>
                <a:sym typeface="Lato Light"/>
              </a:rPr>
              <a:t> </a:t>
            </a:r>
            <a:r>
              <a:rPr lang="en-US" sz="2400" dirty="0" err="1">
                <a:solidFill>
                  <a:srgbClr val="000000"/>
                </a:solidFill>
                <a:latin typeface="Lato Light"/>
                <a:sym typeface="Lato Light"/>
              </a:rPr>
              <a:t>all'educazione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focalizza</a:t>
            </a:r>
            <a:r>
              <a:rPr lang="en-US" sz="2400" dirty="0">
                <a:solidFill>
                  <a:srgbClr val="000000"/>
                </a:solidFill>
                <a:latin typeface="Lato Light"/>
                <a:sym typeface="Lato Light"/>
              </a:rPr>
              <a:t> </a:t>
            </a:r>
            <a:r>
              <a:rPr lang="en-US" sz="2400" dirty="0" err="1">
                <a:solidFill>
                  <a:srgbClr val="000000"/>
                </a:solidFill>
                <a:latin typeface="Lato Light"/>
                <a:sym typeface="Lato Light"/>
              </a:rPr>
              <a:t>l'attenzione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sulla</a:t>
            </a:r>
            <a:r>
              <a:rPr lang="en-US" sz="2400" dirty="0">
                <a:solidFill>
                  <a:srgbClr val="000000"/>
                </a:solidFill>
                <a:latin typeface="Lato Light"/>
                <a:sym typeface="Lato Light"/>
              </a:rPr>
              <a:t> </a:t>
            </a:r>
            <a:r>
              <a:rPr lang="en-US" sz="2400" dirty="0" err="1">
                <a:solidFill>
                  <a:srgbClr val="000000"/>
                </a:solidFill>
                <a:latin typeface="Lato Light"/>
                <a:sym typeface="Lato Light"/>
              </a:rPr>
              <a:t>relazione</a:t>
            </a:r>
            <a:r>
              <a:rPr lang="en-US" sz="2400" dirty="0">
                <a:solidFill>
                  <a:srgbClr val="000000"/>
                </a:solidFill>
                <a:latin typeface="Lato Light"/>
                <a:sym typeface="Lato Light"/>
              </a:rPr>
              <a:t> di </a:t>
            </a:r>
            <a:r>
              <a:rPr lang="en-US" sz="2400" dirty="0" err="1">
                <a:solidFill>
                  <a:srgbClr val="000000"/>
                </a:solidFill>
                <a:latin typeface="Lato Light"/>
                <a:sym typeface="Lato Light"/>
              </a:rPr>
              <a:t>apprendimento</a:t>
            </a:r>
            <a:r>
              <a:rPr lang="en-US" sz="2400" dirty="0">
                <a:solidFill>
                  <a:srgbClr val="000000"/>
                </a:solidFill>
                <a:latin typeface="Lato Light"/>
                <a:sym typeface="Lato Light"/>
              </a:rPr>
              <a:t> e </a:t>
            </a:r>
            <a:r>
              <a:rPr lang="en-US" sz="2400" dirty="0" err="1">
                <a:solidFill>
                  <a:srgbClr val="000000"/>
                </a:solidFill>
                <a:latin typeface="Lato Light"/>
                <a:sym typeface="Lato Light"/>
              </a:rPr>
              <a:t>sulla</a:t>
            </a:r>
            <a:r>
              <a:rPr lang="en-US" sz="2400" dirty="0">
                <a:solidFill>
                  <a:srgbClr val="000000"/>
                </a:solidFill>
                <a:latin typeface="Lato Light"/>
                <a:sym typeface="Lato Light"/>
              </a:rPr>
              <a:t> </a:t>
            </a:r>
            <a:r>
              <a:rPr lang="en-US" sz="2400" dirty="0" err="1">
                <a:solidFill>
                  <a:srgbClr val="000000"/>
                </a:solidFill>
                <a:latin typeface="Lato Light"/>
                <a:sym typeface="Lato Light"/>
              </a:rPr>
              <a:t>storia</a:t>
            </a:r>
            <a:r>
              <a:rPr lang="en-US" sz="2400" dirty="0">
                <a:solidFill>
                  <a:srgbClr val="000000"/>
                </a:solidFill>
                <a:latin typeface="Lato Light"/>
                <a:sym typeface="Lato Light"/>
              </a:rPr>
              <a:t> </a:t>
            </a:r>
            <a:r>
              <a:rPr lang="en-US" sz="2400" dirty="0" err="1">
                <a:solidFill>
                  <a:srgbClr val="000000"/>
                </a:solidFill>
                <a:latin typeface="Lato Light"/>
                <a:sym typeface="Lato Light"/>
              </a:rPr>
              <a:t>individuale</a:t>
            </a:r>
            <a:r>
              <a:rPr lang="en-US" sz="2400" dirty="0">
                <a:solidFill>
                  <a:srgbClr val="000000"/>
                </a:solidFill>
                <a:latin typeface="Lato Light"/>
                <a:sym typeface="Lato Light"/>
              </a:rPr>
              <a:t> </a:t>
            </a:r>
            <a:r>
              <a:rPr lang="en-US" sz="2400" dirty="0" err="1">
                <a:solidFill>
                  <a:srgbClr val="000000"/>
                </a:solidFill>
                <a:latin typeface="Lato Light"/>
                <a:sym typeface="Lato Light"/>
              </a:rPr>
              <a:t>dello</a:t>
            </a:r>
            <a:r>
              <a:rPr lang="en-US" sz="2400" dirty="0">
                <a:solidFill>
                  <a:srgbClr val="000000"/>
                </a:solidFill>
                <a:latin typeface="Lato Light"/>
                <a:sym typeface="Lato Light"/>
              </a:rPr>
              <a:t> </a:t>
            </a:r>
            <a:r>
              <a:rPr lang="en-US" sz="2400" dirty="0" err="1">
                <a:solidFill>
                  <a:srgbClr val="000000"/>
                </a:solidFill>
                <a:latin typeface="Lato Light"/>
                <a:sym typeface="Lato Light"/>
              </a:rPr>
              <a:t>studente</a:t>
            </a:r>
            <a:r>
              <a:rPr lang="en-US" sz="2400" dirty="0">
                <a:solidFill>
                  <a:srgbClr val="000000"/>
                </a:solidFill>
                <a:latin typeface="Lato Light"/>
                <a:sym typeface="Lato Light"/>
              </a:rPr>
              <a:t>. Qui </a:t>
            </a:r>
            <a:r>
              <a:rPr lang="en-US" sz="2400" dirty="0" err="1">
                <a:solidFill>
                  <a:srgbClr val="000000"/>
                </a:solidFill>
                <a:latin typeface="Lato Light"/>
                <a:sym typeface="Lato Light"/>
              </a:rPr>
              <a:t>risiede</a:t>
            </a:r>
            <a:r>
              <a:rPr lang="en-US" sz="2400" dirty="0">
                <a:solidFill>
                  <a:srgbClr val="000000"/>
                </a:solidFill>
                <a:latin typeface="Lato Light"/>
                <a:sym typeface="Lato Light"/>
              </a:rPr>
              <a:t> il </a:t>
            </a:r>
            <a:r>
              <a:rPr lang="en-US" sz="2400" dirty="0" err="1">
                <a:solidFill>
                  <a:srgbClr val="000000"/>
                </a:solidFill>
                <a:latin typeface="Lato Light"/>
                <a:sym typeface="Lato Light"/>
              </a:rPr>
              <a:t>limite</a:t>
            </a:r>
            <a:r>
              <a:rPr lang="en-US" sz="2400" dirty="0">
                <a:solidFill>
                  <a:srgbClr val="000000"/>
                </a:solidFill>
                <a:latin typeface="Lato Light"/>
                <a:sym typeface="Lato Light"/>
              </a:rPr>
              <a:t> </a:t>
            </a:r>
            <a:r>
              <a:rPr lang="en-US" sz="2400" dirty="0" err="1">
                <a:solidFill>
                  <a:srgbClr val="000000"/>
                </a:solidFill>
                <a:latin typeface="Lato Light"/>
                <a:sym typeface="Lato Light"/>
              </a:rPr>
              <a:t>strutturale</a:t>
            </a:r>
            <a:r>
              <a:rPr lang="en-US" sz="2400" dirty="0">
                <a:solidFill>
                  <a:srgbClr val="000000"/>
                </a:solidFill>
                <a:latin typeface="Lato Light"/>
                <a:sym typeface="Lato Light"/>
              </a:rPr>
              <a:t> </a:t>
            </a:r>
            <a:r>
              <a:rPr lang="en-US" sz="2400" dirty="0" err="1">
                <a:solidFill>
                  <a:srgbClr val="000000"/>
                </a:solidFill>
                <a:latin typeface="Lato Light"/>
                <a:sym typeface="Lato Light"/>
              </a:rPr>
              <a:t>dell'intelligenza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la </a:t>
            </a:r>
            <a:r>
              <a:rPr lang="en-US" sz="2400" dirty="0" err="1">
                <a:solidFill>
                  <a:srgbClr val="000000"/>
                </a:solidFill>
                <a:latin typeface="Lato Light"/>
                <a:sym typeface="Lato Light"/>
              </a:rPr>
              <a:t>sua</a:t>
            </a:r>
            <a:r>
              <a:rPr lang="en-US" sz="2400" dirty="0">
                <a:solidFill>
                  <a:srgbClr val="000000"/>
                </a:solidFill>
                <a:latin typeface="Lato Light"/>
                <a:sym typeface="Lato Light"/>
              </a:rPr>
              <a:t> </a:t>
            </a:r>
            <a:r>
              <a:rPr lang="en-US" sz="2400" dirty="0" err="1">
                <a:solidFill>
                  <a:srgbClr val="000000"/>
                </a:solidFill>
                <a:latin typeface="Lato Light"/>
                <a:sym typeface="Lato Light"/>
              </a:rPr>
              <a:t>incapacità</a:t>
            </a:r>
            <a:r>
              <a:rPr lang="en-US" sz="2400" dirty="0">
                <a:solidFill>
                  <a:srgbClr val="000000"/>
                </a:solidFill>
                <a:latin typeface="Lato Light"/>
                <a:sym typeface="Lato Light"/>
              </a:rPr>
              <a:t> di </a:t>
            </a:r>
            <a:r>
              <a:rPr lang="en-US" sz="2400" dirty="0" err="1">
                <a:solidFill>
                  <a:srgbClr val="000000"/>
                </a:solidFill>
                <a:latin typeface="Lato Light"/>
                <a:sym typeface="Lato Light"/>
              </a:rPr>
              <a:t>cogliere</a:t>
            </a:r>
            <a:r>
              <a:rPr lang="en-US" sz="2400" dirty="0">
                <a:solidFill>
                  <a:srgbClr val="000000"/>
                </a:solidFill>
                <a:latin typeface="Lato Light"/>
                <a:sym typeface="Lato Light"/>
              </a:rPr>
              <a:t> le </a:t>
            </a:r>
            <a:r>
              <a:rPr lang="en-US" sz="2400" dirty="0" err="1">
                <a:solidFill>
                  <a:srgbClr val="000000"/>
                </a:solidFill>
                <a:latin typeface="Lato Light"/>
                <a:sym typeface="Lato Light"/>
              </a:rPr>
              <a:t>vulnerabilità</a:t>
            </a:r>
            <a:r>
              <a:rPr lang="en-US" sz="2400" dirty="0">
                <a:solidFill>
                  <a:srgbClr val="000000"/>
                </a:solidFill>
                <a:latin typeface="Lato Light"/>
                <a:sym typeface="Lato Light"/>
              </a:rPr>
              <a:t> </a:t>
            </a:r>
            <a:r>
              <a:rPr lang="en-US" sz="2400" dirty="0" err="1">
                <a:solidFill>
                  <a:srgbClr val="000000"/>
                </a:solidFill>
                <a:latin typeface="Lato Light"/>
                <a:sym typeface="Lato Light"/>
              </a:rPr>
              <a:t>personali</a:t>
            </a:r>
            <a:r>
              <a:rPr lang="en-US" sz="2400" dirty="0">
                <a:solidFill>
                  <a:srgbClr val="000000"/>
                </a:solidFill>
                <a:latin typeface="Lato Light"/>
                <a:sym typeface="Lato Light"/>
              </a:rPr>
              <a:t>, le </a:t>
            </a:r>
            <a:r>
              <a:rPr lang="en-US" sz="2400" dirty="0" err="1">
                <a:solidFill>
                  <a:srgbClr val="000000"/>
                </a:solidFill>
                <a:latin typeface="Lato Light"/>
                <a:sym typeface="Lato Light"/>
              </a:rPr>
              <a:t>transizioni</a:t>
            </a:r>
            <a:r>
              <a:rPr lang="en-US" sz="2400" dirty="0">
                <a:solidFill>
                  <a:srgbClr val="000000"/>
                </a:solidFill>
                <a:latin typeface="Lato Light"/>
                <a:sym typeface="Lato Light"/>
              </a:rPr>
              <a:t> di vita e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dati</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formalizzabili</a:t>
            </a:r>
            <a:r>
              <a:rPr lang="en-US" sz="2400" dirty="0">
                <a:solidFill>
                  <a:srgbClr val="000000"/>
                </a:solidFill>
                <a:latin typeface="Lato Light"/>
                <a:sym typeface="Lato Light"/>
              </a:rPr>
              <a:t>.</a:t>
            </a:r>
          </a:p>
          <a:p>
            <a:pPr marL="0" lvl="1" indent="-217170" algn="just">
              <a:lnSpc>
                <a:spcPts val="2879"/>
              </a:lnSpc>
              <a:spcBef>
                <a:spcPct val="0"/>
              </a:spcBef>
              <a:buFont typeface="Arial"/>
              <a:buChar char="•"/>
            </a:pPr>
            <a:endParaRPr lang="en-US" sz="2400" dirty="0">
              <a:solidFill>
                <a:srgbClr val="000000"/>
              </a:solidFill>
              <a:latin typeface="Lato Light"/>
              <a:sym typeface="Lato Light"/>
            </a:endParaRPr>
          </a:p>
          <a:p>
            <a:pPr marL="0" lvl="1" indent="-217170" algn="just">
              <a:lnSpc>
                <a:spcPts val="2879"/>
              </a:lnSpc>
              <a:spcBef>
                <a:spcPct val="0"/>
              </a:spcBef>
              <a:buFont typeface="Arial"/>
              <a:buChar char="•"/>
            </a:pPr>
            <a:r>
              <a:rPr lang="en-US" sz="2400" dirty="0">
                <a:solidFill>
                  <a:srgbClr val="000000"/>
                </a:solidFill>
                <a:latin typeface="Lato Light"/>
                <a:sym typeface="Lato Light"/>
              </a:rPr>
              <a:t>Il </a:t>
            </a:r>
            <a:r>
              <a:rPr lang="en-US" sz="2400" dirty="0" err="1">
                <a:solidFill>
                  <a:srgbClr val="000000"/>
                </a:solidFill>
                <a:latin typeface="Lato Light"/>
                <a:sym typeface="Lato Light"/>
              </a:rPr>
              <a:t>modello</a:t>
            </a:r>
            <a:r>
              <a:rPr lang="en-US" sz="2400" dirty="0">
                <a:solidFill>
                  <a:srgbClr val="000000"/>
                </a:solidFill>
                <a:latin typeface="Lato Light"/>
                <a:sym typeface="Lato Light"/>
              </a:rPr>
              <a:t> di </a:t>
            </a:r>
            <a:r>
              <a:rPr lang="en-US" sz="2400" dirty="0" err="1">
                <a:solidFill>
                  <a:srgbClr val="000000"/>
                </a:solidFill>
                <a:latin typeface="Lato Light"/>
                <a:sym typeface="Lato Light"/>
              </a:rPr>
              <a:t>attribuzione</a:t>
            </a:r>
            <a:r>
              <a:rPr lang="en-US" sz="2400" dirty="0">
                <a:solidFill>
                  <a:srgbClr val="000000"/>
                </a:solidFill>
                <a:latin typeface="Lato Light"/>
                <a:sym typeface="Lato Light"/>
              </a:rPr>
              <a:t> di </a:t>
            </a:r>
            <a:r>
              <a:rPr lang="en-US" sz="2400" dirty="0" err="1">
                <a:solidFill>
                  <a:srgbClr val="000000"/>
                </a:solidFill>
                <a:latin typeface="Lato Light"/>
                <a:sym typeface="Lato Light"/>
              </a:rPr>
              <a:t>responsabilità</a:t>
            </a:r>
            <a:r>
              <a:rPr lang="en-US" sz="2400" dirty="0">
                <a:solidFill>
                  <a:srgbClr val="000000"/>
                </a:solidFill>
                <a:latin typeface="Lato Light"/>
                <a:sym typeface="Lato Light"/>
              </a:rPr>
              <a:t> </a:t>
            </a:r>
            <a:r>
              <a:rPr lang="en-US" sz="2400" dirty="0" err="1">
                <a:solidFill>
                  <a:srgbClr val="000000"/>
                </a:solidFill>
                <a:latin typeface="Lato Light"/>
                <a:sym typeface="Lato Light"/>
              </a:rPr>
              <a:t>chiarisce</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anche</a:t>
            </a:r>
            <a:r>
              <a:rPr lang="en-US" sz="2400" dirty="0">
                <a:solidFill>
                  <a:srgbClr val="000000"/>
                </a:solidFill>
                <a:latin typeface="Lato Light"/>
                <a:sym typeface="Lato Light"/>
              </a:rPr>
              <a:t> </a:t>
            </a:r>
            <a:r>
              <a:rPr lang="en-US" sz="2400" dirty="0" err="1">
                <a:solidFill>
                  <a:srgbClr val="000000"/>
                </a:solidFill>
                <a:latin typeface="Lato Light"/>
                <a:sym typeface="Lato Light"/>
              </a:rPr>
              <a:t>quando</a:t>
            </a:r>
            <a:r>
              <a:rPr lang="en-US" sz="2400" dirty="0">
                <a:solidFill>
                  <a:srgbClr val="000000"/>
                </a:solidFill>
                <a:latin typeface="Lato Light"/>
                <a:sym typeface="Lato Light"/>
              </a:rPr>
              <a:t> le </a:t>
            </a:r>
            <a:r>
              <a:rPr lang="en-US" sz="2400" dirty="0" err="1">
                <a:solidFill>
                  <a:srgbClr val="000000"/>
                </a:solidFill>
                <a:latin typeface="Lato Light"/>
                <a:sym typeface="Lato Light"/>
              </a:rPr>
              <a:t>decisioni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sono</a:t>
            </a:r>
            <a:r>
              <a:rPr lang="en-US" sz="2400" dirty="0">
                <a:solidFill>
                  <a:srgbClr val="000000"/>
                </a:solidFill>
                <a:latin typeface="Lato Light"/>
                <a:sym typeface="Lato Light"/>
              </a:rPr>
              <a:t> </a:t>
            </a:r>
            <a:r>
              <a:rPr lang="en-US" sz="2400" dirty="0" err="1">
                <a:solidFill>
                  <a:srgbClr val="000000"/>
                </a:solidFill>
                <a:latin typeface="Lato Light"/>
                <a:sym typeface="Lato Light"/>
              </a:rPr>
              <a:t>supportate</a:t>
            </a:r>
            <a:r>
              <a:rPr lang="en-US" sz="2400" dirty="0">
                <a:solidFill>
                  <a:srgbClr val="000000"/>
                </a:solidFill>
                <a:latin typeface="Lato Light"/>
                <a:sym typeface="Lato Light"/>
              </a:rPr>
              <a:t> </a:t>
            </a:r>
            <a:r>
              <a:rPr lang="en-US" sz="2400" dirty="0" err="1">
                <a:solidFill>
                  <a:srgbClr val="000000"/>
                </a:solidFill>
                <a:latin typeface="Lato Light"/>
                <a:sym typeface="Lato Light"/>
              </a:rPr>
              <a:t>dall'intelligenza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la </a:t>
            </a:r>
            <a:r>
              <a:rPr lang="en-US" sz="2400" dirty="0" err="1">
                <a:solidFill>
                  <a:srgbClr val="000000"/>
                </a:solidFill>
                <a:latin typeface="Lato Light"/>
                <a:sym typeface="Lato Light"/>
              </a:rPr>
              <a:t>responsabilità</a:t>
            </a:r>
            <a:r>
              <a:rPr lang="en-US" sz="2400" dirty="0">
                <a:solidFill>
                  <a:srgbClr val="000000"/>
                </a:solidFill>
                <a:latin typeface="Lato Light"/>
                <a:sym typeface="Lato Light"/>
              </a:rPr>
              <a:t> </a:t>
            </a:r>
            <a:r>
              <a:rPr lang="en-US" sz="2400" dirty="0" err="1">
                <a:solidFill>
                  <a:srgbClr val="000000"/>
                </a:solidFill>
                <a:latin typeface="Lato Light"/>
                <a:sym typeface="Lato Light"/>
              </a:rPr>
              <a:t>professionale</a:t>
            </a:r>
            <a:r>
              <a:rPr lang="en-US" sz="2400" dirty="0">
                <a:solidFill>
                  <a:srgbClr val="000000"/>
                </a:solidFill>
                <a:latin typeface="Lato Light"/>
                <a:sym typeface="Lato Light"/>
              </a:rPr>
              <a:t> </a:t>
            </a:r>
            <a:r>
              <a:rPr lang="en-US" sz="2400" dirty="0" err="1">
                <a:solidFill>
                  <a:srgbClr val="000000"/>
                </a:solidFill>
                <a:latin typeface="Lato Light"/>
                <a:sym typeface="Lato Light"/>
              </a:rPr>
              <a:t>ricade</a:t>
            </a:r>
            <a:r>
              <a:rPr lang="en-US" sz="2400" dirty="0">
                <a:solidFill>
                  <a:srgbClr val="000000"/>
                </a:solidFill>
                <a:latin typeface="Lato Light"/>
                <a:sym typeface="Lato Light"/>
              </a:rPr>
              <a:t> </a:t>
            </a:r>
            <a:r>
              <a:rPr lang="en-US" sz="2400" dirty="0" err="1">
                <a:solidFill>
                  <a:srgbClr val="000000"/>
                </a:solidFill>
                <a:latin typeface="Lato Light"/>
                <a:sym typeface="Lato Light"/>
              </a:rPr>
              <a:t>sul</a:t>
            </a:r>
            <a:r>
              <a:rPr lang="en-US" sz="2400" dirty="0">
                <a:solidFill>
                  <a:srgbClr val="000000"/>
                </a:solidFill>
                <a:latin typeface="Lato Light"/>
                <a:sym typeface="Lato Light"/>
              </a:rPr>
              <a:t> </a:t>
            </a:r>
            <a:r>
              <a:rPr lang="en-US" sz="2400" dirty="0" err="1">
                <a:solidFill>
                  <a:srgbClr val="000000"/>
                </a:solidFill>
                <a:latin typeface="Lato Light"/>
                <a:sym typeface="Lato Light"/>
              </a:rPr>
              <a:t>formatore</a:t>
            </a:r>
            <a:r>
              <a:rPr lang="en-US" sz="2400" dirty="0">
                <a:solidFill>
                  <a:srgbClr val="000000"/>
                </a:solidFill>
                <a:latin typeface="Lato Light"/>
                <a:sym typeface="Lato Light"/>
              </a:rPr>
              <a:t> </a:t>
            </a:r>
            <a:r>
              <a:rPr lang="en-US" sz="2400" dirty="0" err="1">
                <a:solidFill>
                  <a:srgbClr val="000000"/>
                </a:solidFill>
                <a:latin typeface="Lato Light"/>
                <a:sym typeface="Lato Light"/>
              </a:rPr>
              <a:t>dell'IA</a:t>
            </a:r>
            <a:r>
              <a:rPr lang="en-US" sz="2400" dirty="0">
                <a:solidFill>
                  <a:srgbClr val="000000"/>
                </a:solidFill>
                <a:latin typeface="Lato Light"/>
                <a:sym typeface="Lato Light"/>
              </a:rPr>
              <a:t>, </a:t>
            </a:r>
            <a:r>
              <a:rPr lang="en-US" sz="2400" dirty="0" err="1">
                <a:solidFill>
                  <a:srgbClr val="000000"/>
                </a:solidFill>
                <a:latin typeface="Lato Light"/>
                <a:sym typeface="Lato Light"/>
              </a:rPr>
              <a:t>ovvero</a:t>
            </a:r>
            <a:r>
              <a:rPr lang="en-US" sz="2400" dirty="0">
                <a:solidFill>
                  <a:srgbClr val="000000"/>
                </a:solidFill>
                <a:latin typeface="Lato Light"/>
                <a:sym typeface="Lato Light"/>
              </a:rPr>
              <a:t> </a:t>
            </a:r>
            <a:r>
              <a:rPr lang="en-US" sz="2400" dirty="0" err="1">
                <a:solidFill>
                  <a:srgbClr val="000000"/>
                </a:solidFill>
                <a:latin typeface="Lato Light"/>
                <a:sym typeface="Lato Light"/>
              </a:rPr>
              <a:t>su</a:t>
            </a:r>
            <a:r>
              <a:rPr lang="en-US" sz="2400" dirty="0">
                <a:solidFill>
                  <a:srgbClr val="000000"/>
                </a:solidFill>
                <a:latin typeface="Lato Light"/>
                <a:sym typeface="Lato Light"/>
              </a:rPr>
              <a:t> un </a:t>
            </a:r>
            <a:r>
              <a:rPr lang="en-US" sz="2400" dirty="0" err="1">
                <a:solidFill>
                  <a:srgbClr val="000000"/>
                </a:solidFill>
                <a:latin typeface="Lato Light"/>
                <a:sym typeface="Lato Light"/>
              </a:rPr>
              <a:t>essere</a:t>
            </a:r>
            <a:r>
              <a:rPr lang="en-US" sz="2400" dirty="0">
                <a:solidFill>
                  <a:srgbClr val="000000"/>
                </a:solidFill>
                <a:latin typeface="Lato Light"/>
                <a:sym typeface="Lato Light"/>
              </a:rPr>
              <a:t> </a:t>
            </a:r>
            <a:r>
              <a:rPr lang="en-US" sz="2400" dirty="0" err="1">
                <a:solidFill>
                  <a:srgbClr val="000000"/>
                </a:solidFill>
                <a:latin typeface="Lato Light"/>
                <a:sym typeface="Lato Light"/>
              </a:rPr>
              <a:t>umano</a:t>
            </a:r>
            <a:r>
              <a:rPr lang="en-US" sz="2400" dirty="0">
                <a:solidFill>
                  <a:srgbClr val="000000"/>
                </a:solidFill>
                <a:latin typeface="Lato Light"/>
                <a:sym typeface="Lato Light"/>
              </a:rPr>
              <a:t>.</a:t>
            </a:r>
          </a:p>
          <a:p>
            <a:pPr marL="0" lvl="1" indent="-217170" algn="just">
              <a:lnSpc>
                <a:spcPts val="2879"/>
              </a:lnSpc>
              <a:spcBef>
                <a:spcPct val="0"/>
              </a:spcBef>
              <a:buFont typeface="Arial"/>
              <a:buChar char="•"/>
            </a:pPr>
            <a:endParaRPr lang="en-US" sz="2400" dirty="0">
              <a:solidFill>
                <a:srgbClr val="000000"/>
              </a:solidFill>
              <a:latin typeface="Lato Light"/>
              <a:sym typeface="Lato Light"/>
            </a:endParaRPr>
          </a:p>
        </p:txBody>
      </p:sp>
      <p:grpSp>
        <p:nvGrpSpPr>
          <p:cNvPr id="3" name="Group 3"/>
          <p:cNvGrpSpPr/>
          <p:nvPr/>
        </p:nvGrpSpPr>
        <p:grpSpPr>
          <a:xfrm>
            <a:off x="-90192" y="0"/>
            <a:ext cx="6342136" cy="10287000"/>
            <a:chOff x="0" y="0"/>
            <a:chExt cx="8456181" cy="13716000"/>
          </a:xfrm>
        </p:grpSpPr>
        <p:sp>
          <p:nvSpPr>
            <p:cNvPr id="4" name="Freeform 4"/>
            <p:cNvSpPr/>
            <p:nvPr/>
          </p:nvSpPr>
          <p:spPr>
            <a:xfrm>
              <a:off x="0" y="0"/>
              <a:ext cx="8456168" cy="13716000"/>
            </a:xfrm>
            <a:custGeom>
              <a:avLst/>
              <a:gdLst/>
              <a:ahLst/>
              <a:cxnLst/>
              <a:rect l="l" t="t" r="r" b="b"/>
              <a:pathLst>
                <a:path w="8456168" h="13716000">
                  <a:moveTo>
                    <a:pt x="0" y="0"/>
                  </a:moveTo>
                  <a:lnTo>
                    <a:pt x="8456168" y="0"/>
                  </a:lnTo>
                  <a:lnTo>
                    <a:pt x="8456168" y="13716000"/>
                  </a:lnTo>
                  <a:lnTo>
                    <a:pt x="0" y="13716000"/>
                  </a:lnTo>
                  <a:lnTo>
                    <a:pt x="0" y="0"/>
                  </a:lnTo>
                  <a:close/>
                </a:path>
              </a:pathLst>
            </a:custGeom>
            <a:blipFill>
              <a:blip r:embed="rId3"/>
              <a:stretch>
                <a:fillRect r="-8100"/>
              </a:stretch>
            </a:blipFill>
          </p:spPr>
          <p:txBody>
            <a:bodyPr/>
            <a:lstStyle/>
            <a:p>
              <a:endParaRPr lang="en-GB"/>
            </a:p>
          </p:txBody>
        </p:sp>
      </p:grpSp>
      <p:sp>
        <p:nvSpPr>
          <p:cNvPr id="6" name="TextBox 2">
            <a:extLst>
              <a:ext uri="{FF2B5EF4-FFF2-40B4-BE49-F238E27FC236}">
                <a16:creationId xmlns:a16="http://schemas.microsoft.com/office/drawing/2014/main" id="{1C6FBC28-BA69-4CBB-109F-D95A1D440BD2}"/>
              </a:ext>
            </a:extLst>
          </p:cNvPr>
          <p:cNvSpPr txBox="1"/>
          <p:nvPr/>
        </p:nvSpPr>
        <p:spPr>
          <a:xfrm>
            <a:off x="7010400" y="6819900"/>
            <a:ext cx="10328616" cy="2572627"/>
          </a:xfrm>
          <a:prstGeom prst="rect">
            <a:avLst/>
          </a:prstGeom>
        </p:spPr>
        <p:txBody>
          <a:bodyPr lIns="0" tIns="0" rIns="0" bIns="0" rtlCol="0" anchor="t">
            <a:spAutoFit/>
          </a:bodyPr>
          <a:lstStyle/>
          <a:p>
            <a:pPr marL="434341" lvl="1" indent="-217171" algn="just">
              <a:lnSpc>
                <a:spcPts val="3360"/>
              </a:lnSpc>
            </a:pPr>
            <a:endParaRPr lang="en-US" sz="2400" u="none" strike="noStrike" dirty="0">
              <a:solidFill>
                <a:srgbClr val="000000"/>
              </a:solidFill>
              <a:latin typeface="Lato Light"/>
              <a:ea typeface="Lato Light"/>
              <a:cs typeface="Lato Light"/>
              <a:sym typeface="Lato Light"/>
            </a:endParaRPr>
          </a:p>
          <a:p>
            <a:pPr marL="434341" lvl="1" indent="-217171" algn="just">
              <a:lnSpc>
                <a:spcPts val="3360"/>
              </a:lnSpc>
            </a:pPr>
            <a:endParaRPr lang="en-US" sz="2400" u="none" strike="noStrike" dirty="0">
              <a:solidFill>
                <a:srgbClr val="000000"/>
              </a:solidFill>
              <a:latin typeface="Lato Light"/>
              <a:ea typeface="Lato Light"/>
              <a:cs typeface="Lato Light"/>
              <a:sym typeface="Lato Light"/>
            </a:endParaRPr>
          </a:p>
          <a:p>
            <a:pPr marL="434341" lvl="1" indent="-217171" algn="ctr">
              <a:lnSpc>
                <a:spcPts val="3360"/>
              </a:lnSpc>
            </a:pP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L'intelligenza</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artificiale</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non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funge</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da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sostituto</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etico</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né da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strumento</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per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esigere</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la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responsabilità</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delle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decisioni</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anche</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se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errate</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Può</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piuttosto</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supportare</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e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aiutare</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gli</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educatori</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a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chiarire</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le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ragioni</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delle loro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scelte</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e a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rafforzare</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la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qualità</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etica</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delle loro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decisioni</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anche</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con il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supporto</a:t>
            </a:r>
            <a:r>
              <a:rPr lang="en-US" sz="2400" i="1" u="none" strike="noStrike" dirty="0">
                <a:solidFill>
                  <a:srgbClr val="000000"/>
                </a:solidFill>
                <a:latin typeface="Lato Light" panose="020F0302020204030203" pitchFamily="34" charset="0"/>
                <a:ea typeface="Lato Light Italics"/>
                <a:cs typeface="Lato Light Italics"/>
                <a:sym typeface="Lato Light Italics"/>
              </a:rPr>
              <a:t> </a:t>
            </a:r>
            <a:r>
              <a:rPr lang="en-US" sz="2400" i="1" u="none" strike="noStrike" dirty="0" err="1">
                <a:solidFill>
                  <a:srgbClr val="000000"/>
                </a:solidFill>
                <a:latin typeface="Lato Light" panose="020F0302020204030203" pitchFamily="34" charset="0"/>
                <a:ea typeface="Lato Light Italics"/>
                <a:cs typeface="Lato Light Italics"/>
                <a:sym typeface="Lato Light Italics"/>
              </a:rPr>
              <a:t>dell'IA</a:t>
            </a:r>
            <a:r>
              <a:rPr lang="en-US" sz="2400" i="1" u="none" strike="noStrike" dirty="0">
                <a:solidFill>
                  <a:srgbClr val="000000"/>
                </a:solidFill>
                <a:latin typeface="Lato Light" panose="020F0302020204030203" pitchFamily="34" charset="0"/>
                <a:ea typeface="Lato Light Italics"/>
                <a:cs typeface="Lato Light Italics"/>
                <a:sym typeface="Lato Light Italics"/>
              </a:rPr>
              <a:t>.</a:t>
            </a: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38225"/>
            <a:ext cx="16230600" cy="1266825"/>
          </a:xfrm>
          <a:prstGeom prst="rect">
            <a:avLst/>
          </a:prstGeom>
        </p:spPr>
        <p:txBody>
          <a:bodyPr lIns="0" tIns="0" rIns="0" bIns="0" rtlCol="0" anchor="t">
            <a:spAutoFit/>
          </a:bodyPr>
          <a:lstStyle/>
          <a:p>
            <a:pPr marL="0" lvl="0" indent="0" algn="l">
              <a:lnSpc>
                <a:spcPts val="5039"/>
              </a:lnSpc>
              <a:spcBef>
                <a:spcPct val="0"/>
              </a:spcBef>
            </a:pPr>
            <a:r>
              <a:rPr lang="en-US" sz="4199" u="none" strike="noStrike">
                <a:solidFill>
                  <a:srgbClr val="000000"/>
                </a:solidFill>
                <a:latin typeface="Oswald"/>
                <a:ea typeface="Oswald"/>
                <a:cs typeface="Oswald"/>
                <a:sym typeface="Oswald"/>
              </a:rPr>
              <a:t>RAGIONAMENTO ETICO NELL'USO DELL'IA PER LA GUIDA DI PERCORSO E LA PERSONALIZZAZIONE</a:t>
            </a:r>
          </a:p>
        </p:txBody>
      </p:sp>
      <p:sp>
        <p:nvSpPr>
          <p:cNvPr id="3" name="TextBox 3"/>
          <p:cNvSpPr txBox="1"/>
          <p:nvPr/>
        </p:nvSpPr>
        <p:spPr>
          <a:xfrm>
            <a:off x="1028700" y="2834188"/>
            <a:ext cx="16230600" cy="2670810"/>
          </a:xfrm>
          <a:prstGeom prst="rect">
            <a:avLst/>
          </a:prstGeom>
        </p:spPr>
        <p:txBody>
          <a:bodyPr lIns="0" tIns="0" rIns="0" bIns="0" rtlCol="0" anchor="t">
            <a:spAutoFit/>
          </a:bodyPr>
          <a:lstStyle/>
          <a:p>
            <a:pPr marL="0" lvl="0" indent="0" algn="just">
              <a:lnSpc>
                <a:spcPts val="3000"/>
              </a:lnSpc>
            </a:pPr>
            <a:r>
              <a:rPr lang="en-US" sz="2400" u="none" strike="noStrike">
                <a:solidFill>
                  <a:srgbClr val="000000"/>
                </a:solidFill>
                <a:latin typeface="Lato Light"/>
                <a:ea typeface="Lato Light"/>
                <a:cs typeface="Lato Light"/>
                <a:sym typeface="Lato Light"/>
              </a:rPr>
              <a:t>Nel contesto della formazione professionale e tecnica, i sistemi di intelligenza artificiale vengono sempre più utilizzati per guidare gli studenti e personalizzare i loro percorsi di apprendimento, ad esempio suggerendo corsi, livelli di accesso o traiettorie di sviluppo delle competenze.</a:t>
            </a:r>
          </a:p>
          <a:p>
            <a:pPr marL="0" lvl="0" indent="0" algn="just">
              <a:lnSpc>
                <a:spcPts val="3000"/>
              </a:lnSpc>
            </a:pPr>
            <a:endParaRPr lang="en-US" sz="2400" u="none" strike="noStrike">
              <a:solidFill>
                <a:srgbClr val="000000"/>
              </a:solidFill>
              <a:latin typeface="Lato Light"/>
              <a:ea typeface="Lato Light"/>
              <a:cs typeface="Lato Light"/>
              <a:sym typeface="Lato Light"/>
            </a:endParaRPr>
          </a:p>
          <a:p>
            <a:pPr marL="0" lvl="0" indent="0" algn="just">
              <a:lnSpc>
                <a:spcPts val="3000"/>
              </a:lnSpc>
            </a:pPr>
            <a:r>
              <a:rPr lang="en-US" sz="2400" u="none" strike="noStrike">
                <a:solidFill>
                  <a:srgbClr val="000000"/>
                </a:solidFill>
                <a:latin typeface="Lato Light"/>
                <a:ea typeface="Lato Light"/>
                <a:cs typeface="Lato Light"/>
                <a:sym typeface="Lato Light"/>
              </a:rPr>
              <a:t>È ampiamente dimostrato che l'intelligenza artificiale viene sempre più utilizzata nei sistemi di formazione professionale per sviluppare corsi, personalizzare l'apprendimento, definire i livelli di accesso e i percorsi di sviluppo delle competenze professionali.</a:t>
            </a:r>
          </a:p>
        </p:txBody>
      </p:sp>
      <p:sp>
        <p:nvSpPr>
          <p:cNvPr id="4" name="Freeform 4"/>
          <p:cNvSpPr/>
          <p:nvPr/>
        </p:nvSpPr>
        <p:spPr>
          <a:xfrm>
            <a:off x="8755437" y="5283849"/>
            <a:ext cx="7883493" cy="4296503"/>
          </a:xfrm>
          <a:custGeom>
            <a:avLst/>
            <a:gdLst/>
            <a:ahLst/>
            <a:cxnLst/>
            <a:rect l="l" t="t" r="r" b="b"/>
            <a:pathLst>
              <a:path w="7883493" h="4296503">
                <a:moveTo>
                  <a:pt x="0" y="0"/>
                </a:moveTo>
                <a:lnTo>
                  <a:pt x="7883492" y="0"/>
                </a:lnTo>
                <a:lnTo>
                  <a:pt x="7883492" y="4296504"/>
                </a:lnTo>
                <a:lnTo>
                  <a:pt x="0" y="429650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TextBox 5"/>
          <p:cNvSpPr txBox="1"/>
          <p:nvPr/>
        </p:nvSpPr>
        <p:spPr>
          <a:xfrm>
            <a:off x="9105147" y="6055103"/>
            <a:ext cx="7184072" cy="2715895"/>
          </a:xfrm>
          <a:prstGeom prst="rect">
            <a:avLst/>
          </a:prstGeom>
        </p:spPr>
        <p:txBody>
          <a:bodyPr lIns="0" tIns="0" rIns="0" bIns="0" rtlCol="0" anchor="t">
            <a:spAutoFit/>
          </a:bodyPr>
          <a:lstStyle/>
          <a:p>
            <a:pPr marL="0" lvl="0" indent="0" algn="ctr">
              <a:lnSpc>
                <a:spcPts val="3079"/>
              </a:lnSpc>
              <a:spcBef>
                <a:spcPct val="0"/>
              </a:spcBef>
            </a:pPr>
            <a:r>
              <a:rPr lang="en-US" sz="2199" u="none" strike="noStrike">
                <a:solidFill>
                  <a:srgbClr val="000000"/>
                </a:solidFill>
                <a:latin typeface="Canva Sans"/>
                <a:ea typeface="Canva Sans"/>
                <a:cs typeface="Canva Sans"/>
                <a:sym typeface="Canva Sans"/>
              </a:rPr>
              <a:t>La guida assistita dall'intelligenza artificiale fornisce raccomandazioni probabilistiche anziché decisioni educative; gli educatori devono applicare principi etici, come la tutela dei diritti, la valutazione degli effetti a lungo termine e la priorità data alla relazione educativa, pur mantenendo la responsabilità ultima delle decisioni.</a:t>
            </a:r>
          </a:p>
        </p:txBody>
      </p:sp>
      <p:sp>
        <p:nvSpPr>
          <p:cNvPr id="6" name="TextBox 6"/>
          <p:cNvSpPr txBox="1"/>
          <p:nvPr/>
        </p:nvSpPr>
        <p:spPr>
          <a:xfrm>
            <a:off x="1028700" y="5675554"/>
            <a:ext cx="6960764" cy="3118104"/>
          </a:xfrm>
          <a:prstGeom prst="rect">
            <a:avLst/>
          </a:prstGeom>
        </p:spPr>
        <p:txBody>
          <a:bodyPr lIns="0" tIns="0" rIns="0" bIns="0" rtlCol="0" anchor="t">
            <a:spAutoFit/>
          </a:bodyPr>
          <a:lstStyle/>
          <a:p>
            <a:pPr marL="0" lvl="0" indent="0" algn="l">
              <a:lnSpc>
                <a:spcPts val="3528"/>
              </a:lnSpc>
            </a:pPr>
            <a:r>
              <a:rPr lang="en-US" sz="2400" u="none" strike="noStrike">
                <a:solidFill>
                  <a:srgbClr val="000000"/>
                </a:solidFill>
                <a:latin typeface="Lato Light"/>
                <a:ea typeface="Lato Light"/>
                <a:cs typeface="Lato Light"/>
                <a:sym typeface="Lato Light"/>
              </a:rPr>
              <a:t>Queste informazioni professionali sono di fondamentale importanza, dato il loro scopo. </a:t>
            </a:r>
          </a:p>
          <a:p>
            <a:pPr marL="0" lvl="0" indent="0" algn="l">
              <a:lnSpc>
                <a:spcPts val="3528"/>
              </a:lnSpc>
            </a:pPr>
            <a:r>
              <a:rPr lang="en-US" sz="2400" u="none" strike="noStrike">
                <a:solidFill>
                  <a:srgbClr val="000000"/>
                </a:solidFill>
                <a:latin typeface="Lato Light"/>
                <a:ea typeface="Lato Light"/>
                <a:cs typeface="Lato Light"/>
                <a:sym typeface="Lato Light"/>
              </a:rPr>
              <a:t>Tuttavia, considerando che tutte queste informazioni sono generate da dati storici e calcoli probabilistici, senza valutarne il valore educativo, sociale o etico, è evidente quanto sia inappropriato delegare il futuro educativo degli studenti all'intelligenza artificiale.</a:t>
            </a: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866900"/>
            <a:ext cx="16230600" cy="4807213"/>
          </a:xfrm>
          <a:prstGeom prst="rect">
            <a:avLst/>
          </a:prstGeom>
        </p:spPr>
        <p:txBody>
          <a:bodyPr lIns="0" tIns="0" rIns="0" bIns="0" rtlCol="0" anchor="t">
            <a:spAutoFit/>
          </a:bodyPr>
          <a:lstStyle/>
          <a:p>
            <a:pPr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I </a:t>
            </a:r>
            <a:r>
              <a:rPr lang="en-US" sz="2400" dirty="0" err="1">
                <a:solidFill>
                  <a:srgbClr val="000000"/>
                </a:solidFill>
                <a:latin typeface="Lato Light"/>
                <a:sym typeface="Lato Light"/>
              </a:rPr>
              <a:t>risultati</a:t>
            </a:r>
            <a:r>
              <a:rPr lang="en-US" sz="2400" dirty="0">
                <a:solidFill>
                  <a:srgbClr val="000000"/>
                </a:solidFill>
                <a:latin typeface="Lato Light"/>
                <a:sym typeface="Lato Light"/>
              </a:rPr>
              <a:t> </a:t>
            </a:r>
            <a:r>
              <a:rPr lang="en-US" sz="2400" dirty="0" err="1">
                <a:solidFill>
                  <a:srgbClr val="000000"/>
                </a:solidFill>
                <a:latin typeface="Lato Light"/>
                <a:sym typeface="Lato Light"/>
              </a:rPr>
              <a:t>algoritmici</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possono</a:t>
            </a:r>
            <a:r>
              <a:rPr lang="en-US" sz="2400" dirty="0">
                <a:solidFill>
                  <a:srgbClr val="000000"/>
                </a:solidFill>
                <a:latin typeface="Lato Light"/>
                <a:sym typeface="Lato Light"/>
              </a:rPr>
              <a:t> </a:t>
            </a:r>
            <a:r>
              <a:rPr lang="en-US" sz="2400" dirty="0" err="1">
                <a:solidFill>
                  <a:srgbClr val="000000"/>
                </a:solidFill>
                <a:latin typeface="Lato Light"/>
                <a:sym typeface="Lato Light"/>
              </a:rPr>
              <a:t>affrontare</a:t>
            </a:r>
            <a:r>
              <a:rPr lang="en-US" sz="2400" dirty="0">
                <a:solidFill>
                  <a:srgbClr val="000000"/>
                </a:solidFill>
                <a:latin typeface="Lato Light"/>
                <a:sym typeface="Lato Light"/>
              </a:rPr>
              <a:t> </a:t>
            </a:r>
            <a:r>
              <a:rPr lang="en-US" sz="2400" dirty="0" err="1">
                <a:solidFill>
                  <a:srgbClr val="000000"/>
                </a:solidFill>
                <a:latin typeface="Lato Light"/>
                <a:sym typeface="Lato Light"/>
              </a:rPr>
              <a:t>appieno</a:t>
            </a:r>
            <a:r>
              <a:rPr lang="en-US" sz="2400" dirty="0">
                <a:solidFill>
                  <a:srgbClr val="000000"/>
                </a:solidFill>
                <a:latin typeface="Lato Light"/>
                <a:sym typeface="Lato Light"/>
              </a:rPr>
              <a:t> le </a:t>
            </a:r>
            <a:r>
              <a:rPr lang="en-US" sz="2400" dirty="0" err="1">
                <a:solidFill>
                  <a:srgbClr val="000000"/>
                </a:solidFill>
                <a:latin typeface="Lato Light"/>
                <a:sym typeface="Lato Light"/>
              </a:rPr>
              <a:t>singole</a:t>
            </a:r>
            <a:r>
              <a:rPr lang="en-US" sz="2400" dirty="0">
                <a:solidFill>
                  <a:srgbClr val="000000"/>
                </a:solidFill>
                <a:latin typeface="Lato Light"/>
                <a:sym typeface="Lato Light"/>
              </a:rPr>
              <a:t> </a:t>
            </a:r>
            <a:r>
              <a:rPr lang="en-US" sz="2400" dirty="0" err="1">
                <a:solidFill>
                  <a:srgbClr val="000000"/>
                </a:solidFill>
                <a:latin typeface="Lato Light"/>
                <a:sym typeface="Lato Light"/>
              </a:rPr>
              <a:t>situazioni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influenzate</a:t>
            </a:r>
            <a:r>
              <a:rPr lang="en-US" sz="2400" dirty="0">
                <a:solidFill>
                  <a:srgbClr val="000000"/>
                </a:solidFill>
                <a:latin typeface="Lato Light"/>
                <a:sym typeface="Lato Light"/>
              </a:rPr>
              <a:t> da un </a:t>
            </a:r>
            <a:r>
              <a:rPr lang="en-US" sz="2400" dirty="0" err="1">
                <a:solidFill>
                  <a:srgbClr val="000000"/>
                </a:solidFill>
                <a:latin typeface="Lato Light"/>
                <a:sym typeface="Lato Light"/>
              </a:rPr>
              <a:t>numero</a:t>
            </a:r>
            <a:r>
              <a:rPr lang="en-US" sz="2400" dirty="0">
                <a:solidFill>
                  <a:srgbClr val="000000"/>
                </a:solidFill>
                <a:latin typeface="Lato Light"/>
                <a:sym typeface="Lato Light"/>
              </a:rPr>
              <a:t> </a:t>
            </a:r>
            <a:r>
              <a:rPr lang="en-US" sz="2400" dirty="0" err="1">
                <a:solidFill>
                  <a:srgbClr val="000000"/>
                </a:solidFill>
                <a:latin typeface="Lato Light"/>
                <a:sym typeface="Lato Light"/>
              </a:rPr>
              <a:t>infinito</a:t>
            </a:r>
            <a:r>
              <a:rPr lang="en-US" sz="2400" dirty="0">
                <a:solidFill>
                  <a:srgbClr val="000000"/>
                </a:solidFill>
                <a:latin typeface="Lato Light"/>
                <a:sym typeface="Lato Light"/>
              </a:rPr>
              <a:t> di </a:t>
            </a:r>
            <a:r>
              <a:rPr lang="en-US" sz="2400" dirty="0" err="1">
                <a:solidFill>
                  <a:srgbClr val="000000"/>
                </a:solidFill>
                <a:latin typeface="Lato Light"/>
                <a:sym typeface="Lato Light"/>
              </a:rPr>
              <a:t>variabili</a:t>
            </a:r>
            <a:r>
              <a:rPr lang="en-US" sz="2400" dirty="0">
                <a:solidFill>
                  <a:srgbClr val="000000"/>
                </a:solidFill>
                <a:latin typeface="Lato Light"/>
                <a:sym typeface="Lato Light"/>
              </a:rPr>
              <a:t>. Solo </a:t>
            </a:r>
            <a:r>
              <a:rPr lang="en-US" sz="2400" dirty="0" err="1">
                <a:solidFill>
                  <a:srgbClr val="000000"/>
                </a:solidFill>
                <a:latin typeface="Lato Light"/>
                <a:sym typeface="Lato Light"/>
              </a:rPr>
              <a:t>una</a:t>
            </a:r>
            <a:r>
              <a:rPr lang="en-US" sz="2400" dirty="0">
                <a:solidFill>
                  <a:srgbClr val="000000"/>
                </a:solidFill>
                <a:latin typeface="Lato Light"/>
                <a:sym typeface="Lato Light"/>
              </a:rPr>
              <a:t> persona </a:t>
            </a:r>
            <a:r>
              <a:rPr lang="en-US" sz="2400" dirty="0" err="1">
                <a:solidFill>
                  <a:srgbClr val="000000"/>
                </a:solidFill>
                <a:latin typeface="Lato Light"/>
                <a:sym typeface="Lato Light"/>
              </a:rPr>
              <a:t>può</a:t>
            </a:r>
            <a:r>
              <a:rPr lang="en-US" sz="2400" dirty="0">
                <a:solidFill>
                  <a:srgbClr val="000000"/>
                </a:solidFill>
                <a:latin typeface="Lato Light"/>
                <a:sym typeface="Lato Light"/>
              </a:rPr>
              <a:t> </a:t>
            </a:r>
            <a:r>
              <a:rPr lang="en-US" sz="2400" dirty="0" err="1">
                <a:solidFill>
                  <a:srgbClr val="000000"/>
                </a:solidFill>
                <a:latin typeface="Lato Light"/>
                <a:sym typeface="Lato Light"/>
              </a:rPr>
              <a:t>farlo</a:t>
            </a:r>
            <a:r>
              <a:rPr lang="en-US" sz="2400" dirty="0">
                <a:solidFill>
                  <a:srgbClr val="000000"/>
                </a:solidFill>
                <a:latin typeface="Lato Light"/>
                <a:sym typeface="Lato Light"/>
              </a:rPr>
              <a:t>, e </a:t>
            </a:r>
            <a:r>
              <a:rPr lang="en-US" sz="2400" dirty="0" err="1">
                <a:solidFill>
                  <a:srgbClr val="000000"/>
                </a:solidFill>
                <a:latin typeface="Lato Light"/>
                <a:sym typeface="Lato Light"/>
              </a:rPr>
              <a:t>può</a:t>
            </a:r>
            <a:r>
              <a:rPr lang="en-US" sz="2400" dirty="0">
                <a:solidFill>
                  <a:srgbClr val="000000"/>
                </a:solidFill>
                <a:latin typeface="Lato Light"/>
                <a:sym typeface="Lato Light"/>
              </a:rPr>
              <a:t> </a:t>
            </a:r>
            <a:r>
              <a:rPr lang="en-US" sz="2400" dirty="0" err="1">
                <a:solidFill>
                  <a:srgbClr val="000000"/>
                </a:solidFill>
                <a:latin typeface="Lato Light"/>
                <a:sym typeface="Lato Light"/>
              </a:rPr>
              <a:t>contribuire</a:t>
            </a:r>
            <a:r>
              <a:rPr lang="en-US" sz="2400" dirty="0">
                <a:solidFill>
                  <a:srgbClr val="000000"/>
                </a:solidFill>
                <a:latin typeface="Lato Light"/>
                <a:sym typeface="Lato Light"/>
              </a:rPr>
              <a:t> a </a:t>
            </a:r>
            <a:r>
              <a:rPr lang="en-US" sz="2400" dirty="0" err="1">
                <a:solidFill>
                  <a:srgbClr val="000000"/>
                </a:solidFill>
                <a:latin typeface="Lato Light"/>
                <a:sym typeface="Lato Light"/>
              </a:rPr>
              <a:t>prendere</a:t>
            </a:r>
            <a:r>
              <a:rPr lang="en-US" sz="2400" dirty="0">
                <a:solidFill>
                  <a:srgbClr val="000000"/>
                </a:solidFill>
                <a:latin typeface="Lato Light"/>
                <a:sym typeface="Lato Light"/>
              </a:rPr>
              <a:t> </a:t>
            </a:r>
            <a:r>
              <a:rPr lang="en-US" sz="2400" dirty="0" err="1">
                <a:solidFill>
                  <a:srgbClr val="000000"/>
                </a:solidFill>
                <a:latin typeface="Lato Light"/>
                <a:sym typeface="Lato Light"/>
              </a:rPr>
              <a:t>decisioni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supportate</a:t>
            </a:r>
            <a:r>
              <a:rPr lang="en-US" sz="2400" dirty="0">
                <a:solidFill>
                  <a:srgbClr val="000000"/>
                </a:solidFill>
                <a:latin typeface="Lato Light"/>
                <a:sym typeface="Lato Light"/>
              </a:rPr>
              <a:t> non solo </a:t>
            </a:r>
            <a:r>
              <a:rPr lang="en-US" sz="2400" dirty="0" err="1">
                <a:solidFill>
                  <a:srgbClr val="000000"/>
                </a:solidFill>
                <a:latin typeface="Lato Light"/>
                <a:sym typeface="Lato Light"/>
              </a:rPr>
              <a:t>dall'intelligenza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ma </a:t>
            </a:r>
            <a:r>
              <a:rPr lang="en-US" sz="2400" dirty="0" err="1">
                <a:solidFill>
                  <a:srgbClr val="000000"/>
                </a:solidFill>
                <a:latin typeface="Lato Light"/>
                <a:sym typeface="Lato Light"/>
              </a:rPr>
              <a:t>anche</a:t>
            </a:r>
            <a:r>
              <a:rPr lang="en-US" sz="2400" dirty="0">
                <a:solidFill>
                  <a:srgbClr val="000000"/>
                </a:solidFill>
                <a:latin typeface="Lato Light"/>
                <a:sym typeface="Lato Light"/>
              </a:rPr>
              <a:t> da </a:t>
            </a:r>
            <a:r>
              <a:rPr lang="en-US" sz="2400" dirty="0" err="1">
                <a:solidFill>
                  <a:srgbClr val="000000"/>
                </a:solidFill>
                <a:latin typeface="Lato Light"/>
                <a:sym typeface="Lato Light"/>
              </a:rPr>
              <a:t>capacità</a:t>
            </a:r>
            <a:r>
              <a:rPr lang="en-US" sz="2400" dirty="0">
                <a:solidFill>
                  <a:srgbClr val="000000"/>
                </a:solidFill>
                <a:latin typeface="Lato Light"/>
                <a:sym typeface="Lato Light"/>
              </a:rPr>
              <a:t> </a:t>
            </a:r>
            <a:r>
              <a:rPr lang="en-US" sz="2400" dirty="0" err="1">
                <a:solidFill>
                  <a:srgbClr val="000000"/>
                </a:solidFill>
                <a:latin typeface="Lato Light"/>
                <a:sym typeface="Lato Light"/>
              </a:rPr>
              <a:t>critiche</a:t>
            </a:r>
            <a:r>
              <a:rPr lang="en-US" sz="2400" dirty="0">
                <a:solidFill>
                  <a:srgbClr val="000000"/>
                </a:solidFill>
                <a:latin typeface="Lato Light"/>
                <a:sym typeface="Lato Light"/>
              </a:rPr>
              <a:t> ed </a:t>
            </a:r>
            <a:r>
              <a:rPr lang="en-US" sz="2400" dirty="0" err="1">
                <a:solidFill>
                  <a:srgbClr val="000000"/>
                </a:solidFill>
                <a:latin typeface="Lato Light"/>
                <a:sym typeface="Lato Light"/>
              </a:rPr>
              <a:t>etiche</a:t>
            </a:r>
            <a:r>
              <a:rPr lang="en-US" sz="2400" dirty="0">
                <a:solidFill>
                  <a:srgbClr val="000000"/>
                </a:solidFill>
                <a:latin typeface="Lato Light"/>
                <a:sym typeface="Lato Light"/>
              </a:rPr>
              <a:t> volte ad </a:t>
            </a:r>
            <a:r>
              <a:rPr lang="en-US" sz="2400" dirty="0" err="1">
                <a:solidFill>
                  <a:srgbClr val="000000"/>
                </a:solidFill>
                <a:latin typeface="Lato Light"/>
                <a:sym typeface="Lato Light"/>
              </a:rPr>
              <a:t>ampliare</a:t>
            </a:r>
            <a:r>
              <a:rPr lang="en-US" sz="2400" dirty="0">
                <a:solidFill>
                  <a:srgbClr val="000000"/>
                </a:solidFill>
                <a:latin typeface="Lato Light"/>
                <a:sym typeface="Lato Light"/>
              </a:rPr>
              <a:t> le </a:t>
            </a:r>
            <a:r>
              <a:rPr lang="en-US" sz="2400" dirty="0" err="1">
                <a:solidFill>
                  <a:srgbClr val="000000"/>
                </a:solidFill>
                <a:latin typeface="Lato Light"/>
                <a:sym typeface="Lato Light"/>
              </a:rPr>
              <a:t>opzioni</a:t>
            </a:r>
            <a:r>
              <a:rPr lang="en-US" sz="2400" dirty="0">
                <a:solidFill>
                  <a:srgbClr val="000000"/>
                </a:solidFill>
                <a:latin typeface="Lato Light"/>
                <a:sym typeface="Lato Light"/>
              </a:rPr>
              <a:t> per il bene </a:t>
            </a:r>
            <a:r>
              <a:rPr lang="en-US" sz="2400" dirty="0" err="1">
                <a:solidFill>
                  <a:srgbClr val="000000"/>
                </a:solidFill>
                <a:latin typeface="Lato Light"/>
                <a:sym typeface="Lato Light"/>
              </a:rPr>
              <a:t>comune</a:t>
            </a:r>
            <a:r>
              <a:rPr lang="en-US" sz="2400" dirty="0">
                <a:solidFill>
                  <a:srgbClr val="000000"/>
                </a:solidFill>
                <a:latin typeface="Lato Light"/>
                <a:sym typeface="Lato Light"/>
              </a:rPr>
              <a:t>. </a:t>
            </a:r>
          </a:p>
          <a:p>
            <a:pPr lvl="0" indent="0" algn="just">
              <a:lnSpc>
                <a:spcPts val="2879"/>
              </a:lnSpc>
              <a:spcBef>
                <a:spcPct val="0"/>
              </a:spcBef>
            </a:pPr>
            <a:endParaRPr lang="en-US" sz="2400" dirty="0">
              <a:solidFill>
                <a:srgbClr val="000000"/>
              </a:solidFill>
              <a:latin typeface="Lato Light"/>
              <a:sym typeface="Lato Light"/>
            </a:endParaRPr>
          </a:p>
          <a:p>
            <a:pPr lvl="0" indent="0" algn="just">
              <a:lnSpc>
                <a:spcPts val="2879"/>
              </a:lnSpc>
              <a:spcBef>
                <a:spcPct val="0"/>
              </a:spcBef>
            </a:pPr>
            <a:r>
              <a:rPr lang="en-US" sz="2400" dirty="0" err="1">
                <a:solidFill>
                  <a:srgbClr val="000000"/>
                </a:solidFill>
                <a:latin typeface="Lato Light"/>
                <a:sym typeface="Lato Light"/>
              </a:rPr>
              <a:t>L'orientamento</a:t>
            </a:r>
            <a:r>
              <a:rPr lang="en-US" sz="2400" dirty="0">
                <a:solidFill>
                  <a:srgbClr val="000000"/>
                </a:solidFill>
                <a:latin typeface="Lato Light"/>
                <a:sym typeface="Lato Light"/>
              </a:rPr>
              <a:t> </a:t>
            </a:r>
            <a:r>
              <a:rPr lang="en-US" sz="2400" dirty="0" err="1">
                <a:solidFill>
                  <a:srgbClr val="000000"/>
                </a:solidFill>
                <a:latin typeface="Lato Light"/>
                <a:sym typeface="Lato Light"/>
              </a:rPr>
              <a:t>deve</a:t>
            </a:r>
            <a:r>
              <a:rPr lang="en-US" sz="2400" dirty="0">
                <a:solidFill>
                  <a:srgbClr val="000000"/>
                </a:solidFill>
                <a:latin typeface="Lato Light"/>
                <a:sym typeface="Lato Light"/>
              </a:rPr>
              <a:t> </a:t>
            </a:r>
            <a:r>
              <a:rPr lang="en-US" sz="2400" dirty="0" err="1">
                <a:solidFill>
                  <a:srgbClr val="000000"/>
                </a:solidFill>
                <a:latin typeface="Lato Light"/>
                <a:sym typeface="Lato Light"/>
              </a:rPr>
              <a:t>essere</a:t>
            </a:r>
            <a:r>
              <a:rPr lang="en-US" sz="2400" dirty="0">
                <a:solidFill>
                  <a:srgbClr val="000000"/>
                </a:solidFill>
                <a:latin typeface="Lato Light"/>
                <a:sym typeface="Lato Light"/>
              </a:rPr>
              <a:t> </a:t>
            </a:r>
            <a:r>
              <a:rPr lang="en-US" sz="2400" dirty="0" err="1">
                <a:solidFill>
                  <a:srgbClr val="000000"/>
                </a:solidFill>
                <a:latin typeface="Lato Light"/>
                <a:sym typeface="Lato Light"/>
              </a:rPr>
              <a:t>equo</a:t>
            </a:r>
            <a:r>
              <a:rPr lang="en-US" sz="2400" dirty="0">
                <a:solidFill>
                  <a:srgbClr val="000000"/>
                </a:solidFill>
                <a:latin typeface="Lato Light"/>
                <a:sym typeface="Lato Light"/>
              </a:rPr>
              <a:t> e </a:t>
            </a:r>
            <a:r>
              <a:rPr lang="en-US" sz="2400" dirty="0" err="1">
                <a:solidFill>
                  <a:srgbClr val="000000"/>
                </a:solidFill>
                <a:latin typeface="Lato Light"/>
                <a:sym typeface="Lato Light"/>
              </a:rPr>
              <a:t>rispettare</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diritti</a:t>
            </a:r>
            <a:r>
              <a:rPr lang="en-US" sz="2400" dirty="0">
                <a:solidFill>
                  <a:srgbClr val="000000"/>
                </a:solidFill>
                <a:latin typeface="Lato Light"/>
                <a:sym typeface="Lato Light"/>
              </a:rPr>
              <a:t> degli </a:t>
            </a:r>
            <a:r>
              <a:rPr lang="en-US" sz="2400" dirty="0" err="1">
                <a:solidFill>
                  <a:srgbClr val="000000"/>
                </a:solidFill>
                <a:latin typeface="Lato Light"/>
                <a:sym typeface="Lato Light"/>
              </a:rPr>
              <a:t>studenti</a:t>
            </a:r>
            <a:r>
              <a:rPr lang="en-US" sz="2400" dirty="0">
                <a:solidFill>
                  <a:srgbClr val="000000"/>
                </a:solidFill>
                <a:latin typeface="Lato Light"/>
                <a:sym typeface="Lato Light"/>
              </a:rPr>
              <a:t>. Una </a:t>
            </a:r>
            <a:r>
              <a:rPr lang="en-US" sz="2400" dirty="0" err="1">
                <a:solidFill>
                  <a:srgbClr val="000000"/>
                </a:solidFill>
                <a:latin typeface="Lato Light"/>
                <a:sym typeface="Lato Light"/>
              </a:rPr>
              <a:t>decisione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algoritmica</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limiti</a:t>
            </a:r>
            <a:r>
              <a:rPr lang="en-US" sz="2400" dirty="0">
                <a:solidFill>
                  <a:srgbClr val="000000"/>
                </a:solidFill>
                <a:latin typeface="Lato Light"/>
                <a:sym typeface="Lato Light"/>
              </a:rPr>
              <a:t> </a:t>
            </a:r>
            <a:r>
              <a:rPr lang="en-US" sz="2400" dirty="0" err="1">
                <a:solidFill>
                  <a:srgbClr val="000000"/>
                </a:solidFill>
                <a:latin typeface="Lato Light"/>
                <a:sym typeface="Lato Light"/>
              </a:rPr>
              <a:t>l'accesso</a:t>
            </a:r>
            <a:r>
              <a:rPr lang="en-US" sz="2400" dirty="0">
                <a:solidFill>
                  <a:srgbClr val="000000"/>
                </a:solidFill>
                <a:latin typeface="Lato Light"/>
                <a:sym typeface="Lato Light"/>
              </a:rPr>
              <a:t> ai </a:t>
            </a:r>
            <a:r>
              <a:rPr lang="en-US" sz="2400" dirty="0" err="1">
                <a:solidFill>
                  <a:srgbClr val="000000"/>
                </a:solidFill>
                <a:latin typeface="Lato Light"/>
                <a:sym typeface="Lato Light"/>
              </a:rPr>
              <a:t>corsi</a:t>
            </a:r>
            <a:r>
              <a:rPr lang="en-US" sz="2400" dirty="0">
                <a:solidFill>
                  <a:srgbClr val="000000"/>
                </a:solidFill>
                <a:latin typeface="Lato Light"/>
                <a:sym typeface="Lato Light"/>
              </a:rPr>
              <a:t> per </a:t>
            </a:r>
            <a:r>
              <a:rPr lang="en-US" sz="2400" dirty="0" err="1">
                <a:solidFill>
                  <a:srgbClr val="000000"/>
                </a:solidFill>
                <a:latin typeface="Lato Light"/>
                <a:sym typeface="Lato Light"/>
              </a:rPr>
              <a:t>determinati</a:t>
            </a:r>
            <a:r>
              <a:rPr lang="en-US" sz="2400" dirty="0">
                <a:solidFill>
                  <a:srgbClr val="000000"/>
                </a:solidFill>
                <a:latin typeface="Lato Light"/>
                <a:sym typeface="Lato Light"/>
              </a:rPr>
              <a:t> </a:t>
            </a:r>
            <a:r>
              <a:rPr lang="en-US" sz="2400" dirty="0" err="1">
                <a:solidFill>
                  <a:srgbClr val="000000"/>
                </a:solidFill>
                <a:latin typeface="Lato Light"/>
                <a:sym typeface="Lato Light"/>
              </a:rPr>
              <a:t>gruppi</a:t>
            </a:r>
            <a:r>
              <a:rPr lang="en-US" sz="2400" dirty="0">
                <a:solidFill>
                  <a:srgbClr val="000000"/>
                </a:solidFill>
                <a:latin typeface="Lato Light"/>
                <a:sym typeface="Lato Light"/>
              </a:rPr>
              <a:t> viola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principi</a:t>
            </a:r>
            <a:r>
              <a:rPr lang="en-US" sz="2400" dirty="0">
                <a:solidFill>
                  <a:srgbClr val="000000"/>
                </a:solidFill>
                <a:latin typeface="Lato Light"/>
                <a:sym typeface="Lato Light"/>
              </a:rPr>
              <a:t> </a:t>
            </a:r>
            <a:r>
              <a:rPr lang="en-US" sz="2400" dirty="0" err="1">
                <a:solidFill>
                  <a:srgbClr val="000000"/>
                </a:solidFill>
                <a:latin typeface="Lato Light"/>
                <a:sym typeface="Lato Light"/>
              </a:rPr>
              <a:t>professionali</a:t>
            </a:r>
            <a:r>
              <a:rPr lang="en-US" sz="2400" dirty="0">
                <a:solidFill>
                  <a:srgbClr val="000000"/>
                </a:solidFill>
                <a:latin typeface="Lato Light"/>
                <a:sym typeface="Lato Light"/>
              </a:rPr>
              <a:t> della </a:t>
            </a:r>
            <a:r>
              <a:rPr lang="en-US" sz="2400" dirty="0" err="1">
                <a:solidFill>
                  <a:srgbClr val="000000"/>
                </a:solidFill>
                <a:latin typeface="Lato Light"/>
                <a:sym typeface="Lato Light"/>
              </a:rPr>
              <a:t>formazione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professionale</a:t>
            </a:r>
            <a:r>
              <a:rPr lang="en-US" sz="2400" dirty="0">
                <a:solidFill>
                  <a:srgbClr val="000000"/>
                </a:solidFill>
                <a:latin typeface="Lato Light"/>
                <a:sym typeface="Lato Light"/>
              </a:rPr>
              <a:t> per </a:t>
            </a:r>
            <a:r>
              <a:rPr lang="en-US" sz="2400" dirty="0" err="1">
                <a:solidFill>
                  <a:srgbClr val="000000"/>
                </a:solidFill>
                <a:latin typeface="Lato Light"/>
                <a:sym typeface="Lato Light"/>
              </a:rPr>
              <a:t>l'inserimento</a:t>
            </a:r>
            <a:r>
              <a:rPr lang="en-US" sz="2400" dirty="0">
                <a:solidFill>
                  <a:srgbClr val="000000"/>
                </a:solidFill>
                <a:latin typeface="Lato Light"/>
                <a:sym typeface="Lato Light"/>
              </a:rPr>
              <a:t> </a:t>
            </a:r>
            <a:r>
              <a:rPr lang="en-US" sz="2400" dirty="0" err="1">
                <a:solidFill>
                  <a:srgbClr val="000000"/>
                </a:solidFill>
                <a:latin typeface="Lato Light"/>
                <a:sym typeface="Lato Light"/>
              </a:rPr>
              <a:t>lavorativo</a:t>
            </a:r>
            <a:r>
              <a:rPr lang="en-US" sz="2400" dirty="0">
                <a:solidFill>
                  <a:srgbClr val="000000"/>
                </a:solidFill>
                <a:latin typeface="Lato Light"/>
                <a:sym typeface="Lato Light"/>
              </a:rPr>
              <a:t>.</a:t>
            </a:r>
          </a:p>
          <a:p>
            <a:pPr lvl="0" indent="0" algn="just">
              <a:lnSpc>
                <a:spcPts val="2879"/>
              </a:lnSpc>
              <a:spcBef>
                <a:spcPct val="0"/>
              </a:spcBef>
            </a:pPr>
            <a:endParaRPr lang="en-US" sz="2400" dirty="0">
              <a:solidFill>
                <a:srgbClr val="000000"/>
              </a:solidFill>
              <a:latin typeface="Lato Light"/>
              <a:sym typeface="Lato Light"/>
            </a:endParaRPr>
          </a:p>
          <a:p>
            <a:pPr lvl="0" indent="0" algn="just">
              <a:lnSpc>
                <a:spcPts val="2879"/>
              </a:lnSpc>
              <a:spcBef>
                <a:spcPct val="0"/>
              </a:spcBef>
            </a:pPr>
            <a:r>
              <a:rPr lang="en-US" sz="2400" dirty="0">
                <a:solidFill>
                  <a:srgbClr val="000000"/>
                </a:solidFill>
                <a:latin typeface="Lato Light"/>
                <a:sym typeface="Lato Light"/>
              </a:rPr>
              <a:t>Un </a:t>
            </a:r>
            <a:r>
              <a:rPr lang="en-US" sz="2400" dirty="0" err="1">
                <a:solidFill>
                  <a:srgbClr val="000000"/>
                </a:solidFill>
                <a:latin typeface="Lato Light"/>
                <a:sym typeface="Lato Light"/>
              </a:rPr>
              <a:t>approccio</a:t>
            </a:r>
            <a:r>
              <a:rPr lang="en-US" sz="2400" dirty="0">
                <a:solidFill>
                  <a:srgbClr val="000000"/>
                </a:solidFill>
                <a:latin typeface="Lato Light"/>
                <a:sym typeface="Lato Light"/>
              </a:rPr>
              <a:t> </a:t>
            </a:r>
            <a:r>
              <a:rPr lang="en-US" sz="2400" dirty="0" err="1">
                <a:solidFill>
                  <a:srgbClr val="000000"/>
                </a:solidFill>
                <a:latin typeface="Lato Light"/>
                <a:sym typeface="Lato Light"/>
              </a:rPr>
              <a:t>consequenzialista</a:t>
            </a:r>
            <a:r>
              <a:rPr lang="en-US" sz="2400" dirty="0">
                <a:solidFill>
                  <a:srgbClr val="000000"/>
                </a:solidFill>
                <a:latin typeface="Lato Light"/>
                <a:sym typeface="Lato Light"/>
              </a:rPr>
              <a:t> ci porta a </a:t>
            </a:r>
            <a:r>
              <a:rPr lang="en-US" sz="2400" dirty="0" err="1">
                <a:solidFill>
                  <a:srgbClr val="000000"/>
                </a:solidFill>
                <a:latin typeface="Lato Light"/>
                <a:sym typeface="Lato Light"/>
              </a:rPr>
              <a:t>considerare</a:t>
            </a:r>
            <a:r>
              <a:rPr lang="en-US" sz="2400" dirty="0">
                <a:solidFill>
                  <a:srgbClr val="000000"/>
                </a:solidFill>
                <a:latin typeface="Lato Light"/>
                <a:sym typeface="Lato Light"/>
              </a:rPr>
              <a:t> </a:t>
            </a:r>
            <a:r>
              <a:rPr lang="en-US" sz="2400" dirty="0" err="1">
                <a:solidFill>
                  <a:srgbClr val="000000"/>
                </a:solidFill>
                <a:latin typeface="Lato Light"/>
                <a:sym typeface="Lato Light"/>
              </a:rPr>
              <a:t>gli</a:t>
            </a:r>
            <a:r>
              <a:rPr lang="en-US" sz="2400" dirty="0">
                <a:solidFill>
                  <a:srgbClr val="000000"/>
                </a:solidFill>
                <a:latin typeface="Lato Light"/>
                <a:sym typeface="Lato Light"/>
              </a:rPr>
              <a:t> </a:t>
            </a:r>
            <a:r>
              <a:rPr lang="en-US" sz="2400" dirty="0" err="1">
                <a:solidFill>
                  <a:srgbClr val="000000"/>
                </a:solidFill>
                <a:latin typeface="Lato Light"/>
                <a:sym typeface="Lato Light"/>
              </a:rPr>
              <a:t>effetti</a:t>
            </a:r>
            <a:r>
              <a:rPr lang="en-US" sz="2400" dirty="0">
                <a:solidFill>
                  <a:srgbClr val="000000"/>
                </a:solidFill>
                <a:latin typeface="Lato Light"/>
                <a:sym typeface="Lato Light"/>
              </a:rPr>
              <a:t> a </a:t>
            </a:r>
            <a:r>
              <a:rPr lang="en-US" sz="2400" dirty="0" err="1">
                <a:solidFill>
                  <a:srgbClr val="000000"/>
                </a:solidFill>
                <a:latin typeface="Lato Light"/>
                <a:sym typeface="Lato Light"/>
              </a:rPr>
              <a:t>lungo</a:t>
            </a:r>
            <a:r>
              <a:rPr lang="en-US" sz="2400" dirty="0">
                <a:solidFill>
                  <a:srgbClr val="000000"/>
                </a:solidFill>
                <a:latin typeface="Lato Light"/>
                <a:sym typeface="Lato Light"/>
              </a:rPr>
              <a:t> </a:t>
            </a:r>
            <a:r>
              <a:rPr lang="en-US" sz="2400" dirty="0" err="1">
                <a:solidFill>
                  <a:srgbClr val="000000"/>
                </a:solidFill>
                <a:latin typeface="Lato Light"/>
                <a:sym typeface="Lato Light"/>
              </a:rPr>
              <a:t>termine</a:t>
            </a:r>
            <a:r>
              <a:rPr lang="en-US" sz="2400" dirty="0">
                <a:solidFill>
                  <a:srgbClr val="000000"/>
                </a:solidFill>
                <a:latin typeface="Lato Light"/>
                <a:sym typeface="Lato Light"/>
              </a:rPr>
              <a:t>: un </a:t>
            </a:r>
            <a:r>
              <a:rPr lang="en-US" sz="2400" dirty="0" err="1">
                <a:solidFill>
                  <a:srgbClr val="000000"/>
                </a:solidFill>
                <a:latin typeface="Lato Light"/>
                <a:sym typeface="Lato Light"/>
              </a:rPr>
              <a:t>orientamento</a:t>
            </a:r>
            <a:r>
              <a:rPr lang="en-US" sz="2400" dirty="0">
                <a:solidFill>
                  <a:srgbClr val="000000"/>
                </a:solidFill>
                <a:latin typeface="Lato Light"/>
                <a:sym typeface="Lato Light"/>
              </a:rPr>
              <a:t> </a:t>
            </a:r>
            <a:r>
              <a:rPr lang="en-US" sz="2400" dirty="0" err="1">
                <a:solidFill>
                  <a:srgbClr val="000000"/>
                </a:solidFill>
                <a:latin typeface="Lato Light"/>
                <a:sym typeface="Lato Light"/>
              </a:rPr>
              <a:t>efficace</a:t>
            </a:r>
            <a:r>
              <a:rPr lang="en-US" sz="2400" dirty="0">
                <a:solidFill>
                  <a:srgbClr val="000000"/>
                </a:solidFill>
                <a:latin typeface="Lato Light"/>
                <a:sym typeface="Lato Light"/>
              </a:rPr>
              <a:t> ha </a:t>
            </a:r>
            <a:r>
              <a:rPr lang="en-US" sz="2400" dirty="0" err="1">
                <a:solidFill>
                  <a:srgbClr val="000000"/>
                </a:solidFill>
                <a:latin typeface="Lato Light"/>
                <a:sym typeface="Lato Light"/>
              </a:rPr>
              <a:t>benefici</a:t>
            </a:r>
            <a:r>
              <a:rPr lang="en-US" sz="2400" dirty="0">
                <a:solidFill>
                  <a:srgbClr val="000000"/>
                </a:solidFill>
                <a:latin typeface="Lato Light"/>
                <a:sym typeface="Lato Light"/>
              </a:rPr>
              <a:t> </a:t>
            </a:r>
            <a:r>
              <a:rPr lang="en-US" sz="2400" dirty="0" err="1">
                <a:solidFill>
                  <a:srgbClr val="000000"/>
                </a:solidFill>
                <a:latin typeface="Lato Light"/>
                <a:sym typeface="Lato Light"/>
              </a:rPr>
              <a:t>positivi</a:t>
            </a:r>
            <a:r>
              <a:rPr lang="en-US" sz="2400" dirty="0">
                <a:solidFill>
                  <a:srgbClr val="000000"/>
                </a:solidFill>
                <a:latin typeface="Lato Light"/>
                <a:sym typeface="Lato Light"/>
              </a:rPr>
              <a:t> in ​​termini di </a:t>
            </a:r>
            <a:r>
              <a:rPr lang="en-US" sz="2400" dirty="0" err="1">
                <a:solidFill>
                  <a:srgbClr val="000000"/>
                </a:solidFill>
                <a:latin typeface="Lato Light"/>
                <a:sym typeface="Lato Light"/>
              </a:rPr>
              <a:t>occupazione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L'etica</a:t>
            </a:r>
            <a:r>
              <a:rPr lang="en-US" sz="2400" dirty="0">
                <a:solidFill>
                  <a:srgbClr val="000000"/>
                </a:solidFill>
                <a:latin typeface="Lato Light"/>
                <a:sym typeface="Lato Light"/>
              </a:rPr>
              <a:t> della cura ci </a:t>
            </a:r>
            <a:r>
              <a:rPr lang="en-US" sz="2400" dirty="0" err="1">
                <a:solidFill>
                  <a:srgbClr val="000000"/>
                </a:solidFill>
                <a:latin typeface="Lato Light"/>
                <a:sym typeface="Lato Light"/>
              </a:rPr>
              <a:t>ricorda</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l'orientamento</a:t>
            </a:r>
            <a:r>
              <a:rPr lang="en-US" sz="2400" dirty="0">
                <a:solidFill>
                  <a:srgbClr val="000000"/>
                </a:solidFill>
                <a:latin typeface="Lato Light"/>
                <a:sym typeface="Lato Light"/>
              </a:rPr>
              <a:t> è </a:t>
            </a:r>
            <a:r>
              <a:rPr lang="en-US" sz="2400" dirty="0" err="1">
                <a:solidFill>
                  <a:srgbClr val="000000"/>
                </a:solidFill>
                <a:latin typeface="Lato Light"/>
                <a:sym typeface="Lato Light"/>
              </a:rPr>
              <a:t>una</a:t>
            </a:r>
            <a:r>
              <a:rPr lang="en-US" sz="2400" dirty="0">
                <a:solidFill>
                  <a:srgbClr val="000000"/>
                </a:solidFill>
                <a:latin typeface="Lato Light"/>
                <a:sym typeface="Lato Light"/>
              </a:rPr>
              <a:t> </a:t>
            </a:r>
            <a:r>
              <a:rPr lang="en-US" sz="2400" dirty="0" err="1">
                <a:solidFill>
                  <a:srgbClr val="000000"/>
                </a:solidFill>
                <a:latin typeface="Lato Light"/>
                <a:sym typeface="Lato Light"/>
              </a:rPr>
              <a:t>relazione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educativa</a:t>
            </a:r>
            <a:r>
              <a:rPr lang="en-US" sz="2400" dirty="0">
                <a:solidFill>
                  <a:srgbClr val="000000"/>
                </a:solidFill>
                <a:latin typeface="Lato Light"/>
                <a:sym typeface="Lato Light"/>
              </a:rPr>
              <a:t>. In </a:t>
            </a:r>
            <a:r>
              <a:rPr lang="en-US" sz="2400" dirty="0" err="1">
                <a:solidFill>
                  <a:srgbClr val="000000"/>
                </a:solidFill>
                <a:latin typeface="Lato Light"/>
                <a:sym typeface="Lato Light"/>
              </a:rPr>
              <a:t>qualità</a:t>
            </a:r>
            <a:r>
              <a:rPr lang="en-US" sz="2400" dirty="0">
                <a:solidFill>
                  <a:srgbClr val="000000"/>
                </a:solidFill>
                <a:latin typeface="Lato Light"/>
                <a:sym typeface="Lato Light"/>
              </a:rPr>
              <a:t> di </a:t>
            </a:r>
            <a:r>
              <a:rPr lang="en-US" sz="2400" dirty="0" err="1">
                <a:solidFill>
                  <a:srgbClr val="000000"/>
                </a:solidFill>
                <a:latin typeface="Lato Light"/>
                <a:sym typeface="Lato Light"/>
              </a:rPr>
              <a:t>formatore</a:t>
            </a:r>
            <a:r>
              <a:rPr lang="en-US" sz="2400" dirty="0">
                <a:solidFill>
                  <a:srgbClr val="000000"/>
                </a:solidFill>
                <a:latin typeface="Lato Light"/>
                <a:sym typeface="Lato Light"/>
              </a:rPr>
              <a:t>, </a:t>
            </a:r>
            <a:r>
              <a:rPr lang="en-US" sz="2400" dirty="0" err="1">
                <a:solidFill>
                  <a:srgbClr val="000000"/>
                </a:solidFill>
                <a:latin typeface="Lato Light"/>
                <a:sym typeface="Lato Light"/>
              </a:rPr>
              <a:t>diventi</a:t>
            </a:r>
            <a:r>
              <a:rPr lang="en-US" sz="2400" dirty="0">
                <a:solidFill>
                  <a:srgbClr val="000000"/>
                </a:solidFill>
                <a:latin typeface="Lato Light"/>
                <a:sym typeface="Lato Light"/>
              </a:rPr>
              <a:t> centrale </a:t>
            </a:r>
            <a:r>
              <a:rPr lang="en-US" sz="2400" dirty="0" err="1">
                <a:solidFill>
                  <a:srgbClr val="000000"/>
                </a:solidFill>
                <a:latin typeface="Lato Light"/>
                <a:sym typeface="Lato Light"/>
              </a:rPr>
              <a:t>nel</a:t>
            </a:r>
            <a:r>
              <a:rPr lang="en-US" sz="2400" dirty="0">
                <a:solidFill>
                  <a:srgbClr val="000000"/>
                </a:solidFill>
                <a:latin typeface="Lato Light"/>
                <a:sym typeface="Lato Light"/>
              </a:rPr>
              <a:t> </a:t>
            </a:r>
            <a:r>
              <a:rPr lang="en-US" sz="2400" dirty="0" err="1">
                <a:solidFill>
                  <a:srgbClr val="000000"/>
                </a:solidFill>
                <a:latin typeface="Lato Light"/>
                <a:sym typeface="Lato Light"/>
              </a:rPr>
              <a:t>processo</a:t>
            </a:r>
            <a:r>
              <a:rPr lang="en-US" sz="2400" dirty="0">
                <a:solidFill>
                  <a:srgbClr val="000000"/>
                </a:solidFill>
                <a:latin typeface="Lato Light"/>
                <a:sym typeface="Lato Light"/>
              </a:rPr>
              <a:t> di </a:t>
            </a:r>
            <a:r>
              <a:rPr lang="en-US" sz="2400" dirty="0" err="1">
                <a:solidFill>
                  <a:srgbClr val="000000"/>
                </a:solidFill>
                <a:latin typeface="Lato Light"/>
                <a:sym typeface="Lato Light"/>
              </a:rPr>
              <a:t>apprendimento</a:t>
            </a:r>
            <a:r>
              <a:rPr lang="en-US" sz="2400" dirty="0">
                <a:solidFill>
                  <a:srgbClr val="000000"/>
                </a:solidFill>
                <a:latin typeface="Lato Light"/>
                <a:sym typeface="Lato Light"/>
              </a:rPr>
              <a:t> </a:t>
            </a:r>
            <a:r>
              <a:rPr lang="en-US" sz="2400" dirty="0" err="1">
                <a:solidFill>
                  <a:srgbClr val="000000"/>
                </a:solidFill>
                <a:latin typeface="Lato Light"/>
                <a:sym typeface="Lato Light"/>
              </a:rPr>
              <a:t>relativo</a:t>
            </a:r>
            <a:r>
              <a:rPr lang="en-US" sz="2400" dirty="0">
                <a:solidFill>
                  <a:srgbClr val="000000"/>
                </a:solidFill>
                <a:latin typeface="Lato Light"/>
                <a:sym typeface="Lato Light"/>
              </a:rPr>
              <a:t> </a:t>
            </a:r>
            <a:r>
              <a:rPr lang="en-US" sz="2400" dirty="0" err="1">
                <a:solidFill>
                  <a:srgbClr val="000000"/>
                </a:solidFill>
                <a:latin typeface="Lato Light"/>
                <a:sym typeface="Lato Light"/>
              </a:rPr>
              <a:t>allo</a:t>
            </a:r>
            <a:r>
              <a:rPr lang="en-US" sz="2400" dirty="0">
                <a:solidFill>
                  <a:srgbClr val="000000"/>
                </a:solidFill>
                <a:latin typeface="Lato Light"/>
                <a:sym typeface="Lato Light"/>
              </a:rPr>
              <a:t> </a:t>
            </a:r>
            <a:r>
              <a:rPr lang="en-US" sz="2400" dirty="0" err="1">
                <a:solidFill>
                  <a:srgbClr val="000000"/>
                </a:solidFill>
                <a:latin typeface="Lato Light"/>
                <a:sym typeface="Lato Light"/>
              </a:rPr>
              <a:t>studente</a:t>
            </a:r>
            <a:r>
              <a:rPr lang="en-US" sz="2400" dirty="0">
                <a:solidFill>
                  <a:srgbClr val="000000"/>
                </a:solidFill>
                <a:latin typeface="Lato Light"/>
                <a:sym typeface="Lato Light"/>
              </a:rPr>
              <a:t> e </a:t>
            </a:r>
            <a:r>
              <a:rPr lang="en-US" sz="2400" dirty="0" err="1">
                <a:solidFill>
                  <a:srgbClr val="000000"/>
                </a:solidFill>
                <a:latin typeface="Lato Light"/>
                <a:sym typeface="Lato Light"/>
              </a:rPr>
              <a:t>all'applicazione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più</a:t>
            </a:r>
            <a:r>
              <a:rPr lang="en-US" sz="2400" dirty="0">
                <a:solidFill>
                  <a:srgbClr val="000000"/>
                </a:solidFill>
                <a:latin typeface="Lato Light"/>
                <a:sym typeface="Lato Light"/>
              </a:rPr>
              <a:t> </a:t>
            </a:r>
            <a:r>
              <a:rPr lang="en-US" sz="2400" dirty="0" err="1">
                <a:solidFill>
                  <a:srgbClr val="000000"/>
                </a:solidFill>
                <a:latin typeface="Lato Light"/>
                <a:sym typeface="Lato Light"/>
              </a:rPr>
              <a:t>appropriata</a:t>
            </a:r>
            <a:r>
              <a:rPr lang="en-US" sz="2400" dirty="0">
                <a:solidFill>
                  <a:srgbClr val="000000"/>
                </a:solidFill>
                <a:latin typeface="Lato Light"/>
                <a:sym typeface="Lato Light"/>
              </a:rPr>
              <a:t> </a:t>
            </a:r>
            <a:r>
              <a:rPr lang="en-US" sz="2400" dirty="0" err="1">
                <a:solidFill>
                  <a:srgbClr val="000000"/>
                </a:solidFill>
                <a:latin typeface="Lato Light"/>
                <a:sym typeface="Lato Light"/>
              </a:rPr>
              <a:t>dei</a:t>
            </a:r>
            <a:r>
              <a:rPr lang="en-US" sz="2400" dirty="0">
                <a:solidFill>
                  <a:srgbClr val="000000"/>
                </a:solidFill>
                <a:latin typeface="Lato Light"/>
                <a:sym typeface="Lato Light"/>
              </a:rPr>
              <a:t> </a:t>
            </a:r>
            <a:r>
              <a:rPr lang="en-US" sz="2400" dirty="0" err="1">
                <a:solidFill>
                  <a:srgbClr val="000000"/>
                </a:solidFill>
                <a:latin typeface="Lato Light"/>
                <a:sym typeface="Lato Light"/>
              </a:rPr>
              <a:t>principi</a:t>
            </a:r>
            <a:r>
              <a:rPr lang="en-US" sz="2400" dirty="0">
                <a:solidFill>
                  <a:srgbClr val="000000"/>
                </a:solidFill>
                <a:latin typeface="Lato Light"/>
                <a:sym typeface="Lato Light"/>
              </a:rPr>
              <a:t> </a:t>
            </a:r>
            <a:r>
              <a:rPr lang="en-US" sz="2400" dirty="0" err="1">
                <a:solidFill>
                  <a:srgbClr val="000000"/>
                </a:solidFill>
                <a:latin typeface="Lato Light"/>
                <a:sym typeface="Lato Light"/>
              </a:rPr>
              <a:t>algoritmici</a:t>
            </a:r>
            <a:r>
              <a:rPr lang="en-US" sz="2400" dirty="0">
                <a:solidFill>
                  <a:srgbClr val="000000"/>
                </a:solidFill>
                <a:latin typeface="Lato Light"/>
                <a:sym typeface="Lato Light"/>
              </a:rPr>
              <a:t>.</a:t>
            </a:r>
          </a:p>
          <a:p>
            <a:pPr lvl="0" indent="0" algn="just">
              <a:lnSpc>
                <a:spcPts val="2879"/>
              </a:lnSpc>
              <a:spcBef>
                <a:spcPct val="0"/>
              </a:spcBef>
            </a:pPr>
            <a:endParaRPr lang="en-US" sz="2400" dirty="0">
              <a:solidFill>
                <a:srgbClr val="000000"/>
              </a:solidFill>
              <a:latin typeface="Lato Light"/>
              <a:sym typeface="Lato Light"/>
            </a:endParaRPr>
          </a:p>
          <a:p>
            <a:pPr lvl="0" indent="0" algn="just">
              <a:lnSpc>
                <a:spcPts val="2879"/>
              </a:lnSpc>
              <a:spcBef>
                <a:spcPct val="0"/>
              </a:spcBef>
            </a:pPr>
            <a:r>
              <a:rPr lang="en-US" sz="2400" dirty="0">
                <a:solidFill>
                  <a:srgbClr val="000000"/>
                </a:solidFill>
                <a:latin typeface="Lato Light"/>
                <a:sym typeface="Lato Light"/>
              </a:rPr>
              <a:t>Le </a:t>
            </a:r>
            <a:r>
              <a:rPr lang="en-US" sz="2400" dirty="0" err="1">
                <a:solidFill>
                  <a:srgbClr val="000000"/>
                </a:solidFill>
                <a:latin typeface="Lato Light"/>
                <a:sym typeface="Lato Light"/>
              </a:rPr>
              <a:t>linee</a:t>
            </a:r>
            <a:r>
              <a:rPr lang="en-US" sz="2400" dirty="0">
                <a:solidFill>
                  <a:srgbClr val="000000"/>
                </a:solidFill>
                <a:latin typeface="Lato Light"/>
                <a:sym typeface="Lato Light"/>
              </a:rPr>
              <a:t> </a:t>
            </a:r>
            <a:r>
              <a:rPr lang="en-US" sz="2400" dirty="0" err="1">
                <a:solidFill>
                  <a:srgbClr val="000000"/>
                </a:solidFill>
                <a:latin typeface="Lato Light"/>
                <a:sym typeface="Lato Light"/>
              </a:rPr>
              <a:t>guida</a:t>
            </a:r>
            <a:r>
              <a:rPr lang="en-US" sz="2400" dirty="0">
                <a:solidFill>
                  <a:srgbClr val="000000"/>
                </a:solidFill>
                <a:latin typeface="Lato Light"/>
                <a:sym typeface="Lato Light"/>
              </a:rPr>
              <a:t> </a:t>
            </a:r>
            <a:r>
              <a:rPr lang="en-US" sz="2400" dirty="0" err="1">
                <a:solidFill>
                  <a:srgbClr val="000000"/>
                </a:solidFill>
                <a:latin typeface="Lato Light"/>
                <a:sym typeface="Lato Light"/>
              </a:rPr>
              <a:t>richiedono</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la </a:t>
            </a:r>
            <a:r>
              <a:rPr lang="en-US" sz="2400" dirty="0" err="1">
                <a:solidFill>
                  <a:srgbClr val="000000"/>
                </a:solidFill>
                <a:latin typeface="Lato Light"/>
                <a:sym typeface="Lato Light"/>
              </a:rPr>
              <a:t>decisione</a:t>
            </a:r>
            <a:r>
              <a:rPr lang="en-US" sz="2400" dirty="0">
                <a:solidFill>
                  <a:srgbClr val="000000"/>
                </a:solidFill>
                <a:latin typeface="Lato Light"/>
                <a:sym typeface="Lato Light"/>
              </a:rPr>
              <a:t> finale </a:t>
            </a:r>
            <a:r>
              <a:rPr lang="en-US" sz="2400" dirty="0" err="1">
                <a:solidFill>
                  <a:srgbClr val="000000"/>
                </a:solidFill>
                <a:latin typeface="Lato Light"/>
                <a:sym typeface="Lato Light"/>
              </a:rPr>
              <a:t>spetti</a:t>
            </a:r>
            <a:r>
              <a:rPr lang="en-US" sz="2400" dirty="0">
                <a:solidFill>
                  <a:srgbClr val="000000"/>
                </a:solidFill>
                <a:latin typeface="Lato Light"/>
                <a:sym typeface="Lato Light"/>
              </a:rPr>
              <a:t> a </a:t>
            </a:r>
            <a:r>
              <a:rPr lang="en-US" sz="2400" dirty="0" err="1">
                <a:solidFill>
                  <a:srgbClr val="000000"/>
                </a:solidFill>
                <a:latin typeface="Lato Light"/>
                <a:sym typeface="Lato Light"/>
              </a:rPr>
              <a:t>te</a:t>
            </a:r>
            <a:r>
              <a:rPr lang="en-US" sz="2400" dirty="0">
                <a:solidFill>
                  <a:srgbClr val="000000"/>
                </a:solidFill>
                <a:latin typeface="Lato Light"/>
                <a:sym typeface="Lato Light"/>
              </a:rPr>
              <a:t>, </a:t>
            </a:r>
            <a:r>
              <a:rPr lang="en-US" sz="2400" dirty="0" err="1">
                <a:solidFill>
                  <a:srgbClr val="000000"/>
                </a:solidFill>
                <a:latin typeface="Lato Light"/>
                <a:sym typeface="Lato Light"/>
              </a:rPr>
              <a:t>sfruttando</a:t>
            </a:r>
            <a:r>
              <a:rPr lang="en-US" sz="2400" dirty="0">
                <a:solidFill>
                  <a:srgbClr val="000000"/>
                </a:solidFill>
                <a:latin typeface="Lato Light"/>
                <a:sym typeface="Lato Light"/>
              </a:rPr>
              <a:t> </a:t>
            </a:r>
            <a:r>
              <a:rPr lang="en-US" sz="2400" dirty="0" err="1">
                <a:solidFill>
                  <a:srgbClr val="000000"/>
                </a:solidFill>
                <a:latin typeface="Lato Light"/>
                <a:sym typeface="Lato Light"/>
              </a:rPr>
              <a:t>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e, al </a:t>
            </a:r>
            <a:r>
              <a:rPr lang="en-US" sz="2400" dirty="0" err="1">
                <a:solidFill>
                  <a:srgbClr val="000000"/>
                </a:solidFill>
                <a:latin typeface="Lato Light"/>
                <a:sym typeface="Lato Light"/>
              </a:rPr>
              <a:t>contempo</a:t>
            </a:r>
            <a:r>
              <a:rPr lang="en-US" sz="2400" dirty="0">
                <a:solidFill>
                  <a:srgbClr val="000000"/>
                </a:solidFill>
                <a:latin typeface="Lato Light"/>
                <a:sym typeface="Lato Light"/>
              </a:rPr>
              <a:t>, </a:t>
            </a:r>
            <a:r>
              <a:rPr lang="en-US" sz="2400" dirty="0" err="1">
                <a:solidFill>
                  <a:srgbClr val="000000"/>
                </a:solidFill>
                <a:latin typeface="Lato Light"/>
                <a:sym typeface="Lato Light"/>
              </a:rPr>
              <a:t>essendo</a:t>
            </a:r>
            <a:r>
              <a:rPr lang="en-US" sz="2400" dirty="0">
                <a:solidFill>
                  <a:srgbClr val="000000"/>
                </a:solidFill>
                <a:latin typeface="Lato Light"/>
                <a:sym typeface="Lato Light"/>
              </a:rPr>
              <a:t> in </a:t>
            </a:r>
            <a:r>
              <a:rPr lang="en-US" sz="2400" dirty="0" err="1">
                <a:solidFill>
                  <a:srgbClr val="000000"/>
                </a:solidFill>
                <a:latin typeface="Lato Light"/>
                <a:sym typeface="Lato Light"/>
              </a:rPr>
              <a:t>grado</a:t>
            </a:r>
            <a:r>
              <a:rPr lang="en-US" sz="2400" dirty="0">
                <a:solidFill>
                  <a:srgbClr val="000000"/>
                </a:solidFill>
                <a:latin typeface="Lato Light"/>
                <a:sym typeface="Lato Light"/>
              </a:rPr>
              <a:t> di </a:t>
            </a:r>
            <a:r>
              <a:rPr lang="en-US" sz="2400" dirty="0" err="1">
                <a:solidFill>
                  <a:srgbClr val="000000"/>
                </a:solidFill>
                <a:latin typeface="Lato Light"/>
                <a:sym typeface="Lato Light"/>
              </a:rPr>
              <a:t>trasformare</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suggerimenti</a:t>
            </a:r>
            <a:r>
              <a:rPr lang="en-US" sz="2400" dirty="0">
                <a:solidFill>
                  <a:srgbClr val="000000"/>
                </a:solidFill>
                <a:latin typeface="Lato Light"/>
                <a:sym typeface="Lato Light"/>
              </a:rPr>
              <a:t> </a:t>
            </a:r>
            <a:r>
              <a:rPr lang="en-US" sz="2400" dirty="0" err="1">
                <a:solidFill>
                  <a:srgbClr val="000000"/>
                </a:solidFill>
                <a:latin typeface="Lato Light"/>
                <a:sym typeface="Lato Light"/>
              </a:rPr>
              <a:t>automatizzati</a:t>
            </a:r>
            <a:r>
              <a:rPr lang="en-US" sz="2400" dirty="0">
                <a:solidFill>
                  <a:srgbClr val="000000"/>
                </a:solidFill>
                <a:latin typeface="Lato Light"/>
                <a:sym typeface="Lato Light"/>
              </a:rPr>
              <a:t> in </a:t>
            </a:r>
            <a:r>
              <a:rPr lang="en-US" sz="2400" dirty="0" err="1">
                <a:solidFill>
                  <a:srgbClr val="000000"/>
                </a:solidFill>
                <a:latin typeface="Lato Light"/>
                <a:sym typeface="Lato Light"/>
              </a:rPr>
              <a:t>opzioni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pedagogiche</a:t>
            </a:r>
            <a:r>
              <a:rPr lang="en-US" sz="2400" dirty="0">
                <a:solidFill>
                  <a:srgbClr val="000000"/>
                </a:solidFill>
                <a:latin typeface="Lato Light"/>
                <a:sym typeface="Lato Light"/>
              </a:rPr>
              <a:t> </a:t>
            </a:r>
            <a:r>
              <a:rPr lang="en-US" sz="2400" dirty="0" err="1">
                <a:solidFill>
                  <a:srgbClr val="000000"/>
                </a:solidFill>
                <a:latin typeface="Lato Light"/>
                <a:sym typeface="Lato Light"/>
              </a:rPr>
              <a:t>eque</a:t>
            </a:r>
            <a:r>
              <a:rPr lang="en-US" sz="2400" dirty="0">
                <a:solidFill>
                  <a:srgbClr val="000000"/>
                </a:solidFill>
                <a:latin typeface="Lato Light"/>
                <a:sym typeface="Lato Light"/>
              </a:rPr>
              <a:t> e </a:t>
            </a:r>
            <a:r>
              <a:rPr lang="en-US" sz="2400" dirty="0" err="1">
                <a:solidFill>
                  <a:srgbClr val="000000"/>
                </a:solidFill>
                <a:latin typeface="Lato Light"/>
                <a:sym typeface="Lato Light"/>
              </a:rPr>
              <a:t>contestualizzate</a:t>
            </a:r>
            <a:r>
              <a:rPr lang="en-US" sz="2400" dirty="0">
                <a:solidFill>
                  <a:srgbClr val="000000"/>
                </a:solidFill>
                <a:latin typeface="Lato Light"/>
                <a:sym typeface="Lato Light"/>
              </a:rPr>
              <a:t>.</a:t>
            </a:r>
          </a:p>
        </p:txBody>
      </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5652" y="422901"/>
            <a:ext cx="15963900" cy="641201"/>
          </a:xfrm>
          <a:prstGeom prst="rect">
            <a:avLst/>
          </a:prstGeom>
        </p:spPr>
        <p:txBody>
          <a:bodyPr wrap="square" lIns="0" tIns="0" rIns="0" bIns="0" rtlCol="0" anchor="t">
            <a:spAutoFit/>
          </a:bodyP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IL FORMATORE COME MEDIATORE CRITICO DELLE DECISIONI ALGORITMETICHE</a:t>
            </a:r>
          </a:p>
        </p:txBody>
      </p:sp>
      <p:sp>
        <p:nvSpPr>
          <p:cNvPr id="3" name="TextBox 3"/>
          <p:cNvSpPr txBox="1"/>
          <p:nvPr/>
        </p:nvSpPr>
        <p:spPr>
          <a:xfrm>
            <a:off x="1025652" y="1638300"/>
            <a:ext cx="16230600" cy="7782387"/>
          </a:xfrm>
          <a:prstGeom prst="rect">
            <a:avLst/>
          </a:prstGeom>
        </p:spPr>
        <p:txBody>
          <a:bodyPr lIns="0" tIns="0" rIns="0" bIns="0" rtlCol="0" anchor="t">
            <a:spAutoFit/>
          </a:bodyPr>
          <a:lstStyle/>
          <a:p>
            <a:pPr marL="0" lvl="0" indent="0" algn="just">
              <a:lnSpc>
                <a:spcPts val="2879"/>
              </a:lnSpc>
            </a:pPr>
            <a:r>
              <a:rPr lang="en-US" sz="2400" u="none" strike="noStrike" dirty="0">
                <a:solidFill>
                  <a:srgbClr val="000000"/>
                </a:solidFill>
                <a:latin typeface="Lato Light"/>
                <a:ea typeface="Lato Light"/>
                <a:cs typeface="Lato Light"/>
                <a:sym typeface="Lato Light"/>
              </a:rPr>
              <a:t>La </a:t>
            </a:r>
            <a:r>
              <a:rPr lang="en-US" sz="2400" u="none" strike="noStrike" dirty="0" err="1">
                <a:solidFill>
                  <a:srgbClr val="000000"/>
                </a:solidFill>
                <a:latin typeface="Lato Light"/>
                <a:ea typeface="Lato Light"/>
                <a:cs typeface="Lato Light"/>
                <a:sym typeface="Lato Light"/>
              </a:rPr>
              <a:t>vostra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responsabilità</a:t>
            </a:r>
            <a:r>
              <a:rPr lang="en-US" sz="2400" u="none" strike="noStrike" dirty="0">
                <a:solidFill>
                  <a:srgbClr val="000000"/>
                </a:solidFill>
                <a:latin typeface="Lato Light"/>
                <a:ea typeface="Lato Light"/>
                <a:cs typeface="Lato Light"/>
                <a:sym typeface="Lato Light"/>
              </a:rPr>
              <a:t> è </a:t>
            </a:r>
            <a:r>
              <a:rPr lang="en-US" sz="2400" u="none" strike="noStrike" dirty="0" err="1">
                <a:solidFill>
                  <a:srgbClr val="000000"/>
                </a:solidFill>
                <a:latin typeface="Lato Light"/>
                <a:ea typeface="Lato Light"/>
                <a:cs typeface="Lato Light"/>
                <a:sym typeface="Lato Light"/>
              </a:rPr>
              <a:t>rafforzata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dall'uso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Poiché</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l'algoritmo</a:t>
            </a:r>
            <a:r>
              <a:rPr lang="en-US" sz="2400" u="none" strike="noStrike" dirty="0">
                <a:solidFill>
                  <a:srgbClr val="000000"/>
                </a:solidFill>
                <a:latin typeface="Lato Light"/>
                <a:ea typeface="Lato Light"/>
                <a:cs typeface="Lato Light"/>
                <a:sym typeface="Lato Light"/>
              </a:rPr>
              <a:t> non </a:t>
            </a:r>
            <a:r>
              <a:rPr lang="en-US" sz="2400" u="none" strike="noStrike" dirty="0" err="1">
                <a:solidFill>
                  <a:srgbClr val="000000"/>
                </a:solidFill>
                <a:latin typeface="Lato Light"/>
                <a:ea typeface="Lato Light"/>
                <a:cs typeface="Lato Light"/>
                <a:sym typeface="Lato Light"/>
              </a:rPr>
              <a:t>prende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decisioni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didattiche</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autonomia</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responsabilità</a:t>
            </a:r>
            <a:r>
              <a:rPr lang="en-US" sz="2400" u="none" strike="noStrike" dirty="0">
                <a:solidFill>
                  <a:srgbClr val="000000"/>
                </a:solidFill>
                <a:latin typeface="Lato Light"/>
                <a:ea typeface="Lato Light"/>
                <a:cs typeface="Lato Light"/>
                <a:sym typeface="Lato Light"/>
              </a:rPr>
              <a:t> del rispetto degli standard </a:t>
            </a:r>
            <a:r>
              <a:rPr lang="en-US" sz="2400" u="none" strike="noStrike" dirty="0" err="1">
                <a:solidFill>
                  <a:srgbClr val="000000"/>
                </a:solidFill>
                <a:latin typeface="Lato Light"/>
                <a:ea typeface="Lato Light"/>
                <a:cs typeface="Lato Light"/>
                <a:sym typeface="Lato Light"/>
              </a:rPr>
              <a:t>etici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istituzionali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rimane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comunque</a:t>
            </a:r>
            <a:r>
              <a:rPr lang="en-US" sz="2400" u="none" strike="noStrike" dirty="0">
                <a:solidFill>
                  <a:srgbClr val="000000"/>
                </a:solidFill>
                <a:latin typeface="Lato Light"/>
                <a:ea typeface="Lato Light"/>
                <a:cs typeface="Lato Light"/>
                <a:sym typeface="Lato Light"/>
              </a:rPr>
              <a:t> in capo </a:t>
            </a:r>
            <a:r>
              <a:rPr lang="en-US" sz="2400" u="none" strike="noStrike" dirty="0" err="1">
                <a:solidFill>
                  <a:srgbClr val="000000"/>
                </a:solidFill>
                <a:latin typeface="Lato Light"/>
                <a:ea typeface="Lato Light"/>
                <a:cs typeface="Lato Light"/>
                <a:sym typeface="Lato Light"/>
              </a:rPr>
              <a:t>agli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esseri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umani</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più</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livelli</a:t>
            </a:r>
            <a:r>
              <a:rPr lang="en-US" sz="2400" u="none" strike="noStrike" dirty="0">
                <a:solidFill>
                  <a:srgbClr val="000000"/>
                </a:solidFill>
                <a:latin typeface="Lato Light"/>
                <a:ea typeface="Lato Light"/>
                <a:cs typeface="Lato Light"/>
                <a:sym typeface="Lato Light"/>
              </a:rPr>
              <a:t>.</a:t>
            </a:r>
          </a:p>
          <a:p>
            <a:pPr marL="0" lvl="0" indent="0" algn="just">
              <a:lnSpc>
                <a:spcPts val="2879"/>
              </a:lnSpc>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buFont typeface="Arial"/>
              <a:buChar char="•"/>
            </a:pPr>
            <a:r>
              <a:rPr lang="en-US" sz="2400" u="sng" strike="noStrike" dirty="0">
                <a:solidFill>
                  <a:srgbClr val="000000"/>
                </a:solidFill>
                <a:latin typeface="Lato Light"/>
                <a:ea typeface="Lato Light"/>
                <a:cs typeface="Lato Light"/>
                <a:sym typeface="Lato Light"/>
              </a:rPr>
              <a:t>Il </a:t>
            </a:r>
            <a:r>
              <a:rPr lang="en-US" sz="2400" b="1" u="sng" strike="noStrike" dirty="0">
                <a:solidFill>
                  <a:srgbClr val="000000"/>
                </a:solidFill>
                <a:latin typeface="Lato Bold"/>
                <a:ea typeface="Lato Bold"/>
                <a:cs typeface="Lato Bold"/>
                <a:sym typeface="Lato Bold"/>
              </a:rPr>
              <a:t>primo </a:t>
            </a:r>
            <a:r>
              <a:rPr lang="en-US" sz="2400" b="1" u="sng" strike="noStrike" dirty="0" err="1">
                <a:solidFill>
                  <a:srgbClr val="000000"/>
                </a:solidFill>
                <a:latin typeface="Lato Bold"/>
                <a:ea typeface="Lato Bold"/>
                <a:cs typeface="Lato Bold"/>
                <a:sym typeface="Lato Bold"/>
              </a:rPr>
              <a:t>livello</a:t>
            </a:r>
            <a:r>
              <a:rPr lang="en-US" sz="2400" u="sng" strike="noStrike" dirty="0">
                <a:solidFill>
                  <a:srgbClr val="000000"/>
                </a:solidFill>
                <a:latin typeface="Lato Light"/>
                <a:ea typeface="Lato Light"/>
                <a:cs typeface="Lato Light"/>
                <a:sym typeface="Lato Light"/>
              </a:rPr>
              <a:t> di </a:t>
            </a:r>
            <a:r>
              <a:rPr lang="en-US" sz="2400" u="sng" strike="noStrike" dirty="0" err="1">
                <a:solidFill>
                  <a:srgbClr val="000000"/>
                </a:solidFill>
                <a:latin typeface="Lato Light"/>
                <a:ea typeface="Lato Light"/>
                <a:cs typeface="Lato Light"/>
                <a:sym typeface="Lato Light"/>
              </a:rPr>
              <a:t>responsabilità</a:t>
            </a:r>
            <a:r>
              <a:rPr lang="en-US" sz="2400" u="sng" strike="noStrike" dirty="0">
                <a:solidFill>
                  <a:srgbClr val="000000"/>
                </a:solidFill>
                <a:latin typeface="Lato Light"/>
                <a:ea typeface="Lato Light"/>
                <a:cs typeface="Lato Light"/>
                <a:sym typeface="Lato Light"/>
              </a:rPr>
              <a:t> è la </a:t>
            </a:r>
            <a:r>
              <a:rPr lang="en-US" sz="2400" u="sng" strike="noStrike" dirty="0" err="1">
                <a:solidFill>
                  <a:srgbClr val="000000"/>
                </a:solidFill>
                <a:latin typeface="Lato Light"/>
                <a:ea typeface="Lato Light"/>
                <a:cs typeface="Lato Light"/>
                <a:sym typeface="Lato Light"/>
              </a:rPr>
              <a:t>supervisione</a:t>
            </a:r>
            <a:r>
              <a:rPr lang="en-US" sz="2400" u="sng"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Ciò</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implica</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comprensione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strumento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utilizzato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almeno</a:t>
            </a:r>
            <a:r>
              <a:rPr lang="en-US" sz="2400" u="none" strike="noStrike" dirty="0">
                <a:solidFill>
                  <a:srgbClr val="000000"/>
                </a:solidFill>
                <a:latin typeface="Lato Light"/>
                <a:ea typeface="Lato Light"/>
                <a:cs typeface="Lato Light"/>
                <a:sym typeface="Lato Light"/>
              </a:rPr>
              <a:t> in termini </a:t>
            </a:r>
            <a:r>
              <a:rPr lang="en-US" sz="2400" u="none" strike="noStrike" dirty="0" err="1">
                <a:solidFill>
                  <a:srgbClr val="000000"/>
                </a:solidFill>
                <a:latin typeface="Lato Light"/>
                <a:ea typeface="Lato Light"/>
                <a:cs typeface="Lato Light"/>
                <a:sym typeface="Lato Light"/>
              </a:rPr>
              <a:t>generali</a:t>
            </a:r>
            <a:r>
              <a:rPr lang="en-US" sz="2400" u="none" strike="noStrike" dirty="0">
                <a:solidFill>
                  <a:srgbClr val="000000"/>
                </a:solidFill>
                <a:latin typeface="Lato Light"/>
                <a:ea typeface="Lato Light"/>
                <a:cs typeface="Lato Light"/>
                <a:sym typeface="Lato Light"/>
              </a:rPr>
              <a:t>, del </a:t>
            </a:r>
            <a:r>
              <a:rPr lang="en-US" sz="2400" u="none" strike="noStrike" dirty="0" err="1">
                <a:solidFill>
                  <a:srgbClr val="000000"/>
                </a:solidFill>
                <a:latin typeface="Lato Light"/>
                <a:ea typeface="Lato Light"/>
                <a:cs typeface="Lato Light"/>
                <a:sym typeface="Lato Light"/>
              </a:rPr>
              <a:t>suo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funzionamento</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dei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fattori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ne </a:t>
            </a:r>
            <a:r>
              <a:rPr lang="en-US" sz="2400" u="none" strike="noStrike" dirty="0" err="1">
                <a:solidFill>
                  <a:srgbClr val="000000"/>
                </a:solidFill>
                <a:latin typeface="Lato Light"/>
                <a:ea typeface="Lato Light"/>
                <a:cs typeface="Lato Light"/>
                <a:sym typeface="Lato Light"/>
              </a:rPr>
              <a:t>influenzano</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raccomandazioni</a:t>
            </a:r>
            <a:r>
              <a:rPr lang="en-US" sz="2400" u="none" strike="noStrike" dirty="0">
                <a:solidFill>
                  <a:srgbClr val="000000"/>
                </a:solidFill>
                <a:latin typeface="Lato Light"/>
                <a:ea typeface="Lato Light"/>
                <a:cs typeface="Lato Light"/>
                <a:sym typeface="Lato Light"/>
              </a:rPr>
              <a:t>. Da qui, è </a:t>
            </a:r>
            <a:r>
              <a:rPr lang="en-US" sz="2400" u="none" strike="noStrike" dirty="0" err="1">
                <a:solidFill>
                  <a:srgbClr val="000000"/>
                </a:solidFill>
                <a:latin typeface="Lato Light"/>
                <a:ea typeface="Lato Light"/>
                <a:cs typeface="Lato Light"/>
                <a:sym typeface="Lato Light"/>
              </a:rPr>
              <a:t>possibile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identificare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eventuali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limitazioni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strutturali</a:t>
            </a:r>
            <a:r>
              <a:rPr lang="en-US" sz="2400" u="none" strike="noStrike" dirty="0">
                <a:solidFill>
                  <a:srgbClr val="000000"/>
                </a:solidFill>
                <a:latin typeface="Lato Light"/>
                <a:ea typeface="Lato Light"/>
                <a:cs typeface="Lato Light"/>
                <a:sym typeface="Lato Light"/>
              </a:rPr>
              <a:t>. Questa </a:t>
            </a:r>
            <a:r>
              <a:rPr lang="en-US" sz="2400" u="none" strike="noStrike" dirty="0" err="1">
                <a:solidFill>
                  <a:srgbClr val="000000"/>
                </a:solidFill>
                <a:latin typeface="Lato Light"/>
                <a:ea typeface="Lato Light"/>
                <a:cs typeface="Lato Light"/>
                <a:sym typeface="Lato Light"/>
              </a:rPr>
              <a:t>capacità</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supervisione</a:t>
            </a:r>
            <a:r>
              <a:rPr lang="en-US" sz="2400" u="none" strike="noStrike" dirty="0">
                <a:solidFill>
                  <a:srgbClr val="000000"/>
                </a:solidFill>
                <a:latin typeface="Lato Light"/>
                <a:ea typeface="Lato Light"/>
                <a:cs typeface="Lato Light"/>
                <a:sym typeface="Lato Light"/>
              </a:rPr>
              <a:t> generale </a:t>
            </a:r>
            <a:r>
              <a:rPr lang="en-US" sz="2400" u="none" strike="noStrike" dirty="0" err="1">
                <a:solidFill>
                  <a:srgbClr val="000000"/>
                </a:solidFill>
                <a:latin typeface="Lato Light"/>
                <a:ea typeface="Lato Light"/>
                <a:cs typeface="Lato Light"/>
                <a:sym typeface="Lato Light"/>
              </a:rPr>
              <a:t>consente</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sospendere</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scartare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completamente</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raccomandazioni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algoritmiche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quando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risultano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incompatibili</a:t>
            </a:r>
            <a:r>
              <a:rPr lang="en-US" sz="2400" u="none" strike="noStrike" dirty="0">
                <a:solidFill>
                  <a:srgbClr val="000000"/>
                </a:solidFill>
                <a:latin typeface="Lato Light"/>
                <a:ea typeface="Lato Light"/>
                <a:cs typeface="Lato Light"/>
                <a:sym typeface="Lato Light"/>
              </a:rPr>
              <a:t> con il </a:t>
            </a:r>
            <a:r>
              <a:rPr lang="en-US" sz="2400" u="none" strike="noStrike" dirty="0" err="1">
                <a:solidFill>
                  <a:srgbClr val="000000"/>
                </a:solidFill>
                <a:latin typeface="Lato Light"/>
                <a:ea typeface="Lato Light"/>
                <a:cs typeface="Lato Light"/>
                <a:sym typeface="Lato Light"/>
              </a:rPr>
              <a:t>contesto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educativo</a:t>
            </a:r>
            <a:r>
              <a:rPr lang="en-US" sz="2400" u="none" strike="noStrike" dirty="0">
                <a:solidFill>
                  <a:srgbClr val="000000"/>
                </a:solidFill>
                <a:latin typeface="Lato Light"/>
                <a:ea typeface="Lato Light"/>
                <a:cs typeface="Lato Light"/>
                <a:sym typeface="Lato Light"/>
              </a:rPr>
              <a:t>.</a:t>
            </a:r>
          </a:p>
          <a:p>
            <a:pPr marL="434340" lvl="1" indent="-217170" algn="just">
              <a:lnSpc>
                <a:spcPts val="2879"/>
              </a:lnSpc>
              <a:buFont typeface="Arial"/>
              <a:buChar char="•"/>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buFont typeface="Arial"/>
              <a:buChar char="•"/>
            </a:pPr>
            <a:r>
              <a:rPr lang="en-US" sz="2400" u="sng" strike="noStrike" dirty="0">
                <a:solidFill>
                  <a:srgbClr val="000000"/>
                </a:solidFill>
                <a:latin typeface="Lato Light"/>
                <a:ea typeface="Lato Light"/>
                <a:cs typeface="Lato Light"/>
                <a:sym typeface="Lato Light"/>
              </a:rPr>
              <a:t>Il </a:t>
            </a:r>
            <a:r>
              <a:rPr lang="en-US" sz="2400" b="1" u="sng" strike="noStrike" dirty="0">
                <a:solidFill>
                  <a:srgbClr val="000000"/>
                </a:solidFill>
                <a:latin typeface="Lato Bold"/>
                <a:ea typeface="Lato Bold"/>
                <a:cs typeface="Lato Bold"/>
                <a:sym typeface="Lato Bold"/>
              </a:rPr>
              <a:t>secondo </a:t>
            </a:r>
            <a:r>
              <a:rPr lang="en-US" sz="2400" b="1" u="sng" strike="noStrike" dirty="0" err="1">
                <a:solidFill>
                  <a:srgbClr val="000000"/>
                </a:solidFill>
                <a:latin typeface="Lato Bold"/>
                <a:ea typeface="Lato Bold"/>
                <a:cs typeface="Lato Bold"/>
                <a:sym typeface="Lato Bold"/>
              </a:rPr>
              <a:t>livello</a:t>
            </a:r>
            <a:r>
              <a:rPr lang="en-US" sz="2400" u="sng" strike="noStrike" dirty="0">
                <a:solidFill>
                  <a:srgbClr val="000000"/>
                </a:solidFill>
                <a:latin typeface="Lato Light"/>
                <a:ea typeface="Lato Light"/>
                <a:cs typeface="Lato Light"/>
                <a:sym typeface="Lato Light"/>
              </a:rPr>
              <a:t> </a:t>
            </a:r>
            <a:r>
              <a:rPr lang="en-US" sz="2400" u="sng" strike="noStrike" dirty="0" err="1">
                <a:solidFill>
                  <a:srgbClr val="000000"/>
                </a:solidFill>
                <a:latin typeface="Lato Light"/>
                <a:ea typeface="Lato Light"/>
                <a:cs typeface="Lato Light"/>
                <a:sym typeface="Lato Light"/>
              </a:rPr>
              <a:t>riguarda</a:t>
            </a:r>
            <a:r>
              <a:rPr lang="en-US" sz="2400" u="sng" strike="noStrike" dirty="0">
                <a:solidFill>
                  <a:srgbClr val="000000"/>
                </a:solidFill>
                <a:latin typeface="Lato Light"/>
                <a:ea typeface="Lato Light"/>
                <a:cs typeface="Lato Light"/>
                <a:sym typeface="Lato Light"/>
              </a:rPr>
              <a:t> la </a:t>
            </a:r>
            <a:r>
              <a:rPr lang="en-US" sz="2400" u="sng" strike="noStrike" dirty="0" err="1">
                <a:solidFill>
                  <a:srgbClr val="000000"/>
                </a:solidFill>
                <a:latin typeface="Lato Light"/>
                <a:ea typeface="Lato Light"/>
                <a:cs typeface="Lato Light"/>
                <a:sym typeface="Lato Light"/>
              </a:rPr>
              <a:t>verifica</a:t>
            </a:r>
            <a:r>
              <a:rPr lang="en-US" sz="2400" u="sng" strike="noStrike" dirty="0">
                <a:solidFill>
                  <a:srgbClr val="000000"/>
                </a:solidFill>
                <a:latin typeface="Lato Light"/>
                <a:ea typeface="Lato Light"/>
                <a:cs typeface="Lato Light"/>
                <a:sym typeface="Lato Light"/>
              </a:rPr>
              <a:t> e </a:t>
            </a:r>
            <a:r>
              <a:rPr lang="en-US" sz="2400" u="sng" strike="noStrike" dirty="0" err="1">
                <a:solidFill>
                  <a:srgbClr val="000000"/>
                </a:solidFill>
                <a:latin typeface="Lato Light"/>
                <a:ea typeface="Lato Light"/>
                <a:cs typeface="Lato Light"/>
                <a:sym typeface="Lato Light"/>
              </a:rPr>
              <a:t>l'eventuale</a:t>
            </a:r>
            <a:r>
              <a:rPr lang="en-US" sz="2400" u="sng" strike="noStrike" dirty="0">
                <a:solidFill>
                  <a:srgbClr val="000000"/>
                </a:solidFill>
                <a:latin typeface="Lato Light"/>
                <a:ea typeface="Lato Light"/>
                <a:cs typeface="Lato Light"/>
                <a:sym typeface="Lato Light"/>
              </a:rPr>
              <a:t> </a:t>
            </a:r>
            <a:r>
              <a:rPr lang="en-US" sz="2400" u="sng" strike="noStrike" dirty="0" err="1">
                <a:solidFill>
                  <a:srgbClr val="000000"/>
                </a:solidFill>
                <a:latin typeface="Lato Light"/>
                <a:ea typeface="Lato Light"/>
                <a:cs typeface="Lato Light"/>
                <a:sym typeface="Lato Light"/>
              </a:rPr>
              <a:t>correzione</a:t>
            </a:r>
            <a:r>
              <a:rPr lang="en-US" sz="2400" u="sng" strike="noStrike" dirty="0">
                <a:solidFill>
                  <a:srgbClr val="000000"/>
                </a:solidFill>
                <a:latin typeface="Lato Light"/>
                <a:ea typeface="Lato Light"/>
                <a:cs typeface="Lato Light"/>
                <a:sym typeface="Lato Light"/>
              </a:rPr>
              <a:t>.</a:t>
            </a:r>
            <a:r>
              <a:rPr lang="en-US" sz="2400" u="none" strike="noStrike" dirty="0">
                <a:solidFill>
                  <a:srgbClr val="000000"/>
                </a:solidFill>
                <a:latin typeface="Lato Light"/>
                <a:ea typeface="Lato Light"/>
                <a:cs typeface="Lato Light"/>
                <a:sym typeface="Lato Light"/>
              </a:rPr>
              <a:t> Le </a:t>
            </a:r>
            <a:r>
              <a:rPr lang="en-US" sz="2400" u="none" strike="noStrike" dirty="0" err="1">
                <a:solidFill>
                  <a:srgbClr val="000000"/>
                </a:solidFill>
                <a:latin typeface="Lato Light"/>
                <a:ea typeface="Lato Light"/>
                <a:cs typeface="Lato Light"/>
                <a:sym typeface="Lato Light"/>
              </a:rPr>
              <a:t>informazioni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algoritmiche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derivanti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dall'IA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utilizzate</a:t>
            </a:r>
            <a:r>
              <a:rPr lang="en-US" sz="2400" u="none" strike="noStrike" dirty="0">
                <a:solidFill>
                  <a:srgbClr val="000000"/>
                </a:solidFill>
                <a:latin typeface="Lato Light"/>
                <a:ea typeface="Lato Light"/>
                <a:cs typeface="Lato Light"/>
                <a:sym typeface="Lato Light"/>
              </a:rPr>
              <a:t> per la </a:t>
            </a:r>
            <a:r>
              <a:rPr lang="en-US" sz="2400" u="none" strike="noStrike" dirty="0" err="1">
                <a:solidFill>
                  <a:srgbClr val="000000"/>
                </a:solidFill>
                <a:latin typeface="Lato Light"/>
                <a:ea typeface="Lato Light"/>
                <a:cs typeface="Lato Light"/>
                <a:sym typeface="Lato Light"/>
              </a:rPr>
              <a:t>guida</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valutazione</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certificazione</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altri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scopi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devono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essere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sottoposte</a:t>
            </a:r>
            <a:r>
              <a:rPr lang="en-US" sz="2400" u="none" strike="noStrike" dirty="0">
                <a:solidFill>
                  <a:srgbClr val="000000"/>
                </a:solidFill>
                <a:latin typeface="Lato Light"/>
                <a:ea typeface="Lato Light"/>
                <a:cs typeface="Lato Light"/>
                <a:sym typeface="Lato Light"/>
              </a:rPr>
              <a:t> a un </a:t>
            </a:r>
            <a:r>
              <a:rPr lang="en-US" sz="2400" u="none" strike="noStrike" dirty="0" err="1">
                <a:solidFill>
                  <a:srgbClr val="000000"/>
                </a:solidFill>
                <a:latin typeface="Lato Light"/>
                <a:ea typeface="Lato Light"/>
                <a:cs typeface="Lato Light"/>
                <a:sym typeface="Lato Light"/>
              </a:rPr>
              <a:t>esame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critico</a:t>
            </a:r>
            <a:r>
              <a:rPr lang="en-US" sz="2400" u="none" strike="noStrike" dirty="0">
                <a:solidFill>
                  <a:srgbClr val="000000"/>
                </a:solidFill>
                <a:latin typeface="Lato Light"/>
                <a:ea typeface="Lato Light"/>
                <a:cs typeface="Lato Light"/>
                <a:sym typeface="Lato Light"/>
              </a:rPr>
              <a:t> prima </a:t>
            </a:r>
            <a:r>
              <a:rPr lang="en-US" sz="2400" u="none" strike="noStrike" dirty="0" err="1">
                <a:solidFill>
                  <a:srgbClr val="000000"/>
                </a:solidFill>
                <a:latin typeface="Lato Light"/>
                <a:ea typeface="Lato Light"/>
                <a:cs typeface="Lato Light"/>
                <a:sym typeface="Lato Light"/>
              </a:rPr>
              <a:t>dell'uso</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questo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caso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non </a:t>
            </a:r>
            <a:r>
              <a:rPr lang="en-US" sz="2400" u="none" strike="noStrike" dirty="0" err="1">
                <a:solidFill>
                  <a:srgbClr val="000000"/>
                </a:solidFill>
                <a:latin typeface="Lato Light"/>
                <a:ea typeface="Lato Light"/>
                <a:cs typeface="Lato Light"/>
                <a:sym typeface="Lato Light"/>
              </a:rPr>
              <a:t>determina</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decisione</a:t>
            </a:r>
            <a:r>
              <a:rPr lang="en-US" sz="2400" u="none" strike="noStrike" dirty="0">
                <a:solidFill>
                  <a:srgbClr val="000000"/>
                </a:solidFill>
                <a:latin typeface="Lato Light"/>
                <a:ea typeface="Lato Light"/>
                <a:cs typeface="Lato Light"/>
                <a:sym typeface="Lato Light"/>
              </a:rPr>
              <a:t>, ma la </a:t>
            </a:r>
            <a:r>
              <a:rPr lang="en-US" sz="2400" u="none" strike="noStrike" dirty="0" err="1">
                <a:solidFill>
                  <a:srgbClr val="000000"/>
                </a:solidFill>
                <a:latin typeface="Lato Light"/>
                <a:ea typeface="Lato Light"/>
                <a:cs typeface="Lato Light"/>
                <a:sym typeface="Lato Light"/>
              </a:rPr>
              <a:t>supporta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offrendo</a:t>
            </a:r>
            <a:r>
              <a:rPr lang="en-US" sz="2400" u="none" strike="noStrike" dirty="0">
                <a:solidFill>
                  <a:srgbClr val="000000"/>
                </a:solidFill>
                <a:latin typeface="Lato Light"/>
                <a:ea typeface="Lato Light"/>
                <a:cs typeface="Lato Light"/>
                <a:sym typeface="Lato Light"/>
              </a:rPr>
              <a:t> un </a:t>
            </a:r>
            <a:r>
              <a:rPr lang="en-US" sz="2400" u="none" strike="noStrike" dirty="0" err="1">
                <a:solidFill>
                  <a:srgbClr val="000000"/>
                </a:solidFill>
                <a:latin typeface="Lato Light"/>
                <a:ea typeface="Lato Light"/>
                <a:cs typeface="Lato Light"/>
                <a:sym typeface="Lato Light"/>
              </a:rPr>
              <a:t>margine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considerevole</a:t>
            </a:r>
            <a:r>
              <a:rPr lang="en-US" sz="2400" u="none" strike="noStrike" dirty="0">
                <a:solidFill>
                  <a:srgbClr val="000000"/>
                </a:solidFill>
                <a:latin typeface="Lato Light"/>
                <a:ea typeface="Lato Light"/>
                <a:cs typeface="Lato Light"/>
                <a:sym typeface="Lato Light"/>
              </a:rPr>
              <a:t> per la </a:t>
            </a:r>
            <a:r>
              <a:rPr lang="en-US" sz="2400" u="none" strike="noStrike" dirty="0" err="1">
                <a:solidFill>
                  <a:srgbClr val="000000"/>
                </a:solidFill>
                <a:latin typeface="Lato Light"/>
                <a:ea typeface="Lato Light"/>
                <a:cs typeface="Lato Light"/>
                <a:sym typeface="Lato Light"/>
              </a:rPr>
              <a:t>validazione</a:t>
            </a:r>
            <a:r>
              <a:rPr lang="en-US" sz="2400" u="none" strike="noStrike" dirty="0">
                <a:solidFill>
                  <a:srgbClr val="000000"/>
                </a:solidFill>
                <a:latin typeface="Lato Light"/>
                <a:ea typeface="Lato Light"/>
                <a:cs typeface="Lato Light"/>
                <a:sym typeface="Lato Light"/>
              </a:rPr>
              <a:t>.</a:t>
            </a:r>
          </a:p>
          <a:p>
            <a:pPr marL="434340" lvl="1" indent="-217170" algn="just">
              <a:lnSpc>
                <a:spcPts val="2879"/>
              </a:lnSpc>
              <a:buFont typeface="Arial"/>
              <a:buChar char="•"/>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buFont typeface="Arial"/>
              <a:buChar char="•"/>
            </a:pPr>
            <a:r>
              <a:rPr lang="en-US" sz="2400" u="sng" strike="noStrike" dirty="0">
                <a:solidFill>
                  <a:srgbClr val="000000"/>
                </a:solidFill>
                <a:latin typeface="Lato Light"/>
                <a:ea typeface="Lato Light"/>
                <a:cs typeface="Lato Light"/>
                <a:sym typeface="Lato Light"/>
              </a:rPr>
              <a:t>Il </a:t>
            </a:r>
            <a:r>
              <a:rPr lang="en-US" sz="2400" b="1" u="sng" strike="noStrike" dirty="0" err="1">
                <a:solidFill>
                  <a:srgbClr val="000000"/>
                </a:solidFill>
                <a:latin typeface="Lato Bold"/>
                <a:ea typeface="Lato Bold"/>
                <a:cs typeface="Lato Bold"/>
                <a:sym typeface="Lato Bold"/>
              </a:rPr>
              <a:t>concetto</a:t>
            </a:r>
            <a:r>
              <a:rPr lang="en-US" sz="2400" b="1" u="sng" strike="noStrike" dirty="0">
                <a:solidFill>
                  <a:srgbClr val="000000"/>
                </a:solidFill>
                <a:latin typeface="Lato Bold"/>
                <a:ea typeface="Lato Bold"/>
                <a:cs typeface="Lato Bold"/>
                <a:sym typeface="Lato Bold"/>
              </a:rPr>
              <a:t> </a:t>
            </a:r>
            <a:r>
              <a:rPr lang="en-US" sz="2400" b="1" u="sng" strike="noStrike" dirty="0" err="1">
                <a:solidFill>
                  <a:srgbClr val="000000"/>
                </a:solidFill>
                <a:latin typeface="Lato Bold"/>
                <a:ea typeface="Lato Bold"/>
                <a:cs typeface="Lato Bold"/>
                <a:sym typeface="Lato Bold"/>
              </a:rPr>
              <a:t>fondamentale</a:t>
            </a:r>
            <a:r>
              <a:rPr lang="en-US" sz="2400" u="sng" strike="noStrike" dirty="0">
                <a:solidFill>
                  <a:srgbClr val="000000"/>
                </a:solidFill>
                <a:latin typeface="Lato Light"/>
                <a:ea typeface="Lato Light"/>
                <a:cs typeface="Lato Light"/>
                <a:sym typeface="Lato Light"/>
              </a:rPr>
              <a:t> è il principio di </a:t>
            </a:r>
            <a:r>
              <a:rPr lang="en-US" sz="2400" u="sng" strike="noStrike" dirty="0" err="1">
                <a:solidFill>
                  <a:srgbClr val="000000"/>
                </a:solidFill>
                <a:latin typeface="Lato Light"/>
                <a:ea typeface="Lato Light"/>
                <a:cs typeface="Lato Light"/>
                <a:sym typeface="Lato Light"/>
              </a:rPr>
              <a:t>responsabilità</a:t>
            </a:r>
            <a:r>
              <a:rPr lang="en-US" sz="2400" u="none" strike="noStrike" dirty="0">
                <a:solidFill>
                  <a:srgbClr val="000000"/>
                </a:solidFill>
                <a:latin typeface="Lato Light"/>
                <a:ea typeface="Lato Light"/>
                <a:cs typeface="Lato Light"/>
                <a:sym typeface="Lato Light"/>
              </a:rPr>
              <a:t>, secondo il quale tutte le </a:t>
            </a:r>
            <a:r>
              <a:rPr lang="en-US" sz="2400" u="none" strike="noStrike" dirty="0" err="1">
                <a:solidFill>
                  <a:srgbClr val="000000"/>
                </a:solidFill>
                <a:latin typeface="Lato Light"/>
                <a:ea typeface="Lato Light"/>
                <a:cs typeface="Lato Light"/>
                <a:sym typeface="Lato Light"/>
              </a:rPr>
              <a:t>decisioni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spiegabili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tracciabili</a:t>
            </a:r>
            <a:r>
              <a:rPr lang="en-US" sz="2400" u="none" strike="noStrike" dirty="0">
                <a:solidFill>
                  <a:srgbClr val="000000"/>
                </a:solidFill>
                <a:latin typeface="Lato Light"/>
                <a:ea typeface="Lato Light"/>
                <a:cs typeface="Lato Light"/>
                <a:sym typeface="Lato Light"/>
              </a:rPr>
              <a:t>. Se </a:t>
            </a:r>
            <a:r>
              <a:rPr lang="en-US" sz="2400" u="none" strike="noStrike" dirty="0" err="1">
                <a:solidFill>
                  <a:srgbClr val="000000"/>
                </a:solidFill>
                <a:latin typeface="Lato Light"/>
                <a:ea typeface="Lato Light"/>
                <a:cs typeface="Lato Light"/>
                <a:sym typeface="Lato Light"/>
              </a:rPr>
              <a:t>una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decisione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supportata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dall'intelligenza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ha un </a:t>
            </a:r>
            <a:r>
              <a:rPr lang="en-US" sz="2400" u="none" strike="noStrike" dirty="0" err="1">
                <a:solidFill>
                  <a:srgbClr val="000000"/>
                </a:solidFill>
                <a:latin typeface="Lato Light"/>
                <a:ea typeface="Lato Light"/>
                <a:cs typeface="Lato Light"/>
                <a:sym typeface="Lato Light"/>
              </a:rPr>
              <a:t>impatto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negativo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processo</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apprendimento</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sullo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responsabilità</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ricade</a:t>
            </a:r>
            <a:r>
              <a:rPr lang="en-US" sz="2400" u="none" strike="noStrike" dirty="0">
                <a:solidFill>
                  <a:srgbClr val="000000"/>
                </a:solidFill>
                <a:latin typeface="Lato Light"/>
                <a:ea typeface="Lato Light"/>
                <a:cs typeface="Lato Light"/>
                <a:sym typeface="Lato Light"/>
              </a:rPr>
              <a:t> sempre </a:t>
            </a:r>
            <a:r>
              <a:rPr lang="en-US" sz="2400" u="none" strike="noStrike" dirty="0" err="1">
                <a:solidFill>
                  <a:srgbClr val="000000"/>
                </a:solidFill>
                <a:latin typeface="Lato Light"/>
                <a:ea typeface="Lato Light"/>
                <a:cs typeface="Lato Light"/>
                <a:sym typeface="Lato Light"/>
              </a:rPr>
              <a:t>su</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te</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quanto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educatore</a:t>
            </a:r>
            <a:r>
              <a:rPr lang="en-US" sz="2400" u="none" strike="noStrike" dirty="0">
                <a:solidFill>
                  <a:srgbClr val="000000"/>
                </a:solidFill>
                <a:latin typeface="Lato Light"/>
                <a:ea typeface="Lato Light"/>
                <a:cs typeface="Lato Light"/>
                <a:sym typeface="Lato Light"/>
              </a:rPr>
              <a:t>.</a:t>
            </a:r>
          </a:p>
          <a:p>
            <a:pPr marL="434340" lvl="1" indent="-217170" algn="just">
              <a:lnSpc>
                <a:spcPts val="2879"/>
              </a:lnSpc>
              <a:buFont typeface="Arial"/>
              <a:buChar char="•"/>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buFont typeface="Arial"/>
              <a:buChar char="•"/>
            </a:pPr>
            <a:r>
              <a:rPr lang="en-US" sz="2400" u="sng" strike="noStrike" dirty="0">
                <a:solidFill>
                  <a:srgbClr val="000000"/>
                </a:solidFill>
                <a:latin typeface="Lato Light"/>
                <a:ea typeface="Lato Light"/>
                <a:cs typeface="Lato Light"/>
                <a:sym typeface="Lato Light"/>
              </a:rPr>
              <a:t>Il </a:t>
            </a:r>
            <a:r>
              <a:rPr lang="en-US" sz="2400" b="1" u="sng" strike="noStrike" dirty="0" err="1">
                <a:solidFill>
                  <a:srgbClr val="000000"/>
                </a:solidFill>
                <a:latin typeface="Lato Bold"/>
                <a:ea typeface="Lato Bold"/>
                <a:cs typeface="Lato Bold"/>
                <a:sym typeface="Lato Bold"/>
              </a:rPr>
              <a:t>tuo</a:t>
            </a:r>
            <a:r>
              <a:rPr lang="en-US" sz="2400" b="1" u="sng" strike="noStrike" dirty="0">
                <a:solidFill>
                  <a:srgbClr val="000000"/>
                </a:solidFill>
                <a:latin typeface="Lato Bold"/>
                <a:ea typeface="Lato Bold"/>
                <a:cs typeface="Lato Bold"/>
                <a:sym typeface="Lato Bold"/>
              </a:rPr>
              <a:t> </a:t>
            </a:r>
            <a:r>
              <a:rPr lang="en-US" sz="2400" b="1" u="sng" strike="noStrike" dirty="0" err="1">
                <a:solidFill>
                  <a:srgbClr val="000000"/>
                </a:solidFill>
                <a:latin typeface="Lato Bold"/>
                <a:ea typeface="Lato Bold"/>
                <a:cs typeface="Lato Bold"/>
                <a:sym typeface="Lato Bold"/>
              </a:rPr>
              <a:t>ruolo</a:t>
            </a:r>
            <a:r>
              <a:rPr lang="en-US" sz="2400" b="1" u="sng" strike="noStrike" dirty="0">
                <a:solidFill>
                  <a:srgbClr val="000000"/>
                </a:solidFill>
                <a:latin typeface="Lato Bold"/>
                <a:ea typeface="Lato Bold"/>
                <a:cs typeface="Lato Bold"/>
                <a:sym typeface="Lato Bold"/>
              </a:rPr>
              <a:t> </a:t>
            </a:r>
            <a:r>
              <a:rPr lang="en-US" sz="2400" b="1" u="sng" strike="noStrike" dirty="0" err="1">
                <a:solidFill>
                  <a:srgbClr val="000000"/>
                </a:solidFill>
                <a:latin typeface="Lato Bold"/>
                <a:ea typeface="Lato Bold"/>
                <a:cs typeface="Lato Bold"/>
                <a:sym typeface="Lato Bold"/>
              </a:rPr>
              <a:t>educativo</a:t>
            </a:r>
            <a:r>
              <a:rPr lang="en-US" sz="2400" u="sng" strike="noStrike" dirty="0">
                <a:solidFill>
                  <a:srgbClr val="000000"/>
                </a:solidFill>
                <a:latin typeface="Lato Light"/>
                <a:ea typeface="Lato Light"/>
                <a:cs typeface="Lato Light"/>
                <a:sym typeface="Lato Light"/>
              </a:rPr>
              <a:t> come </a:t>
            </a:r>
            <a:r>
              <a:rPr lang="en-US" sz="2400" u="sng" strike="noStrike" dirty="0" err="1">
                <a:solidFill>
                  <a:srgbClr val="000000"/>
                </a:solidFill>
                <a:latin typeface="Lato Light"/>
                <a:ea typeface="Lato Light"/>
                <a:cs typeface="Lato Light"/>
                <a:sym typeface="Lato Light"/>
              </a:rPr>
              <a:t>formatore</a:t>
            </a:r>
            <a:r>
              <a:rPr lang="en-US" sz="2400" strike="noStrike" dirty="0">
                <a:solidFill>
                  <a:srgbClr val="000000"/>
                </a:solidFill>
                <a:latin typeface="Lato Light"/>
                <a:ea typeface="Lato Light"/>
                <a:cs typeface="Lato Light"/>
                <a:sym typeface="Lato Light"/>
              </a:rPr>
              <a:t> è </a:t>
            </a:r>
            <a:r>
              <a:rPr lang="en-US" sz="2400" strike="noStrike" dirty="0" err="1">
                <a:solidFill>
                  <a:srgbClr val="000000"/>
                </a:solidFill>
                <a:latin typeface="Lato Light"/>
                <a:ea typeface="Lato Light"/>
                <a:cs typeface="Lato Light"/>
                <a:sym typeface="Lato Light"/>
              </a:rPr>
              <a:t>quello</a:t>
            </a:r>
            <a:r>
              <a:rPr lang="en-US" sz="2400" strike="noStrike" dirty="0">
                <a:solidFill>
                  <a:srgbClr val="000000"/>
                </a:solidFill>
                <a:latin typeface="Lato Light"/>
                <a:ea typeface="Lato Light"/>
                <a:cs typeface="Lato Light"/>
                <a:sym typeface="Lato Light"/>
              </a:rPr>
              <a:t> di </a:t>
            </a:r>
            <a:r>
              <a:rPr lang="en-US" sz="2400" strike="noStrike" dirty="0" err="1">
                <a:solidFill>
                  <a:srgbClr val="000000"/>
                </a:solidFill>
                <a:latin typeface="Lato Light"/>
                <a:ea typeface="Lato Light"/>
                <a:cs typeface="Lato Light"/>
                <a:sym typeface="Lato Light"/>
              </a:rPr>
              <a:t>garante</a:t>
            </a:r>
            <a:r>
              <a:rPr lang="en-US" sz="2400" strike="noStrike" dirty="0">
                <a:solidFill>
                  <a:srgbClr val="000000"/>
                </a:solidFill>
                <a:latin typeface="Lato Light"/>
                <a:ea typeface="Lato Light"/>
                <a:cs typeface="Lato Light"/>
                <a:sym typeface="Lato Light"/>
              </a:rPr>
              <a:t> </a:t>
            </a:r>
            <a:r>
              <a:rPr lang="en-US" sz="2400" strike="noStrike" dirty="0" err="1">
                <a:solidFill>
                  <a:srgbClr val="000000"/>
                </a:solidFill>
                <a:latin typeface="Lato Light"/>
                <a:ea typeface="Lato Light"/>
                <a:cs typeface="Lato Light"/>
                <a:sym typeface="Lato Light"/>
              </a:rPr>
              <a:t>umano</a:t>
            </a:r>
            <a:r>
              <a:rPr lang="en-US" sz="2400" strike="noStrike" dirty="0">
                <a:solidFill>
                  <a:srgbClr val="000000"/>
                </a:solidFill>
                <a:latin typeface="Lato Light"/>
                <a:ea typeface="Lato Light"/>
                <a:cs typeface="Lato Light"/>
                <a:sym typeface="Lato Light"/>
              </a:rPr>
              <a:t> </a:t>
            </a:r>
            <a:r>
              <a:rPr lang="en-US" sz="2400" strike="noStrike" dirty="0" err="1">
                <a:solidFill>
                  <a:srgbClr val="000000"/>
                </a:solidFill>
                <a:latin typeface="Lato Light"/>
                <a:ea typeface="Lato Light"/>
                <a:cs typeface="Lato Light"/>
                <a:sym typeface="Lato Light"/>
              </a:rPr>
              <a:t>che</a:t>
            </a:r>
            <a:r>
              <a:rPr lang="en-US" sz="2400" strike="noStrike" dirty="0">
                <a:solidFill>
                  <a:srgbClr val="000000"/>
                </a:solidFill>
                <a:latin typeface="Lato Light"/>
                <a:ea typeface="Lato Light"/>
                <a:cs typeface="Lato Light"/>
                <a:sym typeface="Lato Light"/>
              </a:rPr>
              <a:t> </a:t>
            </a:r>
            <a:r>
              <a:rPr lang="en-US" sz="2400" strike="noStrike" dirty="0" err="1">
                <a:solidFill>
                  <a:srgbClr val="000000"/>
                </a:solidFill>
                <a:latin typeface="Lato Light"/>
                <a:ea typeface="Lato Light"/>
                <a:cs typeface="Lato Light"/>
                <a:sym typeface="Lato Light"/>
              </a:rPr>
              <a:t>si</a:t>
            </a:r>
            <a:r>
              <a:rPr lang="en-US" sz="2400" strike="noStrike" dirty="0">
                <a:solidFill>
                  <a:srgbClr val="000000"/>
                </a:solidFill>
                <a:latin typeface="Lato Light"/>
                <a:ea typeface="Lato Light"/>
                <a:cs typeface="Lato Light"/>
                <a:sym typeface="Lato Light"/>
              </a:rPr>
              <a:t> assume la </a:t>
            </a:r>
            <a:r>
              <a:rPr lang="en-US" sz="2400" strike="noStrike" dirty="0" err="1">
                <a:solidFill>
                  <a:srgbClr val="000000"/>
                </a:solidFill>
                <a:latin typeface="Lato Light"/>
                <a:ea typeface="Lato Light"/>
                <a:cs typeface="Lato Light"/>
                <a:sym typeface="Lato Light"/>
              </a:rPr>
              <a:t>piena</a:t>
            </a:r>
            <a:r>
              <a:rPr lang="en-US" sz="2400" strike="noStrike" dirty="0">
                <a:solidFill>
                  <a:srgbClr val="000000"/>
                </a:solidFill>
                <a:latin typeface="Lato Light"/>
                <a:ea typeface="Lato Light"/>
                <a:cs typeface="Lato Light"/>
                <a:sym typeface="Lato Light"/>
              </a:rPr>
              <a:t> </a:t>
            </a:r>
            <a:r>
              <a:rPr lang="en-US" sz="2400" strike="noStrike" dirty="0" err="1">
                <a:solidFill>
                  <a:srgbClr val="000000"/>
                </a:solidFill>
                <a:latin typeface="Lato Light"/>
                <a:ea typeface="Lato Light"/>
                <a:cs typeface="Lato Light"/>
                <a:sym typeface="Lato Light"/>
              </a:rPr>
              <a:t>responsabilità</a:t>
            </a:r>
            <a:r>
              <a:rPr lang="en-US" sz="2400" strike="noStrike" dirty="0">
                <a:solidFill>
                  <a:srgbClr val="000000"/>
                </a:solidFill>
                <a:latin typeface="Lato Light"/>
                <a:ea typeface="Lato Light"/>
                <a:cs typeface="Lato Light"/>
                <a:sym typeface="Lato Light"/>
              </a:rPr>
              <a:t> delle </a:t>
            </a:r>
            <a:r>
              <a:rPr lang="en-US" sz="2400" strike="noStrike" dirty="0" err="1">
                <a:solidFill>
                  <a:srgbClr val="000000"/>
                </a:solidFill>
                <a:latin typeface="Lato Light"/>
                <a:ea typeface="Lato Light"/>
                <a:cs typeface="Lato Light"/>
                <a:sym typeface="Lato Light"/>
              </a:rPr>
              <a:t>decisioni</a:t>
            </a:r>
            <a:r>
              <a:rPr lang="en-US" sz="2400" strike="noStrike" dirty="0">
                <a:solidFill>
                  <a:srgbClr val="000000"/>
                </a:solidFill>
                <a:latin typeface="Lato Light"/>
                <a:ea typeface="Lato Light"/>
                <a:cs typeface="Lato Light"/>
                <a:sym typeface="Lato Light"/>
              </a:rPr>
              <a:t> </a:t>
            </a:r>
            <a:r>
              <a:rPr lang="en-US" sz="2400" strike="noStrike" dirty="0" err="1">
                <a:solidFill>
                  <a:srgbClr val="000000"/>
                </a:solidFill>
                <a:latin typeface="Lato Light"/>
                <a:ea typeface="Lato Light"/>
                <a:cs typeface="Lato Light"/>
                <a:sym typeface="Lato Light"/>
              </a:rPr>
              <a:t>pedagogiche</a:t>
            </a:r>
            <a:r>
              <a:rPr lang="en-US" sz="2400" strike="noStrike" dirty="0">
                <a:solidFill>
                  <a:srgbClr val="000000"/>
                </a:solidFill>
                <a:latin typeface="Lato Light"/>
                <a:ea typeface="Lato Light"/>
                <a:cs typeface="Lato Light"/>
                <a:sym typeface="Lato Light"/>
              </a:rPr>
              <a:t>, </a:t>
            </a:r>
            <a:r>
              <a:rPr lang="en-US" sz="2400" strike="noStrike" dirty="0" err="1">
                <a:solidFill>
                  <a:srgbClr val="000000"/>
                </a:solidFill>
                <a:latin typeface="Lato Light"/>
                <a:ea typeface="Lato Light"/>
                <a:cs typeface="Lato Light"/>
                <a:sym typeface="Lato Light"/>
              </a:rPr>
              <a:t>anche</a:t>
            </a:r>
            <a:r>
              <a:rPr lang="en-US" sz="2400" strike="noStrike" dirty="0">
                <a:solidFill>
                  <a:srgbClr val="000000"/>
                </a:solidFill>
                <a:latin typeface="Lato Light"/>
                <a:ea typeface="Lato Light"/>
                <a:cs typeface="Lato Light"/>
                <a:sym typeface="Lato Light"/>
              </a:rPr>
              <a:t> </a:t>
            </a:r>
            <a:r>
              <a:rPr lang="en-US" sz="2400" strike="noStrike" dirty="0" err="1">
                <a:solidFill>
                  <a:srgbClr val="000000"/>
                </a:solidFill>
                <a:latin typeface="Lato Light"/>
                <a:ea typeface="Lato Light"/>
                <a:cs typeface="Lato Light"/>
                <a:sym typeface="Lato Light"/>
              </a:rPr>
              <a:t>quando</a:t>
            </a:r>
            <a:r>
              <a:rPr lang="en-US" sz="2400" strike="noStrike" dirty="0">
                <a:solidFill>
                  <a:srgbClr val="000000"/>
                </a:solidFill>
                <a:latin typeface="Lato Light"/>
                <a:ea typeface="Lato Light"/>
                <a:cs typeface="Lato Light"/>
                <a:sym typeface="Lato Light"/>
              </a:rPr>
              <a:t> </a:t>
            </a:r>
            <a:r>
              <a:rPr lang="en-US" sz="2400" strike="noStrike" dirty="0" err="1">
                <a:solidFill>
                  <a:srgbClr val="000000"/>
                </a:solidFill>
                <a:latin typeface="Lato Light"/>
                <a:ea typeface="Lato Light"/>
                <a:cs typeface="Lato Light"/>
                <a:sym typeface="Lato Light"/>
              </a:rPr>
              <a:t>queste</a:t>
            </a:r>
            <a:r>
              <a:rPr lang="en-US" sz="2400" strike="noStrike" dirty="0">
                <a:solidFill>
                  <a:srgbClr val="000000"/>
                </a:solidFill>
                <a:latin typeface="Lato Light"/>
                <a:ea typeface="Lato Light"/>
                <a:cs typeface="Lato Light"/>
                <a:sym typeface="Lato Light"/>
              </a:rPr>
              <a:t> </a:t>
            </a:r>
            <a:r>
              <a:rPr lang="en-US" sz="2400" strike="noStrike" dirty="0" err="1">
                <a:solidFill>
                  <a:srgbClr val="000000"/>
                </a:solidFill>
                <a:latin typeface="Lato Light"/>
                <a:ea typeface="Lato Light"/>
                <a:cs typeface="Lato Light"/>
                <a:sym typeface="Lato Light"/>
              </a:rPr>
              <a:t>sono</a:t>
            </a:r>
            <a:r>
              <a:rPr lang="en-US" sz="2400" strike="noStrike" dirty="0">
                <a:solidFill>
                  <a:srgbClr val="000000"/>
                </a:solidFill>
                <a:latin typeface="Lato Light"/>
                <a:ea typeface="Lato Light"/>
                <a:cs typeface="Lato Light"/>
                <a:sym typeface="Lato Light"/>
              </a:rPr>
              <a:t> </a:t>
            </a:r>
            <a:r>
              <a:rPr lang="en-US" sz="2400" strike="noStrike" dirty="0" err="1">
                <a:solidFill>
                  <a:srgbClr val="000000"/>
                </a:solidFill>
                <a:latin typeface="Lato Light"/>
                <a:ea typeface="Lato Light"/>
                <a:cs typeface="Lato Light"/>
                <a:sym typeface="Lato Light"/>
              </a:rPr>
              <a:t>supportate</a:t>
            </a:r>
            <a:r>
              <a:rPr lang="en-US" sz="2400" strike="noStrike" dirty="0">
                <a:solidFill>
                  <a:srgbClr val="000000"/>
                </a:solidFill>
                <a:latin typeface="Lato Light"/>
                <a:ea typeface="Lato Light"/>
                <a:cs typeface="Lato Light"/>
                <a:sym typeface="Lato Light"/>
              </a:rPr>
              <a:t> da </a:t>
            </a:r>
            <a:r>
              <a:rPr lang="en-US" sz="2400" strike="noStrike" dirty="0" err="1">
                <a:solidFill>
                  <a:srgbClr val="000000"/>
                </a:solidFill>
                <a:latin typeface="Lato Light"/>
                <a:ea typeface="Lato Light"/>
                <a:cs typeface="Lato Light"/>
                <a:sym typeface="Lato Light"/>
              </a:rPr>
              <a:t>strumenti</a:t>
            </a:r>
            <a:r>
              <a:rPr lang="en-US" sz="2400" strike="noStrike" dirty="0">
                <a:solidFill>
                  <a:srgbClr val="000000"/>
                </a:solidFill>
                <a:latin typeface="Lato Light"/>
                <a:ea typeface="Lato Light"/>
                <a:cs typeface="Lato Light"/>
                <a:sym typeface="Lato Light"/>
              </a:rPr>
              <a:t> di </a:t>
            </a:r>
            <a:r>
              <a:rPr lang="en-US" sz="2400" strike="noStrike" dirty="0" err="1">
                <a:solidFill>
                  <a:srgbClr val="000000"/>
                </a:solidFill>
                <a:latin typeface="Lato Light"/>
                <a:ea typeface="Lato Light"/>
                <a:cs typeface="Lato Light"/>
                <a:sym typeface="Lato Light"/>
              </a:rPr>
              <a:t>intelligenza</a:t>
            </a:r>
            <a:r>
              <a:rPr lang="en-US" sz="2400" strike="noStrike" dirty="0">
                <a:solidFill>
                  <a:srgbClr val="000000"/>
                </a:solidFill>
                <a:latin typeface="Lato Light"/>
                <a:ea typeface="Lato Light"/>
                <a:cs typeface="Lato Light"/>
                <a:sym typeface="Lato Light"/>
              </a:rPr>
              <a:t> </a:t>
            </a:r>
            <a:r>
              <a:rPr lang="en-US" sz="2400" strike="noStrike" dirty="0" err="1">
                <a:solidFill>
                  <a:srgbClr val="000000"/>
                </a:solidFill>
                <a:latin typeface="Lato Light"/>
                <a:ea typeface="Lato Light"/>
                <a:cs typeface="Lato Light"/>
                <a:sym typeface="Lato Light"/>
              </a:rPr>
              <a:t>artificiale</a:t>
            </a:r>
            <a:r>
              <a:rPr lang="en-US" sz="2400" strike="noStrike" dirty="0">
                <a:solidFill>
                  <a:srgbClr val="000000"/>
                </a:solidFill>
                <a:latin typeface="Lato Light"/>
                <a:ea typeface="Lato Light"/>
                <a:cs typeface="Lato Light"/>
                <a:sym typeface="Lato Light"/>
              </a:rPr>
              <a:t>.</a:t>
            </a:r>
          </a:p>
          <a:p>
            <a:pPr marL="434340" lvl="1" indent="-217170" algn="just">
              <a:lnSpc>
                <a:spcPts val="2879"/>
              </a:lnSpc>
            </a:pPr>
            <a:endParaRPr lang="en-US" sz="2400" strike="noStrike" dirty="0">
              <a:solidFill>
                <a:srgbClr val="000000"/>
              </a:solidFill>
              <a:latin typeface="Lato Light"/>
              <a:ea typeface="Lato Light"/>
              <a:cs typeface="Lato Light"/>
              <a:sym typeface="Lato Light"/>
            </a:endParaRPr>
          </a:p>
        </p:txBody>
      </p:sp>
      <p:grpSp>
        <p:nvGrpSpPr>
          <p:cNvPr id="4" name="Group 4"/>
          <p:cNvGrpSpPr/>
          <p:nvPr/>
        </p:nvGrpSpPr>
        <p:grpSpPr>
          <a:xfrm>
            <a:off x="12649200" y="8986882"/>
            <a:ext cx="4607053" cy="1334806"/>
            <a:chOff x="298267" y="793322"/>
            <a:chExt cx="8423061" cy="3168832"/>
          </a:xfrm>
        </p:grpSpPr>
        <p:sp>
          <p:nvSpPr>
            <p:cNvPr id="5" name="Freeform 5">
              <a:hlinkClick r:id="rId4"/>
            </p:cNvPr>
            <p:cNvSpPr/>
            <p:nvPr/>
          </p:nvSpPr>
          <p:spPr>
            <a:xfrm>
              <a:off x="1074785" y="802897"/>
              <a:ext cx="7646543" cy="3159257"/>
            </a:xfrm>
            <a:custGeom>
              <a:avLst/>
              <a:gdLst/>
              <a:ahLst/>
              <a:cxnLst/>
              <a:rect l="l" t="t" r="r" b="b"/>
              <a:pathLst>
                <a:path w="7646543" h="3159257">
                  <a:moveTo>
                    <a:pt x="0" y="789814"/>
                  </a:moveTo>
                  <a:lnTo>
                    <a:pt x="6066917" y="789814"/>
                  </a:lnTo>
                  <a:lnTo>
                    <a:pt x="6066917" y="0"/>
                  </a:lnTo>
                  <a:lnTo>
                    <a:pt x="7646543" y="1579629"/>
                  </a:lnTo>
                  <a:lnTo>
                    <a:pt x="6066917" y="3159257"/>
                  </a:lnTo>
                  <a:lnTo>
                    <a:pt x="6066917" y="2369443"/>
                  </a:lnTo>
                  <a:lnTo>
                    <a:pt x="0" y="2369443"/>
                  </a:lnTo>
                  <a:close/>
                </a:path>
              </a:pathLst>
            </a:custGeom>
            <a:solidFill>
              <a:srgbClr val="0070C0"/>
            </a:solidFill>
            <a:ln w="38100" cap="sq">
              <a:solidFill>
                <a:srgbClr val="6B2926"/>
              </a:solidFill>
              <a:prstDash val="solid"/>
              <a:miter/>
            </a:ln>
          </p:spPr>
          <p:txBody>
            <a:bodyPr/>
            <a:lstStyle/>
            <a:p>
              <a:endParaRPr lang="en-GB" dirty="0"/>
            </a:p>
          </p:txBody>
        </p:sp>
        <p:sp>
          <p:nvSpPr>
            <p:cNvPr id="6" name="TextBox 6"/>
            <p:cNvSpPr txBox="1"/>
            <p:nvPr/>
          </p:nvSpPr>
          <p:spPr>
            <a:xfrm>
              <a:off x="298267" y="793322"/>
              <a:ext cx="7646518" cy="3168832"/>
            </a:xfrm>
            <a:prstGeom prst="rect">
              <a:avLst/>
            </a:prstGeom>
          </p:spPr>
          <p:txBody>
            <a:bodyPr lIns="50800" tIns="50800" rIns="50800" bIns="50800" rtlCol="0" anchor="ctr"/>
            <a:lstStyle/>
            <a:p>
              <a:pPr marL="0" lvl="0" indent="0" algn="ctr">
                <a:lnSpc>
                  <a:spcPts val="5400"/>
                </a:lnSpc>
                <a:spcBef>
                  <a:spcPct val="0"/>
                </a:spcBef>
              </a:pPr>
              <a:r>
                <a:rPr lang="en-US" sz="4000" b="1" strike="noStrike" dirty="0">
                  <a:solidFill>
                    <a:srgbClr val="FFFFFF"/>
                  </a:solidFill>
                  <a:latin typeface="Lato Bold"/>
                  <a:ea typeface="Lato Bold"/>
                  <a:cs typeface="Lato Bold"/>
                  <a:sym typeface="Lato Bold"/>
                </a:rPr>
                <a:t>Test</a:t>
              </a:r>
            </a:p>
          </p:txBody>
        </p:sp>
      </p:gr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42437"/>
            <a:ext cx="10701871" cy="1217295"/>
          </a:xfrm>
          <a:prstGeom prst="rect">
            <a:avLst/>
          </a:prstGeom>
        </p:spPr>
        <p:txBody>
          <a:bodyPr lIns="0" tIns="0" rIns="0" bIns="0" rtlCol="0" anchor="t">
            <a:spAutoFit/>
          </a:bodyPr>
          <a:lstStyle/>
          <a:p>
            <a:pPr marL="0" lvl="0" indent="0" algn="l">
              <a:lnSpc>
                <a:spcPts val="4830"/>
              </a:lnSpc>
              <a:spcBef>
                <a:spcPct val="0"/>
              </a:spcBef>
            </a:pPr>
            <a:r>
              <a:rPr lang="en-US" sz="4200" u="none" strike="noStrike">
                <a:solidFill>
                  <a:srgbClr val="000000"/>
                </a:solidFill>
                <a:latin typeface="Oswald"/>
                <a:ea typeface="Oswald"/>
                <a:cs typeface="Oswald"/>
                <a:sym typeface="Oswald"/>
              </a:rPr>
              <a:t>INTEGRAZIONE DELL'INTELLIGENZA ARTIFICIALE INCENTRATA SULL'UOMO NELL'ISTRUZIONE</a:t>
            </a:r>
          </a:p>
        </p:txBody>
      </p:sp>
      <p:sp>
        <p:nvSpPr>
          <p:cNvPr id="3" name="Freeform 3"/>
          <p:cNvSpPr/>
          <p:nvPr/>
        </p:nvSpPr>
        <p:spPr>
          <a:xfrm>
            <a:off x="881796" y="2694367"/>
            <a:ext cx="3795725" cy="5469239"/>
          </a:xfrm>
          <a:custGeom>
            <a:avLst/>
            <a:gdLst/>
            <a:ahLst/>
            <a:cxnLst/>
            <a:rect l="l" t="t" r="r" b="b"/>
            <a:pathLst>
              <a:path w="3795725" h="5469239">
                <a:moveTo>
                  <a:pt x="0" y="0"/>
                </a:moveTo>
                <a:lnTo>
                  <a:pt x="3795724" y="0"/>
                </a:lnTo>
                <a:lnTo>
                  <a:pt x="3795724" y="5469238"/>
                </a:lnTo>
                <a:lnTo>
                  <a:pt x="0" y="5469238"/>
                </a:lnTo>
                <a:lnTo>
                  <a:pt x="0" y="0"/>
                </a:lnTo>
                <a:close/>
              </a:path>
            </a:pathLst>
          </a:custGeom>
          <a:blipFill>
            <a:blip r:embed="rId4"/>
            <a:stretch>
              <a:fillRect/>
            </a:stretch>
          </a:blipFill>
        </p:spPr>
        <p:txBody>
          <a:bodyPr/>
          <a:lstStyle/>
          <a:p>
            <a:endParaRPr lang="en-GB"/>
          </a:p>
        </p:txBody>
      </p:sp>
      <p:sp>
        <p:nvSpPr>
          <p:cNvPr id="4" name="TextBox 4"/>
          <p:cNvSpPr txBox="1"/>
          <p:nvPr/>
        </p:nvSpPr>
        <p:spPr>
          <a:xfrm>
            <a:off x="1346276" y="2927183"/>
            <a:ext cx="2833745" cy="526092"/>
          </a:xfrm>
          <a:prstGeom prst="rect">
            <a:avLst/>
          </a:prstGeom>
        </p:spPr>
        <p:txBody>
          <a:bodyPr lIns="0" tIns="0" rIns="0" bIns="0" rtlCol="0" anchor="t">
            <a:spAutoFit/>
          </a:bodyPr>
          <a:lstStyle/>
          <a:p>
            <a:pPr marL="0" lvl="0" indent="0" algn="ctr">
              <a:lnSpc>
                <a:spcPts val="2071"/>
              </a:lnSpc>
              <a:spcBef>
                <a:spcPct val="0"/>
              </a:spcBef>
            </a:pPr>
            <a:r>
              <a:rPr lang="en-US" sz="1801" b="1" u="none" strike="noStrike">
                <a:solidFill>
                  <a:srgbClr val="000000"/>
                </a:solidFill>
                <a:latin typeface="Lato Bold"/>
                <a:ea typeface="Lato Bold"/>
                <a:cs typeface="Lato Bold"/>
                <a:sym typeface="Lato Bold"/>
              </a:rPr>
              <a:t>LIVELLO 1 - SUPERVISIONE</a:t>
            </a:r>
          </a:p>
        </p:txBody>
      </p:sp>
      <p:sp>
        <p:nvSpPr>
          <p:cNvPr id="5" name="Freeform 5"/>
          <p:cNvSpPr/>
          <p:nvPr/>
        </p:nvSpPr>
        <p:spPr>
          <a:xfrm>
            <a:off x="2036062" y="3608778"/>
            <a:ext cx="1363399" cy="1481102"/>
          </a:xfrm>
          <a:custGeom>
            <a:avLst/>
            <a:gdLst/>
            <a:ahLst/>
            <a:cxnLst/>
            <a:rect l="l" t="t" r="r" b="b"/>
            <a:pathLst>
              <a:path w="1363399" h="1481102">
                <a:moveTo>
                  <a:pt x="0" y="0"/>
                </a:moveTo>
                <a:lnTo>
                  <a:pt x="1363399" y="0"/>
                </a:lnTo>
                <a:lnTo>
                  <a:pt x="1363399" y="1481102"/>
                </a:lnTo>
                <a:lnTo>
                  <a:pt x="0" y="1481102"/>
                </a:lnTo>
                <a:lnTo>
                  <a:pt x="0" y="0"/>
                </a:lnTo>
                <a:close/>
              </a:path>
            </a:pathLst>
          </a:custGeom>
          <a:blipFill>
            <a:blip r:embed="rId5"/>
            <a:stretch>
              <a:fillRect/>
            </a:stretch>
          </a:blipFill>
        </p:spPr>
        <p:txBody>
          <a:bodyPr/>
          <a:lstStyle/>
          <a:p>
            <a:endParaRPr lang="en-GB"/>
          </a:p>
        </p:txBody>
      </p:sp>
      <p:sp>
        <p:nvSpPr>
          <p:cNvPr id="6" name="TextBox 6"/>
          <p:cNvSpPr txBox="1"/>
          <p:nvPr/>
        </p:nvSpPr>
        <p:spPr>
          <a:xfrm>
            <a:off x="1236364" y="5481075"/>
            <a:ext cx="2962794" cy="2205385"/>
          </a:xfrm>
          <a:prstGeom prst="rect">
            <a:avLst/>
          </a:prstGeom>
        </p:spPr>
        <p:txBody>
          <a:bodyPr lIns="0" tIns="0" rIns="0" bIns="0" rtlCol="0" anchor="t">
            <a:spAutoFit/>
          </a:bodyPr>
          <a:lstStyle/>
          <a:p>
            <a:pPr marL="0" lvl="0" indent="0" algn="ctr">
              <a:lnSpc>
                <a:spcPts val="2161"/>
              </a:lnSpc>
              <a:spcBef>
                <a:spcPct val="0"/>
              </a:spcBef>
            </a:pPr>
            <a:r>
              <a:rPr lang="en-US" sz="1801" u="none" strike="noStrike">
                <a:solidFill>
                  <a:srgbClr val="000000"/>
                </a:solidFill>
                <a:latin typeface="Lato Light"/>
                <a:ea typeface="Lato Light"/>
                <a:cs typeface="Lato Light"/>
                <a:sym typeface="Lato Light"/>
              </a:rPr>
              <a:t>I formatori comprendono il funzionamento degli strumenti di intelligenza artificiale, ne riconoscono i limiti e ignorano i suggerimenti che non si adattano al contesto educativo reale.</a:t>
            </a:r>
          </a:p>
        </p:txBody>
      </p:sp>
      <p:sp>
        <p:nvSpPr>
          <p:cNvPr id="7" name="Freeform 7"/>
          <p:cNvSpPr/>
          <p:nvPr/>
        </p:nvSpPr>
        <p:spPr>
          <a:xfrm>
            <a:off x="4677520" y="2694367"/>
            <a:ext cx="3727278" cy="5469239"/>
          </a:xfrm>
          <a:custGeom>
            <a:avLst/>
            <a:gdLst/>
            <a:ahLst/>
            <a:cxnLst/>
            <a:rect l="l" t="t" r="r" b="b"/>
            <a:pathLst>
              <a:path w="3727278" h="5469239">
                <a:moveTo>
                  <a:pt x="0" y="0"/>
                </a:moveTo>
                <a:lnTo>
                  <a:pt x="3727278" y="0"/>
                </a:lnTo>
                <a:lnTo>
                  <a:pt x="3727278" y="5469238"/>
                </a:lnTo>
                <a:lnTo>
                  <a:pt x="0" y="5469238"/>
                </a:lnTo>
                <a:lnTo>
                  <a:pt x="0" y="0"/>
                </a:lnTo>
                <a:close/>
              </a:path>
            </a:pathLst>
          </a:custGeom>
          <a:blipFill>
            <a:blip r:embed="rId6"/>
            <a:stretch>
              <a:fillRect l="-755" r="-755"/>
            </a:stretch>
          </a:blipFill>
        </p:spPr>
        <p:txBody>
          <a:bodyPr/>
          <a:lstStyle/>
          <a:p>
            <a:endParaRPr lang="en-GB"/>
          </a:p>
        </p:txBody>
      </p:sp>
      <p:sp>
        <p:nvSpPr>
          <p:cNvPr id="8" name="TextBox 8"/>
          <p:cNvSpPr txBox="1"/>
          <p:nvPr/>
        </p:nvSpPr>
        <p:spPr>
          <a:xfrm>
            <a:off x="5144627" y="2927183"/>
            <a:ext cx="2793065" cy="526092"/>
          </a:xfrm>
          <a:prstGeom prst="rect">
            <a:avLst/>
          </a:prstGeom>
        </p:spPr>
        <p:txBody>
          <a:bodyPr lIns="0" tIns="0" rIns="0" bIns="0" rtlCol="0" anchor="t">
            <a:spAutoFit/>
          </a:bodyPr>
          <a:lstStyle/>
          <a:p>
            <a:pPr marL="0" lvl="0" indent="0" algn="ctr">
              <a:lnSpc>
                <a:spcPts val="2071"/>
              </a:lnSpc>
              <a:spcBef>
                <a:spcPct val="0"/>
              </a:spcBef>
            </a:pPr>
            <a:r>
              <a:rPr lang="en-US" sz="1801" b="1" u="none" strike="noStrike">
                <a:solidFill>
                  <a:srgbClr val="000000"/>
                </a:solidFill>
                <a:latin typeface="Lato Bold"/>
                <a:ea typeface="Lato Bold"/>
                <a:cs typeface="Lato Bold"/>
                <a:sym typeface="Lato Bold"/>
              </a:rPr>
              <a:t>LIVELLO 2 - VERIFICA E CORREZIONE</a:t>
            </a:r>
          </a:p>
        </p:txBody>
      </p:sp>
      <p:sp>
        <p:nvSpPr>
          <p:cNvPr id="9" name="Freeform 9"/>
          <p:cNvSpPr/>
          <p:nvPr/>
        </p:nvSpPr>
        <p:spPr>
          <a:xfrm>
            <a:off x="5872150" y="3623491"/>
            <a:ext cx="1539954" cy="1481102"/>
          </a:xfrm>
          <a:custGeom>
            <a:avLst/>
            <a:gdLst/>
            <a:ahLst/>
            <a:cxnLst/>
            <a:rect l="l" t="t" r="r" b="b"/>
            <a:pathLst>
              <a:path w="1539954" h="1481102">
                <a:moveTo>
                  <a:pt x="0" y="0"/>
                </a:moveTo>
                <a:lnTo>
                  <a:pt x="1539954" y="0"/>
                </a:lnTo>
                <a:lnTo>
                  <a:pt x="1539954" y="1481102"/>
                </a:lnTo>
                <a:lnTo>
                  <a:pt x="0" y="1481102"/>
                </a:lnTo>
                <a:lnTo>
                  <a:pt x="0" y="0"/>
                </a:lnTo>
                <a:close/>
              </a:path>
            </a:pathLst>
          </a:custGeom>
          <a:blipFill>
            <a:blip r:embed="rId7"/>
            <a:stretch>
              <a:fillRect/>
            </a:stretch>
          </a:blipFill>
        </p:spPr>
        <p:txBody>
          <a:bodyPr/>
          <a:lstStyle/>
          <a:p>
            <a:endParaRPr lang="en-GB"/>
          </a:p>
        </p:txBody>
      </p:sp>
      <p:sp>
        <p:nvSpPr>
          <p:cNvPr id="10" name="TextBox 10"/>
          <p:cNvSpPr txBox="1"/>
          <p:nvPr/>
        </p:nvSpPr>
        <p:spPr>
          <a:xfrm>
            <a:off x="5030142" y="5481075"/>
            <a:ext cx="3022034" cy="1930903"/>
          </a:xfrm>
          <a:prstGeom prst="rect">
            <a:avLst/>
          </a:prstGeom>
        </p:spPr>
        <p:txBody>
          <a:bodyPr lIns="0" tIns="0" rIns="0" bIns="0" rtlCol="0" anchor="t">
            <a:spAutoFit/>
          </a:bodyPr>
          <a:lstStyle/>
          <a:p>
            <a:pPr marL="0" lvl="0" indent="0" algn="ctr">
              <a:lnSpc>
                <a:spcPts val="2161"/>
              </a:lnSpc>
              <a:spcBef>
                <a:spcPct val="0"/>
              </a:spcBef>
            </a:pPr>
            <a:r>
              <a:rPr lang="en-US" sz="1801" u="none" strike="noStrike">
                <a:solidFill>
                  <a:srgbClr val="000000"/>
                </a:solidFill>
                <a:latin typeface="Lato Light"/>
                <a:ea typeface="Lato Light"/>
                <a:cs typeface="Lato Light"/>
                <a:sym typeface="Lato Light"/>
              </a:rPr>
              <a:t>I risultati dell'IA utilizzati per la valutazione, la guida o il feedback devono essere attentamente verificati e convalidati dal formatore; l'IA supporta le decisioni, non le sostituisce.</a:t>
            </a:r>
          </a:p>
        </p:txBody>
      </p:sp>
      <p:sp>
        <p:nvSpPr>
          <p:cNvPr id="11" name="Freeform 11"/>
          <p:cNvSpPr/>
          <p:nvPr/>
        </p:nvSpPr>
        <p:spPr>
          <a:xfrm>
            <a:off x="8606734" y="2694367"/>
            <a:ext cx="3614985" cy="5469239"/>
          </a:xfrm>
          <a:custGeom>
            <a:avLst/>
            <a:gdLst/>
            <a:ahLst/>
            <a:cxnLst/>
            <a:rect l="l" t="t" r="r" b="b"/>
            <a:pathLst>
              <a:path w="3614985" h="5469239">
                <a:moveTo>
                  <a:pt x="0" y="0"/>
                </a:moveTo>
                <a:lnTo>
                  <a:pt x="3614984" y="0"/>
                </a:lnTo>
                <a:lnTo>
                  <a:pt x="3614984" y="5469238"/>
                </a:lnTo>
                <a:lnTo>
                  <a:pt x="0" y="5469238"/>
                </a:lnTo>
                <a:lnTo>
                  <a:pt x="0" y="0"/>
                </a:lnTo>
                <a:close/>
              </a:path>
            </a:pathLst>
          </a:custGeom>
          <a:blipFill>
            <a:blip r:embed="rId8"/>
            <a:stretch>
              <a:fillRect l="-2767" r="-2231"/>
            </a:stretch>
          </a:blipFill>
        </p:spPr>
        <p:txBody>
          <a:bodyPr/>
          <a:lstStyle/>
          <a:p>
            <a:endParaRPr lang="en-GB"/>
          </a:p>
        </p:txBody>
      </p:sp>
      <p:sp>
        <p:nvSpPr>
          <p:cNvPr id="12" name="TextBox 12"/>
          <p:cNvSpPr txBox="1"/>
          <p:nvPr/>
        </p:nvSpPr>
        <p:spPr>
          <a:xfrm>
            <a:off x="8902297" y="3055847"/>
            <a:ext cx="3154521" cy="268764"/>
          </a:xfrm>
          <a:prstGeom prst="rect">
            <a:avLst/>
          </a:prstGeom>
        </p:spPr>
        <p:txBody>
          <a:bodyPr lIns="0" tIns="0" rIns="0" bIns="0" rtlCol="0" anchor="t">
            <a:spAutoFit/>
          </a:bodyPr>
          <a:lstStyle/>
          <a:p>
            <a:pPr marL="0" lvl="0" indent="0" algn="ctr">
              <a:lnSpc>
                <a:spcPts val="2071"/>
              </a:lnSpc>
              <a:spcBef>
                <a:spcPct val="0"/>
              </a:spcBef>
            </a:pPr>
            <a:r>
              <a:rPr lang="en-US" sz="1801" b="1" u="none" strike="noStrike">
                <a:solidFill>
                  <a:srgbClr val="000000"/>
                </a:solidFill>
                <a:latin typeface="Lato Bold"/>
                <a:ea typeface="Lato Bold"/>
                <a:cs typeface="Lato Bold"/>
                <a:sym typeface="Lato Bold"/>
              </a:rPr>
              <a:t>LIVELLO 3 - RESPONSABILITÀ</a:t>
            </a:r>
          </a:p>
        </p:txBody>
      </p:sp>
      <p:sp>
        <p:nvSpPr>
          <p:cNvPr id="13" name="Freeform 13"/>
          <p:cNvSpPr/>
          <p:nvPr/>
        </p:nvSpPr>
        <p:spPr>
          <a:xfrm>
            <a:off x="9560875" y="3623491"/>
            <a:ext cx="1706701" cy="1481102"/>
          </a:xfrm>
          <a:custGeom>
            <a:avLst/>
            <a:gdLst/>
            <a:ahLst/>
            <a:cxnLst/>
            <a:rect l="l" t="t" r="r" b="b"/>
            <a:pathLst>
              <a:path w="1706701" h="1481102">
                <a:moveTo>
                  <a:pt x="0" y="0"/>
                </a:moveTo>
                <a:lnTo>
                  <a:pt x="1706701" y="0"/>
                </a:lnTo>
                <a:lnTo>
                  <a:pt x="1706701" y="1481102"/>
                </a:lnTo>
                <a:lnTo>
                  <a:pt x="0" y="1481102"/>
                </a:lnTo>
                <a:lnTo>
                  <a:pt x="0" y="0"/>
                </a:lnTo>
                <a:close/>
              </a:path>
            </a:pathLst>
          </a:custGeom>
          <a:blipFill>
            <a:blip r:embed="rId9"/>
            <a:stretch>
              <a:fillRect/>
            </a:stretch>
          </a:blipFill>
        </p:spPr>
        <p:txBody>
          <a:bodyPr/>
          <a:lstStyle/>
          <a:p>
            <a:endParaRPr lang="en-GB"/>
          </a:p>
        </p:txBody>
      </p:sp>
      <p:sp>
        <p:nvSpPr>
          <p:cNvPr id="14" name="TextBox 14"/>
          <p:cNvSpPr txBox="1"/>
          <p:nvPr/>
        </p:nvSpPr>
        <p:spPr>
          <a:xfrm>
            <a:off x="8906642" y="5422223"/>
            <a:ext cx="3015168" cy="1656420"/>
          </a:xfrm>
          <a:prstGeom prst="rect">
            <a:avLst/>
          </a:prstGeom>
        </p:spPr>
        <p:txBody>
          <a:bodyPr lIns="0" tIns="0" rIns="0" bIns="0" rtlCol="0" anchor="t">
            <a:spAutoFit/>
          </a:bodyPr>
          <a:lstStyle/>
          <a:p>
            <a:pPr marL="0" lvl="0" indent="0" algn="ctr">
              <a:lnSpc>
                <a:spcPts val="2161"/>
              </a:lnSpc>
              <a:spcBef>
                <a:spcPct val="0"/>
              </a:spcBef>
            </a:pPr>
            <a:r>
              <a:rPr lang="en-US" sz="1801" u="none" strike="noStrike">
                <a:solidFill>
                  <a:srgbClr val="000000"/>
                </a:solidFill>
                <a:latin typeface="Lato Light"/>
                <a:ea typeface="Lato Light"/>
                <a:cs typeface="Lato Light"/>
                <a:sym typeface="Lato Light"/>
              </a:rPr>
              <a:t>Le decisioni supportate dall'IA devono essere gestibili e spiegabili; la responsabilità delle loro conseguenze rimane sempre e comunque in capo agli educatori e alle istituzioni.</a:t>
            </a:r>
          </a:p>
        </p:txBody>
      </p:sp>
      <p:sp>
        <p:nvSpPr>
          <p:cNvPr id="15" name="Freeform 15"/>
          <p:cNvSpPr/>
          <p:nvPr/>
        </p:nvSpPr>
        <p:spPr>
          <a:xfrm>
            <a:off x="12521627" y="3800260"/>
            <a:ext cx="5566236" cy="3886200"/>
          </a:xfrm>
          <a:custGeom>
            <a:avLst/>
            <a:gdLst/>
            <a:ahLst/>
            <a:cxnLst/>
            <a:rect l="l" t="t" r="r" b="b"/>
            <a:pathLst>
              <a:path w="5566236" h="3033598">
                <a:moveTo>
                  <a:pt x="0" y="0"/>
                </a:moveTo>
                <a:lnTo>
                  <a:pt x="5566236" y="0"/>
                </a:lnTo>
                <a:lnTo>
                  <a:pt x="5566236" y="3033598"/>
                </a:lnTo>
                <a:lnTo>
                  <a:pt x="0" y="3033598"/>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16" name="TextBox 16"/>
          <p:cNvSpPr txBox="1"/>
          <p:nvPr/>
        </p:nvSpPr>
        <p:spPr>
          <a:xfrm>
            <a:off x="12990599" y="4211207"/>
            <a:ext cx="4628292" cy="2885405"/>
          </a:xfrm>
          <a:prstGeom prst="rect">
            <a:avLst/>
          </a:prstGeom>
        </p:spPr>
        <p:txBody>
          <a:bodyPr lIns="0" tIns="0" rIns="0" bIns="0" rtlCol="0" anchor="t">
            <a:spAutoFit/>
          </a:bodyPr>
          <a:lstStyle/>
          <a:p>
            <a:pPr marL="0" lvl="0" indent="0" algn="ctr">
              <a:lnSpc>
                <a:spcPts val="2520"/>
              </a:lnSpc>
              <a:spcBef>
                <a:spcPct val="0"/>
              </a:spcBef>
            </a:pPr>
            <a:r>
              <a:rPr lang="en-US" sz="2400" u="none" strike="noStrike" dirty="0">
                <a:solidFill>
                  <a:srgbClr val="000000"/>
                </a:solidFill>
                <a:latin typeface="Lato Light" panose="020F0302020204030203" pitchFamily="34" charset="0"/>
                <a:ea typeface="Canva Sans"/>
                <a:cs typeface="Canva Sans"/>
                <a:sym typeface="Canva Sans"/>
              </a:rPr>
              <a:t>L'IA non è un </a:t>
            </a:r>
            <a:r>
              <a:rPr lang="en-US" sz="2400" u="none" strike="noStrike" dirty="0" err="1">
                <a:solidFill>
                  <a:srgbClr val="000000"/>
                </a:solidFill>
                <a:latin typeface="Lato Light" panose="020F0302020204030203" pitchFamily="34" charset="0"/>
                <a:ea typeface="Canva Sans"/>
                <a:cs typeface="Canva Sans"/>
                <a:sym typeface="Canva Sans"/>
              </a:rPr>
              <a:t>soggetto</a:t>
            </a:r>
            <a:r>
              <a:rPr lang="en-US" sz="2400" u="none" strike="noStrike" dirty="0">
                <a:solidFill>
                  <a:srgbClr val="000000"/>
                </a:solidFill>
                <a:latin typeface="Lato Light" panose="020F0302020204030203" pitchFamily="34" charset="0"/>
                <a:ea typeface="Canva Sans"/>
                <a:cs typeface="Canva Sans"/>
                <a:sym typeface="Canva Sans"/>
              </a:rPr>
              <a:t> morale o </a:t>
            </a:r>
            <a:r>
              <a:rPr lang="en-US" sz="2400" u="none" strike="noStrike" dirty="0" err="1">
                <a:solidFill>
                  <a:srgbClr val="000000"/>
                </a:solidFill>
                <a:latin typeface="Lato Light" panose="020F0302020204030203" pitchFamily="34" charset="0"/>
                <a:ea typeface="Canva Sans"/>
                <a:cs typeface="Canva Sans"/>
                <a:sym typeface="Canva Sans"/>
              </a:rPr>
              <a:t>decisionale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pertanto</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i</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formatori</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devono</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esercitare</a:t>
            </a:r>
            <a:r>
              <a:rPr lang="en-US" sz="2400" u="none" strike="noStrike" dirty="0">
                <a:solidFill>
                  <a:srgbClr val="000000"/>
                </a:solidFill>
                <a:latin typeface="Lato Light" panose="020F0302020204030203" pitchFamily="34" charset="0"/>
                <a:ea typeface="Canva Sans"/>
                <a:cs typeface="Canva Sans"/>
                <a:sym typeface="Canva Sans"/>
              </a:rPr>
              <a:t> la </a:t>
            </a:r>
            <a:r>
              <a:rPr lang="en-US" sz="2400" u="none" strike="noStrike" dirty="0" err="1">
                <a:solidFill>
                  <a:srgbClr val="000000"/>
                </a:solidFill>
                <a:latin typeface="Lato Light" panose="020F0302020204030203" pitchFamily="34" charset="0"/>
                <a:ea typeface="Canva Sans"/>
                <a:cs typeface="Canva Sans"/>
                <a:sym typeface="Canva Sans"/>
              </a:rPr>
              <a:t>responsabilità</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umana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attraverso</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una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supervisione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critica</a:t>
            </a:r>
            <a:r>
              <a:rPr lang="en-US" sz="2400" u="none" strike="noStrike" dirty="0">
                <a:solidFill>
                  <a:srgbClr val="000000"/>
                </a:solidFill>
                <a:latin typeface="Lato Light" panose="020F0302020204030203" pitchFamily="34" charset="0"/>
                <a:ea typeface="Canva Sans"/>
                <a:cs typeface="Canva Sans"/>
                <a:sym typeface="Canva Sans"/>
              </a:rPr>
              <a:t>, la </a:t>
            </a:r>
            <a:r>
              <a:rPr lang="en-US" sz="2400" u="none" strike="noStrike" dirty="0" err="1">
                <a:solidFill>
                  <a:srgbClr val="000000"/>
                </a:solidFill>
                <a:latin typeface="Lato Light" panose="020F0302020204030203" pitchFamily="34" charset="0"/>
                <a:ea typeface="Canva Sans"/>
                <a:cs typeface="Canva Sans"/>
                <a:sym typeface="Canva Sans"/>
              </a:rPr>
              <a:t>verifica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dei</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risultati</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decisioni</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responsabili</a:t>
            </a:r>
            <a:r>
              <a:rPr lang="en-US" sz="2400" u="none" strike="noStrike" dirty="0">
                <a:solidFill>
                  <a:srgbClr val="000000"/>
                </a:solidFill>
                <a:latin typeface="Lato Light" panose="020F0302020204030203" pitchFamily="34" charset="0"/>
                <a:ea typeface="Canva Sans"/>
                <a:cs typeface="Canva Sans"/>
                <a:sym typeface="Canva Sans"/>
              </a:rPr>
              <a:t> e </a:t>
            </a:r>
            <a:r>
              <a:rPr lang="en-US" sz="2400" u="none" strike="noStrike" dirty="0" err="1">
                <a:solidFill>
                  <a:srgbClr val="000000"/>
                </a:solidFill>
                <a:latin typeface="Lato Light" panose="020F0302020204030203" pitchFamily="34" charset="0"/>
                <a:ea typeface="Canva Sans"/>
                <a:cs typeface="Canva Sans"/>
                <a:sym typeface="Canva Sans"/>
              </a:rPr>
              <a:t>l'integrazione</a:t>
            </a:r>
            <a:r>
              <a:rPr lang="en-US" sz="2400" u="none" strike="noStrike" dirty="0">
                <a:solidFill>
                  <a:srgbClr val="000000"/>
                </a:solidFill>
                <a:latin typeface="Lato Light" panose="020F0302020204030203" pitchFamily="34" charset="0"/>
                <a:ea typeface="Canva Sans"/>
                <a:cs typeface="Canva Sans"/>
                <a:sym typeface="Canva Sans"/>
              </a:rPr>
              <a:t> della </a:t>
            </a:r>
            <a:r>
              <a:rPr lang="en-US" sz="2400" u="none" strike="noStrike" dirty="0" err="1">
                <a:solidFill>
                  <a:srgbClr val="000000"/>
                </a:solidFill>
                <a:latin typeface="Lato Light" panose="020F0302020204030203" pitchFamily="34" charset="0"/>
                <a:ea typeface="Canva Sans"/>
                <a:cs typeface="Canva Sans"/>
                <a:sym typeface="Canva Sans"/>
              </a:rPr>
              <a:t>tecnologia</a:t>
            </a:r>
            <a:r>
              <a:rPr lang="en-US" sz="2400" u="none" strike="noStrike" dirty="0">
                <a:solidFill>
                  <a:srgbClr val="000000"/>
                </a:solidFill>
                <a:latin typeface="Lato Light" panose="020F0302020204030203" pitchFamily="34" charset="0"/>
                <a:ea typeface="Canva Sans"/>
                <a:cs typeface="Canva Sans"/>
                <a:sym typeface="Canva Sans"/>
              </a:rPr>
              <a:t> con un </a:t>
            </a:r>
            <a:r>
              <a:rPr lang="en-US" sz="2400" u="none" strike="noStrike" dirty="0" err="1">
                <a:solidFill>
                  <a:srgbClr val="000000"/>
                </a:solidFill>
                <a:latin typeface="Lato Light" panose="020F0302020204030203" pitchFamily="34" charset="0"/>
                <a:ea typeface="Canva Sans"/>
                <a:cs typeface="Canva Sans"/>
                <a:sym typeface="Canva Sans"/>
              </a:rPr>
              <a:t>giudizio</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contestuale</a:t>
            </a:r>
            <a:r>
              <a:rPr lang="en-US" sz="2400" u="none" strike="noStrike" dirty="0">
                <a:solidFill>
                  <a:srgbClr val="000000"/>
                </a:solidFill>
                <a:latin typeface="Lato Light" panose="020F0302020204030203" pitchFamily="34" charset="0"/>
                <a:ea typeface="Canva Sans"/>
                <a:cs typeface="Canva Sans"/>
                <a:sym typeface="Canva Sans"/>
              </a:rPr>
              <a:t> e </a:t>
            </a:r>
            <a:r>
              <a:rPr lang="en-US" sz="2400" u="none" strike="noStrike" dirty="0" err="1">
                <a:solidFill>
                  <a:srgbClr val="000000"/>
                </a:solidFill>
                <a:latin typeface="Lato Light" panose="020F0302020204030203" pitchFamily="34" charset="0"/>
                <a:ea typeface="Canva Sans"/>
                <a:cs typeface="Canva Sans"/>
                <a:sym typeface="Canva Sans"/>
              </a:rPr>
              <a:t>pedagogico</a:t>
            </a:r>
            <a:r>
              <a:rPr lang="en-US" sz="2400" u="none" strike="noStrike" dirty="0">
                <a:solidFill>
                  <a:srgbClr val="000000"/>
                </a:solidFill>
                <a:latin typeface="Lato Light" panose="020F0302020204030203" pitchFamily="34" charset="0"/>
                <a:ea typeface="Canva Sans"/>
                <a:cs typeface="Canva Sans"/>
                <a:sym typeface="Canva Sans"/>
              </a:rPr>
              <a:t>.</a:t>
            </a:r>
          </a:p>
        </p:txBody>
      </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67393" y="2249805"/>
            <a:ext cx="5724664" cy="5911215"/>
          </a:xfrm>
          <a:prstGeom prst="rect">
            <a:avLst/>
          </a:prstGeom>
        </p:spPr>
        <p:txBody>
          <a:bodyPr lIns="0" tIns="0" rIns="0" bIns="0" rtlCol="0" anchor="t">
            <a:spAutoFit/>
          </a:bodyPr>
          <a:lstStyle/>
          <a:p>
            <a:pPr marL="0" lvl="0" indent="0" algn="l">
              <a:lnSpc>
                <a:spcPts val="6600"/>
              </a:lnSpc>
            </a:pPr>
            <a:r>
              <a:rPr lang="en-US" sz="6600" u="none" strike="noStrike">
                <a:solidFill>
                  <a:srgbClr val="000000"/>
                </a:solidFill>
                <a:latin typeface="Oswald"/>
                <a:ea typeface="Oswald"/>
                <a:cs typeface="Oswald"/>
                <a:sym typeface="Oswald"/>
              </a:rPr>
              <a:t>UNITÀ 4: </a:t>
            </a:r>
          </a:p>
          <a:p>
            <a:pPr marL="0" lvl="0" indent="0" algn="l">
              <a:lnSpc>
                <a:spcPts val="6600"/>
              </a:lnSpc>
            </a:pPr>
            <a:r>
              <a:rPr lang="en-US" sz="6600" u="none" strike="noStrike">
                <a:solidFill>
                  <a:srgbClr val="000000"/>
                </a:solidFill>
                <a:latin typeface="Oswald"/>
                <a:ea typeface="Oswald"/>
                <a:cs typeface="Oswald"/>
                <a:sym typeface="Oswald"/>
              </a:rPr>
              <a:t>RAFFORZARE L'ALFABETIZZAZIONE DIGITALE E MEDIATICA PER LA VALUTAZIONE CRITICA DELL'IA</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n-GB"/>
            </a:p>
          </p:txBody>
        </p:sp>
      </p:gr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638300"/>
            <a:ext cx="16230600" cy="3691523"/>
          </a:xfrm>
          <a:prstGeom prst="rect">
            <a:avLst/>
          </a:prstGeom>
        </p:spPr>
        <p:txBody>
          <a:bodyPr lIns="0" tIns="0" rIns="0" bIns="0" rtlCol="0" anchor="t">
            <a:spAutoFit/>
          </a:bodyPr>
          <a:lstStyle/>
          <a:p>
            <a:pPr algn="just">
              <a:lnSpc>
                <a:spcPts val="2879"/>
              </a:lnSpc>
            </a:pPr>
            <a:r>
              <a:rPr lang="en-US" sz="2400" dirty="0" err="1">
                <a:solidFill>
                  <a:srgbClr val="000000"/>
                </a:solidFill>
                <a:latin typeface="Lato Light"/>
                <a:sym typeface="Lato"/>
              </a:rPr>
              <a:t>L'alfabetizzazione</a:t>
            </a:r>
            <a:r>
              <a:rPr lang="en-US" sz="2400" dirty="0">
                <a:solidFill>
                  <a:srgbClr val="000000"/>
                </a:solidFill>
                <a:latin typeface="Lato Light"/>
                <a:sym typeface="Lato"/>
              </a:rPr>
              <a:t> </a:t>
            </a:r>
            <a:r>
              <a:rPr lang="en-US" sz="2400" dirty="0" err="1">
                <a:solidFill>
                  <a:srgbClr val="000000"/>
                </a:solidFill>
                <a:latin typeface="Lato Light"/>
                <a:sym typeface="Lato"/>
              </a:rPr>
              <a:t>digitale</a:t>
            </a:r>
            <a:r>
              <a:rPr lang="en-US" sz="2400" dirty="0">
                <a:solidFill>
                  <a:srgbClr val="000000"/>
                </a:solidFill>
                <a:latin typeface="Lato Light"/>
                <a:sym typeface="Lato"/>
              </a:rPr>
              <a:t> e </a:t>
            </a:r>
            <a:r>
              <a:rPr lang="en-US" sz="2400" dirty="0" err="1">
                <a:solidFill>
                  <a:srgbClr val="000000"/>
                </a:solidFill>
                <a:latin typeface="Lato Light"/>
                <a:sym typeface="Lato"/>
              </a:rPr>
              <a:t>mediatica</a:t>
            </a:r>
            <a:r>
              <a:rPr lang="en-US" sz="2400" dirty="0">
                <a:solidFill>
                  <a:srgbClr val="000000"/>
                </a:solidFill>
                <a:latin typeface="Lato Light"/>
                <a:sym typeface="Lato"/>
              </a:rPr>
              <a:t> non </a:t>
            </a:r>
            <a:r>
              <a:rPr lang="en-US" sz="2400" dirty="0" err="1">
                <a:solidFill>
                  <a:srgbClr val="000000"/>
                </a:solidFill>
                <a:latin typeface="Lato Light"/>
                <a:sym typeface="Lato"/>
              </a:rPr>
              <a:t>significa</a:t>
            </a:r>
            <a:r>
              <a:rPr lang="en-US" sz="2400" dirty="0">
                <a:solidFill>
                  <a:srgbClr val="000000"/>
                </a:solidFill>
                <a:latin typeface="Lato Light"/>
                <a:sym typeface="Lato"/>
              </a:rPr>
              <a:t> </a:t>
            </a:r>
            <a:r>
              <a:rPr lang="en-US" sz="2400" dirty="0" err="1">
                <a:solidFill>
                  <a:srgbClr val="000000"/>
                </a:solidFill>
                <a:latin typeface="Lato Light"/>
                <a:sym typeface="Lato"/>
              </a:rPr>
              <a:t>dipendere</a:t>
            </a:r>
            <a:r>
              <a:rPr lang="en-US" sz="2400" dirty="0">
                <a:solidFill>
                  <a:srgbClr val="000000"/>
                </a:solidFill>
                <a:latin typeface="Lato Light"/>
                <a:sym typeface="Lato"/>
              </a:rPr>
              <a:t> </a:t>
            </a:r>
            <a:r>
              <a:rPr lang="en-US" sz="2400" dirty="0" err="1">
                <a:solidFill>
                  <a:srgbClr val="000000"/>
                </a:solidFill>
                <a:latin typeface="Lato Light"/>
                <a:sym typeface="Lato"/>
              </a:rPr>
              <a:t>maggiormente</a:t>
            </a:r>
            <a:r>
              <a:rPr lang="en-US" sz="2400" dirty="0">
                <a:solidFill>
                  <a:srgbClr val="000000"/>
                </a:solidFill>
                <a:latin typeface="Lato Light"/>
                <a:sym typeface="Lato"/>
              </a:rPr>
              <a:t> </a:t>
            </a:r>
            <a:r>
              <a:rPr lang="en-US" sz="2400" dirty="0" err="1">
                <a:solidFill>
                  <a:srgbClr val="000000"/>
                </a:solidFill>
                <a:latin typeface="Lato Light"/>
                <a:sym typeface="Lato"/>
              </a:rPr>
              <a:t>dall'intelligenza</a:t>
            </a:r>
            <a:r>
              <a:rPr lang="en-US" sz="2400" dirty="0">
                <a:solidFill>
                  <a:srgbClr val="000000"/>
                </a:solidFill>
                <a:latin typeface="Lato Light"/>
                <a:sym typeface="Lato"/>
              </a:rPr>
              <a:t> </a:t>
            </a:r>
            <a:r>
              <a:rPr lang="en-US" sz="2400" dirty="0" err="1">
                <a:solidFill>
                  <a:srgbClr val="000000"/>
                </a:solidFill>
                <a:latin typeface="Lato Light"/>
                <a:sym typeface="Lato"/>
              </a:rPr>
              <a:t>artificiale</a:t>
            </a:r>
            <a:r>
              <a:rPr lang="en-US" sz="2400" dirty="0">
                <a:solidFill>
                  <a:srgbClr val="000000"/>
                </a:solidFill>
                <a:latin typeface="Lato Light"/>
                <a:sym typeface="Lato"/>
              </a:rPr>
              <a:t>, ma </a:t>
            </a:r>
            <a:r>
              <a:rPr lang="en-US" sz="2400" dirty="0" err="1">
                <a:solidFill>
                  <a:srgbClr val="000000"/>
                </a:solidFill>
                <a:latin typeface="Lato Light"/>
                <a:sym typeface="Lato"/>
              </a:rPr>
              <a:t>avere</a:t>
            </a:r>
            <a:r>
              <a:rPr lang="en-US" sz="2400" dirty="0">
                <a:solidFill>
                  <a:srgbClr val="000000"/>
                </a:solidFill>
                <a:latin typeface="Lato Light"/>
                <a:sym typeface="Lato"/>
              </a:rPr>
              <a:t> </a:t>
            </a:r>
            <a:r>
              <a:rPr lang="en-US" sz="2400" dirty="0" err="1">
                <a:solidFill>
                  <a:srgbClr val="000000"/>
                </a:solidFill>
                <a:latin typeface="Lato Light"/>
                <a:sym typeface="Lato"/>
              </a:rPr>
              <a:t>più</a:t>
            </a:r>
            <a:r>
              <a:rPr lang="en-US" sz="2400" dirty="0">
                <a:solidFill>
                  <a:srgbClr val="000000"/>
                </a:solidFill>
                <a:latin typeface="Lato Light"/>
                <a:sym typeface="Lato"/>
              </a:rPr>
              <a:t> fiducia </a:t>
            </a:r>
            <a:r>
              <a:rPr lang="en-US" sz="2400" dirty="0" err="1">
                <a:solidFill>
                  <a:srgbClr val="000000"/>
                </a:solidFill>
                <a:latin typeface="Lato Light"/>
                <a:sym typeface="Lato"/>
              </a:rPr>
              <a:t>nel</a:t>
            </a:r>
            <a:r>
              <a:rPr lang="en-US" sz="2400" dirty="0">
                <a:solidFill>
                  <a:srgbClr val="000000"/>
                </a:solidFill>
                <a:latin typeface="Lato Light"/>
                <a:sym typeface="Lato"/>
              </a:rPr>
              <a:t> proprio </a:t>
            </a:r>
            <a:r>
              <a:rPr lang="en-US" sz="2400" dirty="0" err="1">
                <a:solidFill>
                  <a:srgbClr val="000000"/>
                </a:solidFill>
                <a:latin typeface="Lato Light"/>
                <a:sym typeface="Lato"/>
              </a:rPr>
              <a:t>giudizio</a:t>
            </a:r>
            <a:r>
              <a:rPr lang="en-US" sz="2400" dirty="0">
                <a:solidFill>
                  <a:srgbClr val="000000"/>
                </a:solidFill>
                <a:latin typeface="Lato Light"/>
                <a:sym typeface="Lato"/>
              </a:rPr>
              <a:t> </a:t>
            </a:r>
            <a:r>
              <a:rPr lang="en-US" sz="2400" dirty="0" err="1">
                <a:solidFill>
                  <a:srgbClr val="000000"/>
                </a:solidFill>
                <a:latin typeface="Lato Light"/>
                <a:sym typeface="Lato"/>
              </a:rPr>
              <a:t>professionale</a:t>
            </a:r>
            <a:r>
              <a:rPr lang="en-US" sz="2400" dirty="0">
                <a:solidFill>
                  <a:srgbClr val="000000"/>
                </a:solidFill>
                <a:latin typeface="Lato Light"/>
                <a:sym typeface="Lato"/>
              </a:rPr>
              <a:t>.</a:t>
            </a:r>
          </a:p>
          <a:p>
            <a:pPr algn="just">
              <a:lnSpc>
                <a:spcPts val="2879"/>
              </a:lnSpc>
            </a:pPr>
            <a:endParaRPr lang="en-US" sz="2400" dirty="0">
              <a:solidFill>
                <a:srgbClr val="000000"/>
              </a:solidFill>
              <a:latin typeface="Lato Light"/>
              <a:sym typeface="Lato"/>
            </a:endParaRPr>
          </a:p>
          <a:p>
            <a:pPr algn="just">
              <a:lnSpc>
                <a:spcPts val="2879"/>
              </a:lnSpc>
            </a:pPr>
            <a:r>
              <a:rPr lang="en-US" sz="2400" dirty="0">
                <a:solidFill>
                  <a:srgbClr val="000000"/>
                </a:solidFill>
                <a:latin typeface="Lato Light"/>
                <a:sym typeface="Lato"/>
              </a:rPr>
              <a:t>In </a:t>
            </a:r>
            <a:r>
              <a:rPr lang="en-US" sz="2400" dirty="0" err="1">
                <a:solidFill>
                  <a:srgbClr val="000000"/>
                </a:solidFill>
                <a:latin typeface="Lato Light"/>
                <a:sym typeface="Lato"/>
              </a:rPr>
              <a:t>linea</a:t>
            </a:r>
            <a:r>
              <a:rPr lang="en-US" sz="2400" dirty="0">
                <a:solidFill>
                  <a:srgbClr val="000000"/>
                </a:solidFill>
                <a:latin typeface="Lato Light"/>
                <a:sym typeface="Lato"/>
              </a:rPr>
              <a:t> con </a:t>
            </a:r>
            <a:r>
              <a:rPr lang="en-US" sz="2400" dirty="0" err="1">
                <a:solidFill>
                  <a:srgbClr val="000000"/>
                </a:solidFill>
                <a:latin typeface="Lato Light"/>
                <a:sym typeface="Lato"/>
              </a:rPr>
              <a:t>quanto</a:t>
            </a:r>
            <a:r>
              <a:rPr lang="en-US" sz="2400" dirty="0">
                <a:solidFill>
                  <a:srgbClr val="000000"/>
                </a:solidFill>
                <a:latin typeface="Lato Light"/>
                <a:sym typeface="Lato"/>
              </a:rPr>
              <a:t> </a:t>
            </a:r>
            <a:r>
              <a:rPr lang="en-US" sz="2400" dirty="0" err="1">
                <a:solidFill>
                  <a:srgbClr val="000000"/>
                </a:solidFill>
                <a:latin typeface="Lato Light"/>
                <a:sym typeface="Lato"/>
              </a:rPr>
              <a:t>detto</a:t>
            </a:r>
            <a:r>
              <a:rPr lang="en-US" sz="2400" dirty="0">
                <a:solidFill>
                  <a:srgbClr val="000000"/>
                </a:solidFill>
                <a:latin typeface="Lato Light"/>
                <a:sym typeface="Lato"/>
              </a:rPr>
              <a:t> in </a:t>
            </a:r>
            <a:r>
              <a:rPr lang="en-US" sz="2400" dirty="0" err="1">
                <a:solidFill>
                  <a:srgbClr val="000000"/>
                </a:solidFill>
                <a:latin typeface="Lato Light"/>
                <a:sym typeface="Lato"/>
              </a:rPr>
              <a:t>precedenza</a:t>
            </a:r>
            <a:r>
              <a:rPr lang="en-US" sz="2400" dirty="0">
                <a:solidFill>
                  <a:srgbClr val="000000"/>
                </a:solidFill>
                <a:latin typeface="Lato Light"/>
                <a:sym typeface="Lato"/>
              </a:rPr>
              <a:t>, </a:t>
            </a:r>
            <a:r>
              <a:rPr lang="en-US" sz="2400" dirty="0" err="1">
                <a:solidFill>
                  <a:srgbClr val="000000"/>
                </a:solidFill>
                <a:latin typeface="Lato Light"/>
                <a:sym typeface="Lato"/>
              </a:rPr>
              <a:t>questa</a:t>
            </a:r>
            <a:r>
              <a:rPr lang="en-US" sz="2400" dirty="0">
                <a:solidFill>
                  <a:srgbClr val="000000"/>
                </a:solidFill>
                <a:latin typeface="Lato Light"/>
                <a:sym typeface="Lato"/>
              </a:rPr>
              <a:t> </a:t>
            </a:r>
            <a:r>
              <a:rPr lang="en-US" sz="2400" dirty="0" err="1">
                <a:solidFill>
                  <a:srgbClr val="000000"/>
                </a:solidFill>
                <a:latin typeface="Lato Light"/>
                <a:sym typeface="Lato"/>
              </a:rPr>
              <a:t>unità</a:t>
            </a:r>
            <a:r>
              <a:rPr lang="en-US" sz="2400" dirty="0">
                <a:solidFill>
                  <a:srgbClr val="000000"/>
                </a:solidFill>
                <a:latin typeface="Lato Light"/>
                <a:sym typeface="Lato"/>
              </a:rPr>
              <a:t> integra le </a:t>
            </a:r>
            <a:r>
              <a:rPr lang="en-US" sz="2400" dirty="0" err="1">
                <a:solidFill>
                  <a:srgbClr val="000000"/>
                </a:solidFill>
                <a:latin typeface="Lato Light"/>
                <a:sym typeface="Lato"/>
              </a:rPr>
              <a:t>informazioni</a:t>
            </a:r>
            <a:r>
              <a:rPr lang="en-US" sz="2400" dirty="0">
                <a:solidFill>
                  <a:srgbClr val="000000"/>
                </a:solidFill>
                <a:latin typeface="Lato Light"/>
                <a:sym typeface="Lato"/>
              </a:rPr>
              <a:t> </a:t>
            </a:r>
            <a:r>
              <a:rPr lang="en-US" sz="2400" dirty="0" err="1">
                <a:solidFill>
                  <a:srgbClr val="000000"/>
                </a:solidFill>
                <a:latin typeface="Lato Light"/>
                <a:sym typeface="Lato"/>
              </a:rPr>
              <a:t>precedenti</a:t>
            </a:r>
            <a:r>
              <a:rPr lang="en-US" sz="2400" dirty="0">
                <a:solidFill>
                  <a:srgbClr val="000000"/>
                </a:solidFill>
                <a:latin typeface="Lato Light"/>
                <a:sym typeface="Lato"/>
              </a:rPr>
              <a:t> e, dopo aver </a:t>
            </a:r>
            <a:r>
              <a:rPr lang="en-US" sz="2400" dirty="0" err="1">
                <a:solidFill>
                  <a:srgbClr val="000000"/>
                </a:solidFill>
                <a:latin typeface="Lato Light"/>
                <a:sym typeface="Lato"/>
              </a:rPr>
              <a:t>analizzato</a:t>
            </a:r>
            <a:r>
              <a:rPr lang="en-US" sz="2400" dirty="0">
                <a:solidFill>
                  <a:srgbClr val="000000"/>
                </a:solidFill>
                <a:latin typeface="Lato Light"/>
                <a:sym typeface="Lato"/>
              </a:rPr>
              <a:t> le </a:t>
            </a:r>
            <a:r>
              <a:rPr lang="en-US" sz="2400" dirty="0" err="1">
                <a:solidFill>
                  <a:srgbClr val="000000"/>
                </a:solidFill>
                <a:latin typeface="Lato Light"/>
                <a:sym typeface="Lato"/>
              </a:rPr>
              <a:t>decisioni</a:t>
            </a:r>
            <a:r>
              <a:rPr lang="en-US" sz="2400" dirty="0">
                <a:solidFill>
                  <a:srgbClr val="000000"/>
                </a:solidFill>
                <a:latin typeface="Lato Light"/>
                <a:sym typeface="Lato"/>
              </a:rPr>
              <a:t>, </a:t>
            </a:r>
            <a:r>
              <a:rPr lang="en-US" sz="2400" dirty="0" err="1">
                <a:solidFill>
                  <a:srgbClr val="000000"/>
                </a:solidFill>
                <a:latin typeface="Lato Light"/>
                <a:sym typeface="Lato"/>
              </a:rPr>
              <a:t>i</a:t>
            </a:r>
            <a:r>
              <a:rPr lang="en-US" sz="2400" dirty="0">
                <a:solidFill>
                  <a:srgbClr val="000000"/>
                </a:solidFill>
                <a:latin typeface="Lato Light"/>
                <a:sym typeface="Lato"/>
              </a:rPr>
              <a:t> </a:t>
            </a:r>
            <a:r>
              <a:rPr lang="en-US" sz="2400" dirty="0" err="1">
                <a:solidFill>
                  <a:srgbClr val="000000"/>
                </a:solidFill>
                <a:latin typeface="Lato Light"/>
                <a:sym typeface="Lato"/>
              </a:rPr>
              <a:t>modelli</a:t>
            </a:r>
            <a:r>
              <a:rPr lang="en-US" sz="2400" dirty="0">
                <a:solidFill>
                  <a:srgbClr val="000000"/>
                </a:solidFill>
                <a:latin typeface="Lato Light"/>
                <a:sym typeface="Lato"/>
              </a:rPr>
              <a:t> </a:t>
            </a:r>
            <a:r>
              <a:rPr lang="en-US" sz="2400" dirty="0" err="1">
                <a:solidFill>
                  <a:srgbClr val="000000"/>
                </a:solidFill>
                <a:latin typeface="Lato Light"/>
                <a:sym typeface="Lato"/>
              </a:rPr>
              <a:t>etici</a:t>
            </a:r>
            <a:r>
              <a:rPr lang="en-US" sz="2400" dirty="0">
                <a:solidFill>
                  <a:srgbClr val="000000"/>
                </a:solidFill>
                <a:latin typeface="Lato Light"/>
                <a:sym typeface="Lato"/>
              </a:rPr>
              <a:t> e </a:t>
            </a:r>
            <a:r>
              <a:rPr lang="en-US" sz="2400" dirty="0" err="1">
                <a:solidFill>
                  <a:srgbClr val="000000"/>
                </a:solidFill>
                <a:latin typeface="Lato Light"/>
                <a:sym typeface="Lato"/>
              </a:rPr>
              <a:t>i</a:t>
            </a:r>
            <a:r>
              <a:rPr lang="en-US" sz="2400" dirty="0">
                <a:solidFill>
                  <a:srgbClr val="000000"/>
                </a:solidFill>
                <a:latin typeface="Lato Light"/>
                <a:sym typeface="Lato"/>
              </a:rPr>
              <a:t> </a:t>
            </a:r>
            <a:r>
              <a:rPr lang="en-US" sz="2400" dirty="0" err="1">
                <a:solidFill>
                  <a:srgbClr val="000000"/>
                </a:solidFill>
                <a:latin typeface="Lato Light"/>
                <a:sym typeface="Lato"/>
              </a:rPr>
              <a:t>pregiudizi</a:t>
            </a:r>
            <a:r>
              <a:rPr lang="en-US" sz="2400" dirty="0">
                <a:solidFill>
                  <a:srgbClr val="000000"/>
                </a:solidFill>
                <a:latin typeface="Lato Light"/>
                <a:sym typeface="Lato"/>
              </a:rPr>
              <a:t>, </a:t>
            </a:r>
            <a:r>
              <a:rPr lang="en-US" sz="2400" dirty="0" err="1">
                <a:solidFill>
                  <a:srgbClr val="000000"/>
                </a:solidFill>
                <a:latin typeface="Lato Light"/>
                <a:sym typeface="Lato"/>
              </a:rPr>
              <a:t>si</a:t>
            </a:r>
            <a:r>
              <a:rPr lang="en-US" sz="2400" dirty="0">
                <a:solidFill>
                  <a:srgbClr val="000000"/>
                </a:solidFill>
                <a:latin typeface="Lato Light"/>
                <a:sym typeface="Lato"/>
              </a:rPr>
              <a:t> </a:t>
            </a:r>
            <a:r>
              <a:rPr lang="en-US" sz="2400" dirty="0" err="1">
                <a:solidFill>
                  <a:srgbClr val="000000"/>
                </a:solidFill>
                <a:latin typeface="Lato Light"/>
                <a:sym typeface="Lato"/>
              </a:rPr>
              <a:t>concentra</a:t>
            </a:r>
            <a:r>
              <a:rPr lang="en-US" sz="2400" dirty="0">
                <a:solidFill>
                  <a:srgbClr val="000000"/>
                </a:solidFill>
                <a:latin typeface="Lato Light"/>
                <a:sym typeface="Lato"/>
              </a:rPr>
              <a:t> </a:t>
            </a:r>
            <a:r>
              <a:rPr lang="en-US" sz="2400" dirty="0" err="1">
                <a:solidFill>
                  <a:srgbClr val="000000"/>
                </a:solidFill>
                <a:latin typeface="Lato Light"/>
                <a:sym typeface="Lato"/>
              </a:rPr>
              <a:t>sulla</a:t>
            </a:r>
            <a:r>
              <a:rPr lang="en-US" sz="2400" dirty="0">
                <a:solidFill>
                  <a:srgbClr val="000000"/>
                </a:solidFill>
                <a:latin typeface="Lato Light"/>
                <a:sym typeface="Lato"/>
              </a:rPr>
              <a:t> </a:t>
            </a:r>
            <a:r>
              <a:rPr lang="en-US" sz="2400" dirty="0" err="1">
                <a:solidFill>
                  <a:srgbClr val="000000"/>
                </a:solidFill>
                <a:latin typeface="Lato Light"/>
                <a:sym typeface="Lato"/>
              </a:rPr>
              <a:t>competenza</a:t>
            </a:r>
            <a:r>
              <a:rPr lang="en-US" sz="2400" dirty="0">
                <a:solidFill>
                  <a:srgbClr val="000000"/>
                </a:solidFill>
                <a:latin typeface="Lato Light"/>
                <a:sym typeface="Lato"/>
              </a:rPr>
              <a:t> </a:t>
            </a:r>
            <a:r>
              <a:rPr lang="en-US" sz="2400" dirty="0" err="1">
                <a:solidFill>
                  <a:srgbClr val="000000"/>
                </a:solidFill>
                <a:latin typeface="Lato Light"/>
                <a:sym typeface="Lato"/>
              </a:rPr>
              <a:t>trasversale</a:t>
            </a:r>
            <a:r>
              <a:rPr lang="en-US" sz="2400" dirty="0">
                <a:solidFill>
                  <a:srgbClr val="000000"/>
                </a:solidFill>
                <a:latin typeface="Lato Light"/>
                <a:sym typeface="Lato"/>
              </a:rPr>
              <a:t> di </a:t>
            </a:r>
            <a:r>
              <a:rPr lang="en-US" sz="2400" dirty="0" err="1">
                <a:solidFill>
                  <a:srgbClr val="000000"/>
                </a:solidFill>
                <a:latin typeface="Lato Light"/>
                <a:sym typeface="Lato"/>
              </a:rPr>
              <a:t>applicazione</a:t>
            </a:r>
            <a:r>
              <a:rPr lang="en-US" sz="2400" dirty="0">
                <a:solidFill>
                  <a:srgbClr val="000000"/>
                </a:solidFill>
                <a:latin typeface="Lato Light"/>
                <a:sym typeface="Lato"/>
              </a:rPr>
              <a:t> delle </a:t>
            </a:r>
            <a:r>
              <a:rPr lang="en-US" sz="2400" dirty="0" err="1">
                <a:solidFill>
                  <a:srgbClr val="000000"/>
                </a:solidFill>
                <a:latin typeface="Lato Light"/>
                <a:sym typeface="Lato"/>
              </a:rPr>
              <a:t>conoscenze</a:t>
            </a:r>
            <a:r>
              <a:rPr lang="en-US" sz="2400" dirty="0">
                <a:solidFill>
                  <a:srgbClr val="000000"/>
                </a:solidFill>
                <a:latin typeface="Lato Light"/>
                <a:sym typeface="Lato"/>
              </a:rPr>
              <a:t> </a:t>
            </a:r>
            <a:r>
              <a:rPr lang="en-US" sz="2400" dirty="0" err="1">
                <a:solidFill>
                  <a:srgbClr val="000000"/>
                </a:solidFill>
                <a:latin typeface="Lato Light"/>
                <a:sym typeface="Lato"/>
              </a:rPr>
              <a:t>nella</a:t>
            </a:r>
            <a:r>
              <a:rPr lang="en-US" sz="2400" dirty="0">
                <a:solidFill>
                  <a:srgbClr val="000000"/>
                </a:solidFill>
                <a:latin typeface="Lato Light"/>
                <a:sym typeface="Lato"/>
              </a:rPr>
              <a:t> </a:t>
            </a:r>
            <a:r>
              <a:rPr lang="en-US" sz="2400" dirty="0" err="1">
                <a:solidFill>
                  <a:srgbClr val="000000"/>
                </a:solidFill>
                <a:latin typeface="Lato Light"/>
                <a:sym typeface="Lato"/>
              </a:rPr>
              <a:t>pratica</a:t>
            </a:r>
            <a:r>
              <a:rPr lang="en-US" sz="2400" dirty="0">
                <a:solidFill>
                  <a:srgbClr val="000000"/>
                </a:solidFill>
                <a:latin typeface="Lato Light"/>
                <a:sym typeface="Lato"/>
              </a:rPr>
              <a:t> </a:t>
            </a:r>
            <a:r>
              <a:rPr lang="en-US" sz="2400" dirty="0" err="1">
                <a:solidFill>
                  <a:srgbClr val="000000"/>
                </a:solidFill>
                <a:latin typeface="Lato Light"/>
                <a:sym typeface="Lato"/>
              </a:rPr>
              <a:t>quotidiana</a:t>
            </a:r>
            <a:r>
              <a:rPr lang="en-US" sz="2400" dirty="0">
                <a:solidFill>
                  <a:srgbClr val="000000"/>
                </a:solidFill>
                <a:latin typeface="Lato Light"/>
                <a:sym typeface="Lato"/>
              </a:rPr>
              <a:t>. La </a:t>
            </a:r>
            <a:r>
              <a:rPr lang="en-US" sz="2400" dirty="0" err="1">
                <a:solidFill>
                  <a:srgbClr val="000000"/>
                </a:solidFill>
                <a:latin typeface="Lato Light"/>
                <a:sym typeface="Lato"/>
              </a:rPr>
              <a:t>stabilizzazione</a:t>
            </a:r>
            <a:r>
              <a:rPr lang="en-US" sz="2400" dirty="0">
                <a:solidFill>
                  <a:srgbClr val="000000"/>
                </a:solidFill>
                <a:latin typeface="Lato Light"/>
                <a:sym typeface="Lato"/>
              </a:rPr>
              <a:t> </a:t>
            </a:r>
            <a:r>
              <a:rPr lang="en-US" sz="2400" dirty="0" err="1">
                <a:solidFill>
                  <a:srgbClr val="000000"/>
                </a:solidFill>
                <a:latin typeface="Lato Light"/>
                <a:sym typeface="Lato"/>
              </a:rPr>
              <a:t>digitale</a:t>
            </a:r>
            <a:r>
              <a:rPr lang="en-US" sz="2400" dirty="0">
                <a:solidFill>
                  <a:srgbClr val="000000"/>
                </a:solidFill>
                <a:latin typeface="Lato Light"/>
                <a:sym typeface="Lato"/>
              </a:rPr>
              <a:t> e </a:t>
            </a:r>
            <a:r>
              <a:rPr lang="en-US" sz="2400" dirty="0" err="1">
                <a:solidFill>
                  <a:srgbClr val="000000"/>
                </a:solidFill>
                <a:latin typeface="Lato Light"/>
                <a:sym typeface="Lato"/>
              </a:rPr>
              <a:t>mediatica</a:t>
            </a:r>
            <a:r>
              <a:rPr lang="en-US" sz="2400" dirty="0">
                <a:solidFill>
                  <a:srgbClr val="000000"/>
                </a:solidFill>
                <a:latin typeface="Lato Light"/>
                <a:sym typeface="Lato"/>
              </a:rPr>
              <a:t> </a:t>
            </a:r>
            <a:r>
              <a:rPr lang="en-US" sz="2400" dirty="0" err="1">
                <a:solidFill>
                  <a:srgbClr val="000000"/>
                </a:solidFill>
                <a:latin typeface="Lato Light"/>
                <a:sym typeface="Lato"/>
              </a:rPr>
              <a:t>diventa</a:t>
            </a:r>
            <a:r>
              <a:rPr lang="en-US" sz="2400" dirty="0">
                <a:solidFill>
                  <a:srgbClr val="000000"/>
                </a:solidFill>
                <a:latin typeface="Lato Light"/>
                <a:sym typeface="Lato"/>
              </a:rPr>
              <a:t> </a:t>
            </a:r>
            <a:r>
              <a:rPr lang="en-US" sz="2400" dirty="0" err="1">
                <a:solidFill>
                  <a:srgbClr val="000000"/>
                </a:solidFill>
                <a:latin typeface="Lato Light"/>
                <a:sym typeface="Lato"/>
              </a:rPr>
              <a:t>una</a:t>
            </a:r>
            <a:r>
              <a:rPr lang="en-US" sz="2400" dirty="0">
                <a:solidFill>
                  <a:srgbClr val="000000"/>
                </a:solidFill>
                <a:latin typeface="Lato Light"/>
                <a:sym typeface="Lato"/>
              </a:rPr>
              <a:t> </a:t>
            </a:r>
            <a:r>
              <a:rPr lang="en-US" sz="2400" dirty="0" err="1">
                <a:solidFill>
                  <a:srgbClr val="000000"/>
                </a:solidFill>
                <a:latin typeface="Lato Light"/>
                <a:sym typeface="Lato"/>
              </a:rPr>
              <a:t>competenza</a:t>
            </a:r>
            <a:r>
              <a:rPr lang="en-US" sz="2400" dirty="0">
                <a:solidFill>
                  <a:srgbClr val="000000"/>
                </a:solidFill>
                <a:latin typeface="Lato Light"/>
                <a:sym typeface="Lato"/>
              </a:rPr>
              <a:t> </a:t>
            </a:r>
            <a:r>
              <a:rPr lang="en-US" sz="2400" dirty="0" err="1">
                <a:solidFill>
                  <a:srgbClr val="000000"/>
                </a:solidFill>
                <a:latin typeface="Lato Light"/>
                <a:sym typeface="Lato"/>
              </a:rPr>
              <a:t>fondamentale</a:t>
            </a:r>
            <a:r>
              <a:rPr lang="en-US" sz="2400" dirty="0">
                <a:solidFill>
                  <a:srgbClr val="000000"/>
                </a:solidFill>
                <a:latin typeface="Lato Light"/>
                <a:sym typeface="Lato"/>
              </a:rPr>
              <a:t> per il </a:t>
            </a:r>
            <a:r>
              <a:rPr lang="en-US" sz="2400" dirty="0" err="1">
                <a:solidFill>
                  <a:srgbClr val="000000"/>
                </a:solidFill>
                <a:latin typeface="Lato Light"/>
                <a:sym typeface="Lato"/>
              </a:rPr>
              <a:t>giudizio</a:t>
            </a:r>
            <a:r>
              <a:rPr lang="en-US" sz="2400" dirty="0">
                <a:solidFill>
                  <a:srgbClr val="000000"/>
                </a:solidFill>
                <a:latin typeface="Lato Light"/>
                <a:sym typeface="Lato"/>
              </a:rPr>
              <a:t> </a:t>
            </a:r>
            <a:r>
              <a:rPr lang="en-US" sz="2400" dirty="0" err="1">
                <a:solidFill>
                  <a:srgbClr val="000000"/>
                </a:solidFill>
                <a:latin typeface="Lato Light"/>
                <a:sym typeface="Lato"/>
              </a:rPr>
              <a:t>etico</a:t>
            </a:r>
            <a:r>
              <a:rPr lang="en-US" sz="2400" dirty="0">
                <a:solidFill>
                  <a:srgbClr val="000000"/>
                </a:solidFill>
                <a:latin typeface="Lato Light"/>
                <a:sym typeface="Lato"/>
              </a:rPr>
              <a:t>, non </a:t>
            </a:r>
            <a:r>
              <a:rPr lang="en-US" sz="2400" dirty="0" err="1">
                <a:solidFill>
                  <a:srgbClr val="000000"/>
                </a:solidFill>
                <a:latin typeface="Lato Light"/>
                <a:sym typeface="Lato"/>
              </a:rPr>
              <a:t>accessoria</a:t>
            </a:r>
            <a:r>
              <a:rPr lang="en-US" sz="2400" dirty="0">
                <a:solidFill>
                  <a:srgbClr val="000000"/>
                </a:solidFill>
                <a:latin typeface="Lato Light"/>
                <a:sym typeface="Lato"/>
              </a:rPr>
              <a:t>.</a:t>
            </a:r>
          </a:p>
          <a:p>
            <a:pPr algn="just">
              <a:lnSpc>
                <a:spcPts val="2879"/>
              </a:lnSpc>
            </a:pPr>
            <a:endParaRPr lang="en-US" sz="2400" dirty="0">
              <a:solidFill>
                <a:srgbClr val="000000"/>
              </a:solidFill>
              <a:latin typeface="Lato Light"/>
              <a:sym typeface="Lato"/>
            </a:endParaRPr>
          </a:p>
          <a:p>
            <a:pPr algn="just">
              <a:lnSpc>
                <a:spcPts val="2879"/>
              </a:lnSpc>
            </a:pPr>
            <a:r>
              <a:rPr lang="en-US" sz="2400" dirty="0">
                <a:solidFill>
                  <a:srgbClr val="000000"/>
                </a:solidFill>
                <a:latin typeface="Lato Light"/>
                <a:sym typeface="Lato"/>
              </a:rPr>
              <a:t>In </a:t>
            </a:r>
            <a:r>
              <a:rPr lang="en-US" sz="2400" dirty="0" err="1">
                <a:solidFill>
                  <a:srgbClr val="000000"/>
                </a:solidFill>
                <a:latin typeface="Lato Light"/>
                <a:sym typeface="Lato"/>
              </a:rPr>
              <a:t>questo</a:t>
            </a:r>
            <a:r>
              <a:rPr lang="en-US" sz="2400" dirty="0">
                <a:solidFill>
                  <a:srgbClr val="000000"/>
                </a:solidFill>
                <a:latin typeface="Lato Light"/>
                <a:sym typeface="Lato"/>
              </a:rPr>
              <a:t> </a:t>
            </a:r>
            <a:r>
              <a:rPr lang="en-US" sz="2400" dirty="0" err="1">
                <a:solidFill>
                  <a:srgbClr val="000000"/>
                </a:solidFill>
                <a:latin typeface="Lato Light"/>
                <a:sym typeface="Lato"/>
              </a:rPr>
              <a:t>contesto</a:t>
            </a:r>
            <a:r>
              <a:rPr lang="en-US" sz="2400" dirty="0">
                <a:solidFill>
                  <a:srgbClr val="000000"/>
                </a:solidFill>
                <a:latin typeface="Lato Light"/>
                <a:sym typeface="Lato"/>
              </a:rPr>
              <a:t>, lo </a:t>
            </a:r>
            <a:r>
              <a:rPr lang="en-US" sz="2400" dirty="0" err="1">
                <a:solidFill>
                  <a:srgbClr val="000000"/>
                </a:solidFill>
                <a:latin typeface="Lato Light"/>
                <a:sym typeface="Lato"/>
              </a:rPr>
              <a:t>sviluppo</a:t>
            </a:r>
            <a:r>
              <a:rPr lang="en-US" sz="2400" dirty="0">
                <a:solidFill>
                  <a:srgbClr val="000000"/>
                </a:solidFill>
                <a:latin typeface="Lato Light"/>
                <a:sym typeface="Lato"/>
              </a:rPr>
              <a:t> </a:t>
            </a:r>
            <a:r>
              <a:rPr lang="en-US" sz="2400" dirty="0" err="1">
                <a:solidFill>
                  <a:srgbClr val="000000"/>
                </a:solidFill>
                <a:latin typeface="Lato Light"/>
                <a:sym typeface="Lato"/>
              </a:rPr>
              <a:t>dell'alfabetizzazione</a:t>
            </a:r>
            <a:r>
              <a:rPr lang="en-US" sz="2400" dirty="0">
                <a:solidFill>
                  <a:srgbClr val="000000"/>
                </a:solidFill>
                <a:latin typeface="Lato Light"/>
                <a:sym typeface="Lato"/>
              </a:rPr>
              <a:t> </a:t>
            </a:r>
            <a:r>
              <a:rPr lang="en-US" sz="2400" dirty="0" err="1">
                <a:solidFill>
                  <a:srgbClr val="000000"/>
                </a:solidFill>
                <a:latin typeface="Lato Light"/>
                <a:sym typeface="Lato"/>
              </a:rPr>
              <a:t>digitale</a:t>
            </a:r>
            <a:r>
              <a:rPr lang="en-US" sz="2400" dirty="0">
                <a:solidFill>
                  <a:srgbClr val="000000"/>
                </a:solidFill>
                <a:latin typeface="Lato Light"/>
                <a:sym typeface="Lato"/>
              </a:rPr>
              <a:t> e </a:t>
            </a:r>
            <a:r>
              <a:rPr lang="en-US" sz="2400" dirty="0" err="1">
                <a:solidFill>
                  <a:srgbClr val="000000"/>
                </a:solidFill>
                <a:latin typeface="Lato Light"/>
                <a:sym typeface="Lato"/>
              </a:rPr>
              <a:t>mediatica</a:t>
            </a:r>
            <a:r>
              <a:rPr lang="en-US" sz="2400" dirty="0">
                <a:solidFill>
                  <a:srgbClr val="000000"/>
                </a:solidFill>
                <a:latin typeface="Lato Light"/>
                <a:sym typeface="Lato"/>
              </a:rPr>
              <a:t> </a:t>
            </a:r>
            <a:r>
              <a:rPr lang="en-US" sz="2400" dirty="0" err="1">
                <a:solidFill>
                  <a:srgbClr val="000000"/>
                </a:solidFill>
                <a:latin typeface="Lato Light"/>
                <a:sym typeface="Lato"/>
              </a:rPr>
              <a:t>applicata</a:t>
            </a:r>
            <a:r>
              <a:rPr lang="en-US" sz="2400" dirty="0">
                <a:solidFill>
                  <a:srgbClr val="000000"/>
                </a:solidFill>
                <a:latin typeface="Lato Light"/>
                <a:sym typeface="Lato"/>
              </a:rPr>
              <a:t> ai </a:t>
            </a:r>
            <a:r>
              <a:rPr lang="en-US" sz="2400" dirty="0" err="1">
                <a:solidFill>
                  <a:srgbClr val="000000"/>
                </a:solidFill>
                <a:latin typeface="Lato Light"/>
                <a:sym typeface="Lato"/>
              </a:rPr>
              <a:t>sistemi</a:t>
            </a:r>
            <a:r>
              <a:rPr lang="en-US" sz="2400" dirty="0">
                <a:solidFill>
                  <a:srgbClr val="000000"/>
                </a:solidFill>
                <a:latin typeface="Lato Light"/>
                <a:sym typeface="Lato"/>
              </a:rPr>
              <a:t> di </a:t>
            </a:r>
            <a:r>
              <a:rPr lang="en-US" sz="2400" dirty="0" err="1">
                <a:solidFill>
                  <a:srgbClr val="000000"/>
                </a:solidFill>
                <a:latin typeface="Lato Light"/>
                <a:sym typeface="Lato"/>
              </a:rPr>
              <a:t>intelligenza</a:t>
            </a:r>
            <a:r>
              <a:rPr lang="en-US" sz="2400" dirty="0">
                <a:solidFill>
                  <a:srgbClr val="000000"/>
                </a:solidFill>
                <a:latin typeface="Lato Light"/>
                <a:sym typeface="Lato"/>
              </a:rPr>
              <a:t> </a:t>
            </a:r>
            <a:r>
              <a:rPr lang="en-US" sz="2400" dirty="0" err="1">
                <a:solidFill>
                  <a:srgbClr val="000000"/>
                </a:solidFill>
                <a:latin typeface="Lato Light"/>
                <a:sym typeface="Lato"/>
              </a:rPr>
              <a:t>artificiale</a:t>
            </a:r>
            <a:r>
              <a:rPr lang="en-US" sz="2400" dirty="0">
                <a:solidFill>
                  <a:srgbClr val="000000"/>
                </a:solidFill>
                <a:latin typeface="Lato Light"/>
                <a:sym typeface="Lato"/>
              </a:rPr>
              <a:t>, </a:t>
            </a:r>
            <a:r>
              <a:rPr lang="en-US" sz="2400" dirty="0" err="1">
                <a:solidFill>
                  <a:srgbClr val="000000"/>
                </a:solidFill>
                <a:latin typeface="Lato Light"/>
                <a:sym typeface="Lato"/>
              </a:rPr>
              <a:t>nelle</a:t>
            </a:r>
            <a:r>
              <a:rPr lang="en-US" sz="2400" dirty="0">
                <a:solidFill>
                  <a:srgbClr val="000000"/>
                </a:solidFill>
                <a:latin typeface="Lato Light"/>
                <a:sym typeface="Lato"/>
              </a:rPr>
              <a:t> sue diverse </a:t>
            </a:r>
            <a:r>
              <a:rPr lang="en-US" sz="2400" dirty="0" err="1">
                <a:solidFill>
                  <a:srgbClr val="000000"/>
                </a:solidFill>
                <a:latin typeface="Lato Light"/>
                <a:sym typeface="Lato"/>
              </a:rPr>
              <a:t>forme</a:t>
            </a:r>
            <a:r>
              <a:rPr lang="en-US" sz="2400" dirty="0">
                <a:solidFill>
                  <a:srgbClr val="000000"/>
                </a:solidFill>
                <a:latin typeface="Lato Light"/>
                <a:sym typeface="Lato"/>
              </a:rPr>
              <a:t>, non è </a:t>
            </a:r>
            <a:r>
              <a:rPr lang="en-US" sz="2400" dirty="0" err="1">
                <a:solidFill>
                  <a:srgbClr val="000000"/>
                </a:solidFill>
                <a:latin typeface="Lato Light"/>
                <a:sym typeface="Lato"/>
              </a:rPr>
              <a:t>inteso</a:t>
            </a:r>
            <a:r>
              <a:rPr lang="en-US" sz="2400" dirty="0">
                <a:solidFill>
                  <a:srgbClr val="000000"/>
                </a:solidFill>
                <a:latin typeface="Lato Light"/>
                <a:sym typeface="Lato"/>
              </a:rPr>
              <a:t> come </a:t>
            </a:r>
            <a:r>
              <a:rPr lang="en-US" sz="2400" dirty="0" err="1">
                <a:solidFill>
                  <a:srgbClr val="000000"/>
                </a:solidFill>
                <a:latin typeface="Lato Light"/>
                <a:sym typeface="Lato"/>
              </a:rPr>
              <a:t>una</a:t>
            </a:r>
            <a:r>
              <a:rPr lang="en-US" sz="2400" dirty="0">
                <a:solidFill>
                  <a:srgbClr val="000000"/>
                </a:solidFill>
                <a:latin typeface="Lato Light"/>
                <a:sym typeface="Lato"/>
              </a:rPr>
              <a:t> </a:t>
            </a:r>
            <a:r>
              <a:rPr lang="en-US" sz="2400" dirty="0" err="1">
                <a:solidFill>
                  <a:srgbClr val="000000"/>
                </a:solidFill>
                <a:latin typeface="Lato Light"/>
                <a:sym typeface="Lato"/>
              </a:rPr>
              <a:t>competenza</a:t>
            </a:r>
            <a:r>
              <a:rPr lang="en-US" sz="2400" dirty="0">
                <a:solidFill>
                  <a:srgbClr val="000000"/>
                </a:solidFill>
                <a:latin typeface="Lato Light"/>
                <a:sym typeface="Lato"/>
              </a:rPr>
              <a:t> </a:t>
            </a:r>
            <a:r>
              <a:rPr lang="en-US" sz="2400" dirty="0" err="1">
                <a:solidFill>
                  <a:srgbClr val="000000"/>
                </a:solidFill>
                <a:latin typeface="Lato Light"/>
                <a:sym typeface="Lato"/>
              </a:rPr>
              <a:t>tecnica</a:t>
            </a:r>
            <a:r>
              <a:rPr lang="en-US" sz="2400" dirty="0">
                <a:solidFill>
                  <a:srgbClr val="000000"/>
                </a:solidFill>
                <a:latin typeface="Lato Light"/>
                <a:sym typeface="Lato"/>
              </a:rPr>
              <a:t> </a:t>
            </a:r>
            <a:r>
              <a:rPr lang="en-US" sz="2400" dirty="0" err="1">
                <a:solidFill>
                  <a:srgbClr val="000000"/>
                </a:solidFill>
                <a:latin typeface="Lato Light"/>
                <a:sym typeface="Lato"/>
              </a:rPr>
              <a:t>specialistica</a:t>
            </a:r>
            <a:r>
              <a:rPr lang="en-US" sz="2400" dirty="0">
                <a:solidFill>
                  <a:srgbClr val="000000"/>
                </a:solidFill>
                <a:latin typeface="Lato Light"/>
                <a:sym typeface="Lato"/>
              </a:rPr>
              <a:t>, </a:t>
            </a:r>
            <a:r>
              <a:rPr lang="en-US" sz="2400" dirty="0" err="1">
                <a:solidFill>
                  <a:srgbClr val="000000"/>
                </a:solidFill>
                <a:latin typeface="Lato Light"/>
                <a:sym typeface="Lato"/>
              </a:rPr>
              <a:t>bensì</a:t>
            </a:r>
            <a:r>
              <a:rPr lang="en-US" sz="2400" dirty="0">
                <a:solidFill>
                  <a:srgbClr val="000000"/>
                </a:solidFill>
                <a:latin typeface="Lato Light"/>
                <a:sym typeface="Lato"/>
              </a:rPr>
              <a:t> come </a:t>
            </a:r>
            <a:r>
              <a:rPr lang="en-US" sz="2400" dirty="0" err="1">
                <a:solidFill>
                  <a:srgbClr val="000000"/>
                </a:solidFill>
                <a:latin typeface="Lato Light"/>
                <a:sym typeface="Lato"/>
              </a:rPr>
              <a:t>una</a:t>
            </a:r>
            <a:r>
              <a:rPr lang="en-US" sz="2400" dirty="0">
                <a:solidFill>
                  <a:srgbClr val="000000"/>
                </a:solidFill>
                <a:latin typeface="Lato Light"/>
                <a:sym typeface="Lato"/>
              </a:rPr>
              <a:t> </a:t>
            </a:r>
            <a:r>
              <a:rPr lang="en-US" sz="2400" dirty="0" err="1">
                <a:solidFill>
                  <a:srgbClr val="000000"/>
                </a:solidFill>
                <a:latin typeface="Lato Light"/>
                <a:sym typeface="Lato"/>
              </a:rPr>
              <a:t>capacità</a:t>
            </a:r>
            <a:r>
              <a:rPr lang="en-US" sz="2400" dirty="0">
                <a:solidFill>
                  <a:srgbClr val="000000"/>
                </a:solidFill>
                <a:latin typeface="Lato Light"/>
                <a:sym typeface="Lato"/>
              </a:rPr>
              <a:t> </a:t>
            </a:r>
            <a:r>
              <a:rPr lang="en-US" sz="2400" dirty="0" err="1">
                <a:solidFill>
                  <a:srgbClr val="000000"/>
                </a:solidFill>
                <a:latin typeface="Lato Light"/>
                <a:sym typeface="Lato"/>
              </a:rPr>
              <a:t>professionale</a:t>
            </a:r>
            <a:r>
              <a:rPr lang="en-US" sz="2400" dirty="0">
                <a:solidFill>
                  <a:srgbClr val="000000"/>
                </a:solidFill>
                <a:latin typeface="Lato Light"/>
                <a:sym typeface="Lato"/>
              </a:rPr>
              <a:t> e </a:t>
            </a:r>
            <a:r>
              <a:rPr lang="en-US" sz="2400" dirty="0" err="1">
                <a:solidFill>
                  <a:srgbClr val="000000"/>
                </a:solidFill>
                <a:latin typeface="Lato Light"/>
                <a:sym typeface="Lato"/>
              </a:rPr>
              <a:t>critica</a:t>
            </a:r>
            <a:r>
              <a:rPr lang="en-US" sz="2400" dirty="0">
                <a:solidFill>
                  <a:srgbClr val="000000"/>
                </a:solidFill>
                <a:latin typeface="Lato Light"/>
                <a:sym typeface="Lato"/>
              </a:rPr>
              <a:t> per il </a:t>
            </a:r>
            <a:r>
              <a:rPr lang="en-US" sz="2400" dirty="0" err="1">
                <a:solidFill>
                  <a:srgbClr val="000000"/>
                </a:solidFill>
                <a:latin typeface="Lato Light"/>
                <a:sym typeface="Lato"/>
              </a:rPr>
              <a:t>formatore</a:t>
            </a:r>
            <a:r>
              <a:rPr lang="en-US" sz="2400" dirty="0">
                <a:solidFill>
                  <a:srgbClr val="000000"/>
                </a:solidFill>
                <a:latin typeface="Lato Light"/>
                <a:sym typeface="Lato"/>
              </a:rPr>
              <a:t> della </a:t>
            </a:r>
            <a:r>
              <a:rPr lang="en-US" sz="2400" dirty="0" err="1">
                <a:solidFill>
                  <a:srgbClr val="000000"/>
                </a:solidFill>
                <a:latin typeface="Lato Light"/>
                <a:sym typeface="Lato"/>
              </a:rPr>
              <a:t>formazione</a:t>
            </a:r>
            <a:r>
              <a:rPr lang="en-US" sz="2400" dirty="0">
                <a:solidFill>
                  <a:srgbClr val="000000"/>
                </a:solidFill>
                <a:latin typeface="Lato Light"/>
                <a:sym typeface="Lato"/>
              </a:rPr>
              <a:t> </a:t>
            </a:r>
            <a:r>
              <a:rPr lang="en-US" sz="2400" dirty="0" err="1">
                <a:solidFill>
                  <a:srgbClr val="000000"/>
                </a:solidFill>
                <a:latin typeface="Lato Light"/>
                <a:sym typeface="Lato"/>
              </a:rPr>
              <a:t>professionale</a:t>
            </a:r>
            <a:r>
              <a:rPr lang="en-US" sz="2400" dirty="0">
                <a:solidFill>
                  <a:srgbClr val="000000"/>
                </a:solidFill>
                <a:latin typeface="Lato Light"/>
                <a:sym typeface="Lato"/>
              </a:rPr>
              <a:t> continua.</a:t>
            </a:r>
          </a:p>
        </p:txBody>
      </p:sp>
      <p:grpSp>
        <p:nvGrpSpPr>
          <p:cNvPr id="3" name="Group 3"/>
          <p:cNvGrpSpPr/>
          <p:nvPr/>
        </p:nvGrpSpPr>
        <p:grpSpPr>
          <a:xfrm>
            <a:off x="12573000" y="5532862"/>
            <a:ext cx="4876253" cy="4777172"/>
            <a:chOff x="0" y="0"/>
            <a:chExt cx="7370940" cy="7221169"/>
          </a:xfrm>
        </p:grpSpPr>
        <p:sp>
          <p:nvSpPr>
            <p:cNvPr id="4" name="Freeform 4"/>
            <p:cNvSpPr/>
            <p:nvPr/>
          </p:nvSpPr>
          <p:spPr>
            <a:xfrm>
              <a:off x="0" y="0"/>
              <a:ext cx="7370953" cy="7221220"/>
            </a:xfrm>
            <a:custGeom>
              <a:avLst/>
              <a:gdLst/>
              <a:ahLst/>
              <a:cxnLst/>
              <a:rect l="l" t="t" r="r" b="b"/>
              <a:pathLst>
                <a:path w="7370953" h="7221220">
                  <a:moveTo>
                    <a:pt x="0" y="0"/>
                  </a:moveTo>
                  <a:lnTo>
                    <a:pt x="7370953" y="0"/>
                  </a:lnTo>
                  <a:lnTo>
                    <a:pt x="7370953" y="7221220"/>
                  </a:lnTo>
                  <a:lnTo>
                    <a:pt x="0" y="7221220"/>
                  </a:lnTo>
                  <a:lnTo>
                    <a:pt x="0" y="0"/>
                  </a:lnTo>
                  <a:close/>
                </a:path>
              </a:pathLst>
            </a:custGeom>
            <a:blipFill>
              <a:blip r:embed="rId4"/>
              <a:stretch>
                <a:fillRect r="-5796"/>
              </a:stretch>
            </a:blipFill>
          </p:spPr>
          <p:txBody>
            <a:bodyPr/>
            <a:lstStyle/>
            <a:p>
              <a:endParaRPr lang="en-GB"/>
            </a:p>
          </p:txBody>
        </p:sp>
      </p:grpSp>
      <p:sp>
        <p:nvSpPr>
          <p:cNvPr id="5" name="TextBox 5"/>
          <p:cNvSpPr txBox="1"/>
          <p:nvPr/>
        </p:nvSpPr>
        <p:spPr>
          <a:xfrm>
            <a:off x="1028700" y="6237714"/>
            <a:ext cx="10923020" cy="1832040"/>
          </a:xfrm>
          <a:prstGeom prst="rect">
            <a:avLst/>
          </a:prstGeom>
        </p:spPr>
        <p:txBody>
          <a:bodyPr lIns="0" tIns="0" rIns="0" bIns="0" rtlCol="0" anchor="t">
            <a:spAutoFit/>
          </a:bodyPr>
          <a:lstStyle/>
          <a:p>
            <a:pPr marL="342900" lvl="1" indent="-342900" algn="just">
              <a:lnSpc>
                <a:spcPts val="2879"/>
              </a:lnSpc>
              <a:buFont typeface="Arial" panose="020B0604020202020204" pitchFamily="34" charset="0"/>
              <a:buChar char="•"/>
            </a:pPr>
            <a:r>
              <a:rPr lang="en-US" sz="2400" dirty="0" err="1">
                <a:solidFill>
                  <a:srgbClr val="000000"/>
                </a:solidFill>
                <a:latin typeface="Lato Light"/>
                <a:sym typeface="Lato"/>
              </a:rPr>
              <a:t>Comprendere</a:t>
            </a:r>
            <a:r>
              <a:rPr lang="en-US" sz="2400" dirty="0">
                <a:solidFill>
                  <a:srgbClr val="000000"/>
                </a:solidFill>
                <a:latin typeface="Lato Light"/>
                <a:sym typeface="Lato"/>
              </a:rPr>
              <a:t> </a:t>
            </a:r>
            <a:r>
              <a:rPr lang="en-US" sz="2400" dirty="0" err="1">
                <a:solidFill>
                  <a:srgbClr val="000000"/>
                </a:solidFill>
                <a:latin typeface="Lato Light"/>
                <a:sym typeface="Lato"/>
              </a:rPr>
              <a:t>consapevolmente</a:t>
            </a:r>
            <a:r>
              <a:rPr lang="en-US" sz="2400" dirty="0">
                <a:solidFill>
                  <a:srgbClr val="000000"/>
                </a:solidFill>
                <a:latin typeface="Lato Light"/>
                <a:sym typeface="Lato"/>
              </a:rPr>
              <a:t> le </a:t>
            </a:r>
            <a:r>
              <a:rPr lang="en-US" sz="2400" dirty="0" err="1">
                <a:solidFill>
                  <a:srgbClr val="000000"/>
                </a:solidFill>
                <a:latin typeface="Lato Light"/>
                <a:sym typeface="Lato"/>
              </a:rPr>
              <a:t>informazioni</a:t>
            </a:r>
            <a:r>
              <a:rPr lang="en-US" sz="2400" dirty="0">
                <a:solidFill>
                  <a:srgbClr val="000000"/>
                </a:solidFill>
                <a:latin typeface="Lato Light"/>
                <a:sym typeface="Lato"/>
              </a:rPr>
              <a:t> </a:t>
            </a:r>
            <a:r>
              <a:rPr lang="en-US" sz="2400" dirty="0" err="1">
                <a:solidFill>
                  <a:srgbClr val="000000"/>
                </a:solidFill>
                <a:latin typeface="Lato Light"/>
                <a:sym typeface="Lato"/>
              </a:rPr>
              <a:t>fornite</a:t>
            </a:r>
            <a:r>
              <a:rPr lang="en-US" sz="2400" dirty="0">
                <a:solidFill>
                  <a:srgbClr val="000000"/>
                </a:solidFill>
                <a:latin typeface="Lato Light"/>
                <a:sym typeface="Lato"/>
              </a:rPr>
              <a:t> </a:t>
            </a:r>
            <a:r>
              <a:rPr lang="en-US" sz="2400" dirty="0" err="1">
                <a:solidFill>
                  <a:srgbClr val="000000"/>
                </a:solidFill>
                <a:latin typeface="Lato Light"/>
                <a:sym typeface="Lato"/>
              </a:rPr>
              <a:t>dall'intelligenza</a:t>
            </a:r>
            <a:r>
              <a:rPr lang="en-US" sz="2400" dirty="0">
                <a:solidFill>
                  <a:srgbClr val="000000"/>
                </a:solidFill>
                <a:latin typeface="Lato Light"/>
                <a:sym typeface="Lato"/>
              </a:rPr>
              <a:t> </a:t>
            </a:r>
            <a:r>
              <a:rPr lang="en-US" sz="2400" dirty="0" err="1">
                <a:solidFill>
                  <a:srgbClr val="000000"/>
                </a:solidFill>
                <a:latin typeface="Lato Light"/>
                <a:sym typeface="Lato"/>
              </a:rPr>
              <a:t>artificiale</a:t>
            </a:r>
            <a:r>
              <a:rPr lang="en-US" sz="2400" dirty="0">
                <a:solidFill>
                  <a:srgbClr val="000000"/>
                </a:solidFill>
                <a:latin typeface="Lato Light"/>
                <a:sym typeface="Lato"/>
              </a:rPr>
              <a:t>.</a:t>
            </a:r>
          </a:p>
          <a:p>
            <a:pPr marL="342900" lvl="1" indent="-342900" algn="just">
              <a:lnSpc>
                <a:spcPts val="2879"/>
              </a:lnSpc>
              <a:buFont typeface="Arial" panose="020B0604020202020204" pitchFamily="34" charset="0"/>
              <a:buChar char="•"/>
            </a:pPr>
            <a:r>
              <a:rPr lang="en-US" sz="2400" dirty="0">
                <a:solidFill>
                  <a:srgbClr val="000000"/>
                </a:solidFill>
                <a:latin typeface="Lato Light"/>
                <a:sym typeface="Lato"/>
              </a:rPr>
              <a:t>È </a:t>
            </a:r>
            <a:r>
              <a:rPr lang="en-US" sz="2400" dirty="0" err="1">
                <a:solidFill>
                  <a:srgbClr val="000000"/>
                </a:solidFill>
                <a:latin typeface="Lato Light"/>
                <a:sym typeface="Lato"/>
              </a:rPr>
              <a:t>importante</a:t>
            </a:r>
            <a:r>
              <a:rPr lang="en-US" sz="2400" dirty="0">
                <a:solidFill>
                  <a:srgbClr val="000000"/>
                </a:solidFill>
                <a:latin typeface="Lato Light"/>
                <a:sym typeface="Lato"/>
              </a:rPr>
              <a:t> </a:t>
            </a:r>
            <a:r>
              <a:rPr lang="en-US" sz="2400" dirty="0" err="1">
                <a:solidFill>
                  <a:srgbClr val="000000"/>
                </a:solidFill>
                <a:latin typeface="Lato Light"/>
                <a:sym typeface="Lato"/>
              </a:rPr>
              <a:t>distinguere</a:t>
            </a:r>
            <a:r>
              <a:rPr lang="en-US" sz="2400" dirty="0">
                <a:solidFill>
                  <a:srgbClr val="000000"/>
                </a:solidFill>
                <a:latin typeface="Lato Light"/>
                <a:sym typeface="Lato"/>
              </a:rPr>
              <a:t> </a:t>
            </a:r>
            <a:r>
              <a:rPr lang="en-US" sz="2400" dirty="0" err="1">
                <a:solidFill>
                  <a:srgbClr val="000000"/>
                </a:solidFill>
                <a:latin typeface="Lato Light"/>
                <a:sym typeface="Lato"/>
              </a:rPr>
              <a:t>quando</a:t>
            </a:r>
            <a:r>
              <a:rPr lang="en-US" sz="2400" dirty="0">
                <a:solidFill>
                  <a:srgbClr val="000000"/>
                </a:solidFill>
                <a:latin typeface="Lato Light"/>
                <a:sym typeface="Lato"/>
              </a:rPr>
              <a:t> </a:t>
            </a:r>
            <a:r>
              <a:rPr lang="en-US" sz="2400" dirty="0" err="1">
                <a:solidFill>
                  <a:srgbClr val="000000"/>
                </a:solidFill>
                <a:latin typeface="Lato Light"/>
                <a:sym typeface="Lato"/>
              </a:rPr>
              <a:t>si</a:t>
            </a:r>
            <a:r>
              <a:rPr lang="en-US" sz="2400" dirty="0">
                <a:solidFill>
                  <a:srgbClr val="000000"/>
                </a:solidFill>
                <a:latin typeface="Lato Light"/>
                <a:sym typeface="Lato"/>
              </a:rPr>
              <a:t> </a:t>
            </a:r>
            <a:r>
              <a:rPr lang="en-US" sz="2400" dirty="0" err="1">
                <a:solidFill>
                  <a:srgbClr val="000000"/>
                </a:solidFill>
                <a:latin typeface="Lato Light"/>
                <a:sym typeface="Lato"/>
              </a:rPr>
              <a:t>tratta</a:t>
            </a:r>
            <a:r>
              <a:rPr lang="en-US" sz="2400" dirty="0">
                <a:solidFill>
                  <a:srgbClr val="000000"/>
                </a:solidFill>
                <a:latin typeface="Lato Light"/>
                <a:sym typeface="Lato"/>
              </a:rPr>
              <a:t> di </a:t>
            </a:r>
            <a:r>
              <a:rPr lang="en-US" sz="2400" dirty="0" err="1">
                <a:solidFill>
                  <a:srgbClr val="000000"/>
                </a:solidFill>
                <a:latin typeface="Lato Light"/>
                <a:sym typeface="Lato"/>
              </a:rPr>
              <a:t>informazioni</a:t>
            </a:r>
            <a:r>
              <a:rPr lang="en-US" sz="2400" dirty="0">
                <a:solidFill>
                  <a:srgbClr val="000000"/>
                </a:solidFill>
                <a:latin typeface="Lato Light"/>
                <a:sym typeface="Lato"/>
              </a:rPr>
              <a:t>, </a:t>
            </a:r>
            <a:r>
              <a:rPr lang="en-US" sz="2400" dirty="0" err="1">
                <a:solidFill>
                  <a:srgbClr val="000000"/>
                </a:solidFill>
                <a:latin typeface="Lato Light"/>
                <a:sym typeface="Lato"/>
              </a:rPr>
              <a:t>consigli</a:t>
            </a:r>
            <a:r>
              <a:rPr lang="en-US" sz="2400" dirty="0">
                <a:solidFill>
                  <a:srgbClr val="000000"/>
                </a:solidFill>
                <a:latin typeface="Lato Light"/>
                <a:sym typeface="Lato"/>
              </a:rPr>
              <a:t> o </a:t>
            </a:r>
            <a:r>
              <a:rPr lang="en-US" sz="2400" dirty="0" err="1">
                <a:solidFill>
                  <a:srgbClr val="000000"/>
                </a:solidFill>
                <a:latin typeface="Lato Light"/>
                <a:sym typeface="Lato"/>
              </a:rPr>
              <a:t>processi</a:t>
            </a:r>
            <a:r>
              <a:rPr lang="en-US" sz="2400" dirty="0">
                <a:solidFill>
                  <a:srgbClr val="000000"/>
                </a:solidFill>
                <a:latin typeface="Lato Light"/>
                <a:sym typeface="Lato"/>
              </a:rPr>
              <a:t> </a:t>
            </a:r>
            <a:r>
              <a:rPr lang="en-US" sz="2400" dirty="0" err="1">
                <a:solidFill>
                  <a:srgbClr val="000000"/>
                </a:solidFill>
                <a:latin typeface="Lato Light"/>
                <a:sym typeface="Lato"/>
              </a:rPr>
              <a:t>decisionali</a:t>
            </a:r>
            <a:r>
              <a:rPr lang="en-US" sz="2400" dirty="0">
                <a:solidFill>
                  <a:srgbClr val="000000"/>
                </a:solidFill>
                <a:latin typeface="Lato Light"/>
                <a:sym typeface="Lato"/>
              </a:rPr>
              <a:t> in </a:t>
            </a:r>
            <a:r>
              <a:rPr lang="en-US" sz="2400" dirty="0" err="1">
                <a:solidFill>
                  <a:srgbClr val="000000"/>
                </a:solidFill>
                <a:latin typeface="Lato Light"/>
                <a:sym typeface="Lato"/>
              </a:rPr>
              <a:t>ambito</a:t>
            </a:r>
            <a:r>
              <a:rPr lang="en-US" sz="2400" dirty="0">
                <a:solidFill>
                  <a:srgbClr val="000000"/>
                </a:solidFill>
                <a:latin typeface="Lato Light"/>
                <a:sym typeface="Lato"/>
              </a:rPr>
              <a:t> </a:t>
            </a:r>
            <a:r>
              <a:rPr lang="en-US" sz="2400" dirty="0" err="1">
                <a:solidFill>
                  <a:srgbClr val="000000"/>
                </a:solidFill>
                <a:latin typeface="Lato Light"/>
                <a:sym typeface="Lato"/>
              </a:rPr>
              <a:t>educativo</a:t>
            </a:r>
            <a:r>
              <a:rPr lang="en-US" sz="2400" dirty="0">
                <a:solidFill>
                  <a:srgbClr val="000000"/>
                </a:solidFill>
                <a:latin typeface="Lato Light"/>
                <a:sym typeface="Lato"/>
              </a:rPr>
              <a:t>.</a:t>
            </a:r>
          </a:p>
          <a:p>
            <a:pPr marL="342900" lvl="1" indent="-342900" algn="just">
              <a:lnSpc>
                <a:spcPts val="2879"/>
              </a:lnSpc>
              <a:buFont typeface="Arial" panose="020B0604020202020204" pitchFamily="34" charset="0"/>
              <a:buChar char="•"/>
            </a:pPr>
            <a:r>
              <a:rPr lang="en-US" sz="2400" dirty="0">
                <a:solidFill>
                  <a:srgbClr val="000000"/>
                </a:solidFill>
                <a:latin typeface="Lato Light"/>
                <a:sym typeface="Lato"/>
              </a:rPr>
              <a:t>Saper </a:t>
            </a:r>
            <a:r>
              <a:rPr lang="en-US" sz="2400" dirty="0" err="1">
                <a:solidFill>
                  <a:srgbClr val="000000"/>
                </a:solidFill>
                <a:latin typeface="Lato Light"/>
                <a:sym typeface="Lato"/>
              </a:rPr>
              <a:t>quando</a:t>
            </a:r>
            <a:r>
              <a:rPr lang="en-US" sz="2400" dirty="0">
                <a:solidFill>
                  <a:srgbClr val="000000"/>
                </a:solidFill>
                <a:latin typeface="Lato Light"/>
                <a:sym typeface="Lato"/>
              </a:rPr>
              <a:t> e come </a:t>
            </a:r>
            <a:r>
              <a:rPr lang="en-US" sz="2400" dirty="0" err="1">
                <a:solidFill>
                  <a:srgbClr val="000000"/>
                </a:solidFill>
                <a:latin typeface="Lato Light"/>
                <a:sym typeface="Lato"/>
              </a:rPr>
              <a:t>assumere</a:t>
            </a:r>
            <a:r>
              <a:rPr lang="en-US" sz="2400" dirty="0">
                <a:solidFill>
                  <a:srgbClr val="000000"/>
                </a:solidFill>
                <a:latin typeface="Lato Light"/>
                <a:sym typeface="Lato"/>
              </a:rPr>
              <a:t> il </a:t>
            </a:r>
            <a:r>
              <a:rPr lang="en-US" sz="2400" dirty="0" err="1">
                <a:solidFill>
                  <a:srgbClr val="000000"/>
                </a:solidFill>
                <a:latin typeface="Lato Light"/>
                <a:sym typeface="Lato"/>
              </a:rPr>
              <a:t>ruolo</a:t>
            </a:r>
            <a:r>
              <a:rPr lang="en-US" sz="2400" dirty="0">
                <a:solidFill>
                  <a:srgbClr val="000000"/>
                </a:solidFill>
                <a:latin typeface="Lato Light"/>
                <a:sym typeface="Lato"/>
              </a:rPr>
              <a:t> di </a:t>
            </a:r>
            <a:r>
              <a:rPr lang="en-US" sz="2400" dirty="0" err="1">
                <a:solidFill>
                  <a:srgbClr val="000000"/>
                </a:solidFill>
                <a:latin typeface="Lato Light"/>
                <a:sym typeface="Lato"/>
              </a:rPr>
              <a:t>mediatore</a:t>
            </a:r>
            <a:r>
              <a:rPr lang="en-US" sz="2400" dirty="0">
                <a:solidFill>
                  <a:srgbClr val="000000"/>
                </a:solidFill>
                <a:latin typeface="Lato Light"/>
                <a:sym typeface="Lato"/>
              </a:rPr>
              <a:t> </a:t>
            </a:r>
            <a:r>
              <a:rPr lang="en-US" sz="2400" dirty="0" err="1">
                <a:solidFill>
                  <a:srgbClr val="000000"/>
                </a:solidFill>
                <a:latin typeface="Lato Light"/>
                <a:sym typeface="Lato"/>
              </a:rPr>
              <a:t>critico</a:t>
            </a:r>
            <a:r>
              <a:rPr lang="en-US" sz="2400" dirty="0">
                <a:solidFill>
                  <a:srgbClr val="000000"/>
                </a:solidFill>
                <a:latin typeface="Lato Light"/>
                <a:sym typeface="Lato"/>
              </a:rPr>
              <a:t> </a:t>
            </a:r>
            <a:r>
              <a:rPr lang="en-US" sz="2400" dirty="0" err="1">
                <a:solidFill>
                  <a:srgbClr val="000000"/>
                </a:solidFill>
                <a:latin typeface="Lato Light"/>
                <a:sym typeface="Lato"/>
              </a:rPr>
              <a:t>tra</a:t>
            </a:r>
            <a:r>
              <a:rPr lang="en-US" sz="2400" dirty="0">
                <a:solidFill>
                  <a:srgbClr val="000000"/>
                </a:solidFill>
                <a:latin typeface="Lato Light"/>
                <a:sym typeface="Lato"/>
              </a:rPr>
              <a:t> </a:t>
            </a:r>
            <a:r>
              <a:rPr lang="en-US" sz="2400" dirty="0" err="1">
                <a:solidFill>
                  <a:srgbClr val="000000"/>
                </a:solidFill>
                <a:latin typeface="Lato Light"/>
                <a:sym typeface="Lato"/>
              </a:rPr>
              <a:t>tecnologia</a:t>
            </a:r>
            <a:r>
              <a:rPr lang="en-US" sz="2400" dirty="0">
                <a:solidFill>
                  <a:srgbClr val="000000"/>
                </a:solidFill>
                <a:latin typeface="Lato Light"/>
                <a:sym typeface="Lato"/>
              </a:rPr>
              <a:t> e </a:t>
            </a:r>
            <a:r>
              <a:rPr lang="en-US" sz="2400" dirty="0" err="1">
                <a:solidFill>
                  <a:srgbClr val="000000"/>
                </a:solidFill>
                <a:latin typeface="Lato Light"/>
                <a:sym typeface="Lato"/>
              </a:rPr>
              <a:t>processi</a:t>
            </a:r>
            <a:r>
              <a:rPr lang="en-US" sz="2400" dirty="0">
                <a:solidFill>
                  <a:srgbClr val="000000"/>
                </a:solidFill>
                <a:latin typeface="Lato Light"/>
                <a:sym typeface="Lato"/>
              </a:rPr>
              <a:t> </a:t>
            </a:r>
            <a:r>
              <a:rPr lang="en-US" sz="2400" dirty="0" err="1">
                <a:solidFill>
                  <a:srgbClr val="000000"/>
                </a:solidFill>
                <a:latin typeface="Lato Light"/>
                <a:sym typeface="Lato"/>
              </a:rPr>
              <a:t>educativi</a:t>
            </a:r>
            <a:r>
              <a:rPr lang="en-US" sz="2400" dirty="0">
                <a:solidFill>
                  <a:srgbClr val="000000"/>
                </a:solidFill>
                <a:latin typeface="Lato Light"/>
                <a:sym typeface="Lato"/>
              </a:rPr>
              <a:t>.</a:t>
            </a:r>
          </a:p>
        </p:txBody>
      </p:sp>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38225"/>
            <a:ext cx="6660059" cy="628650"/>
          </a:xfrm>
          <a:prstGeom prst="rect">
            <a:avLst/>
          </a:prstGeom>
        </p:spPr>
        <p:txBody>
          <a:bodyPr lIns="0" tIns="0" rIns="0" bIns="0" rtlCol="0" anchor="t">
            <a:spAutoFit/>
          </a:bodyPr>
          <a:lstStyle/>
          <a:p>
            <a:pPr marL="0" lvl="0" indent="0" algn="just">
              <a:lnSpc>
                <a:spcPts val="5040"/>
              </a:lnSpc>
              <a:spcBef>
                <a:spcPct val="0"/>
              </a:spcBef>
            </a:pPr>
            <a:r>
              <a:rPr lang="en-US" sz="4200" u="none" strike="noStrike">
                <a:solidFill>
                  <a:srgbClr val="000000"/>
                </a:solidFill>
                <a:latin typeface="Oswald"/>
                <a:ea typeface="Oswald"/>
                <a:cs typeface="Oswald"/>
                <a:sym typeface="Oswald"/>
              </a:rPr>
              <a:t>COMPRENDERE COME "PENSA" L'IA</a:t>
            </a:r>
          </a:p>
        </p:txBody>
      </p:sp>
      <p:sp>
        <p:nvSpPr>
          <p:cNvPr id="3" name="TextBox 3"/>
          <p:cNvSpPr txBox="1"/>
          <p:nvPr/>
        </p:nvSpPr>
        <p:spPr>
          <a:xfrm>
            <a:off x="1028700" y="1970948"/>
            <a:ext cx="16230600" cy="3319627"/>
          </a:xfrm>
          <a:prstGeom prst="rect">
            <a:avLst/>
          </a:prstGeom>
        </p:spPr>
        <p:txBody>
          <a:bodyPr lIns="0" tIns="0" rIns="0" bIns="0" rtlCol="0" anchor="t">
            <a:spAutoFit/>
          </a:bodyPr>
          <a:lstStyle/>
          <a:p>
            <a:pPr lvl="0" indent="0" algn="just">
              <a:lnSpc>
                <a:spcPts val="2879"/>
              </a:lnSpc>
              <a:spcBef>
                <a:spcPct val="0"/>
              </a:spcBef>
            </a:pPr>
            <a:r>
              <a:rPr lang="en-US" sz="2400" dirty="0">
                <a:solidFill>
                  <a:srgbClr val="000000"/>
                </a:solidFill>
                <a:latin typeface="Lato Light"/>
                <a:sym typeface="Lato Light"/>
              </a:rPr>
              <a:t>Per </a:t>
            </a:r>
            <a:r>
              <a:rPr lang="en-US" sz="2400" dirty="0" err="1">
                <a:solidFill>
                  <a:srgbClr val="000000"/>
                </a:solidFill>
                <a:latin typeface="Lato Light"/>
                <a:sym typeface="Lato Light"/>
              </a:rPr>
              <a:t>utilizzare</a:t>
            </a:r>
            <a:r>
              <a:rPr lang="en-US" sz="2400" dirty="0">
                <a:solidFill>
                  <a:srgbClr val="000000"/>
                </a:solidFill>
                <a:latin typeface="Lato Light"/>
                <a:sym typeface="Lato Light"/>
              </a:rPr>
              <a:t> </a:t>
            </a:r>
            <a:r>
              <a:rPr lang="en-US" sz="2400" dirty="0" err="1">
                <a:solidFill>
                  <a:srgbClr val="000000"/>
                </a:solidFill>
                <a:latin typeface="Lato Light"/>
                <a:sym typeface="Lato Light"/>
              </a:rPr>
              <a:t>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in modo </a:t>
            </a:r>
            <a:r>
              <a:rPr lang="en-US" sz="2400" dirty="0" err="1">
                <a:solidFill>
                  <a:srgbClr val="000000"/>
                </a:solidFill>
                <a:latin typeface="Lato Light"/>
                <a:sym typeface="Lato Light"/>
              </a:rPr>
              <a:t>responsabile</a:t>
            </a:r>
            <a:r>
              <a:rPr lang="en-US" sz="2400" dirty="0">
                <a:solidFill>
                  <a:srgbClr val="000000"/>
                </a:solidFill>
                <a:latin typeface="Lato Light"/>
                <a:sym typeface="Lato Light"/>
              </a:rPr>
              <a:t> </a:t>
            </a:r>
            <a:r>
              <a:rPr lang="en-US" sz="2400" dirty="0" err="1">
                <a:solidFill>
                  <a:srgbClr val="000000"/>
                </a:solidFill>
                <a:latin typeface="Lato Light"/>
                <a:sym typeface="Lato Light"/>
              </a:rPr>
              <a:t>nella</a:t>
            </a:r>
            <a:r>
              <a:rPr lang="en-US" sz="2400" dirty="0">
                <a:solidFill>
                  <a:srgbClr val="000000"/>
                </a:solidFill>
                <a:latin typeface="Lato Light"/>
                <a:sym typeface="Lato Light"/>
              </a:rPr>
              <a:t> </a:t>
            </a:r>
            <a:r>
              <a:rPr lang="en-US" sz="2400" dirty="0" err="1">
                <a:solidFill>
                  <a:srgbClr val="000000"/>
                </a:solidFill>
                <a:latin typeface="Lato Light"/>
                <a:sym typeface="Lato Light"/>
              </a:rPr>
              <a:t>formazione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professionale</a:t>
            </a:r>
            <a:r>
              <a:rPr lang="en-US" sz="2400" dirty="0">
                <a:solidFill>
                  <a:srgbClr val="000000"/>
                </a:solidFill>
                <a:latin typeface="Lato Light"/>
                <a:sym typeface="Lato Light"/>
              </a:rPr>
              <a:t> e </a:t>
            </a:r>
            <a:r>
              <a:rPr lang="en-US" sz="2400" dirty="0" err="1">
                <a:solidFill>
                  <a:srgbClr val="000000"/>
                </a:solidFill>
                <a:latin typeface="Lato Light"/>
                <a:sym typeface="Lato Light"/>
              </a:rPr>
              <a:t>tecnica</a:t>
            </a:r>
            <a:r>
              <a:rPr lang="en-US" sz="2400" dirty="0">
                <a:solidFill>
                  <a:srgbClr val="000000"/>
                </a:solidFill>
                <a:latin typeface="Lato Light"/>
                <a:sym typeface="Lato Light"/>
              </a:rPr>
              <a:t>, </a:t>
            </a:r>
            <a:r>
              <a:rPr lang="en-US" sz="2400" dirty="0" err="1">
                <a:solidFill>
                  <a:srgbClr val="000000"/>
                </a:solidFill>
                <a:latin typeface="Lato Light"/>
                <a:sym typeface="Lato Light"/>
              </a:rPr>
              <a:t>gli</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educatori</a:t>
            </a:r>
            <a:r>
              <a:rPr lang="en-US" sz="2400" dirty="0">
                <a:solidFill>
                  <a:srgbClr val="000000"/>
                </a:solidFill>
                <a:latin typeface="Lato Light"/>
                <a:sym typeface="Lato Light"/>
              </a:rPr>
              <a:t> </a:t>
            </a:r>
            <a:r>
              <a:rPr lang="en-US" sz="2400" dirty="0" err="1">
                <a:solidFill>
                  <a:srgbClr val="000000"/>
                </a:solidFill>
                <a:latin typeface="Lato Light"/>
                <a:sym typeface="Lato Light"/>
              </a:rPr>
              <a:t>devono</a:t>
            </a:r>
            <a:r>
              <a:rPr lang="en-US" sz="2400" dirty="0">
                <a:solidFill>
                  <a:srgbClr val="000000"/>
                </a:solidFill>
                <a:latin typeface="Lato Light"/>
                <a:sym typeface="Lato Light"/>
              </a:rPr>
              <a:t> </a:t>
            </a:r>
            <a:r>
              <a:rPr lang="en-US" sz="2400" dirty="0" err="1">
                <a:solidFill>
                  <a:srgbClr val="000000"/>
                </a:solidFill>
                <a:latin typeface="Lato Light"/>
                <a:sym typeface="Lato Light"/>
              </a:rPr>
              <a:t>comprendere</a:t>
            </a:r>
            <a:r>
              <a:rPr lang="en-US" sz="2400" dirty="0">
                <a:solidFill>
                  <a:srgbClr val="000000"/>
                </a:solidFill>
                <a:latin typeface="Lato Light"/>
                <a:sym typeface="Lato Light"/>
              </a:rPr>
              <a:t> il </a:t>
            </a:r>
            <a:r>
              <a:rPr lang="en-US" sz="2400" dirty="0" err="1">
                <a:solidFill>
                  <a:srgbClr val="000000"/>
                </a:solidFill>
                <a:latin typeface="Lato Light"/>
                <a:sym typeface="Lato Light"/>
              </a:rPr>
              <a:t>funzionamento</a:t>
            </a:r>
            <a:r>
              <a:rPr lang="en-US" sz="2400" dirty="0">
                <a:solidFill>
                  <a:srgbClr val="000000"/>
                </a:solidFill>
                <a:latin typeface="Lato Light"/>
                <a:sym typeface="Lato Light"/>
              </a:rPr>
              <a:t> </a:t>
            </a:r>
            <a:r>
              <a:rPr lang="en-US" sz="2400" dirty="0" err="1">
                <a:solidFill>
                  <a:srgbClr val="000000"/>
                </a:solidFill>
                <a:latin typeface="Lato Light"/>
                <a:sym typeface="Lato Light"/>
              </a:rPr>
              <a:t>dei</a:t>
            </a:r>
            <a:r>
              <a:rPr lang="en-US" sz="2400" dirty="0">
                <a:solidFill>
                  <a:srgbClr val="000000"/>
                </a:solidFill>
                <a:latin typeface="Lato Light"/>
                <a:sym typeface="Lato Light"/>
              </a:rPr>
              <a:t> </a:t>
            </a:r>
            <a:r>
              <a:rPr lang="en-US" sz="2400" dirty="0" err="1">
                <a:solidFill>
                  <a:srgbClr val="000000"/>
                </a:solidFill>
                <a:latin typeface="Lato Light"/>
                <a:sym typeface="Lato Light"/>
              </a:rPr>
              <a:t>sistemi</a:t>
            </a:r>
            <a:r>
              <a:rPr lang="en-US" sz="2400" dirty="0">
                <a:solidFill>
                  <a:srgbClr val="000000"/>
                </a:solidFill>
                <a:latin typeface="Lato Light"/>
                <a:sym typeface="Lato Light"/>
              </a:rPr>
              <a:t> di IA e </a:t>
            </a:r>
            <a:r>
              <a:rPr lang="en-US" sz="2400" dirty="0" err="1">
                <a:solidFill>
                  <a:srgbClr val="000000"/>
                </a:solidFill>
                <a:latin typeface="Lato Light"/>
                <a:sym typeface="Lato Light"/>
              </a:rPr>
              <a:t>i</a:t>
            </a:r>
            <a:r>
              <a:rPr lang="en-US" sz="2400" dirty="0">
                <a:solidFill>
                  <a:srgbClr val="000000"/>
                </a:solidFill>
                <a:latin typeface="Lato Light"/>
                <a:sym typeface="Lato Light"/>
              </a:rPr>
              <a:t> loro </a:t>
            </a:r>
            <a:r>
              <a:rPr lang="en-US" sz="2400" dirty="0" err="1">
                <a:solidFill>
                  <a:srgbClr val="000000"/>
                </a:solidFill>
                <a:latin typeface="Lato Light"/>
                <a:sym typeface="Lato Light"/>
              </a:rPr>
              <a:t>limiti</a:t>
            </a:r>
            <a:r>
              <a:rPr lang="en-US" sz="2400" dirty="0">
                <a:solidFill>
                  <a:srgbClr val="000000"/>
                </a:solidFill>
                <a:latin typeface="Lato Light"/>
                <a:sym typeface="Lato Light"/>
              </a:rPr>
              <a:t>. La </a:t>
            </a:r>
            <a:r>
              <a:rPr lang="en-US" sz="2400" dirty="0" err="1">
                <a:solidFill>
                  <a:srgbClr val="000000"/>
                </a:solidFill>
                <a:latin typeface="Lato Light"/>
                <a:sym typeface="Lato Light"/>
              </a:rPr>
              <a:t>maggior</a:t>
            </a:r>
            <a:r>
              <a:rPr lang="en-US" sz="2400" dirty="0">
                <a:solidFill>
                  <a:srgbClr val="000000"/>
                </a:solidFill>
                <a:latin typeface="Lato Light"/>
                <a:sym typeface="Lato Light"/>
              </a:rPr>
              <a:t> </a:t>
            </a:r>
            <a:r>
              <a:rPr lang="en-US" sz="2400" dirty="0" err="1">
                <a:solidFill>
                  <a:srgbClr val="000000"/>
                </a:solidFill>
                <a:latin typeface="Lato Light"/>
                <a:sym typeface="Lato Light"/>
              </a:rPr>
              <a:t>parte</a:t>
            </a:r>
            <a:r>
              <a:rPr lang="en-US" sz="2400" dirty="0">
                <a:solidFill>
                  <a:srgbClr val="000000"/>
                </a:solidFill>
                <a:latin typeface="Lato Light"/>
                <a:sym typeface="Lato Light"/>
              </a:rPr>
              <a:t> degli </a:t>
            </a:r>
            <a:r>
              <a:rPr lang="en-US" sz="2400" dirty="0" err="1">
                <a:solidFill>
                  <a:srgbClr val="000000"/>
                </a:solidFill>
                <a:latin typeface="Lato Light"/>
                <a:sym typeface="Lato Light"/>
              </a:rPr>
              <a:t>strumenti</a:t>
            </a:r>
            <a:r>
              <a:rPr lang="en-US" sz="2400" dirty="0">
                <a:solidFill>
                  <a:srgbClr val="000000"/>
                </a:solidFill>
                <a:latin typeface="Lato Light"/>
                <a:sym typeface="Lato Light"/>
              </a:rPr>
              <a:t> </a:t>
            </a:r>
            <a:r>
              <a:rPr lang="en-US" sz="2400" dirty="0" err="1">
                <a:solidFill>
                  <a:srgbClr val="000000"/>
                </a:solidFill>
                <a:latin typeface="Lato Light"/>
                <a:sym typeface="Lato Light"/>
              </a:rPr>
              <a:t>utilizzati</a:t>
            </a:r>
            <a:r>
              <a:rPr lang="en-US" sz="2400" dirty="0">
                <a:solidFill>
                  <a:srgbClr val="000000"/>
                </a:solidFill>
                <a:latin typeface="Lato Light"/>
                <a:sym typeface="Lato Light"/>
              </a:rPr>
              <a:t> in </a:t>
            </a:r>
            <a:r>
              <a:rPr lang="en-US" sz="2400" dirty="0" err="1">
                <a:solidFill>
                  <a:srgbClr val="000000"/>
                </a:solidFill>
                <a:latin typeface="Lato Light"/>
                <a:sym typeface="Lato Light"/>
              </a:rPr>
              <a:t>ambito</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educativo</a:t>
            </a:r>
            <a:r>
              <a:rPr lang="en-US" sz="2400" dirty="0">
                <a:solidFill>
                  <a:srgbClr val="000000"/>
                </a:solidFill>
                <a:latin typeface="Lato Light"/>
                <a:sym typeface="Lato Light"/>
              </a:rPr>
              <a:t> (</a:t>
            </a:r>
            <a:r>
              <a:rPr lang="en-US" sz="2400" dirty="0" err="1">
                <a:solidFill>
                  <a:srgbClr val="000000"/>
                </a:solidFill>
                <a:latin typeface="Lato Light"/>
                <a:sym typeface="Lato Light"/>
              </a:rPr>
              <a:t>valutazioni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automatizzate</a:t>
            </a:r>
            <a:r>
              <a:rPr lang="en-US" sz="2400" dirty="0">
                <a:solidFill>
                  <a:srgbClr val="000000"/>
                </a:solidFill>
                <a:latin typeface="Lato Light"/>
                <a:sym typeface="Lato Light"/>
              </a:rPr>
              <a:t>, </a:t>
            </a:r>
            <a:r>
              <a:rPr lang="en-US" sz="2400" dirty="0" err="1">
                <a:solidFill>
                  <a:srgbClr val="000000"/>
                </a:solidFill>
                <a:latin typeface="Lato Light"/>
                <a:sym typeface="Lato Light"/>
              </a:rPr>
              <a:t>sistemi</a:t>
            </a:r>
            <a:r>
              <a:rPr lang="en-US" sz="2400" dirty="0">
                <a:solidFill>
                  <a:srgbClr val="000000"/>
                </a:solidFill>
                <a:latin typeface="Lato Light"/>
                <a:sym typeface="Lato Light"/>
              </a:rPr>
              <a:t> </a:t>
            </a:r>
            <a:r>
              <a:rPr lang="en-US" sz="2400" dirty="0" err="1">
                <a:solidFill>
                  <a:srgbClr val="000000"/>
                </a:solidFill>
                <a:latin typeface="Lato Light"/>
                <a:sym typeface="Lato Light"/>
              </a:rPr>
              <a:t>adattivi</a:t>
            </a:r>
            <a:r>
              <a:rPr lang="en-US" sz="2400" dirty="0">
                <a:solidFill>
                  <a:srgbClr val="000000"/>
                </a:solidFill>
                <a:latin typeface="Lato Light"/>
                <a:sym typeface="Lato Light"/>
              </a:rPr>
              <a:t>, chatbot, feedback </a:t>
            </a:r>
            <a:r>
              <a:rPr lang="en-US" sz="2400" dirty="0" err="1">
                <a:solidFill>
                  <a:srgbClr val="000000"/>
                </a:solidFill>
                <a:latin typeface="Lato Light"/>
                <a:sym typeface="Lato Light"/>
              </a:rPr>
              <a:t>testuale</a:t>
            </a:r>
            <a:r>
              <a:rPr lang="en-US" sz="2400" dirty="0">
                <a:solidFill>
                  <a:srgbClr val="000000"/>
                </a:solidFill>
                <a:latin typeface="Lato Light"/>
                <a:sym typeface="Lato Light"/>
              </a:rPr>
              <a:t>) </a:t>
            </a:r>
            <a:r>
              <a:rPr lang="en-US" sz="2400" dirty="0" err="1">
                <a:solidFill>
                  <a:srgbClr val="000000"/>
                </a:solidFill>
                <a:latin typeface="Lato Light"/>
                <a:sym typeface="Lato Light"/>
              </a:rPr>
              <a:t>si</a:t>
            </a:r>
            <a:r>
              <a:rPr lang="en-US" sz="2400" dirty="0">
                <a:solidFill>
                  <a:srgbClr val="000000"/>
                </a:solidFill>
                <a:latin typeface="Lato Light"/>
                <a:sym typeface="Lato Light"/>
              </a:rPr>
              <a:t> </a:t>
            </a:r>
            <a:r>
              <a:rPr lang="en-US" sz="2400" dirty="0" err="1">
                <a:solidFill>
                  <a:srgbClr val="000000"/>
                </a:solidFill>
                <a:latin typeface="Lato Light"/>
                <a:sym typeface="Lato Light"/>
              </a:rPr>
              <a:t>basa</a:t>
            </a:r>
            <a:r>
              <a:rPr lang="en-US" sz="2400" dirty="0">
                <a:solidFill>
                  <a:srgbClr val="000000"/>
                </a:solidFill>
                <a:latin typeface="Lato Light"/>
                <a:sym typeface="Lato Light"/>
              </a:rPr>
              <a:t> </a:t>
            </a:r>
            <a:r>
              <a:rPr lang="en-US" sz="2400" dirty="0" err="1">
                <a:solidFill>
                  <a:srgbClr val="000000"/>
                </a:solidFill>
                <a:latin typeface="Lato Light"/>
                <a:sym typeface="Lato Light"/>
              </a:rPr>
              <a:t>su</a:t>
            </a:r>
            <a:r>
              <a:rPr lang="en-US" sz="2400" dirty="0">
                <a:solidFill>
                  <a:srgbClr val="000000"/>
                </a:solidFill>
                <a:latin typeface="Lato Light"/>
                <a:sym typeface="Lato Light"/>
              </a:rPr>
              <a:t> </a:t>
            </a:r>
            <a:r>
              <a:rPr lang="en-US" sz="2400" dirty="0" err="1">
                <a:solidFill>
                  <a:srgbClr val="000000"/>
                </a:solidFill>
                <a:latin typeface="Lato Light"/>
                <a:sym typeface="Lato Light"/>
              </a:rPr>
              <a:t>modelli</a:t>
            </a:r>
            <a:r>
              <a:rPr lang="en-US" sz="2400" dirty="0">
                <a:solidFill>
                  <a:srgbClr val="000000"/>
                </a:solidFill>
                <a:latin typeface="Lato Light"/>
                <a:sym typeface="Lato Light"/>
              </a:rPr>
              <a:t> </a:t>
            </a:r>
            <a:r>
              <a:rPr lang="en-US" sz="2400" dirty="0" err="1">
                <a:solidFill>
                  <a:srgbClr val="000000"/>
                </a:solidFill>
                <a:latin typeface="Lato Light"/>
                <a:sym typeface="Lato Light"/>
              </a:rPr>
              <a:t>statistici</a:t>
            </a:r>
            <a:r>
              <a:rPr lang="en-US" sz="2400" dirty="0">
                <a:solidFill>
                  <a:srgbClr val="000000"/>
                </a:solidFill>
                <a:latin typeface="Lato Light"/>
                <a:sym typeface="Lato Light"/>
              </a:rPr>
              <a:t> di </a:t>
            </a:r>
            <a:r>
              <a:rPr lang="en-US" sz="2400" dirty="0" err="1">
                <a:solidFill>
                  <a:srgbClr val="000000"/>
                </a:solidFill>
                <a:latin typeface="Lato Light"/>
                <a:sym typeface="Lato Light"/>
              </a:rPr>
              <a:t>apprendimento</a:t>
            </a:r>
            <a:r>
              <a:rPr lang="en-US" sz="2400" dirty="0">
                <a:solidFill>
                  <a:srgbClr val="000000"/>
                </a:solidFill>
                <a:latin typeface="Lato Light"/>
                <a:sym typeface="Lato Light"/>
              </a:rPr>
              <a:t> </a:t>
            </a:r>
            <a:r>
              <a:rPr lang="en-US" sz="2400" dirty="0" err="1">
                <a:solidFill>
                  <a:srgbClr val="000000"/>
                </a:solidFill>
                <a:latin typeface="Lato Light"/>
                <a:sym typeface="Lato Light"/>
              </a:rPr>
              <a:t>automatico</a:t>
            </a:r>
            <a:r>
              <a:rPr lang="en-US" sz="2400" dirty="0">
                <a:solidFill>
                  <a:srgbClr val="000000"/>
                </a:solidFill>
                <a:latin typeface="Lato Light"/>
                <a:sym typeface="Lato Light"/>
              </a:rPr>
              <a:t>. </a:t>
            </a:r>
            <a:r>
              <a:rPr lang="en-US" sz="2400" dirty="0" err="1">
                <a:solidFill>
                  <a:srgbClr val="000000"/>
                </a:solidFill>
                <a:latin typeface="Lato Light"/>
                <a:sym typeface="Lato Light"/>
              </a:rPr>
              <a:t>Questi</a:t>
            </a:r>
            <a:r>
              <a:rPr lang="en-US" sz="2400" dirty="0">
                <a:solidFill>
                  <a:srgbClr val="000000"/>
                </a:solidFill>
                <a:latin typeface="Lato Light"/>
                <a:sym typeface="Lato Light"/>
              </a:rPr>
              <a:t> </a:t>
            </a:r>
            <a:r>
              <a:rPr lang="en-US" sz="2400" dirty="0" err="1">
                <a:solidFill>
                  <a:srgbClr val="000000"/>
                </a:solidFill>
                <a:latin typeface="Lato Light"/>
                <a:sym typeface="Lato Light"/>
              </a:rPr>
              <a:t>sistemi</a:t>
            </a:r>
            <a:r>
              <a:rPr lang="en-US" sz="2400" dirty="0">
                <a:solidFill>
                  <a:srgbClr val="000000"/>
                </a:solidFill>
                <a:latin typeface="Lato Light"/>
                <a:sym typeface="Lato Light"/>
              </a:rPr>
              <a:t> </a:t>
            </a:r>
            <a:r>
              <a:rPr lang="en-US" sz="2400" dirty="0" err="1">
                <a:solidFill>
                  <a:srgbClr val="000000"/>
                </a:solidFill>
                <a:latin typeface="Lato Light"/>
                <a:sym typeface="Lato Light"/>
              </a:rPr>
              <a:t>analizzano</a:t>
            </a:r>
            <a:r>
              <a:rPr lang="en-US" sz="2400" dirty="0">
                <a:solidFill>
                  <a:srgbClr val="000000"/>
                </a:solidFill>
                <a:latin typeface="Lato Light"/>
                <a:sym typeface="Lato Light"/>
              </a:rPr>
              <a:t> </a:t>
            </a:r>
            <a:r>
              <a:rPr lang="en-US" sz="2400" dirty="0" err="1">
                <a:solidFill>
                  <a:srgbClr val="000000"/>
                </a:solidFill>
                <a:latin typeface="Lato Light"/>
                <a:sym typeface="Lato Light"/>
              </a:rPr>
              <a:t>grandi</a:t>
            </a:r>
            <a:r>
              <a:rPr lang="en-US" sz="2400" dirty="0">
                <a:solidFill>
                  <a:srgbClr val="000000"/>
                </a:solidFill>
                <a:latin typeface="Lato Light"/>
                <a:sym typeface="Lato Light"/>
              </a:rPr>
              <a:t> </a:t>
            </a:r>
            <a:r>
              <a:rPr lang="en-US" sz="2400" dirty="0" err="1">
                <a:solidFill>
                  <a:srgbClr val="000000"/>
                </a:solidFill>
                <a:latin typeface="Lato Light"/>
                <a:sym typeface="Lato Light"/>
              </a:rPr>
              <a:t>quantità</a:t>
            </a:r>
            <a:r>
              <a:rPr lang="en-US" sz="2400" dirty="0">
                <a:solidFill>
                  <a:srgbClr val="000000"/>
                </a:solidFill>
                <a:latin typeface="Lato Light"/>
                <a:sym typeface="Lato Light"/>
              </a:rPr>
              <a:t> di </a:t>
            </a:r>
            <a:r>
              <a:rPr lang="en-US" sz="2400" dirty="0" err="1">
                <a:solidFill>
                  <a:srgbClr val="000000"/>
                </a:solidFill>
                <a:latin typeface="Lato Light"/>
                <a:sym typeface="Lato Light"/>
              </a:rPr>
              <a:t>dati</a:t>
            </a:r>
            <a:r>
              <a:rPr lang="en-US" sz="2400" dirty="0">
                <a:solidFill>
                  <a:srgbClr val="000000"/>
                </a:solidFill>
                <a:latin typeface="Lato Light"/>
                <a:sym typeface="Lato Light"/>
              </a:rPr>
              <a:t> e </a:t>
            </a:r>
            <a:r>
              <a:rPr lang="en-US" sz="2400" dirty="0" err="1">
                <a:solidFill>
                  <a:srgbClr val="000000"/>
                </a:solidFill>
                <a:latin typeface="Lato Light"/>
                <a:sym typeface="Lato Light"/>
              </a:rPr>
              <a:t>producono</a:t>
            </a:r>
            <a:r>
              <a:rPr lang="en-US" sz="2400" dirty="0">
                <a:solidFill>
                  <a:srgbClr val="000000"/>
                </a:solidFill>
                <a:latin typeface="Lato Light"/>
                <a:sym typeface="Lato Light"/>
              </a:rPr>
              <a:t> </a:t>
            </a:r>
            <a:r>
              <a:rPr lang="en-US" sz="2400" dirty="0" err="1">
                <a:solidFill>
                  <a:srgbClr val="000000"/>
                </a:solidFill>
                <a:latin typeface="Lato Light"/>
                <a:sym typeface="Lato Light"/>
              </a:rPr>
              <a:t>risposte</a:t>
            </a:r>
            <a:r>
              <a:rPr lang="en-US" sz="2400" dirty="0">
                <a:solidFill>
                  <a:srgbClr val="000000"/>
                </a:solidFill>
                <a:latin typeface="Lato Light"/>
                <a:sym typeface="Lato Light"/>
              </a:rPr>
              <a:t> </a:t>
            </a:r>
            <a:r>
              <a:rPr lang="en-US" sz="2400" dirty="0" err="1">
                <a:solidFill>
                  <a:srgbClr val="000000"/>
                </a:solidFill>
                <a:latin typeface="Lato Light"/>
                <a:sym typeface="Lato Light"/>
              </a:rPr>
              <a:t>probabilistiche</a:t>
            </a:r>
            <a:r>
              <a:rPr lang="en-US" sz="2400" dirty="0">
                <a:solidFill>
                  <a:srgbClr val="000000"/>
                </a:solidFill>
                <a:latin typeface="Lato Light"/>
                <a:sym typeface="Lato Light"/>
              </a:rPr>
              <a:t>, </a:t>
            </a:r>
            <a:r>
              <a:rPr lang="en-US" sz="2400" dirty="0" err="1">
                <a:solidFill>
                  <a:srgbClr val="000000"/>
                </a:solidFill>
                <a:latin typeface="Lato Light"/>
                <a:sym typeface="Lato Light"/>
              </a:rPr>
              <a:t>ovvero</a:t>
            </a:r>
            <a:r>
              <a:rPr lang="en-US" sz="2400" dirty="0">
                <a:solidFill>
                  <a:srgbClr val="000000"/>
                </a:solidFill>
                <a:latin typeface="Lato Light"/>
                <a:sym typeface="Lato Light"/>
              </a:rPr>
              <a:t> </a:t>
            </a:r>
            <a:r>
              <a:rPr lang="en-US" sz="2400" dirty="0" err="1">
                <a:solidFill>
                  <a:srgbClr val="000000"/>
                </a:solidFill>
                <a:latin typeface="Lato Light"/>
                <a:sym typeface="Lato Light"/>
              </a:rPr>
              <a:t>risultati</a:t>
            </a:r>
            <a:r>
              <a:rPr lang="en-US" sz="2400" dirty="0">
                <a:solidFill>
                  <a:srgbClr val="000000"/>
                </a:solidFill>
                <a:latin typeface="Lato Light"/>
                <a:sym typeface="Lato Light"/>
              </a:rPr>
              <a:t> </a:t>
            </a:r>
            <a:r>
              <a:rPr lang="en-US" sz="2400" dirty="0" err="1">
                <a:solidFill>
                  <a:srgbClr val="000000"/>
                </a:solidFill>
                <a:latin typeface="Lato Light"/>
                <a:sym typeface="Lato Light"/>
              </a:rPr>
              <a:t>statisticamente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plausibili</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necessariamente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corretti</a:t>
            </a:r>
            <a:r>
              <a:rPr lang="en-US" sz="2400" dirty="0">
                <a:solidFill>
                  <a:srgbClr val="000000"/>
                </a:solidFill>
                <a:latin typeface="Lato Light"/>
                <a:sym typeface="Lato Light"/>
              </a:rPr>
              <a:t> o </a:t>
            </a:r>
            <a:r>
              <a:rPr lang="en-US" sz="2400" dirty="0" err="1">
                <a:solidFill>
                  <a:srgbClr val="000000"/>
                </a:solidFill>
                <a:latin typeface="Lato Light"/>
                <a:sym typeface="Lato Light"/>
              </a:rPr>
              <a:t>informati</a:t>
            </a:r>
            <a:r>
              <a:rPr lang="en-US" sz="2400" dirty="0">
                <a:solidFill>
                  <a:srgbClr val="000000"/>
                </a:solidFill>
                <a:latin typeface="Lato Light"/>
                <a:sym typeface="Lato Light"/>
              </a:rPr>
              <a:t>.</a:t>
            </a:r>
          </a:p>
          <a:p>
            <a:pPr lvl="0" indent="0" algn="just">
              <a:lnSpc>
                <a:spcPts val="2879"/>
              </a:lnSpc>
              <a:spcBef>
                <a:spcPct val="0"/>
              </a:spcBef>
            </a:pPr>
            <a:endParaRPr lang="en-US" sz="2400" dirty="0">
              <a:solidFill>
                <a:srgbClr val="000000"/>
              </a:solidFill>
              <a:latin typeface="Lato Light"/>
              <a:sym typeface="Lato Light"/>
            </a:endParaRPr>
          </a:p>
          <a:p>
            <a:pPr lvl="0" indent="0" algn="just">
              <a:lnSpc>
                <a:spcPts val="2879"/>
              </a:lnSpc>
              <a:spcBef>
                <a:spcPct val="0"/>
              </a:spcBef>
            </a:pPr>
            <a:r>
              <a:rPr lang="en-US" sz="2400" dirty="0">
                <a:solidFill>
                  <a:srgbClr val="000000"/>
                </a:solidFill>
                <a:latin typeface="Lato Light"/>
                <a:sym typeface="Lato Light"/>
              </a:rPr>
              <a:t>È </a:t>
            </a:r>
            <a:r>
              <a:rPr lang="en-US" sz="2400" dirty="0" err="1">
                <a:solidFill>
                  <a:srgbClr val="000000"/>
                </a:solidFill>
                <a:latin typeface="Lato Light"/>
                <a:sym typeface="Lato Light"/>
              </a:rPr>
              <a:t>importante</a:t>
            </a:r>
            <a:r>
              <a:rPr lang="en-US" sz="2400" dirty="0">
                <a:solidFill>
                  <a:srgbClr val="000000"/>
                </a:solidFill>
                <a:latin typeface="Lato Light"/>
                <a:sym typeface="Lato Light"/>
              </a:rPr>
              <a:t> </a:t>
            </a:r>
            <a:r>
              <a:rPr lang="en-US" sz="2400" dirty="0" err="1">
                <a:solidFill>
                  <a:srgbClr val="000000"/>
                </a:solidFill>
                <a:latin typeface="Lato Light"/>
                <a:sym typeface="Lato Light"/>
              </a:rPr>
              <a:t>ricordare</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comprende</a:t>
            </a:r>
            <a:r>
              <a:rPr lang="en-US" sz="2400" dirty="0">
                <a:solidFill>
                  <a:srgbClr val="000000"/>
                </a:solidFill>
                <a:latin typeface="Lato Light"/>
                <a:sym typeface="Lato Light"/>
              </a:rPr>
              <a:t> </a:t>
            </a:r>
            <a:r>
              <a:rPr lang="en-US" sz="2400" dirty="0" err="1">
                <a:solidFill>
                  <a:srgbClr val="000000"/>
                </a:solidFill>
                <a:latin typeface="Lato Light"/>
                <a:sym typeface="Lato Light"/>
              </a:rPr>
              <a:t>realmente</a:t>
            </a:r>
            <a:r>
              <a:rPr lang="en-US" sz="2400" dirty="0">
                <a:solidFill>
                  <a:srgbClr val="000000"/>
                </a:solidFill>
                <a:latin typeface="Lato Light"/>
                <a:sym typeface="Lato Light"/>
              </a:rPr>
              <a:t> il </a:t>
            </a:r>
            <a:r>
              <a:rPr lang="en-US" sz="2400" dirty="0" err="1">
                <a:solidFill>
                  <a:srgbClr val="000000"/>
                </a:solidFill>
                <a:latin typeface="Lato Light"/>
                <a:sym typeface="Lato Light"/>
              </a:rPr>
              <a:t>significato</a:t>
            </a:r>
            <a:r>
              <a:rPr lang="en-US" sz="2400" dirty="0">
                <a:solidFill>
                  <a:srgbClr val="000000"/>
                </a:solidFill>
                <a:latin typeface="Lato Light"/>
                <a:sym typeface="Lato Light"/>
              </a:rPr>
              <a:t> </a:t>
            </a:r>
            <a:r>
              <a:rPr lang="en-US" sz="2400" dirty="0" err="1">
                <a:solidFill>
                  <a:srgbClr val="000000"/>
                </a:solidFill>
                <a:latin typeface="Lato Light"/>
                <a:sym typeface="Lato Light"/>
              </a:rPr>
              <a:t>dei</a:t>
            </a:r>
            <a:r>
              <a:rPr lang="en-US" sz="2400" dirty="0">
                <a:solidFill>
                  <a:srgbClr val="000000"/>
                </a:solidFill>
                <a:latin typeface="Lato Light"/>
                <a:sym typeface="Lato Light"/>
              </a:rPr>
              <a:t> </a:t>
            </a:r>
            <a:r>
              <a:rPr lang="en-US" sz="2400" dirty="0" err="1">
                <a:solidFill>
                  <a:srgbClr val="000000"/>
                </a:solidFill>
                <a:latin typeface="Lato Light"/>
                <a:sym typeface="Lato Light"/>
              </a:rPr>
              <a:t>contenuti</a:t>
            </a:r>
            <a:r>
              <a:rPr lang="en-US" sz="2400" dirty="0">
                <a:solidFill>
                  <a:srgbClr val="000000"/>
                </a:solidFill>
                <a:latin typeface="Lato Light"/>
                <a:sym typeface="Lato Light"/>
              </a:rPr>
              <a:t>: opera </a:t>
            </a:r>
            <a:r>
              <a:rPr lang="en-US" sz="2400" dirty="0" err="1">
                <a:solidFill>
                  <a:srgbClr val="000000"/>
                </a:solidFill>
                <a:latin typeface="Lato Light"/>
                <a:sym typeface="Lato Light"/>
              </a:rPr>
              <a:t>attraverso</a:t>
            </a:r>
            <a:r>
              <a:rPr lang="en-US" sz="2400" dirty="0">
                <a:solidFill>
                  <a:srgbClr val="000000"/>
                </a:solidFill>
                <a:latin typeface="Lato Light"/>
                <a:sym typeface="Lato Light"/>
              </a:rPr>
              <a:t> </a:t>
            </a:r>
            <a:r>
              <a:rPr lang="en-US" sz="2400" dirty="0" err="1">
                <a:solidFill>
                  <a:srgbClr val="000000"/>
                </a:solidFill>
                <a:latin typeface="Lato Light"/>
                <a:sym typeface="Lato Light"/>
              </a:rPr>
              <a:t>correlazioni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matematiche</a:t>
            </a:r>
            <a:r>
              <a:rPr lang="en-US" sz="2400" dirty="0">
                <a:solidFill>
                  <a:srgbClr val="000000"/>
                </a:solidFill>
                <a:latin typeface="Lato Light"/>
                <a:sym typeface="Lato Light"/>
              </a:rPr>
              <a:t> </a:t>
            </a:r>
            <a:r>
              <a:rPr lang="en-US" sz="2400" dirty="0" err="1">
                <a:solidFill>
                  <a:srgbClr val="000000"/>
                </a:solidFill>
                <a:latin typeface="Lato Light"/>
                <a:sym typeface="Lato Light"/>
              </a:rPr>
              <a:t>tra</a:t>
            </a:r>
            <a:r>
              <a:rPr lang="en-US" sz="2400" dirty="0">
                <a:solidFill>
                  <a:srgbClr val="000000"/>
                </a:solidFill>
                <a:latin typeface="Lato Light"/>
                <a:sym typeface="Lato Light"/>
              </a:rPr>
              <a:t> parole e </a:t>
            </a:r>
            <a:r>
              <a:rPr lang="en-US" sz="2400" dirty="0" err="1">
                <a:solidFill>
                  <a:srgbClr val="000000"/>
                </a:solidFill>
                <a:latin typeface="Lato Light"/>
                <a:sym typeface="Lato Light"/>
              </a:rPr>
              <a:t>dati</a:t>
            </a:r>
            <a:r>
              <a:rPr lang="en-US" sz="2400" dirty="0">
                <a:solidFill>
                  <a:srgbClr val="000000"/>
                </a:solidFill>
                <a:latin typeface="Lato Light"/>
                <a:sym typeface="Lato Light"/>
              </a:rPr>
              <a:t>, senza </a:t>
            </a:r>
            <a:r>
              <a:rPr lang="en-US" sz="2400" dirty="0" err="1">
                <a:solidFill>
                  <a:srgbClr val="000000"/>
                </a:solidFill>
                <a:latin typeface="Lato Light"/>
                <a:sym typeface="Lato Light"/>
              </a:rPr>
              <a:t>interpretare</a:t>
            </a:r>
            <a:r>
              <a:rPr lang="en-US" sz="2400" dirty="0">
                <a:solidFill>
                  <a:srgbClr val="000000"/>
                </a:solidFill>
                <a:latin typeface="Lato Light"/>
                <a:sym typeface="Lato Light"/>
              </a:rPr>
              <a:t> </a:t>
            </a:r>
            <a:r>
              <a:rPr lang="en-US" sz="2400" dirty="0" err="1">
                <a:solidFill>
                  <a:srgbClr val="000000"/>
                </a:solidFill>
                <a:latin typeface="Lato Light"/>
                <a:sym typeface="Lato Light"/>
              </a:rPr>
              <a:t>valori</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educativi</a:t>
            </a:r>
            <a:r>
              <a:rPr lang="en-US" sz="2400" dirty="0">
                <a:solidFill>
                  <a:srgbClr val="000000"/>
                </a:solidFill>
                <a:latin typeface="Lato Light"/>
                <a:sym typeface="Lato Light"/>
              </a:rPr>
              <a:t>, </a:t>
            </a:r>
            <a:r>
              <a:rPr lang="en-US" sz="2400" dirty="0" err="1">
                <a:solidFill>
                  <a:srgbClr val="000000"/>
                </a:solidFill>
                <a:latin typeface="Lato Light"/>
                <a:sym typeface="Lato Light"/>
              </a:rPr>
              <a:t>contesto</a:t>
            </a:r>
            <a:r>
              <a:rPr lang="en-US" sz="2400" dirty="0">
                <a:solidFill>
                  <a:srgbClr val="000000"/>
                </a:solidFill>
                <a:latin typeface="Lato Light"/>
                <a:sym typeface="Lato Light"/>
              </a:rPr>
              <a:t> o </a:t>
            </a:r>
            <a:r>
              <a:rPr lang="en-US" sz="2400" dirty="0" err="1">
                <a:solidFill>
                  <a:srgbClr val="000000"/>
                </a:solidFill>
                <a:latin typeface="Lato Light"/>
                <a:sym typeface="Lato Light"/>
              </a:rPr>
              <a:t>intenzioni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Pertanto</a:t>
            </a:r>
            <a:r>
              <a:rPr lang="en-US" sz="2400" dirty="0">
                <a:solidFill>
                  <a:srgbClr val="000000"/>
                </a:solidFill>
                <a:latin typeface="Lato Light"/>
                <a:sym typeface="Lato Light"/>
              </a:rPr>
              <a:t>, </a:t>
            </a:r>
            <a:r>
              <a:rPr lang="en-US" sz="2400" dirty="0" err="1">
                <a:solidFill>
                  <a:srgbClr val="000000"/>
                </a:solidFill>
                <a:latin typeface="Lato Light"/>
                <a:sym typeface="Lato Light"/>
              </a:rPr>
              <a:t>una</a:t>
            </a:r>
            <a:r>
              <a:rPr lang="en-US" sz="2400" dirty="0">
                <a:solidFill>
                  <a:srgbClr val="000000"/>
                </a:solidFill>
                <a:latin typeface="Lato Light"/>
                <a:sym typeface="Lato Light"/>
              </a:rPr>
              <a:t> </a:t>
            </a:r>
            <a:r>
              <a:rPr lang="en-US" sz="2400" dirty="0" err="1">
                <a:solidFill>
                  <a:srgbClr val="000000"/>
                </a:solidFill>
                <a:latin typeface="Lato Light"/>
                <a:sym typeface="Lato Light"/>
              </a:rPr>
              <a:t>risposta</a:t>
            </a:r>
            <a:r>
              <a:rPr lang="en-US" sz="2400" dirty="0">
                <a:solidFill>
                  <a:srgbClr val="000000"/>
                </a:solidFill>
                <a:latin typeface="Lato Light"/>
                <a:sym typeface="Lato Light"/>
              </a:rPr>
              <a:t> ben </a:t>
            </a:r>
            <a:r>
              <a:rPr lang="en-US" sz="2400" dirty="0" err="1">
                <a:solidFill>
                  <a:srgbClr val="000000"/>
                </a:solidFill>
                <a:latin typeface="Lato Light"/>
                <a:sym typeface="Lato Light"/>
              </a:rPr>
              <a:t>formulata</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implica</a:t>
            </a:r>
            <a:r>
              <a:rPr lang="en-US" sz="2400" dirty="0">
                <a:solidFill>
                  <a:srgbClr val="000000"/>
                </a:solidFill>
                <a:latin typeface="Lato Light"/>
                <a:sym typeface="Lato Light"/>
              </a:rPr>
              <a:t> </a:t>
            </a:r>
            <a:r>
              <a:rPr lang="en-US" sz="2400" dirty="0" err="1">
                <a:solidFill>
                  <a:srgbClr val="000000"/>
                </a:solidFill>
                <a:latin typeface="Lato Light"/>
                <a:sym typeface="Lato Light"/>
              </a:rPr>
              <a:t>una</a:t>
            </a:r>
            <a:r>
              <a:rPr lang="en-US" sz="2400" dirty="0">
                <a:solidFill>
                  <a:srgbClr val="000000"/>
                </a:solidFill>
                <a:latin typeface="Lato Light"/>
                <a:sym typeface="Lato Light"/>
              </a:rPr>
              <a:t> </a:t>
            </a:r>
            <a:r>
              <a:rPr lang="en-US" sz="2400" dirty="0" err="1">
                <a:solidFill>
                  <a:srgbClr val="000000"/>
                </a:solidFill>
                <a:latin typeface="Lato Light"/>
                <a:sym typeface="Lato Light"/>
              </a:rPr>
              <a:t>comprensione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pedagogica</a:t>
            </a:r>
            <a:r>
              <a:rPr lang="en-US" sz="2400" dirty="0">
                <a:solidFill>
                  <a:srgbClr val="000000"/>
                </a:solidFill>
                <a:latin typeface="Lato Light"/>
                <a:sym typeface="Lato Light"/>
              </a:rPr>
              <a:t>.</a:t>
            </a:r>
          </a:p>
        </p:txBody>
      </p:sp>
      <p:sp>
        <p:nvSpPr>
          <p:cNvPr id="4" name="Freeform 4"/>
          <p:cNvSpPr/>
          <p:nvPr/>
        </p:nvSpPr>
        <p:spPr>
          <a:xfrm>
            <a:off x="5029201" y="5849042"/>
            <a:ext cx="8115300" cy="3781311"/>
          </a:xfrm>
          <a:custGeom>
            <a:avLst/>
            <a:gdLst/>
            <a:ahLst/>
            <a:cxnLst/>
            <a:rect l="l" t="t" r="r" b="b"/>
            <a:pathLst>
              <a:path w="6938185" h="3781311">
                <a:moveTo>
                  <a:pt x="0" y="0"/>
                </a:moveTo>
                <a:lnTo>
                  <a:pt x="6938185" y="0"/>
                </a:lnTo>
                <a:lnTo>
                  <a:pt x="6938185" y="3781311"/>
                </a:lnTo>
                <a:lnTo>
                  <a:pt x="0" y="378131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TextBox 5"/>
          <p:cNvSpPr txBox="1"/>
          <p:nvPr/>
        </p:nvSpPr>
        <p:spPr>
          <a:xfrm>
            <a:off x="5791200" y="6362700"/>
            <a:ext cx="6993315" cy="2782813"/>
          </a:xfrm>
          <a:prstGeom prst="rect">
            <a:avLst/>
          </a:prstGeom>
        </p:spPr>
        <p:txBody>
          <a:bodyPr wrap="square" lIns="0" tIns="0" rIns="0" bIns="0" rtlCol="0" anchor="t">
            <a:spAutoFit/>
          </a:bodyPr>
          <a:lstStyle/>
          <a:p>
            <a:pPr marL="0" lvl="0" indent="0" algn="ctr">
              <a:lnSpc>
                <a:spcPts val="3079"/>
              </a:lnSpc>
              <a:spcBef>
                <a:spcPct val="0"/>
              </a:spcBef>
            </a:pPr>
            <a:r>
              <a:rPr lang="en-US" sz="2800" u="none" strike="noStrike" dirty="0" err="1">
                <a:solidFill>
                  <a:srgbClr val="000000"/>
                </a:solidFill>
                <a:latin typeface="Lato Light" panose="020F0302020204030203" pitchFamily="34" charset="0"/>
                <a:ea typeface="Canva Sans"/>
                <a:cs typeface="Canva Sans"/>
                <a:sym typeface="Canva Sans"/>
              </a:rPr>
              <a:t>L'intelligenza</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artificiale</a:t>
            </a:r>
            <a:r>
              <a:rPr lang="en-US" sz="2800" u="none" strike="noStrike" dirty="0">
                <a:solidFill>
                  <a:srgbClr val="000000"/>
                </a:solidFill>
                <a:latin typeface="Lato Light" panose="020F0302020204030203" pitchFamily="34" charset="0"/>
                <a:ea typeface="Canva Sans"/>
                <a:cs typeface="Canva Sans"/>
                <a:sym typeface="Canva Sans"/>
              </a:rPr>
              <a:t> genera </a:t>
            </a:r>
            <a:r>
              <a:rPr lang="en-US" sz="2800" u="none" strike="noStrike" dirty="0" err="1">
                <a:solidFill>
                  <a:srgbClr val="000000"/>
                </a:solidFill>
                <a:latin typeface="Lato Light" panose="020F0302020204030203" pitchFamily="34" charset="0"/>
                <a:ea typeface="Canva Sans"/>
                <a:cs typeface="Canva Sans"/>
                <a:sym typeface="Canva Sans"/>
              </a:rPr>
              <a:t>risultati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probabilistici</a:t>
            </a:r>
            <a:r>
              <a:rPr lang="en-US" sz="2800" u="none" strike="noStrike" dirty="0">
                <a:solidFill>
                  <a:srgbClr val="000000"/>
                </a:solidFill>
                <a:latin typeface="Lato Light" panose="020F0302020204030203" pitchFamily="34" charset="0"/>
                <a:ea typeface="Canva Sans"/>
                <a:cs typeface="Canva Sans"/>
                <a:sym typeface="Canva Sans"/>
              </a:rPr>
              <a:t> senza </a:t>
            </a:r>
            <a:r>
              <a:rPr lang="en-US" sz="2800" u="none" strike="noStrike" dirty="0" err="1">
                <a:solidFill>
                  <a:srgbClr val="000000"/>
                </a:solidFill>
                <a:latin typeface="Lato Light" panose="020F0302020204030203" pitchFamily="34" charset="0"/>
                <a:ea typeface="Canva Sans"/>
                <a:cs typeface="Canva Sans"/>
                <a:sym typeface="Canva Sans"/>
              </a:rPr>
              <a:t>comprensione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semantica</a:t>
            </a:r>
            <a:r>
              <a:rPr lang="en-US" sz="2800" u="none" strike="noStrike" dirty="0">
                <a:solidFill>
                  <a:srgbClr val="000000"/>
                </a:solidFill>
                <a:latin typeface="Lato Light" panose="020F0302020204030203" pitchFamily="34" charset="0"/>
                <a:ea typeface="Canva Sans"/>
                <a:cs typeface="Canva Sans"/>
                <a:sym typeface="Canva Sans"/>
              </a:rPr>
              <a:t> e </a:t>
            </a:r>
            <a:r>
              <a:rPr lang="en-US" sz="2800" u="none" strike="noStrike" dirty="0" err="1">
                <a:solidFill>
                  <a:srgbClr val="000000"/>
                </a:solidFill>
                <a:latin typeface="Lato Light" panose="020F0302020204030203" pitchFamily="34" charset="0"/>
                <a:ea typeface="Canva Sans"/>
                <a:cs typeface="Canva Sans"/>
                <a:sym typeface="Canva Sans"/>
              </a:rPr>
              <a:t>spesso</a:t>
            </a:r>
            <a:r>
              <a:rPr lang="en-US" sz="2800" u="none" strike="noStrike" dirty="0">
                <a:solidFill>
                  <a:srgbClr val="000000"/>
                </a:solidFill>
                <a:latin typeface="Lato Light" panose="020F0302020204030203" pitchFamily="34" charset="0"/>
                <a:ea typeface="Canva Sans"/>
                <a:cs typeface="Canva Sans"/>
                <a:sym typeface="Canva Sans"/>
              </a:rPr>
              <a:t> con </a:t>
            </a:r>
            <a:r>
              <a:rPr lang="en-US" sz="2800" u="none" strike="noStrike" dirty="0" err="1">
                <a:solidFill>
                  <a:srgbClr val="000000"/>
                </a:solidFill>
                <a:latin typeface="Lato Light" panose="020F0302020204030203" pitchFamily="34" charset="0"/>
                <a:ea typeface="Canva Sans"/>
                <a:cs typeface="Canva Sans"/>
                <a:sym typeface="Canva Sans"/>
              </a:rPr>
              <a:t>trasparenza</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limitata</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mentre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formatori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interpretano</a:t>
            </a:r>
            <a:r>
              <a:rPr lang="en-US" sz="2800" u="none" strike="noStrike" dirty="0">
                <a:solidFill>
                  <a:srgbClr val="000000"/>
                </a:solidFill>
                <a:latin typeface="Lato Light" panose="020F0302020204030203" pitchFamily="34" charset="0"/>
                <a:ea typeface="Canva Sans"/>
                <a:cs typeface="Canva Sans"/>
                <a:sym typeface="Canva Sans"/>
              </a:rPr>
              <a:t> il </a:t>
            </a:r>
            <a:r>
              <a:rPr lang="en-US" sz="2800" u="none" strike="noStrike" dirty="0" err="1">
                <a:solidFill>
                  <a:srgbClr val="000000"/>
                </a:solidFill>
                <a:latin typeface="Lato Light" panose="020F0302020204030203" pitchFamily="34" charset="0"/>
                <a:ea typeface="Canva Sans"/>
                <a:cs typeface="Canva Sans"/>
                <a:sym typeface="Canva Sans"/>
              </a:rPr>
              <a:t>contesto</a:t>
            </a:r>
            <a:r>
              <a:rPr lang="en-US" sz="2800" u="none" strike="noStrike" dirty="0">
                <a:solidFill>
                  <a:srgbClr val="000000"/>
                </a:solidFill>
                <a:latin typeface="Lato Light" panose="020F0302020204030203" pitchFamily="34" charset="0"/>
                <a:ea typeface="Canva Sans"/>
                <a:cs typeface="Canva Sans"/>
                <a:sym typeface="Canva Sans"/>
              </a:rPr>
              <a:t>, la </a:t>
            </a:r>
            <a:r>
              <a:rPr lang="en-US" sz="2800" u="none" strike="noStrike" dirty="0" err="1">
                <a:solidFill>
                  <a:srgbClr val="000000"/>
                </a:solidFill>
                <a:latin typeface="Lato Light" panose="020F0302020204030203" pitchFamily="34" charset="0"/>
                <a:ea typeface="Canva Sans"/>
                <a:cs typeface="Canva Sans"/>
                <a:sym typeface="Canva Sans"/>
              </a:rPr>
              <a:t>storia</a:t>
            </a:r>
            <a:r>
              <a:rPr lang="en-US" sz="2800" u="none" strike="noStrike" dirty="0">
                <a:solidFill>
                  <a:srgbClr val="000000"/>
                </a:solidFill>
                <a:latin typeface="Lato Light" panose="020F0302020204030203" pitchFamily="34" charset="0"/>
                <a:ea typeface="Canva Sans"/>
                <a:cs typeface="Canva Sans"/>
                <a:sym typeface="Canva Sans"/>
              </a:rPr>
              <a:t> e le </a:t>
            </a:r>
            <a:r>
              <a:rPr lang="en-US" sz="2800" u="none" strike="noStrike" dirty="0" err="1">
                <a:solidFill>
                  <a:srgbClr val="000000"/>
                </a:solidFill>
                <a:latin typeface="Lato Light" panose="020F0302020204030203" pitchFamily="34" charset="0"/>
                <a:ea typeface="Canva Sans"/>
                <a:cs typeface="Canva Sans"/>
                <a:sym typeface="Canva Sans"/>
              </a:rPr>
              <a:t>esigenze</a:t>
            </a:r>
            <a:r>
              <a:rPr lang="en-US" sz="2800" u="none" strike="noStrike" dirty="0">
                <a:solidFill>
                  <a:srgbClr val="000000"/>
                </a:solidFill>
                <a:latin typeface="Lato Light" panose="020F0302020204030203" pitchFamily="34" charset="0"/>
                <a:ea typeface="Canva Sans"/>
                <a:cs typeface="Canva Sans"/>
                <a:sym typeface="Canva Sans"/>
              </a:rPr>
              <a:t> degli </a:t>
            </a:r>
            <a:r>
              <a:rPr lang="en-US" sz="2800" u="none" strike="noStrike" dirty="0" err="1">
                <a:solidFill>
                  <a:srgbClr val="000000"/>
                </a:solidFill>
                <a:latin typeface="Lato Light" panose="020F0302020204030203" pitchFamily="34" charset="0"/>
                <a:ea typeface="Canva Sans"/>
                <a:cs typeface="Canva Sans"/>
                <a:sym typeface="Canva Sans"/>
              </a:rPr>
              <a:t>studenti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rendendo</a:t>
            </a:r>
            <a:r>
              <a:rPr lang="en-US" sz="2800" u="none" strike="noStrike" dirty="0">
                <a:solidFill>
                  <a:srgbClr val="000000"/>
                </a:solidFill>
                <a:latin typeface="Lato Light" panose="020F0302020204030203" pitchFamily="34" charset="0"/>
                <a:ea typeface="Canva Sans"/>
                <a:cs typeface="Canva Sans"/>
                <a:sym typeface="Canva Sans"/>
              </a:rPr>
              <a:t> il </a:t>
            </a:r>
            <a:r>
              <a:rPr lang="en-US" sz="2800" u="none" strike="noStrike" dirty="0" err="1">
                <a:solidFill>
                  <a:srgbClr val="000000"/>
                </a:solidFill>
                <a:latin typeface="Lato Light" panose="020F0302020204030203" pitchFamily="34" charset="0"/>
                <a:ea typeface="Canva Sans"/>
                <a:cs typeface="Canva Sans"/>
                <a:sym typeface="Canva Sans"/>
              </a:rPr>
              <a:t>giudizio</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pedagogico</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una</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responsabilità</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esclusivamente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umana</a:t>
            </a:r>
            <a:r>
              <a:rPr lang="en-US" sz="2800" u="none" strike="noStrike" dirty="0">
                <a:solidFill>
                  <a:srgbClr val="000000"/>
                </a:solidFill>
                <a:latin typeface="Lato Light" panose="020F0302020204030203" pitchFamily="34" charset="0"/>
                <a:ea typeface="Canva Sans"/>
                <a:cs typeface="Canva Sans"/>
                <a:sym typeface="Canva Sans"/>
              </a:rPr>
              <a:t>.</a:t>
            </a:r>
          </a:p>
        </p:txBody>
      </p:sp>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333500"/>
            <a:ext cx="16230600" cy="5757987"/>
          </a:xfrm>
          <a:prstGeom prst="rect">
            <a:avLst/>
          </a:prstGeom>
        </p:spPr>
        <p:txBody>
          <a:bodyPr lIns="0" tIns="0" rIns="0" bIns="0" rtlCol="0" anchor="t">
            <a:spAutoFit/>
          </a:bodyPr>
          <a:lstStyle/>
          <a:p>
            <a:pPr marL="0" lvl="0" indent="0" algn="just">
              <a:lnSpc>
                <a:spcPts val="4320"/>
              </a:lnSpc>
              <a:spcBef>
                <a:spcPct val="0"/>
              </a:spcBef>
            </a:pPr>
            <a:endParaRPr sz="2800" dirty="0">
              <a:latin typeface="Lato Light" panose="020F0302020204030203" pitchFamily="34" charset="0"/>
            </a:endParaRPr>
          </a:p>
          <a:p>
            <a:pPr algn="just">
              <a:lnSpc>
                <a:spcPts val="2879"/>
              </a:lnSpc>
              <a:spcBef>
                <a:spcPct val="0"/>
              </a:spcBef>
            </a:pPr>
            <a:r>
              <a:rPr lang="en-US" sz="2800" dirty="0">
                <a:solidFill>
                  <a:srgbClr val="000000"/>
                </a:solidFill>
                <a:latin typeface="Lato Light" panose="020F0302020204030203" pitchFamily="34" charset="0"/>
                <a:sym typeface="Lato Light"/>
              </a:rPr>
              <a:t>Al </a:t>
            </a:r>
            <a:r>
              <a:rPr lang="en-US" sz="2800" dirty="0" err="1">
                <a:solidFill>
                  <a:srgbClr val="000000"/>
                </a:solidFill>
                <a:latin typeface="Lato Light" panose="020F0302020204030203" pitchFamily="34" charset="0"/>
                <a:sym typeface="Lato Light"/>
              </a:rPr>
              <a:t>contrario</a:t>
            </a:r>
            <a:r>
              <a:rPr lang="en-US" sz="2800" dirty="0">
                <a:solidFill>
                  <a:srgbClr val="000000"/>
                </a:solidFill>
                <a:latin typeface="Lato Light" panose="020F0302020204030203" pitchFamily="34" charset="0"/>
                <a:sym typeface="Lato Light"/>
              </a:rPr>
              <a:t>, un </a:t>
            </a:r>
            <a:r>
              <a:rPr lang="en-US" sz="2800" dirty="0" err="1">
                <a:solidFill>
                  <a:srgbClr val="000000"/>
                </a:solidFill>
                <a:latin typeface="Lato Light" panose="020F0302020204030203" pitchFamily="34" charset="0"/>
                <a:sym typeface="Lato Light"/>
              </a:rPr>
              <a:t>allenatore</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umano</a:t>
            </a:r>
            <a:r>
              <a:rPr lang="en-US" sz="2800" dirty="0">
                <a:solidFill>
                  <a:srgbClr val="000000"/>
                </a:solidFill>
                <a:latin typeface="Lato Light" panose="020F0302020204030203" pitchFamily="34" charset="0"/>
                <a:sym typeface="Lato Light"/>
              </a:rPr>
              <a:t> valuta </a:t>
            </a:r>
            <a:r>
              <a:rPr lang="en-US" sz="2800" dirty="0" err="1">
                <a:solidFill>
                  <a:srgbClr val="000000"/>
                </a:solidFill>
                <a:latin typeface="Lato Light" panose="020F0302020204030203" pitchFamily="34" charset="0"/>
                <a:sym typeface="Lato Light"/>
              </a:rPr>
              <a:t>considerando</a:t>
            </a:r>
            <a:r>
              <a:rPr lang="en-US" sz="2800" dirty="0">
                <a:solidFill>
                  <a:srgbClr val="000000"/>
                </a:solidFill>
                <a:latin typeface="Lato Light" panose="020F0302020204030203" pitchFamily="34" charset="0"/>
                <a:sym typeface="Lato Light"/>
              </a:rPr>
              <a:t>:</a:t>
            </a:r>
          </a:p>
          <a:p>
            <a:pPr marL="1792288" indent="-342900" algn="just">
              <a:lnSpc>
                <a:spcPts val="2879"/>
              </a:lnSpc>
              <a:spcBef>
                <a:spcPct val="0"/>
              </a:spcBef>
              <a:buFont typeface="Arial" panose="020B0604020202020204" pitchFamily="34" charset="0"/>
              <a:buChar char="•"/>
            </a:pPr>
            <a:r>
              <a:rPr lang="en-US" sz="2800" dirty="0">
                <a:solidFill>
                  <a:srgbClr val="000000"/>
                </a:solidFill>
                <a:latin typeface="Lato Light" panose="020F0302020204030203" pitchFamily="34" charset="0"/>
                <a:sym typeface="Lato Bold"/>
              </a:rPr>
              <a:t>Il </a:t>
            </a:r>
            <a:r>
              <a:rPr lang="en-US" sz="2800" dirty="0" err="1">
                <a:solidFill>
                  <a:srgbClr val="000000"/>
                </a:solidFill>
                <a:latin typeface="Lato Light" panose="020F0302020204030203" pitchFamily="34" charset="0"/>
                <a:sym typeface="Lato Bold"/>
              </a:rPr>
              <a:t>contesto</a:t>
            </a:r>
            <a:r>
              <a:rPr lang="en-US" sz="2800" dirty="0">
                <a:solidFill>
                  <a:srgbClr val="000000"/>
                </a:solidFill>
                <a:latin typeface="Lato Light" panose="020F0302020204030203" pitchFamily="34" charset="0"/>
                <a:sym typeface="Lato Bold"/>
              </a:rPr>
              <a:t> </a:t>
            </a:r>
            <a:r>
              <a:rPr lang="en-US" sz="2800" dirty="0" err="1">
                <a:solidFill>
                  <a:srgbClr val="000000"/>
                </a:solidFill>
                <a:latin typeface="Lato Light" panose="020F0302020204030203" pitchFamily="34" charset="0"/>
                <a:sym typeface="Lato Bold"/>
              </a:rPr>
              <a:t>educativo</a:t>
            </a:r>
            <a:r>
              <a:rPr lang="en-US" sz="2800" dirty="0">
                <a:solidFill>
                  <a:srgbClr val="000000"/>
                </a:solidFill>
                <a:latin typeface="Lato Light" panose="020F0302020204030203" pitchFamily="34" charset="0"/>
                <a:sym typeface="Lato Bold"/>
              </a:rPr>
              <a:t>.</a:t>
            </a:r>
          </a:p>
          <a:p>
            <a:pPr marL="1792288" indent="-342900" algn="just">
              <a:lnSpc>
                <a:spcPts val="2879"/>
              </a:lnSpc>
              <a:spcBef>
                <a:spcPct val="0"/>
              </a:spcBef>
              <a:buFont typeface="Arial" panose="020B0604020202020204" pitchFamily="34" charset="0"/>
              <a:buChar char="•"/>
            </a:pPr>
            <a:r>
              <a:rPr lang="en-US" sz="2800" dirty="0" err="1">
                <a:solidFill>
                  <a:srgbClr val="000000"/>
                </a:solidFill>
                <a:latin typeface="Lato Light" panose="020F0302020204030203" pitchFamily="34" charset="0"/>
                <a:sym typeface="Lato Bold"/>
              </a:rPr>
              <a:t>L'esperienza</a:t>
            </a:r>
            <a:r>
              <a:rPr lang="en-US" sz="2800" dirty="0">
                <a:solidFill>
                  <a:srgbClr val="000000"/>
                </a:solidFill>
                <a:latin typeface="Lato Light" panose="020F0302020204030203" pitchFamily="34" charset="0"/>
                <a:sym typeface="Lato Bold"/>
              </a:rPr>
              <a:t> </a:t>
            </a:r>
            <a:r>
              <a:rPr lang="en-US" sz="2800" dirty="0" err="1">
                <a:solidFill>
                  <a:srgbClr val="000000"/>
                </a:solidFill>
                <a:latin typeface="Lato Light" panose="020F0302020204030203" pitchFamily="34" charset="0"/>
                <a:sym typeface="Lato Bold"/>
              </a:rPr>
              <a:t>professionale</a:t>
            </a:r>
            <a:r>
              <a:rPr lang="en-US" sz="2800" dirty="0">
                <a:solidFill>
                  <a:srgbClr val="000000"/>
                </a:solidFill>
                <a:latin typeface="Lato Light" panose="020F0302020204030203" pitchFamily="34" charset="0"/>
                <a:sym typeface="Lato Bold"/>
              </a:rPr>
              <a:t> </a:t>
            </a:r>
            <a:r>
              <a:rPr lang="en-US" sz="2800" dirty="0" err="1">
                <a:solidFill>
                  <a:srgbClr val="000000"/>
                </a:solidFill>
                <a:latin typeface="Lato Light" panose="020F0302020204030203" pitchFamily="34" charset="0"/>
                <a:sym typeface="Lato Bold"/>
              </a:rPr>
              <a:t>dei</a:t>
            </a:r>
            <a:r>
              <a:rPr lang="en-US" sz="2800" dirty="0">
                <a:solidFill>
                  <a:srgbClr val="000000"/>
                </a:solidFill>
                <a:latin typeface="Lato Light" panose="020F0302020204030203" pitchFamily="34" charset="0"/>
                <a:sym typeface="Lato Bold"/>
              </a:rPr>
              <a:t> </a:t>
            </a:r>
            <a:r>
              <a:rPr lang="en-US" sz="2800" dirty="0" err="1">
                <a:solidFill>
                  <a:srgbClr val="000000"/>
                </a:solidFill>
                <a:latin typeface="Lato Light" panose="020F0302020204030203" pitchFamily="34" charset="0"/>
                <a:sym typeface="Lato Bold"/>
              </a:rPr>
              <a:t>partecipanti</a:t>
            </a:r>
            <a:r>
              <a:rPr lang="en-US" sz="2800" dirty="0">
                <a:solidFill>
                  <a:srgbClr val="000000"/>
                </a:solidFill>
                <a:latin typeface="Lato Light" panose="020F0302020204030203" pitchFamily="34" charset="0"/>
                <a:sym typeface="Lato Bold"/>
              </a:rPr>
              <a:t>.</a:t>
            </a:r>
          </a:p>
          <a:p>
            <a:pPr marL="1792288" indent="-342900" algn="just">
              <a:lnSpc>
                <a:spcPts val="2879"/>
              </a:lnSpc>
              <a:spcBef>
                <a:spcPct val="0"/>
              </a:spcBef>
              <a:buFont typeface="Arial" panose="020B0604020202020204" pitchFamily="34" charset="0"/>
              <a:buChar char="•"/>
            </a:pPr>
            <a:r>
              <a:rPr lang="en-US" sz="2800" dirty="0" err="1">
                <a:solidFill>
                  <a:srgbClr val="000000"/>
                </a:solidFill>
                <a:latin typeface="Lato Light" panose="020F0302020204030203" pitchFamily="34" charset="0"/>
                <a:sym typeface="Lato Bold"/>
              </a:rPr>
              <a:t>Difficoltà</a:t>
            </a:r>
            <a:r>
              <a:rPr lang="en-US" sz="2800" dirty="0">
                <a:solidFill>
                  <a:srgbClr val="000000"/>
                </a:solidFill>
                <a:latin typeface="Lato Light" panose="020F0302020204030203" pitchFamily="34" charset="0"/>
                <a:sym typeface="Lato Bold"/>
              </a:rPr>
              <a:t> </a:t>
            </a:r>
            <a:r>
              <a:rPr lang="en-US" sz="2800" dirty="0" err="1">
                <a:solidFill>
                  <a:srgbClr val="000000"/>
                </a:solidFill>
                <a:latin typeface="Lato Light" panose="020F0302020204030203" pitchFamily="34" charset="0"/>
                <a:sym typeface="Lato Bold"/>
              </a:rPr>
              <a:t>individuali</a:t>
            </a:r>
            <a:r>
              <a:rPr lang="en-US" sz="2800" dirty="0">
                <a:solidFill>
                  <a:srgbClr val="000000"/>
                </a:solidFill>
                <a:latin typeface="Lato Light" panose="020F0302020204030203" pitchFamily="34" charset="0"/>
                <a:sym typeface="Lato Bold"/>
              </a:rPr>
              <a:t>.</a:t>
            </a:r>
          </a:p>
          <a:p>
            <a:pPr marL="1792288" indent="-342900" algn="just">
              <a:lnSpc>
                <a:spcPts val="2879"/>
              </a:lnSpc>
              <a:spcBef>
                <a:spcPct val="0"/>
              </a:spcBef>
              <a:buFont typeface="Arial" panose="020B0604020202020204" pitchFamily="34" charset="0"/>
              <a:buChar char="•"/>
            </a:pPr>
            <a:r>
              <a:rPr lang="en-US" sz="2800" dirty="0" err="1">
                <a:solidFill>
                  <a:srgbClr val="000000"/>
                </a:solidFill>
                <a:latin typeface="Lato Light" panose="020F0302020204030203" pitchFamily="34" charset="0"/>
                <a:sym typeface="Lato Bold"/>
              </a:rPr>
              <a:t>Gli</a:t>
            </a:r>
            <a:r>
              <a:rPr lang="en-US" sz="2800" dirty="0">
                <a:solidFill>
                  <a:srgbClr val="000000"/>
                </a:solidFill>
                <a:latin typeface="Lato Light" panose="020F0302020204030203" pitchFamily="34" charset="0"/>
                <a:sym typeface="Lato Bold"/>
              </a:rPr>
              <a:t> </a:t>
            </a:r>
            <a:r>
              <a:rPr lang="en-US" sz="2800" dirty="0" err="1">
                <a:solidFill>
                  <a:srgbClr val="000000"/>
                </a:solidFill>
                <a:latin typeface="Lato Light" panose="020F0302020204030203" pitchFamily="34" charset="0"/>
                <a:sym typeface="Lato Bold"/>
              </a:rPr>
              <a:t>obiettivi</a:t>
            </a:r>
            <a:r>
              <a:rPr lang="en-US" sz="2800" dirty="0">
                <a:solidFill>
                  <a:srgbClr val="000000"/>
                </a:solidFill>
                <a:latin typeface="Lato Light" panose="020F0302020204030203" pitchFamily="34" charset="0"/>
                <a:sym typeface="Lato Bold"/>
              </a:rPr>
              <a:t> di </a:t>
            </a:r>
            <a:r>
              <a:rPr lang="en-US" sz="2800" dirty="0" err="1">
                <a:solidFill>
                  <a:srgbClr val="000000"/>
                </a:solidFill>
                <a:latin typeface="Lato Light" panose="020F0302020204030203" pitchFamily="34" charset="0"/>
                <a:sym typeface="Lato Bold"/>
              </a:rPr>
              <a:t>apprendimento</a:t>
            </a:r>
            <a:r>
              <a:rPr lang="en-US" sz="2800" dirty="0">
                <a:solidFill>
                  <a:srgbClr val="000000"/>
                </a:solidFill>
                <a:latin typeface="Lato Light" panose="020F0302020204030203" pitchFamily="34" charset="0"/>
                <a:sym typeface="Lato Bold"/>
              </a:rPr>
              <a:t>.</a:t>
            </a:r>
          </a:p>
          <a:p>
            <a:pPr marL="1792288" indent="-342900" algn="just">
              <a:lnSpc>
                <a:spcPts val="2879"/>
              </a:lnSpc>
              <a:spcBef>
                <a:spcPct val="0"/>
              </a:spcBef>
              <a:buFont typeface="Arial" panose="020B0604020202020204" pitchFamily="34" charset="0"/>
              <a:buChar char="•"/>
            </a:pPr>
            <a:r>
              <a:rPr lang="en-US" sz="2800" dirty="0">
                <a:solidFill>
                  <a:srgbClr val="000000"/>
                </a:solidFill>
                <a:latin typeface="Lato Light" panose="020F0302020204030203" pitchFamily="34" charset="0"/>
                <a:sym typeface="Lato Bold"/>
              </a:rPr>
              <a:t>I </a:t>
            </a:r>
            <a:r>
              <a:rPr lang="en-US" sz="2800" dirty="0" err="1">
                <a:solidFill>
                  <a:srgbClr val="000000"/>
                </a:solidFill>
                <a:latin typeface="Lato Light" panose="020F0302020204030203" pitchFamily="34" charset="0"/>
                <a:sym typeface="Lato Bold"/>
              </a:rPr>
              <a:t>criteri</a:t>
            </a:r>
            <a:r>
              <a:rPr lang="en-US" sz="2800" dirty="0">
                <a:solidFill>
                  <a:srgbClr val="000000"/>
                </a:solidFill>
                <a:latin typeface="Lato Light" panose="020F0302020204030203" pitchFamily="34" charset="0"/>
                <a:sym typeface="Lato Bold"/>
              </a:rPr>
              <a:t> di </a:t>
            </a:r>
            <a:r>
              <a:rPr lang="en-US" sz="2800" dirty="0" err="1">
                <a:solidFill>
                  <a:srgbClr val="000000"/>
                </a:solidFill>
                <a:latin typeface="Lato Light" panose="020F0302020204030203" pitchFamily="34" charset="0"/>
                <a:sym typeface="Lato Bold"/>
              </a:rPr>
              <a:t>equità</a:t>
            </a:r>
            <a:r>
              <a:rPr lang="en-US" sz="2800" dirty="0">
                <a:solidFill>
                  <a:srgbClr val="000000"/>
                </a:solidFill>
                <a:latin typeface="Lato Light" panose="020F0302020204030203" pitchFamily="34" charset="0"/>
                <a:sym typeface="Lato Bold"/>
              </a:rPr>
              <a:t> e </a:t>
            </a:r>
            <a:r>
              <a:rPr lang="en-US" sz="2800" dirty="0" err="1">
                <a:solidFill>
                  <a:srgbClr val="000000"/>
                </a:solidFill>
                <a:latin typeface="Lato Light" panose="020F0302020204030203" pitchFamily="34" charset="0"/>
                <a:sym typeface="Lato Bold"/>
              </a:rPr>
              <a:t>adeguatezza</a:t>
            </a:r>
            <a:r>
              <a:rPr lang="en-US" sz="2800" dirty="0">
                <a:solidFill>
                  <a:srgbClr val="000000"/>
                </a:solidFill>
                <a:latin typeface="Lato Light" panose="020F0302020204030203" pitchFamily="34" charset="0"/>
                <a:sym typeface="Lato Bold"/>
              </a:rPr>
              <a:t> educative.</a:t>
            </a:r>
          </a:p>
          <a:p>
            <a:pPr algn="just">
              <a:lnSpc>
                <a:spcPts val="2879"/>
              </a:lnSpc>
              <a:spcBef>
                <a:spcPct val="0"/>
              </a:spcBef>
            </a:pPr>
            <a:endParaRPr lang="en-US" sz="2800" dirty="0">
              <a:solidFill>
                <a:srgbClr val="000000"/>
              </a:solidFill>
              <a:latin typeface="Lato Light" panose="020F0302020204030203" pitchFamily="34" charset="0"/>
              <a:sym typeface="Lato Bold"/>
            </a:endParaRPr>
          </a:p>
          <a:p>
            <a:pPr algn="just">
              <a:lnSpc>
                <a:spcPts val="2879"/>
              </a:lnSpc>
              <a:spcBef>
                <a:spcPct val="0"/>
              </a:spcBef>
            </a:pPr>
            <a:r>
              <a:rPr lang="en-US" sz="2800" dirty="0" err="1">
                <a:solidFill>
                  <a:srgbClr val="000000"/>
                </a:solidFill>
                <a:latin typeface="Lato Light" panose="020F0302020204030203" pitchFamily="34" charset="0"/>
                <a:sym typeface="Lato Light"/>
              </a:rPr>
              <a:t>Inoltre</a:t>
            </a:r>
            <a:r>
              <a:rPr lang="en-US" sz="2800" dirty="0">
                <a:solidFill>
                  <a:srgbClr val="000000"/>
                </a:solidFill>
                <a:latin typeface="Lato Light" panose="020F0302020204030203" pitchFamily="34" charset="0"/>
                <a:sym typeface="Lato Light"/>
              </a:rPr>
              <a:t>, come </a:t>
            </a:r>
            <a:r>
              <a:rPr lang="en-US" sz="2800" dirty="0" err="1">
                <a:solidFill>
                  <a:srgbClr val="000000"/>
                </a:solidFill>
                <a:latin typeface="Lato Light" panose="020F0302020204030203" pitchFamily="34" charset="0"/>
                <a:sym typeface="Lato Light"/>
              </a:rPr>
              <a:t>accennato</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nelle</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unità</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precedenti</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molti</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sistemi</a:t>
            </a:r>
            <a:r>
              <a:rPr lang="en-US" sz="2800" dirty="0">
                <a:solidFill>
                  <a:srgbClr val="000000"/>
                </a:solidFill>
                <a:latin typeface="Lato Light" panose="020F0302020204030203" pitchFamily="34" charset="0"/>
                <a:sym typeface="Lato Light"/>
              </a:rPr>
              <a:t> di </a:t>
            </a:r>
            <a:r>
              <a:rPr lang="en-US" sz="2800" dirty="0" err="1">
                <a:solidFill>
                  <a:srgbClr val="000000"/>
                </a:solidFill>
                <a:latin typeface="Lato Light" panose="020F0302020204030203" pitchFamily="34" charset="0"/>
                <a:sym typeface="Lato Light"/>
              </a:rPr>
              <a:t>intelligenza</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artificiale</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funzionano</a:t>
            </a:r>
            <a:r>
              <a:rPr lang="en-US" sz="2800" dirty="0">
                <a:solidFill>
                  <a:srgbClr val="000000"/>
                </a:solidFill>
                <a:latin typeface="Lato Light" panose="020F0302020204030203" pitchFamily="34" charset="0"/>
                <a:sym typeface="Lato Light"/>
              </a:rPr>
              <a:t> come </a:t>
            </a:r>
            <a:r>
              <a:rPr lang="en-US" sz="2800" dirty="0" err="1">
                <a:solidFill>
                  <a:srgbClr val="000000"/>
                </a:solidFill>
                <a:latin typeface="Lato Light" panose="020F0302020204030203" pitchFamily="34" charset="0"/>
                <a:sym typeface="Lato Light"/>
              </a:rPr>
              <a:t>una</a:t>
            </a:r>
            <a:r>
              <a:rPr lang="en-US" sz="2800" dirty="0">
                <a:solidFill>
                  <a:srgbClr val="000000"/>
                </a:solidFill>
                <a:latin typeface="Lato Light" panose="020F0302020204030203" pitchFamily="34" charset="0"/>
                <a:sym typeface="Lato Light"/>
              </a:rPr>
              <a:t> </a:t>
            </a:r>
            <a:r>
              <a:rPr lang="en-US" sz="2800" dirty="0">
                <a:solidFill>
                  <a:srgbClr val="000000"/>
                </a:solidFill>
                <a:latin typeface="Lato Light" panose="020F0302020204030203" pitchFamily="34" charset="0"/>
                <a:sym typeface="Lato Bold"/>
              </a:rPr>
              <a:t>"</a:t>
            </a:r>
            <a:r>
              <a:rPr lang="en-US" sz="2800" b="1" dirty="0" err="1">
                <a:solidFill>
                  <a:srgbClr val="000000"/>
                </a:solidFill>
                <a:latin typeface="Lato Light" panose="020F0302020204030203" pitchFamily="34" charset="0"/>
                <a:sym typeface="Lato Bold"/>
              </a:rPr>
              <a:t>scatola</a:t>
            </a:r>
            <a:r>
              <a:rPr lang="en-US" sz="2800" b="1" dirty="0">
                <a:solidFill>
                  <a:srgbClr val="000000"/>
                </a:solidFill>
                <a:latin typeface="Lato Light" panose="020F0302020204030203" pitchFamily="34" charset="0"/>
                <a:sym typeface="Lato Bold"/>
              </a:rPr>
              <a:t> </a:t>
            </a:r>
            <a:r>
              <a:rPr lang="en-US" sz="2800" b="1" dirty="0" err="1">
                <a:solidFill>
                  <a:srgbClr val="000000"/>
                </a:solidFill>
                <a:latin typeface="Lato Light" panose="020F0302020204030203" pitchFamily="34" charset="0"/>
                <a:sym typeface="Lato Bold"/>
              </a:rPr>
              <a:t>nera</a:t>
            </a:r>
            <a:r>
              <a:rPr lang="en-US" sz="2800" dirty="0">
                <a:solidFill>
                  <a:srgbClr val="000000"/>
                </a:solidFill>
                <a:latin typeface="Lato Light" panose="020F0302020204030203" pitchFamily="34" charset="0"/>
                <a:sym typeface="Lato Bold"/>
              </a:rPr>
              <a:t>"</a:t>
            </a:r>
            <a:r>
              <a:rPr lang="en-US" sz="2800" dirty="0">
                <a:solidFill>
                  <a:srgbClr val="000000"/>
                </a:solidFill>
                <a:latin typeface="Lato Light" panose="020F0302020204030203" pitchFamily="34" charset="0"/>
                <a:sym typeface="Lato Light"/>
              </a:rPr>
              <a:t>, il </a:t>
            </a:r>
            <a:r>
              <a:rPr lang="en-US" sz="2800" dirty="0" err="1">
                <a:solidFill>
                  <a:srgbClr val="000000"/>
                </a:solidFill>
                <a:latin typeface="Lato Light" panose="020F0302020204030203" pitchFamily="34" charset="0"/>
                <a:sym typeface="Lato Light"/>
              </a:rPr>
              <a:t>che</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significa</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che</a:t>
            </a:r>
            <a:r>
              <a:rPr lang="en-US" sz="2800" dirty="0">
                <a:solidFill>
                  <a:srgbClr val="000000"/>
                </a:solidFill>
                <a:latin typeface="Lato Light" panose="020F0302020204030203" pitchFamily="34" charset="0"/>
                <a:sym typeface="Lato Light"/>
              </a:rPr>
              <a:t> non è sempre </a:t>
            </a:r>
            <a:r>
              <a:rPr lang="en-US" sz="2800" dirty="0" err="1">
                <a:solidFill>
                  <a:srgbClr val="000000"/>
                </a:solidFill>
                <a:latin typeface="Lato Light" panose="020F0302020204030203" pitchFamily="34" charset="0"/>
                <a:sym typeface="Lato Light"/>
              </a:rPr>
              <a:t>chiaro</a:t>
            </a:r>
            <a:r>
              <a:rPr lang="en-US" sz="2800" dirty="0">
                <a:solidFill>
                  <a:srgbClr val="000000"/>
                </a:solidFill>
                <a:latin typeface="Lato Light" panose="020F0302020204030203" pitchFamily="34" charset="0"/>
                <a:sym typeface="Lato Light"/>
              </a:rPr>
              <a:t> il </a:t>
            </a:r>
            <a:r>
              <a:rPr lang="en-US" sz="2800" dirty="0" err="1">
                <a:solidFill>
                  <a:srgbClr val="000000"/>
                </a:solidFill>
                <a:latin typeface="Lato Light" panose="020F0302020204030203" pitchFamily="34" charset="0"/>
                <a:sym typeface="Lato Light"/>
              </a:rPr>
              <a:t>motivo</a:t>
            </a:r>
            <a:r>
              <a:rPr lang="en-US" sz="2800" dirty="0">
                <a:solidFill>
                  <a:srgbClr val="000000"/>
                </a:solidFill>
                <a:latin typeface="Lato Light" panose="020F0302020204030203" pitchFamily="34" charset="0"/>
                <a:sym typeface="Lato Light"/>
              </a:rPr>
              <a:t> per cui </a:t>
            </a:r>
            <a:r>
              <a:rPr lang="en-US" sz="2800" dirty="0" err="1">
                <a:solidFill>
                  <a:srgbClr val="000000"/>
                </a:solidFill>
                <a:latin typeface="Lato Light" panose="020F0302020204030203" pitchFamily="34" charset="0"/>
                <a:sym typeface="Lato Light"/>
              </a:rPr>
              <a:t>producono</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una</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determinata</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raccomandazione</a:t>
            </a:r>
            <a:r>
              <a:rPr lang="en-US" sz="2800" dirty="0">
                <a:solidFill>
                  <a:srgbClr val="000000"/>
                </a:solidFill>
                <a:latin typeface="Lato Light" panose="020F0302020204030203" pitchFamily="34" charset="0"/>
                <a:sym typeface="Lato Light"/>
              </a:rPr>
              <a:t> o </a:t>
            </a:r>
            <a:r>
              <a:rPr lang="en-US" sz="2800" dirty="0" err="1">
                <a:solidFill>
                  <a:srgbClr val="000000"/>
                </a:solidFill>
                <a:latin typeface="Lato Light" panose="020F0302020204030203" pitchFamily="34" charset="0"/>
                <a:sym typeface="Lato Light"/>
              </a:rPr>
              <a:t>risposta</a:t>
            </a:r>
            <a:r>
              <a:rPr lang="en-US" sz="2800" dirty="0">
                <a:solidFill>
                  <a:srgbClr val="000000"/>
                </a:solidFill>
                <a:latin typeface="Lato Light" panose="020F0302020204030203" pitchFamily="34" charset="0"/>
                <a:sym typeface="Lato Light"/>
              </a:rPr>
              <a:t>.</a:t>
            </a:r>
          </a:p>
          <a:p>
            <a:pPr algn="just">
              <a:lnSpc>
                <a:spcPts val="2879"/>
              </a:lnSpc>
              <a:spcBef>
                <a:spcPct val="0"/>
              </a:spcBef>
            </a:pPr>
            <a:endParaRPr lang="en-US" sz="2800" dirty="0">
              <a:solidFill>
                <a:srgbClr val="000000"/>
              </a:solidFill>
              <a:latin typeface="Lato Light" panose="020F0302020204030203" pitchFamily="34" charset="0"/>
              <a:sym typeface="Lato Light"/>
            </a:endParaRPr>
          </a:p>
          <a:p>
            <a:pPr algn="just">
              <a:lnSpc>
                <a:spcPts val="2879"/>
              </a:lnSpc>
              <a:spcBef>
                <a:spcPct val="0"/>
              </a:spcBef>
            </a:pPr>
            <a:r>
              <a:rPr lang="en-US" sz="2800" dirty="0">
                <a:solidFill>
                  <a:srgbClr val="000000"/>
                </a:solidFill>
                <a:latin typeface="Lato Light" panose="020F0302020204030203" pitchFamily="34" charset="0"/>
                <a:sym typeface="Lato Light"/>
              </a:rPr>
              <a:t>Per </a:t>
            </a:r>
            <a:r>
              <a:rPr lang="en-US" sz="2800" dirty="0" err="1">
                <a:solidFill>
                  <a:srgbClr val="000000"/>
                </a:solidFill>
                <a:latin typeface="Lato Light" panose="020F0302020204030203" pitchFamily="34" charset="0"/>
                <a:sym typeface="Lato Light"/>
              </a:rPr>
              <a:t>questo</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motivo</a:t>
            </a:r>
            <a:r>
              <a:rPr lang="en-US" sz="2800" dirty="0">
                <a:solidFill>
                  <a:srgbClr val="000000"/>
                </a:solidFill>
                <a:latin typeface="Lato Light" panose="020F0302020204030203" pitchFamily="34" charset="0"/>
                <a:sym typeface="Lato Light"/>
              </a:rPr>
              <a:t>, la </a:t>
            </a:r>
            <a:r>
              <a:rPr lang="en-US" sz="2800" dirty="0" err="1">
                <a:solidFill>
                  <a:srgbClr val="000000"/>
                </a:solidFill>
                <a:latin typeface="Lato Light" panose="020F0302020204030203" pitchFamily="34" charset="0"/>
                <a:sym typeface="Lato Light"/>
              </a:rPr>
              <a:t>tua</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supervisione</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critica</a:t>
            </a:r>
            <a:r>
              <a:rPr lang="en-US" sz="2800" dirty="0">
                <a:solidFill>
                  <a:srgbClr val="000000"/>
                </a:solidFill>
                <a:latin typeface="Lato Light" panose="020F0302020204030203" pitchFamily="34" charset="0"/>
                <a:sym typeface="Lato Light"/>
              </a:rPr>
              <a:t> in </a:t>
            </a:r>
            <a:r>
              <a:rPr lang="en-US" sz="2800" dirty="0" err="1">
                <a:solidFill>
                  <a:srgbClr val="000000"/>
                </a:solidFill>
                <a:latin typeface="Lato Light" panose="020F0302020204030203" pitchFamily="34" charset="0"/>
                <a:sym typeface="Lato Light"/>
              </a:rPr>
              <a:t>qualità</a:t>
            </a:r>
            <a:r>
              <a:rPr lang="en-US" sz="2800" dirty="0">
                <a:solidFill>
                  <a:srgbClr val="000000"/>
                </a:solidFill>
                <a:latin typeface="Lato Light" panose="020F0302020204030203" pitchFamily="34" charset="0"/>
                <a:sym typeface="Lato Light"/>
              </a:rPr>
              <a:t> di </a:t>
            </a:r>
            <a:r>
              <a:rPr lang="en-US" sz="2800" dirty="0" err="1">
                <a:solidFill>
                  <a:srgbClr val="000000"/>
                </a:solidFill>
                <a:latin typeface="Lato Light" panose="020F0302020204030203" pitchFamily="34" charset="0"/>
                <a:sym typeface="Lato Light"/>
              </a:rPr>
              <a:t>formatore</a:t>
            </a:r>
            <a:r>
              <a:rPr lang="en-US" sz="2800" dirty="0">
                <a:solidFill>
                  <a:srgbClr val="000000"/>
                </a:solidFill>
                <a:latin typeface="Lato Light" panose="020F0302020204030203" pitchFamily="34" charset="0"/>
                <a:sym typeface="Lato Light"/>
              </a:rPr>
              <a:t> è </a:t>
            </a:r>
            <a:r>
              <a:rPr lang="en-US" sz="2800" dirty="0" err="1">
                <a:solidFill>
                  <a:srgbClr val="000000"/>
                </a:solidFill>
                <a:latin typeface="Lato Light" panose="020F0302020204030203" pitchFamily="34" charset="0"/>
                <a:sym typeface="Lato Light"/>
              </a:rPr>
              <a:t>essenziale</a:t>
            </a:r>
            <a:r>
              <a:rPr lang="en-US" sz="2800" dirty="0">
                <a:solidFill>
                  <a:srgbClr val="000000"/>
                </a:solidFill>
                <a:latin typeface="Lato Light" panose="020F0302020204030203" pitchFamily="34" charset="0"/>
                <a:sym typeface="Lato Light"/>
              </a:rPr>
              <a:t>: solo </a:t>
            </a:r>
            <a:r>
              <a:rPr lang="en-US" sz="2800" dirty="0" err="1">
                <a:solidFill>
                  <a:srgbClr val="000000"/>
                </a:solidFill>
                <a:latin typeface="Lato Light" panose="020F0302020204030203" pitchFamily="34" charset="0"/>
                <a:sym typeface="Lato Light"/>
              </a:rPr>
              <a:t>tu</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puoi</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valutare</a:t>
            </a:r>
            <a:r>
              <a:rPr lang="en-US" sz="2800" dirty="0">
                <a:solidFill>
                  <a:srgbClr val="000000"/>
                </a:solidFill>
                <a:latin typeface="Lato Light" panose="020F0302020204030203" pitchFamily="34" charset="0"/>
                <a:sym typeface="Lato Light"/>
              </a:rPr>
              <a:t> se </a:t>
            </a:r>
            <a:r>
              <a:rPr lang="en-US" sz="2800" dirty="0" err="1">
                <a:solidFill>
                  <a:srgbClr val="000000"/>
                </a:solidFill>
                <a:latin typeface="Lato Light" panose="020F0302020204030203" pitchFamily="34" charset="0"/>
                <a:sym typeface="Lato Light"/>
              </a:rPr>
              <a:t>i</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risultati</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dell'IA</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siano</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effettivamente</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appropriati</a:t>
            </a:r>
            <a:r>
              <a:rPr lang="en-US" sz="2800" dirty="0">
                <a:solidFill>
                  <a:srgbClr val="000000"/>
                </a:solidFill>
                <a:latin typeface="Lato Light" panose="020F0302020204030203" pitchFamily="34" charset="0"/>
                <a:sym typeface="Lato Light"/>
              </a:rPr>
              <a:t> da un punto di vista </a:t>
            </a:r>
            <a:r>
              <a:rPr lang="en-US" sz="2800" dirty="0" err="1">
                <a:solidFill>
                  <a:srgbClr val="000000"/>
                </a:solidFill>
                <a:latin typeface="Lato Light" panose="020F0302020204030203" pitchFamily="34" charset="0"/>
                <a:sym typeface="Lato Light"/>
              </a:rPr>
              <a:t>pedagogico</a:t>
            </a:r>
            <a:r>
              <a:rPr lang="en-US" sz="2800" dirty="0">
                <a:solidFill>
                  <a:srgbClr val="000000"/>
                </a:solidFill>
                <a:latin typeface="Lato Light" panose="020F0302020204030203" pitchFamily="34" charset="0"/>
                <a:sym typeface="Lato Light"/>
              </a:rPr>
              <a:t>. L'IA </a:t>
            </a:r>
            <a:r>
              <a:rPr lang="en-US" sz="2800" dirty="0" err="1">
                <a:solidFill>
                  <a:srgbClr val="000000"/>
                </a:solidFill>
                <a:latin typeface="Lato Light" panose="020F0302020204030203" pitchFamily="34" charset="0"/>
                <a:sym typeface="Lato Light"/>
              </a:rPr>
              <a:t>può</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supportare</a:t>
            </a:r>
            <a:r>
              <a:rPr lang="en-US" sz="2800" dirty="0">
                <a:solidFill>
                  <a:srgbClr val="000000"/>
                </a:solidFill>
                <a:latin typeface="Lato Light" panose="020F0302020204030203" pitchFamily="34" charset="0"/>
                <a:sym typeface="Lato Light"/>
              </a:rPr>
              <a:t> il </a:t>
            </a:r>
            <a:r>
              <a:rPr lang="en-US" sz="2800" dirty="0" err="1">
                <a:solidFill>
                  <a:srgbClr val="000000"/>
                </a:solidFill>
                <a:latin typeface="Lato Light" panose="020F0302020204030203" pitchFamily="34" charset="0"/>
                <a:sym typeface="Lato Light"/>
              </a:rPr>
              <a:t>processo</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formativo</a:t>
            </a:r>
            <a:r>
              <a:rPr lang="en-US" sz="2800" dirty="0">
                <a:solidFill>
                  <a:srgbClr val="000000"/>
                </a:solidFill>
                <a:latin typeface="Lato Light" panose="020F0302020204030203" pitchFamily="34" charset="0"/>
                <a:sym typeface="Lato Light"/>
              </a:rPr>
              <a:t>, ma non </a:t>
            </a:r>
            <a:r>
              <a:rPr lang="en-US" sz="2800" dirty="0" err="1">
                <a:solidFill>
                  <a:srgbClr val="000000"/>
                </a:solidFill>
                <a:latin typeface="Lato Light" panose="020F0302020204030203" pitchFamily="34" charset="0"/>
                <a:sym typeface="Lato Light"/>
              </a:rPr>
              <a:t>sostituisce</a:t>
            </a:r>
            <a:r>
              <a:rPr lang="en-US" sz="2800" dirty="0">
                <a:solidFill>
                  <a:srgbClr val="000000"/>
                </a:solidFill>
                <a:latin typeface="Lato Light" panose="020F0302020204030203" pitchFamily="34" charset="0"/>
                <a:sym typeface="Lato Light"/>
              </a:rPr>
              <a:t> il </a:t>
            </a:r>
            <a:r>
              <a:rPr lang="en-US" sz="2800" dirty="0" err="1">
                <a:solidFill>
                  <a:srgbClr val="000000"/>
                </a:solidFill>
                <a:latin typeface="Lato Light" panose="020F0302020204030203" pitchFamily="34" charset="0"/>
                <a:sym typeface="Lato Light"/>
              </a:rPr>
              <a:t>tuo</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giudizio</a:t>
            </a:r>
            <a:r>
              <a:rPr lang="en-US" sz="2800" dirty="0">
                <a:solidFill>
                  <a:srgbClr val="000000"/>
                </a:solidFill>
                <a:latin typeface="Lato Light" panose="020F0302020204030203" pitchFamily="34" charset="0"/>
                <a:sym typeface="Lato Light"/>
              </a:rPr>
              <a:t> </a:t>
            </a:r>
            <a:r>
              <a:rPr lang="en-US" sz="2800" dirty="0" err="1">
                <a:solidFill>
                  <a:srgbClr val="000000"/>
                </a:solidFill>
                <a:latin typeface="Lato Light" panose="020F0302020204030203" pitchFamily="34" charset="0"/>
                <a:sym typeface="Lato Light"/>
              </a:rPr>
              <a:t>pedagogico</a:t>
            </a:r>
            <a:r>
              <a:rPr lang="en-US" sz="2800" dirty="0">
                <a:solidFill>
                  <a:srgbClr val="000000"/>
                </a:solidFill>
                <a:latin typeface="Lato Light" panose="020F0302020204030203" pitchFamily="34" charset="0"/>
                <a:sym typeface="Lato Light"/>
              </a:rPr>
              <a:t>.</a:t>
            </a:r>
          </a:p>
        </p:txBody>
      </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497790"/>
            <a:ext cx="15049500" cy="641201"/>
          </a:xfrm>
          <a:prstGeom prst="rect">
            <a:avLst/>
          </a:prstGeom>
        </p:spPr>
        <p:txBody>
          <a:bodyPr wrap="square" lIns="0" tIns="0" rIns="0" bIns="0" rtlCol="0" anchor="t">
            <a:spAutoFit/>
          </a:bodyP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VALUTARE L'AFFIDABILITÀ DELLE INFORMAZIONI GENERATE DALL'IA</a:t>
            </a:r>
          </a:p>
        </p:txBody>
      </p:sp>
      <p:sp>
        <p:nvSpPr>
          <p:cNvPr id="3" name="TextBox 3"/>
          <p:cNvSpPr txBox="1"/>
          <p:nvPr/>
        </p:nvSpPr>
        <p:spPr>
          <a:xfrm>
            <a:off x="1040892" y="1562100"/>
            <a:ext cx="16230600" cy="2203937"/>
          </a:xfrm>
          <a:prstGeom prst="rect">
            <a:avLst/>
          </a:prstGeom>
        </p:spPr>
        <p:txBody>
          <a:bodyPr lIns="0" tIns="0" rIns="0" bIns="0" rtlCol="0" anchor="t">
            <a:spAutoFit/>
          </a:bodyPr>
          <a:lstStyle/>
          <a:p>
            <a:pPr lvl="0" indent="0" algn="just">
              <a:lnSpc>
                <a:spcPts val="2879"/>
              </a:lnSpc>
              <a:spcBef>
                <a:spcPct val="0"/>
              </a:spcBef>
            </a:pPr>
            <a:r>
              <a:rPr lang="en-US" sz="2400" dirty="0" err="1">
                <a:solidFill>
                  <a:srgbClr val="000000"/>
                </a:solidFill>
                <a:latin typeface="Lato Light"/>
                <a:sym typeface="Lato Light"/>
              </a:rPr>
              <a:t>Nell'ambito</a:t>
            </a:r>
            <a:r>
              <a:rPr lang="en-US" sz="2400" dirty="0">
                <a:solidFill>
                  <a:srgbClr val="000000"/>
                </a:solidFill>
                <a:latin typeface="Lato Light"/>
                <a:sym typeface="Lato Light"/>
              </a:rPr>
              <a:t> della </a:t>
            </a:r>
            <a:r>
              <a:rPr lang="en-US" sz="2400" dirty="0" err="1">
                <a:solidFill>
                  <a:srgbClr val="000000"/>
                </a:solidFill>
                <a:latin typeface="Lato Light"/>
                <a:sym typeface="Lato Light"/>
              </a:rPr>
              <a:t>formazione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professionale</a:t>
            </a:r>
            <a:r>
              <a:rPr lang="en-US" sz="2400" dirty="0">
                <a:solidFill>
                  <a:srgbClr val="000000"/>
                </a:solidFill>
                <a:latin typeface="Lato Light"/>
                <a:sym typeface="Lato Light"/>
              </a:rPr>
              <a:t> continua,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sistemi</a:t>
            </a:r>
            <a:r>
              <a:rPr lang="en-US" sz="2400" dirty="0">
                <a:solidFill>
                  <a:srgbClr val="000000"/>
                </a:solidFill>
                <a:latin typeface="Lato Light"/>
                <a:sym typeface="Lato Light"/>
              </a:rPr>
              <a:t> di </a:t>
            </a:r>
            <a:r>
              <a:rPr lang="en-US" sz="2400" dirty="0" err="1">
                <a:solidFill>
                  <a:srgbClr val="000000"/>
                </a:solidFill>
                <a:latin typeface="Lato Light"/>
                <a:sym typeface="Lato Light"/>
              </a:rPr>
              <a:t>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a:t>
            </a:r>
            <a:r>
              <a:rPr lang="en-US" sz="2400" dirty="0" err="1">
                <a:solidFill>
                  <a:srgbClr val="000000"/>
                </a:solidFill>
                <a:latin typeface="Lato Light"/>
                <a:sym typeface="Lato Light"/>
              </a:rPr>
              <a:t>vengono</a:t>
            </a:r>
            <a:r>
              <a:rPr lang="en-US" sz="2400" dirty="0">
                <a:solidFill>
                  <a:srgbClr val="000000"/>
                </a:solidFill>
                <a:latin typeface="Lato Light"/>
                <a:sym typeface="Lato Light"/>
              </a:rPr>
              <a:t> sempre </a:t>
            </a:r>
            <a:r>
              <a:rPr lang="en-US" sz="2400" dirty="0" err="1">
                <a:solidFill>
                  <a:srgbClr val="000000"/>
                </a:solidFill>
                <a:latin typeface="Lato Light"/>
                <a:sym typeface="Lato Light"/>
              </a:rPr>
              <a:t>più</a:t>
            </a:r>
            <a:r>
              <a:rPr lang="en-US" sz="2400" dirty="0">
                <a:solidFill>
                  <a:srgbClr val="000000"/>
                </a:solidFill>
                <a:latin typeface="Lato Light"/>
                <a:sym typeface="Lato Light"/>
              </a:rPr>
              <a:t> </a:t>
            </a:r>
            <a:r>
              <a:rPr lang="en-US" sz="2400" dirty="0" err="1">
                <a:solidFill>
                  <a:srgbClr val="000000"/>
                </a:solidFill>
                <a:latin typeface="Lato Light"/>
                <a:sym typeface="Lato Light"/>
              </a:rPr>
              <a:t>utilizzati</a:t>
            </a:r>
            <a:r>
              <a:rPr lang="en-US" sz="2400" dirty="0">
                <a:solidFill>
                  <a:srgbClr val="000000"/>
                </a:solidFill>
                <a:latin typeface="Lato Light"/>
                <a:sym typeface="Lato Light"/>
              </a:rPr>
              <a:t> per </a:t>
            </a:r>
            <a:r>
              <a:rPr lang="en-US" sz="2400" dirty="0" err="1">
                <a:solidFill>
                  <a:srgbClr val="000000"/>
                </a:solidFill>
                <a:latin typeface="Lato Light"/>
                <a:sym typeface="Lato Light"/>
              </a:rPr>
              <a:t>generare</a:t>
            </a:r>
            <a:r>
              <a:rPr lang="en-US" sz="2400" dirty="0">
                <a:solidFill>
                  <a:srgbClr val="000000"/>
                </a:solidFill>
                <a:latin typeface="Lato Light"/>
                <a:sym typeface="Lato Light"/>
              </a:rPr>
              <a:t> </a:t>
            </a:r>
            <a:r>
              <a:rPr lang="en-US" sz="2400" dirty="0" err="1">
                <a:solidFill>
                  <a:srgbClr val="000000"/>
                </a:solidFill>
                <a:latin typeface="Lato Light"/>
                <a:sym typeface="Lato Light"/>
              </a:rPr>
              <a:t>contenuti</a:t>
            </a:r>
            <a:r>
              <a:rPr lang="en-US" sz="2400" dirty="0">
                <a:solidFill>
                  <a:srgbClr val="000000"/>
                </a:solidFill>
                <a:latin typeface="Lato Light"/>
                <a:sym typeface="Lato Light"/>
              </a:rPr>
              <a:t>, </a:t>
            </a:r>
            <a:r>
              <a:rPr lang="en-US" sz="2400" dirty="0" err="1">
                <a:solidFill>
                  <a:srgbClr val="000000"/>
                </a:solidFill>
                <a:latin typeface="Lato Light"/>
                <a:sym typeface="Lato Light"/>
              </a:rPr>
              <a:t>fornire</a:t>
            </a:r>
            <a:r>
              <a:rPr lang="en-US" sz="2400" dirty="0">
                <a:solidFill>
                  <a:srgbClr val="000000"/>
                </a:solidFill>
                <a:latin typeface="Lato Light"/>
                <a:sym typeface="Lato Light"/>
              </a:rPr>
              <a:t> feedback e </a:t>
            </a:r>
            <a:r>
              <a:rPr lang="en-US" sz="2400" dirty="0" err="1">
                <a:solidFill>
                  <a:srgbClr val="000000"/>
                </a:solidFill>
                <a:latin typeface="Lato Light"/>
                <a:sym typeface="Lato Light"/>
              </a:rPr>
              <a:t>supportare</a:t>
            </a:r>
            <a:r>
              <a:rPr lang="en-US" sz="2400" dirty="0">
                <a:solidFill>
                  <a:srgbClr val="000000"/>
                </a:solidFill>
                <a:latin typeface="Lato Light"/>
                <a:sym typeface="Lato Light"/>
              </a:rPr>
              <a:t> </a:t>
            </a:r>
            <a:r>
              <a:rPr lang="en-US" sz="2400" dirty="0" err="1">
                <a:solidFill>
                  <a:srgbClr val="000000"/>
                </a:solidFill>
                <a:latin typeface="Lato Light"/>
                <a:sym typeface="Lato Light"/>
              </a:rPr>
              <a:t>l'apprendimento</a:t>
            </a:r>
            <a:r>
              <a:rPr lang="en-US" sz="2400" dirty="0">
                <a:solidFill>
                  <a:srgbClr val="000000"/>
                </a:solidFill>
                <a:latin typeface="Lato Light"/>
                <a:sym typeface="Lato Light"/>
              </a:rPr>
              <a:t>. </a:t>
            </a:r>
            <a:r>
              <a:rPr lang="en-US" sz="2400" dirty="0" err="1">
                <a:solidFill>
                  <a:srgbClr val="000000"/>
                </a:solidFill>
                <a:latin typeface="Lato Light"/>
                <a:sym typeface="Lato Light"/>
              </a:rPr>
              <a:t>Tuttavia</a:t>
            </a:r>
            <a:r>
              <a:rPr lang="en-US" sz="2400" dirty="0">
                <a:solidFill>
                  <a:srgbClr val="000000"/>
                </a:solidFill>
                <a:latin typeface="Lato Light"/>
                <a:sym typeface="Lato Light"/>
              </a:rPr>
              <a:t>, è </a:t>
            </a:r>
            <a:r>
              <a:rPr lang="en-US" sz="2400" dirty="0" err="1">
                <a:solidFill>
                  <a:srgbClr val="000000"/>
                </a:solidFill>
                <a:latin typeface="Lato Light"/>
                <a:sym typeface="Lato Light"/>
              </a:rPr>
              <a:t>fondamentale</a:t>
            </a:r>
            <a:r>
              <a:rPr lang="en-US" sz="2400" dirty="0">
                <a:solidFill>
                  <a:srgbClr val="000000"/>
                </a:solidFill>
                <a:latin typeface="Lato Light"/>
                <a:sym typeface="Lato Light"/>
              </a:rPr>
              <a:t> </a:t>
            </a:r>
            <a:r>
              <a:rPr lang="en-US" sz="2400" dirty="0" err="1">
                <a:solidFill>
                  <a:srgbClr val="000000"/>
                </a:solidFill>
                <a:latin typeface="Lato Light"/>
                <a:sym typeface="Lato Light"/>
              </a:rPr>
              <a:t>ricordare</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l'IA</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verifica</a:t>
            </a:r>
            <a:r>
              <a:rPr lang="en-US" sz="2400" dirty="0">
                <a:solidFill>
                  <a:srgbClr val="000000"/>
                </a:solidFill>
                <a:latin typeface="Lato Light"/>
                <a:sym typeface="Lato Light"/>
              </a:rPr>
              <a:t> </a:t>
            </a:r>
            <a:r>
              <a:rPr lang="en-US" sz="2400" dirty="0" err="1">
                <a:solidFill>
                  <a:srgbClr val="000000"/>
                </a:solidFill>
                <a:latin typeface="Lato Light"/>
                <a:sym typeface="Lato Light"/>
              </a:rPr>
              <a:t>l'accuratezza</a:t>
            </a:r>
            <a:r>
              <a:rPr lang="en-US" sz="2400" dirty="0">
                <a:solidFill>
                  <a:srgbClr val="000000"/>
                </a:solidFill>
                <a:latin typeface="Lato Light"/>
                <a:sym typeface="Lato Light"/>
              </a:rPr>
              <a:t> delle </a:t>
            </a:r>
            <a:r>
              <a:rPr lang="en-US" sz="2400" dirty="0" err="1">
                <a:solidFill>
                  <a:srgbClr val="000000"/>
                </a:solidFill>
                <a:latin typeface="Lato Light"/>
                <a:sym typeface="Lato Light"/>
              </a:rPr>
              <a:t>informazioni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bensì</a:t>
            </a:r>
            <a:r>
              <a:rPr lang="en-US" sz="2400" dirty="0">
                <a:solidFill>
                  <a:srgbClr val="000000"/>
                </a:solidFill>
                <a:latin typeface="Lato Light"/>
                <a:sym typeface="Lato Light"/>
              </a:rPr>
              <a:t> produce </a:t>
            </a:r>
            <a:r>
              <a:rPr lang="en-US" sz="2400" dirty="0" err="1">
                <a:solidFill>
                  <a:srgbClr val="000000"/>
                </a:solidFill>
                <a:latin typeface="Lato Light"/>
                <a:sym typeface="Lato Light"/>
              </a:rPr>
              <a:t>testi</a:t>
            </a:r>
            <a:r>
              <a:rPr lang="en-US" sz="2400" dirty="0">
                <a:solidFill>
                  <a:srgbClr val="000000"/>
                </a:solidFill>
                <a:latin typeface="Lato Light"/>
                <a:sym typeface="Lato Light"/>
              </a:rPr>
              <a:t> </a:t>
            </a:r>
            <a:r>
              <a:rPr lang="en-US" sz="2400" dirty="0" err="1">
                <a:solidFill>
                  <a:srgbClr val="000000"/>
                </a:solidFill>
                <a:latin typeface="Lato Light"/>
                <a:sym typeface="Lato Light"/>
              </a:rPr>
              <a:t>basandosi</a:t>
            </a:r>
            <a:r>
              <a:rPr lang="en-US" sz="2400" dirty="0">
                <a:solidFill>
                  <a:srgbClr val="000000"/>
                </a:solidFill>
                <a:latin typeface="Lato Light"/>
                <a:sym typeface="Lato Light"/>
              </a:rPr>
              <a:t> </a:t>
            </a:r>
            <a:r>
              <a:rPr lang="en-US" sz="2400" dirty="0" err="1">
                <a:solidFill>
                  <a:srgbClr val="000000"/>
                </a:solidFill>
                <a:latin typeface="Lato Light"/>
                <a:sym typeface="Lato Light"/>
              </a:rPr>
              <a:t>su</a:t>
            </a:r>
            <a:r>
              <a:rPr lang="en-US" sz="2400" dirty="0">
                <a:solidFill>
                  <a:srgbClr val="000000"/>
                </a:solidFill>
                <a:latin typeface="Lato Light"/>
                <a:sym typeface="Lato Light"/>
              </a:rPr>
              <a:t> </a:t>
            </a:r>
            <a:r>
              <a:rPr lang="en-US" sz="2400" dirty="0" err="1">
                <a:solidFill>
                  <a:srgbClr val="000000"/>
                </a:solidFill>
                <a:latin typeface="Lato Light"/>
                <a:sym typeface="Lato Light"/>
              </a:rPr>
              <a:t>probabilità</a:t>
            </a:r>
            <a:r>
              <a:rPr lang="en-US" sz="2400" dirty="0">
                <a:solidFill>
                  <a:srgbClr val="000000"/>
                </a:solidFill>
                <a:latin typeface="Lato Light"/>
                <a:sym typeface="Lato Light"/>
              </a:rPr>
              <a:t> </a:t>
            </a:r>
            <a:r>
              <a:rPr lang="en-US" sz="2400" dirty="0" err="1">
                <a:solidFill>
                  <a:srgbClr val="000000"/>
                </a:solidFill>
                <a:latin typeface="Lato Light"/>
                <a:sym typeface="Lato Light"/>
              </a:rPr>
              <a:t>linguistiche</a:t>
            </a:r>
            <a:r>
              <a:rPr lang="en-US" sz="2400" dirty="0">
                <a:solidFill>
                  <a:srgbClr val="000000"/>
                </a:solidFill>
                <a:latin typeface="Lato Light"/>
                <a:sym typeface="Lato Light"/>
              </a:rPr>
              <a:t> e </a:t>
            </a:r>
            <a:r>
              <a:rPr lang="en-US" sz="2400" dirty="0" err="1">
                <a:solidFill>
                  <a:srgbClr val="000000"/>
                </a:solidFill>
                <a:latin typeface="Lato Light"/>
                <a:sym typeface="Lato Light"/>
              </a:rPr>
              <a:t>dati</a:t>
            </a:r>
            <a:r>
              <a:rPr lang="en-US" sz="2400" dirty="0">
                <a:solidFill>
                  <a:srgbClr val="000000"/>
                </a:solidFill>
                <a:latin typeface="Lato Light"/>
                <a:sym typeface="Lato Light"/>
              </a:rPr>
              <a:t> </a:t>
            </a:r>
            <a:r>
              <a:rPr lang="en-US" sz="2400" dirty="0" err="1">
                <a:solidFill>
                  <a:srgbClr val="000000"/>
                </a:solidFill>
                <a:latin typeface="Lato Light"/>
                <a:sym typeface="Lato Light"/>
              </a:rPr>
              <a:t>disponibili</a:t>
            </a:r>
            <a:r>
              <a:rPr lang="en-US" sz="2400" dirty="0">
                <a:solidFill>
                  <a:srgbClr val="000000"/>
                </a:solidFill>
                <a:latin typeface="Lato Light"/>
                <a:sym typeface="Lato Light"/>
              </a:rPr>
              <a:t>.</a:t>
            </a:r>
          </a:p>
          <a:p>
            <a:pPr lvl="0" indent="0" algn="just">
              <a:lnSpc>
                <a:spcPts val="2879"/>
              </a:lnSpc>
              <a:spcBef>
                <a:spcPct val="0"/>
              </a:spcBef>
            </a:pPr>
            <a:endParaRPr lang="en-US" sz="2400" dirty="0">
              <a:solidFill>
                <a:srgbClr val="000000"/>
              </a:solidFill>
              <a:latin typeface="Lato Light"/>
              <a:sym typeface="Lato Light"/>
            </a:endParaRPr>
          </a:p>
          <a:p>
            <a:pPr lvl="0" indent="0" algn="just">
              <a:lnSpc>
                <a:spcPts val="2879"/>
              </a:lnSpc>
              <a:spcBef>
                <a:spcPct val="0"/>
              </a:spcBef>
            </a:pPr>
            <a:r>
              <a:rPr lang="en-US" sz="2400" dirty="0">
                <a:solidFill>
                  <a:srgbClr val="000000"/>
                </a:solidFill>
                <a:latin typeface="Lato Light"/>
                <a:sym typeface="Lato Light"/>
              </a:rPr>
              <a:t>Per </a:t>
            </a:r>
            <a:r>
              <a:rPr lang="en-US" sz="2400" dirty="0" err="1">
                <a:solidFill>
                  <a:srgbClr val="000000"/>
                </a:solidFill>
                <a:latin typeface="Lato Light"/>
                <a:sym typeface="Lato Light"/>
              </a:rPr>
              <a:t>questo</a:t>
            </a:r>
            <a:r>
              <a:rPr lang="en-US" sz="2400" dirty="0">
                <a:solidFill>
                  <a:srgbClr val="000000"/>
                </a:solidFill>
                <a:latin typeface="Lato Light"/>
                <a:sym typeface="Lato Light"/>
              </a:rPr>
              <a:t> </a:t>
            </a:r>
            <a:r>
              <a:rPr lang="en-US" sz="2400" dirty="0" err="1">
                <a:solidFill>
                  <a:srgbClr val="000000"/>
                </a:solidFill>
                <a:latin typeface="Lato Light"/>
                <a:sym typeface="Lato Light"/>
              </a:rPr>
              <a:t>motivo</a:t>
            </a:r>
            <a:r>
              <a:rPr lang="en-US" sz="2400" dirty="0">
                <a:solidFill>
                  <a:srgbClr val="000000"/>
                </a:solidFill>
                <a:latin typeface="Lato Light"/>
                <a:sym typeface="Lato Light"/>
              </a:rPr>
              <a:t>, </a:t>
            </a:r>
            <a:r>
              <a:rPr lang="en-US" sz="2400" dirty="0" err="1">
                <a:solidFill>
                  <a:srgbClr val="000000"/>
                </a:solidFill>
                <a:latin typeface="Lato Light"/>
                <a:sym typeface="Lato Light"/>
              </a:rPr>
              <a:t>risposte</a:t>
            </a:r>
            <a:r>
              <a:rPr lang="en-US" sz="2400" dirty="0">
                <a:solidFill>
                  <a:srgbClr val="000000"/>
                </a:solidFill>
                <a:latin typeface="Lato Light"/>
                <a:sym typeface="Lato Light"/>
              </a:rPr>
              <a:t> </a:t>
            </a:r>
            <a:r>
              <a:rPr lang="en-US" sz="2400" dirty="0" err="1">
                <a:solidFill>
                  <a:srgbClr val="000000"/>
                </a:solidFill>
                <a:latin typeface="Lato Light"/>
                <a:sym typeface="Lato Light"/>
              </a:rPr>
              <a:t>apparentemente</a:t>
            </a:r>
            <a:r>
              <a:rPr lang="en-US" sz="2400" dirty="0">
                <a:solidFill>
                  <a:srgbClr val="000000"/>
                </a:solidFill>
                <a:latin typeface="Lato Light"/>
                <a:sym typeface="Lato Light"/>
              </a:rPr>
              <a:t> complete e </a:t>
            </a:r>
            <a:r>
              <a:rPr lang="en-US" sz="2400" dirty="0" err="1">
                <a:solidFill>
                  <a:srgbClr val="000000"/>
                </a:solidFill>
                <a:latin typeface="Lato Light"/>
                <a:sym typeface="Lato Light"/>
              </a:rPr>
              <a:t>convincenti</a:t>
            </a:r>
            <a:r>
              <a:rPr lang="en-US" sz="2400" dirty="0">
                <a:solidFill>
                  <a:srgbClr val="000000"/>
                </a:solidFill>
                <a:latin typeface="Lato Light"/>
                <a:sym typeface="Lato Light"/>
              </a:rPr>
              <a:t> </a:t>
            </a:r>
            <a:r>
              <a:rPr lang="en-US" sz="2400" dirty="0" err="1">
                <a:solidFill>
                  <a:srgbClr val="000000"/>
                </a:solidFill>
                <a:latin typeface="Lato Light"/>
                <a:sym typeface="Lato Light"/>
              </a:rPr>
              <a:t>possono</a:t>
            </a:r>
            <a:r>
              <a:rPr lang="en-US" sz="2400" dirty="0">
                <a:solidFill>
                  <a:srgbClr val="000000"/>
                </a:solidFill>
                <a:latin typeface="Lato Light"/>
                <a:sym typeface="Lato Light"/>
              </a:rPr>
              <a:t> </a:t>
            </a:r>
            <a:r>
              <a:rPr lang="en-US" sz="2400" dirty="0" err="1">
                <a:solidFill>
                  <a:srgbClr val="000000"/>
                </a:solidFill>
                <a:latin typeface="Lato Light"/>
                <a:sym typeface="Lato Light"/>
              </a:rPr>
              <a:t>essere</a:t>
            </a:r>
            <a:r>
              <a:rPr lang="en-US" sz="2400" dirty="0">
                <a:solidFill>
                  <a:srgbClr val="000000"/>
                </a:solidFill>
                <a:latin typeface="Lato Light"/>
                <a:sym typeface="Lato Light"/>
              </a:rPr>
              <a:t> imprecise, incomplete o obsolete. Come </a:t>
            </a:r>
            <a:r>
              <a:rPr lang="en-US" sz="2400" dirty="0" err="1">
                <a:solidFill>
                  <a:srgbClr val="000000"/>
                </a:solidFill>
                <a:latin typeface="Lato Light"/>
                <a:sym typeface="Lato Light"/>
              </a:rPr>
              <a:t>abbiamo</a:t>
            </a:r>
            <a:r>
              <a:rPr lang="en-US" sz="2400" dirty="0">
                <a:solidFill>
                  <a:srgbClr val="000000"/>
                </a:solidFill>
                <a:latin typeface="Lato Light"/>
                <a:sym typeface="Lato Light"/>
              </a:rPr>
              <a:t> </a:t>
            </a:r>
            <a:r>
              <a:rPr lang="en-US" sz="2400" dirty="0" err="1">
                <a:solidFill>
                  <a:srgbClr val="000000"/>
                </a:solidFill>
                <a:latin typeface="Lato Light"/>
                <a:sym typeface="Lato Light"/>
              </a:rPr>
              <a:t>appreso</a:t>
            </a:r>
            <a:r>
              <a:rPr lang="en-US" sz="2400" dirty="0">
                <a:solidFill>
                  <a:srgbClr val="000000"/>
                </a:solidFill>
                <a:latin typeface="Lato Light"/>
                <a:sym typeface="Lato Light"/>
              </a:rPr>
              <a:t> </a:t>
            </a:r>
            <a:r>
              <a:rPr lang="en-US" sz="2400" dirty="0" err="1">
                <a:solidFill>
                  <a:srgbClr val="000000"/>
                </a:solidFill>
                <a:latin typeface="Lato Light"/>
                <a:sym typeface="Lato Light"/>
              </a:rPr>
              <a:t>nell'Unità</a:t>
            </a:r>
            <a:r>
              <a:rPr lang="en-US" sz="2400" dirty="0">
                <a:solidFill>
                  <a:srgbClr val="000000"/>
                </a:solidFill>
                <a:latin typeface="Lato Light"/>
                <a:sym typeface="Lato Light"/>
              </a:rPr>
              <a:t> 2, </a:t>
            </a:r>
            <a:r>
              <a:rPr lang="en-US" sz="2400" dirty="0" err="1">
                <a:solidFill>
                  <a:srgbClr val="000000"/>
                </a:solidFill>
                <a:latin typeface="Lato Light"/>
                <a:sym typeface="Lato Light"/>
              </a:rPr>
              <a:t>questo</a:t>
            </a:r>
            <a:r>
              <a:rPr lang="en-US" sz="2400" dirty="0">
                <a:solidFill>
                  <a:srgbClr val="000000"/>
                </a:solidFill>
                <a:latin typeface="Lato Light"/>
                <a:sym typeface="Lato Light"/>
              </a:rPr>
              <a:t> </a:t>
            </a:r>
            <a:r>
              <a:rPr lang="en-US" sz="2400" dirty="0" err="1">
                <a:solidFill>
                  <a:srgbClr val="000000"/>
                </a:solidFill>
                <a:latin typeface="Lato Light"/>
                <a:sym typeface="Lato Light"/>
              </a:rPr>
              <a:t>fenomeno</a:t>
            </a:r>
            <a:r>
              <a:rPr lang="en-US" sz="2400" dirty="0">
                <a:solidFill>
                  <a:srgbClr val="000000"/>
                </a:solidFill>
                <a:latin typeface="Lato Light"/>
                <a:sym typeface="Lato Light"/>
              </a:rPr>
              <a:t> è </a:t>
            </a:r>
            <a:r>
              <a:rPr lang="en-US" sz="2400" dirty="0" err="1">
                <a:solidFill>
                  <a:srgbClr val="000000"/>
                </a:solidFill>
                <a:latin typeface="Lato Light"/>
                <a:sym typeface="Lato Light"/>
              </a:rPr>
              <a:t>noto</a:t>
            </a:r>
            <a:r>
              <a:rPr lang="en-US" sz="2400" dirty="0">
                <a:solidFill>
                  <a:srgbClr val="000000"/>
                </a:solidFill>
                <a:latin typeface="Lato Light"/>
                <a:sym typeface="Lato Light"/>
              </a:rPr>
              <a:t> come "</a:t>
            </a:r>
            <a:r>
              <a:rPr lang="en-US" sz="2400" dirty="0" err="1">
                <a:solidFill>
                  <a:srgbClr val="000000"/>
                </a:solidFill>
                <a:latin typeface="Lato Light"/>
                <a:sym typeface="Lato Light"/>
              </a:rPr>
              <a:t>allucinazioni</a:t>
            </a:r>
            <a:r>
              <a:rPr lang="en-US" sz="2400" dirty="0">
                <a:solidFill>
                  <a:srgbClr val="000000"/>
                </a:solidFill>
                <a:latin typeface="Lato Light"/>
                <a:sym typeface="Lato Light"/>
              </a:rPr>
              <a:t>".</a:t>
            </a:r>
          </a:p>
        </p:txBody>
      </p:sp>
      <p:sp>
        <p:nvSpPr>
          <p:cNvPr id="5" name="TextBox 2">
            <a:extLst>
              <a:ext uri="{FF2B5EF4-FFF2-40B4-BE49-F238E27FC236}">
                <a16:creationId xmlns:a16="http://schemas.microsoft.com/office/drawing/2014/main" id="{02C388EF-9FB8-4EFF-14DB-E861EB0EB4B2}"/>
              </a:ext>
            </a:extLst>
          </p:cNvPr>
          <p:cNvSpPr txBox="1"/>
          <p:nvPr/>
        </p:nvSpPr>
        <p:spPr>
          <a:xfrm>
            <a:off x="1040892" y="4205910"/>
            <a:ext cx="9883540" cy="5179110"/>
          </a:xfrm>
          <a:prstGeom prst="rect">
            <a:avLst/>
          </a:prstGeom>
        </p:spPr>
        <p:txBody>
          <a:bodyPr wrap="square" lIns="0" tIns="0" rIns="0" bIns="0" rtlCol="0" anchor="t">
            <a:spAutoFit/>
          </a:bodyPr>
          <a:lstStyle/>
          <a:p>
            <a:pPr algn="just">
              <a:lnSpc>
                <a:spcPts val="2879"/>
              </a:lnSpc>
              <a:spcBef>
                <a:spcPct val="0"/>
              </a:spcBef>
            </a:pPr>
            <a:r>
              <a:rPr lang="en-US" sz="2400" dirty="0">
                <a:solidFill>
                  <a:srgbClr val="000000"/>
                </a:solidFill>
                <a:latin typeface="Lato Light"/>
                <a:sym typeface="Lato Light"/>
              </a:rPr>
              <a:t>Per </a:t>
            </a:r>
            <a:r>
              <a:rPr lang="en-US" sz="2400" dirty="0" err="1">
                <a:solidFill>
                  <a:srgbClr val="000000"/>
                </a:solidFill>
                <a:latin typeface="Lato Light"/>
                <a:sym typeface="Lato Light"/>
              </a:rPr>
              <a:t>utilizzare</a:t>
            </a:r>
            <a:r>
              <a:rPr lang="en-US" sz="2400" dirty="0">
                <a:solidFill>
                  <a:srgbClr val="000000"/>
                </a:solidFill>
                <a:latin typeface="Lato Light"/>
                <a:sym typeface="Lato Light"/>
              </a:rPr>
              <a:t> </a:t>
            </a:r>
            <a:r>
              <a:rPr lang="en-US" sz="2400" dirty="0" err="1">
                <a:solidFill>
                  <a:srgbClr val="000000"/>
                </a:solidFill>
                <a:latin typeface="Lato Light"/>
                <a:sym typeface="Lato Light"/>
              </a:rPr>
              <a:t>l'IA</a:t>
            </a:r>
            <a:r>
              <a:rPr lang="en-US" sz="2400" dirty="0">
                <a:solidFill>
                  <a:srgbClr val="000000"/>
                </a:solidFill>
                <a:latin typeface="Lato Light"/>
                <a:sym typeface="Lato Light"/>
              </a:rPr>
              <a:t> in modo </a:t>
            </a:r>
            <a:r>
              <a:rPr lang="en-US" sz="2400" dirty="0" err="1">
                <a:solidFill>
                  <a:srgbClr val="000000"/>
                </a:solidFill>
                <a:latin typeface="Lato Light"/>
                <a:sym typeface="Lato Light"/>
              </a:rPr>
              <a:t>responsabile</a:t>
            </a:r>
            <a:r>
              <a:rPr lang="en-US" sz="2400" dirty="0">
                <a:solidFill>
                  <a:srgbClr val="000000"/>
                </a:solidFill>
                <a:latin typeface="Lato Light"/>
                <a:sym typeface="Lato Light"/>
              </a:rPr>
              <a:t>, è </a:t>
            </a:r>
            <a:r>
              <a:rPr lang="en-US" sz="2400" dirty="0" err="1">
                <a:solidFill>
                  <a:srgbClr val="000000"/>
                </a:solidFill>
                <a:latin typeface="Lato Light"/>
                <a:sym typeface="Lato Light"/>
              </a:rPr>
              <a:t>necessario</a:t>
            </a:r>
            <a:r>
              <a:rPr lang="en-US" sz="2400" dirty="0">
                <a:solidFill>
                  <a:srgbClr val="000000"/>
                </a:solidFill>
                <a:latin typeface="Lato Light"/>
                <a:sym typeface="Lato Light"/>
              </a:rPr>
              <a:t> </a:t>
            </a:r>
            <a:r>
              <a:rPr lang="en-US" sz="2400" dirty="0" err="1">
                <a:solidFill>
                  <a:srgbClr val="000000"/>
                </a:solidFill>
                <a:latin typeface="Lato Light"/>
                <a:sym typeface="Lato Light"/>
              </a:rPr>
              <a:t>adottare</a:t>
            </a:r>
            <a:r>
              <a:rPr lang="en-US" sz="2400" dirty="0">
                <a:solidFill>
                  <a:srgbClr val="000000"/>
                </a:solidFill>
                <a:latin typeface="Lato Light"/>
                <a:sym typeface="Lato Light"/>
              </a:rPr>
              <a:t> </a:t>
            </a:r>
            <a:r>
              <a:rPr lang="en-US" sz="2400" dirty="0" err="1">
                <a:solidFill>
                  <a:srgbClr val="000000"/>
                </a:solidFill>
                <a:latin typeface="Lato Light"/>
                <a:sym typeface="Lato Light"/>
              </a:rPr>
              <a:t>alcune</a:t>
            </a:r>
            <a:r>
              <a:rPr lang="en-US" sz="2400" dirty="0">
                <a:solidFill>
                  <a:srgbClr val="000000"/>
                </a:solidFill>
                <a:latin typeface="Lato Light"/>
                <a:sym typeface="Lato Light"/>
              </a:rPr>
              <a:t> </a:t>
            </a:r>
            <a:r>
              <a:rPr lang="en-US" sz="2400" dirty="0" err="1">
                <a:solidFill>
                  <a:srgbClr val="000000"/>
                </a:solidFill>
                <a:latin typeface="Lato Light"/>
                <a:sym typeface="Lato Light"/>
              </a:rPr>
              <a:t>strategie</a:t>
            </a:r>
            <a:r>
              <a:rPr lang="en-US" sz="2400" dirty="0">
                <a:solidFill>
                  <a:srgbClr val="000000"/>
                </a:solidFill>
                <a:latin typeface="Lato Light"/>
                <a:sym typeface="Lato Light"/>
              </a:rPr>
              <a:t> di </a:t>
            </a:r>
            <a:r>
              <a:rPr lang="en-US" sz="2400" dirty="0" err="1">
                <a:solidFill>
                  <a:srgbClr val="000000"/>
                </a:solidFill>
                <a:latin typeface="Lato Light"/>
                <a:sym typeface="Lato Light"/>
              </a:rPr>
              <a:t>verifica</a:t>
            </a:r>
            <a:r>
              <a:rPr lang="en-US" sz="2400" dirty="0">
                <a:solidFill>
                  <a:srgbClr val="000000"/>
                </a:solidFill>
                <a:latin typeface="Lato Light"/>
                <a:sym typeface="Lato Light"/>
              </a:rPr>
              <a:t>:</a:t>
            </a:r>
          </a:p>
          <a:p>
            <a:pPr marL="457200" indent="-457200" algn="just">
              <a:lnSpc>
                <a:spcPts val="2879"/>
              </a:lnSpc>
              <a:spcBef>
                <a:spcPct val="0"/>
              </a:spcBef>
              <a:buFont typeface="+mj-lt"/>
              <a:buAutoNum type="arabicPeriod"/>
            </a:pPr>
            <a:r>
              <a:rPr lang="en-US" sz="2400" dirty="0" err="1">
                <a:solidFill>
                  <a:srgbClr val="000000"/>
                </a:solidFill>
                <a:latin typeface="Lato Light"/>
                <a:sym typeface="Lato Light"/>
              </a:rPr>
              <a:t>Confronta</a:t>
            </a:r>
            <a:r>
              <a:rPr lang="en-US" sz="2400" dirty="0">
                <a:solidFill>
                  <a:srgbClr val="000000"/>
                </a:solidFill>
                <a:latin typeface="Lato Light"/>
                <a:sym typeface="Lato Light"/>
              </a:rPr>
              <a:t> le </a:t>
            </a:r>
            <a:r>
              <a:rPr lang="en-US" sz="2400" dirty="0" err="1">
                <a:solidFill>
                  <a:srgbClr val="000000"/>
                </a:solidFill>
                <a:latin typeface="Lato Light"/>
                <a:sym typeface="Lato Light"/>
              </a:rPr>
              <a:t>fonti</a:t>
            </a:r>
            <a:r>
              <a:rPr lang="en-US" sz="2400" dirty="0">
                <a:solidFill>
                  <a:srgbClr val="000000"/>
                </a:solidFill>
                <a:latin typeface="Lato Light"/>
                <a:sym typeface="Lato Light"/>
              </a:rPr>
              <a:t>: </a:t>
            </a:r>
            <a:r>
              <a:rPr lang="en-US" sz="2400" dirty="0" err="1">
                <a:solidFill>
                  <a:srgbClr val="000000"/>
                </a:solidFill>
                <a:latin typeface="Lato Light"/>
                <a:sym typeface="Lato Light"/>
              </a:rPr>
              <a:t>considera</a:t>
            </a:r>
            <a:r>
              <a:rPr lang="en-US" sz="2400" dirty="0">
                <a:solidFill>
                  <a:srgbClr val="000000"/>
                </a:solidFill>
                <a:latin typeface="Lato Light"/>
                <a:sym typeface="Lato Light"/>
              </a:rPr>
              <a:t> le </a:t>
            </a:r>
            <a:r>
              <a:rPr lang="en-US" sz="2400" dirty="0" err="1">
                <a:solidFill>
                  <a:srgbClr val="000000"/>
                </a:solidFill>
                <a:latin typeface="Lato Light"/>
                <a:sym typeface="Lato Light"/>
              </a:rPr>
              <a:t>risposte</a:t>
            </a:r>
            <a:r>
              <a:rPr lang="en-US" sz="2400" dirty="0">
                <a:solidFill>
                  <a:srgbClr val="000000"/>
                </a:solidFill>
                <a:latin typeface="Lato Light"/>
                <a:sym typeface="Lato Light"/>
              </a:rPr>
              <a:t> </a:t>
            </a:r>
            <a:r>
              <a:rPr lang="en-US" sz="2400" dirty="0" err="1">
                <a:solidFill>
                  <a:srgbClr val="000000"/>
                </a:solidFill>
                <a:latin typeface="Lato Light"/>
                <a:sym typeface="Lato Light"/>
              </a:rPr>
              <a:t>dell'IA</a:t>
            </a:r>
            <a:r>
              <a:rPr lang="en-US" sz="2400" dirty="0">
                <a:solidFill>
                  <a:srgbClr val="000000"/>
                </a:solidFill>
                <a:latin typeface="Lato Light"/>
                <a:sym typeface="Lato Light"/>
              </a:rPr>
              <a:t> come </a:t>
            </a:r>
            <a:r>
              <a:rPr lang="en-US" sz="2400" dirty="0" err="1">
                <a:solidFill>
                  <a:srgbClr val="000000"/>
                </a:solidFill>
                <a:latin typeface="Lato Light"/>
                <a:sym typeface="Lato Light"/>
              </a:rPr>
              <a:t>ipotesi</a:t>
            </a:r>
            <a:r>
              <a:rPr lang="en-US" sz="2400" dirty="0">
                <a:solidFill>
                  <a:srgbClr val="000000"/>
                </a:solidFill>
                <a:latin typeface="Lato Light"/>
                <a:sym typeface="Lato Light"/>
              </a:rPr>
              <a:t> </a:t>
            </a:r>
            <a:r>
              <a:rPr lang="en-US" sz="2400" dirty="0" err="1">
                <a:solidFill>
                  <a:srgbClr val="000000"/>
                </a:solidFill>
                <a:latin typeface="Lato Light"/>
                <a:sym typeface="Lato Light"/>
              </a:rPr>
              <a:t>preliminari</a:t>
            </a:r>
            <a:r>
              <a:rPr lang="en-US" sz="2400" dirty="0">
                <a:solidFill>
                  <a:srgbClr val="000000"/>
                </a:solidFill>
                <a:latin typeface="Lato Light"/>
                <a:sym typeface="Lato Light"/>
              </a:rPr>
              <a:t> e </a:t>
            </a:r>
            <a:r>
              <a:rPr lang="en-US" sz="2400" dirty="0" err="1">
                <a:solidFill>
                  <a:srgbClr val="000000"/>
                </a:solidFill>
                <a:latin typeface="Lato Light"/>
                <a:sym typeface="Lato Light"/>
              </a:rPr>
              <a:t>verificale</a:t>
            </a:r>
            <a:r>
              <a:rPr lang="en-US" sz="2400" dirty="0">
                <a:solidFill>
                  <a:srgbClr val="000000"/>
                </a:solidFill>
                <a:latin typeface="Lato Light"/>
                <a:sym typeface="Lato Light"/>
              </a:rPr>
              <a:t> con </a:t>
            </a:r>
            <a:r>
              <a:rPr lang="en-US" sz="2400" dirty="0" err="1">
                <a:solidFill>
                  <a:srgbClr val="000000"/>
                </a:solidFill>
                <a:latin typeface="Lato Light"/>
                <a:sym typeface="Lato Light"/>
              </a:rPr>
              <a:t>documenti</a:t>
            </a:r>
            <a:r>
              <a:rPr lang="en-US" sz="2400" dirty="0">
                <a:solidFill>
                  <a:srgbClr val="000000"/>
                </a:solidFill>
                <a:latin typeface="Lato Light"/>
                <a:sym typeface="Lato Light"/>
              </a:rPr>
              <a:t> </a:t>
            </a:r>
            <a:r>
              <a:rPr lang="en-US" sz="2400" dirty="0" err="1">
                <a:solidFill>
                  <a:srgbClr val="000000"/>
                </a:solidFill>
                <a:latin typeface="Lato Light"/>
                <a:sym typeface="Lato Light"/>
              </a:rPr>
              <a:t>istituzionali</a:t>
            </a:r>
            <a:r>
              <a:rPr lang="en-US" sz="2400" dirty="0">
                <a:solidFill>
                  <a:srgbClr val="000000"/>
                </a:solidFill>
                <a:latin typeface="Lato Light"/>
                <a:sym typeface="Lato Light"/>
              </a:rPr>
              <a:t>, standard </a:t>
            </a:r>
            <a:r>
              <a:rPr lang="en-US" sz="2400" dirty="0" err="1">
                <a:solidFill>
                  <a:srgbClr val="000000"/>
                </a:solidFill>
                <a:latin typeface="Lato Light"/>
                <a:sym typeface="Lato Light"/>
              </a:rPr>
              <a:t>professionali</a:t>
            </a:r>
            <a:r>
              <a:rPr lang="en-US" sz="2400" dirty="0">
                <a:solidFill>
                  <a:srgbClr val="000000"/>
                </a:solidFill>
                <a:latin typeface="Lato Light"/>
                <a:sym typeface="Lato Light"/>
              </a:rPr>
              <a:t>, </a:t>
            </a:r>
            <a:r>
              <a:rPr lang="en-US" sz="2400" dirty="0" err="1">
                <a:solidFill>
                  <a:srgbClr val="000000"/>
                </a:solidFill>
                <a:latin typeface="Lato Light"/>
                <a:sym typeface="Lato Light"/>
              </a:rPr>
              <a:t>letteratura</a:t>
            </a:r>
            <a:r>
              <a:rPr lang="en-US" sz="2400" dirty="0">
                <a:solidFill>
                  <a:srgbClr val="000000"/>
                </a:solidFill>
                <a:latin typeface="Lato Light"/>
                <a:sym typeface="Lato Light"/>
              </a:rPr>
              <a:t> </a:t>
            </a:r>
            <a:r>
              <a:rPr lang="en-US" sz="2400" dirty="0" err="1">
                <a:solidFill>
                  <a:srgbClr val="000000"/>
                </a:solidFill>
                <a:latin typeface="Lato Light"/>
                <a:sym typeface="Lato Light"/>
              </a:rPr>
              <a:t>scientifica</a:t>
            </a:r>
            <a:r>
              <a:rPr lang="en-US" sz="2400" dirty="0">
                <a:solidFill>
                  <a:srgbClr val="000000"/>
                </a:solidFill>
                <a:latin typeface="Lato Light"/>
                <a:sym typeface="Lato Light"/>
              </a:rPr>
              <a:t> o </a:t>
            </a:r>
            <a:r>
              <a:rPr lang="en-US" sz="2400" dirty="0" err="1">
                <a:solidFill>
                  <a:srgbClr val="000000"/>
                </a:solidFill>
                <a:latin typeface="Lato Light"/>
                <a:sym typeface="Lato Light"/>
              </a:rPr>
              <a:t>regolamenti</a:t>
            </a:r>
            <a:r>
              <a:rPr lang="en-US" sz="2400" dirty="0">
                <a:solidFill>
                  <a:srgbClr val="000000"/>
                </a:solidFill>
                <a:latin typeface="Lato Light"/>
                <a:sym typeface="Lato Light"/>
              </a:rPr>
              <a:t> </a:t>
            </a:r>
            <a:r>
              <a:rPr lang="en-US" sz="2400" dirty="0" err="1">
                <a:solidFill>
                  <a:srgbClr val="000000"/>
                </a:solidFill>
                <a:latin typeface="Lato Light"/>
                <a:sym typeface="Lato Light"/>
              </a:rPr>
              <a:t>ufficiali</a:t>
            </a:r>
            <a:r>
              <a:rPr lang="en-US" sz="2400" dirty="0">
                <a:solidFill>
                  <a:srgbClr val="000000"/>
                </a:solidFill>
                <a:latin typeface="Lato Light"/>
                <a:sym typeface="Lato Light"/>
              </a:rPr>
              <a:t>.</a:t>
            </a:r>
          </a:p>
          <a:p>
            <a:pPr marL="457200" indent="-457200" algn="just">
              <a:lnSpc>
                <a:spcPts val="2879"/>
              </a:lnSpc>
              <a:spcBef>
                <a:spcPct val="0"/>
              </a:spcBef>
              <a:buFont typeface="+mj-lt"/>
              <a:buAutoNum type="arabicPeriod"/>
            </a:pPr>
            <a:r>
              <a:rPr lang="en-US" sz="2400" dirty="0" err="1">
                <a:solidFill>
                  <a:srgbClr val="000000"/>
                </a:solidFill>
                <a:latin typeface="Lato Light"/>
                <a:sym typeface="Lato Light"/>
              </a:rPr>
              <a:t>Verificate</a:t>
            </a:r>
            <a:r>
              <a:rPr lang="en-US" sz="2400" dirty="0">
                <a:solidFill>
                  <a:srgbClr val="000000"/>
                </a:solidFill>
                <a:latin typeface="Lato Light"/>
                <a:sym typeface="Lato Light"/>
              </a:rPr>
              <a:t> le </a:t>
            </a:r>
            <a:r>
              <a:rPr lang="en-US" sz="2400" dirty="0" err="1">
                <a:solidFill>
                  <a:srgbClr val="000000"/>
                </a:solidFill>
                <a:latin typeface="Lato Light"/>
                <a:sym typeface="Lato Light"/>
              </a:rPr>
              <a:t>citazioni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l'assenza</a:t>
            </a:r>
            <a:r>
              <a:rPr lang="en-US" sz="2400" dirty="0">
                <a:solidFill>
                  <a:srgbClr val="000000"/>
                </a:solidFill>
                <a:latin typeface="Lato Light"/>
                <a:sym typeface="Lato Light"/>
              </a:rPr>
              <a:t> di </a:t>
            </a:r>
            <a:r>
              <a:rPr lang="en-US" sz="2400" dirty="0" err="1">
                <a:solidFill>
                  <a:srgbClr val="000000"/>
                </a:solidFill>
                <a:latin typeface="Lato Light"/>
                <a:sym typeface="Lato Light"/>
              </a:rPr>
              <a:t>fonti</a:t>
            </a:r>
            <a:r>
              <a:rPr lang="en-US" sz="2400" dirty="0">
                <a:solidFill>
                  <a:srgbClr val="000000"/>
                </a:solidFill>
                <a:latin typeface="Lato Light"/>
                <a:sym typeface="Lato Light"/>
              </a:rPr>
              <a:t> o </a:t>
            </a:r>
            <a:r>
              <a:rPr lang="en-US" sz="2400" dirty="0" err="1">
                <a:solidFill>
                  <a:srgbClr val="000000"/>
                </a:solidFill>
                <a:latin typeface="Lato Light"/>
                <a:sym typeface="Lato Light"/>
              </a:rPr>
              <a:t>riferimenti</a:t>
            </a:r>
            <a:r>
              <a:rPr lang="en-US" sz="2400" dirty="0">
                <a:solidFill>
                  <a:srgbClr val="000000"/>
                </a:solidFill>
                <a:latin typeface="Lato Light"/>
                <a:sym typeface="Lato Light"/>
              </a:rPr>
              <a:t> </a:t>
            </a:r>
            <a:r>
              <a:rPr lang="en-US" sz="2400" dirty="0" err="1">
                <a:solidFill>
                  <a:srgbClr val="000000"/>
                </a:solidFill>
                <a:latin typeface="Lato Light"/>
                <a:sym typeface="Lato Light"/>
              </a:rPr>
              <a:t>chiari</a:t>
            </a:r>
            <a:r>
              <a:rPr lang="en-US" sz="2400" dirty="0">
                <a:solidFill>
                  <a:srgbClr val="000000"/>
                </a:solidFill>
                <a:latin typeface="Lato Light"/>
                <a:sym typeface="Lato Light"/>
              </a:rPr>
              <a:t> </a:t>
            </a:r>
            <a:r>
              <a:rPr lang="en-US" sz="2400" dirty="0" err="1">
                <a:solidFill>
                  <a:srgbClr val="000000"/>
                </a:solidFill>
                <a:latin typeface="Lato Light"/>
                <a:sym typeface="Lato Light"/>
              </a:rPr>
              <a:t>può</a:t>
            </a:r>
            <a:r>
              <a:rPr lang="en-US" sz="2400" dirty="0">
                <a:solidFill>
                  <a:srgbClr val="000000"/>
                </a:solidFill>
                <a:latin typeface="Lato Light"/>
                <a:sym typeface="Lato Light"/>
              </a:rPr>
              <a:t> </a:t>
            </a:r>
            <a:r>
              <a:rPr lang="en-US" sz="2400" dirty="0" err="1">
                <a:solidFill>
                  <a:srgbClr val="000000"/>
                </a:solidFill>
                <a:latin typeface="Lato Light"/>
                <a:sym typeface="Lato Light"/>
              </a:rPr>
              <a:t>essere</a:t>
            </a:r>
            <a:r>
              <a:rPr lang="en-US" sz="2400" dirty="0">
                <a:solidFill>
                  <a:srgbClr val="000000"/>
                </a:solidFill>
                <a:latin typeface="Lato Light"/>
                <a:sym typeface="Lato Light"/>
              </a:rPr>
              <a:t> </a:t>
            </a:r>
            <a:r>
              <a:rPr lang="en-US" sz="2400" dirty="0" err="1">
                <a:solidFill>
                  <a:srgbClr val="000000"/>
                </a:solidFill>
                <a:latin typeface="Lato Light"/>
                <a:sym typeface="Lato Light"/>
              </a:rPr>
              <a:t>indice</a:t>
            </a:r>
            <a:r>
              <a:rPr lang="en-US" sz="2400" dirty="0">
                <a:solidFill>
                  <a:srgbClr val="000000"/>
                </a:solidFill>
                <a:latin typeface="Lato Light"/>
                <a:sym typeface="Lato Light"/>
              </a:rPr>
              <a:t> di </a:t>
            </a:r>
            <a:r>
              <a:rPr lang="en-US" sz="2400" dirty="0" err="1">
                <a:solidFill>
                  <a:srgbClr val="000000"/>
                </a:solidFill>
                <a:latin typeface="Lato Light"/>
                <a:sym typeface="Lato Light"/>
              </a:rPr>
              <a:t>rischio</a:t>
            </a:r>
            <a:r>
              <a:rPr lang="en-US" sz="2400" dirty="0">
                <a:solidFill>
                  <a:srgbClr val="000000"/>
                </a:solidFill>
                <a:latin typeface="Lato Light"/>
                <a:sym typeface="Lato Light"/>
              </a:rPr>
              <a:t>.</a:t>
            </a:r>
          </a:p>
          <a:p>
            <a:pPr marL="457200" indent="-457200" algn="just">
              <a:lnSpc>
                <a:spcPts val="2879"/>
              </a:lnSpc>
              <a:spcBef>
                <a:spcPct val="0"/>
              </a:spcBef>
              <a:buFont typeface="+mj-lt"/>
              <a:buAutoNum type="arabicPeriod"/>
            </a:pPr>
            <a:r>
              <a:rPr lang="en-US" sz="2400" dirty="0" err="1">
                <a:solidFill>
                  <a:srgbClr val="000000"/>
                </a:solidFill>
                <a:latin typeface="Lato Light"/>
                <a:sym typeface="Lato Light"/>
              </a:rPr>
              <a:t>Riconoscere</a:t>
            </a:r>
            <a:r>
              <a:rPr lang="en-US" sz="2400" dirty="0">
                <a:solidFill>
                  <a:srgbClr val="000000"/>
                </a:solidFill>
                <a:latin typeface="Lato Light"/>
                <a:sym typeface="Lato Light"/>
              </a:rPr>
              <a:t> </a:t>
            </a:r>
            <a:r>
              <a:rPr lang="en-US" sz="2400" dirty="0" err="1">
                <a:solidFill>
                  <a:srgbClr val="000000"/>
                </a:solidFill>
                <a:latin typeface="Lato Light"/>
                <a:sym typeface="Lato Light"/>
              </a:rPr>
              <a:t>possibili</a:t>
            </a:r>
            <a:r>
              <a:rPr lang="en-US" sz="2400" dirty="0">
                <a:solidFill>
                  <a:srgbClr val="000000"/>
                </a:solidFill>
                <a:latin typeface="Lato Light"/>
                <a:sym typeface="Lato Light"/>
              </a:rPr>
              <a:t> </a:t>
            </a:r>
            <a:r>
              <a:rPr lang="en-US" sz="2400" dirty="0" err="1">
                <a:solidFill>
                  <a:srgbClr val="000000"/>
                </a:solidFill>
                <a:latin typeface="Lato Light"/>
                <a:sym typeface="Lato Light"/>
              </a:rPr>
              <a:t>allucinazioni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risposta</a:t>
            </a:r>
            <a:r>
              <a:rPr lang="en-US" sz="2400" dirty="0">
                <a:solidFill>
                  <a:srgbClr val="000000"/>
                </a:solidFill>
                <a:latin typeface="Lato Light"/>
                <a:sym typeface="Lato Light"/>
              </a:rPr>
              <a:t> molto </a:t>
            </a:r>
            <a:r>
              <a:rPr lang="en-US" sz="2400" dirty="0" err="1">
                <a:solidFill>
                  <a:srgbClr val="000000"/>
                </a:solidFill>
                <a:latin typeface="Lato Light"/>
                <a:sym typeface="Lato Light"/>
              </a:rPr>
              <a:t>fluida</a:t>
            </a:r>
            <a:r>
              <a:rPr lang="en-US" sz="2400" dirty="0">
                <a:solidFill>
                  <a:srgbClr val="000000"/>
                </a:solidFill>
                <a:latin typeface="Lato Light"/>
                <a:sym typeface="Lato Light"/>
              </a:rPr>
              <a:t> e </a:t>
            </a:r>
            <a:r>
              <a:rPr lang="en-US" sz="2400" dirty="0" err="1">
                <a:solidFill>
                  <a:srgbClr val="000000"/>
                </a:solidFill>
                <a:latin typeface="Lato Light"/>
                <a:sym typeface="Lato Light"/>
              </a:rPr>
              <a:t>sicura</a:t>
            </a:r>
            <a:r>
              <a:rPr lang="en-US" sz="2400" dirty="0">
                <a:solidFill>
                  <a:srgbClr val="000000"/>
                </a:solidFill>
                <a:latin typeface="Lato Light"/>
                <a:sym typeface="Lato Light"/>
              </a:rPr>
              <a:t>, ma le </a:t>
            </a:r>
            <a:r>
              <a:rPr lang="en-US" sz="2400" dirty="0" err="1">
                <a:solidFill>
                  <a:srgbClr val="000000"/>
                </a:solidFill>
                <a:latin typeface="Lato Light"/>
                <a:sym typeface="Lato Light"/>
              </a:rPr>
              <a:t>risposte</a:t>
            </a:r>
            <a:r>
              <a:rPr lang="en-US" sz="2400" dirty="0">
                <a:solidFill>
                  <a:srgbClr val="000000"/>
                </a:solidFill>
                <a:latin typeface="Lato Light"/>
                <a:sym typeface="Lato Light"/>
              </a:rPr>
              <a:t> </a:t>
            </a:r>
            <a:r>
              <a:rPr lang="en-US" sz="2400" dirty="0" err="1">
                <a:solidFill>
                  <a:srgbClr val="000000"/>
                </a:solidFill>
                <a:latin typeface="Lato Light"/>
                <a:sym typeface="Lato Light"/>
              </a:rPr>
              <a:t>generiche</a:t>
            </a:r>
            <a:r>
              <a:rPr lang="en-US" sz="2400" dirty="0">
                <a:solidFill>
                  <a:srgbClr val="000000"/>
                </a:solidFill>
                <a:latin typeface="Lato Light"/>
                <a:sym typeface="Lato Light"/>
              </a:rPr>
              <a:t> e </a:t>
            </a:r>
            <a:r>
              <a:rPr lang="en-US" sz="2400" dirty="0" err="1">
                <a:solidFill>
                  <a:srgbClr val="000000"/>
                </a:solidFill>
                <a:latin typeface="Lato Light"/>
                <a:sym typeface="Lato Light"/>
              </a:rPr>
              <a:t>prive</a:t>
            </a:r>
            <a:r>
              <a:rPr lang="en-US" sz="2400" dirty="0">
                <a:solidFill>
                  <a:srgbClr val="000000"/>
                </a:solidFill>
                <a:latin typeface="Lato Light"/>
                <a:sym typeface="Lato Light"/>
              </a:rPr>
              <a:t> di </a:t>
            </a:r>
            <a:r>
              <a:rPr lang="en-US" sz="2400" dirty="0" err="1">
                <a:solidFill>
                  <a:srgbClr val="000000"/>
                </a:solidFill>
                <a:latin typeface="Lato Light"/>
                <a:sym typeface="Lato Light"/>
              </a:rPr>
              <a:t>fonti</a:t>
            </a:r>
            <a:r>
              <a:rPr lang="en-US" sz="2400" dirty="0">
                <a:solidFill>
                  <a:srgbClr val="000000"/>
                </a:solidFill>
                <a:latin typeface="Lato Light"/>
                <a:sym typeface="Lato Light"/>
              </a:rPr>
              <a:t> </a:t>
            </a:r>
            <a:r>
              <a:rPr lang="en-US" sz="2400" dirty="0" err="1">
                <a:solidFill>
                  <a:srgbClr val="000000"/>
                </a:solidFill>
                <a:latin typeface="Lato Light"/>
                <a:sym typeface="Lato Light"/>
              </a:rPr>
              <a:t>dovrebbero</a:t>
            </a:r>
            <a:r>
              <a:rPr lang="en-US" sz="2400" dirty="0">
                <a:solidFill>
                  <a:srgbClr val="000000"/>
                </a:solidFill>
                <a:latin typeface="Lato Light"/>
                <a:sym typeface="Lato Light"/>
              </a:rPr>
              <a:t> sempre </a:t>
            </a:r>
            <a:r>
              <a:rPr lang="en-US" sz="2400" dirty="0" err="1">
                <a:solidFill>
                  <a:srgbClr val="000000"/>
                </a:solidFill>
                <a:latin typeface="Lato Light"/>
                <a:sym typeface="Lato Light"/>
              </a:rPr>
              <a:t>essere</a:t>
            </a:r>
            <a:r>
              <a:rPr lang="en-US" sz="2400" dirty="0">
                <a:solidFill>
                  <a:srgbClr val="000000"/>
                </a:solidFill>
                <a:latin typeface="Lato Light"/>
                <a:sym typeface="Lato Light"/>
              </a:rPr>
              <a:t> </a:t>
            </a:r>
            <a:r>
              <a:rPr lang="en-US" sz="2400" dirty="0" err="1">
                <a:solidFill>
                  <a:srgbClr val="000000"/>
                </a:solidFill>
                <a:latin typeface="Lato Light"/>
                <a:sym typeface="Lato Light"/>
              </a:rPr>
              <a:t>verificate</a:t>
            </a:r>
            <a:r>
              <a:rPr lang="en-US" sz="2400" dirty="0">
                <a:solidFill>
                  <a:srgbClr val="000000"/>
                </a:solidFill>
                <a:latin typeface="Lato Light"/>
                <a:sym typeface="Lato Light"/>
              </a:rPr>
              <a:t>.</a:t>
            </a:r>
          </a:p>
          <a:p>
            <a:pPr marL="457200" indent="-457200" algn="just">
              <a:lnSpc>
                <a:spcPts val="2879"/>
              </a:lnSpc>
              <a:spcBef>
                <a:spcPct val="0"/>
              </a:spcBef>
              <a:buFont typeface="+mj-lt"/>
              <a:buAutoNum type="arabicPeriod"/>
            </a:pPr>
            <a:r>
              <a:rPr lang="en-US" sz="2400" dirty="0" err="1">
                <a:solidFill>
                  <a:srgbClr val="000000"/>
                </a:solidFill>
                <a:latin typeface="Lato Light"/>
                <a:sym typeface="Lato Light"/>
              </a:rPr>
              <a:t>Verifica</a:t>
            </a:r>
            <a:r>
              <a:rPr lang="en-US" sz="2400" dirty="0">
                <a:solidFill>
                  <a:srgbClr val="000000"/>
                </a:solidFill>
                <a:latin typeface="Lato Light"/>
                <a:sym typeface="Lato Light"/>
              </a:rPr>
              <a:t> la </a:t>
            </a:r>
            <a:r>
              <a:rPr lang="en-US" sz="2400" dirty="0" err="1">
                <a:solidFill>
                  <a:srgbClr val="000000"/>
                </a:solidFill>
                <a:latin typeface="Lato Light"/>
                <a:sym typeface="Lato Light"/>
              </a:rPr>
              <a:t>completezza</a:t>
            </a:r>
            <a:r>
              <a:rPr lang="en-US" sz="2400" dirty="0">
                <a:solidFill>
                  <a:srgbClr val="000000"/>
                </a:solidFill>
                <a:latin typeface="Lato Light"/>
                <a:sym typeface="Lato Light"/>
              </a:rPr>
              <a:t> e </a:t>
            </a:r>
            <a:r>
              <a:rPr lang="en-US" sz="2400" dirty="0" err="1">
                <a:solidFill>
                  <a:srgbClr val="000000"/>
                </a:solidFill>
                <a:latin typeface="Lato Light"/>
                <a:sym typeface="Lato Light"/>
              </a:rPr>
              <a:t>l'attualità</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modelli</a:t>
            </a:r>
            <a:r>
              <a:rPr lang="en-US" sz="2400" dirty="0">
                <a:solidFill>
                  <a:srgbClr val="000000"/>
                </a:solidFill>
                <a:latin typeface="Lato Light"/>
                <a:sym typeface="Lato Light"/>
              </a:rPr>
              <a:t> di </a:t>
            </a:r>
            <a:r>
              <a:rPr lang="en-US" sz="2400" dirty="0" err="1">
                <a:solidFill>
                  <a:srgbClr val="000000"/>
                </a:solidFill>
                <a:latin typeface="Lato Light"/>
                <a:sym typeface="Lato Light"/>
              </a:rPr>
              <a:t>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a:t>
            </a:r>
            <a:r>
              <a:rPr lang="en-US" sz="2400" dirty="0" err="1">
                <a:solidFill>
                  <a:srgbClr val="000000"/>
                </a:solidFill>
                <a:latin typeface="Lato Light"/>
                <a:sym typeface="Lato Light"/>
              </a:rPr>
              <a:t>potrebbero</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includere</a:t>
            </a:r>
            <a:r>
              <a:rPr lang="en-US" sz="2400" dirty="0">
                <a:solidFill>
                  <a:srgbClr val="000000"/>
                </a:solidFill>
                <a:latin typeface="Lato Light"/>
                <a:sym typeface="Lato Light"/>
              </a:rPr>
              <a:t> </a:t>
            </a:r>
            <a:r>
              <a:rPr lang="en-US" sz="2400" dirty="0" err="1">
                <a:solidFill>
                  <a:srgbClr val="000000"/>
                </a:solidFill>
                <a:latin typeface="Lato Light"/>
                <a:sym typeface="Lato Light"/>
              </a:rPr>
              <a:t>modifiche</a:t>
            </a:r>
            <a:r>
              <a:rPr lang="en-US" sz="2400" dirty="0">
                <a:solidFill>
                  <a:srgbClr val="000000"/>
                </a:solidFill>
                <a:latin typeface="Lato Light"/>
                <a:sym typeface="Lato Light"/>
              </a:rPr>
              <a:t> normative o </a:t>
            </a:r>
            <a:r>
              <a:rPr lang="en-US" sz="2400" dirty="0" err="1">
                <a:solidFill>
                  <a:srgbClr val="000000"/>
                </a:solidFill>
                <a:latin typeface="Lato Light"/>
                <a:sym typeface="Lato Light"/>
              </a:rPr>
              <a:t>sviluppi</a:t>
            </a:r>
            <a:r>
              <a:rPr lang="en-US" sz="2400" dirty="0">
                <a:solidFill>
                  <a:srgbClr val="000000"/>
                </a:solidFill>
                <a:latin typeface="Lato Light"/>
                <a:sym typeface="Lato Light"/>
              </a:rPr>
              <a:t> </a:t>
            </a:r>
            <a:r>
              <a:rPr lang="en-US" sz="2400" dirty="0" err="1">
                <a:solidFill>
                  <a:srgbClr val="000000"/>
                </a:solidFill>
                <a:latin typeface="Lato Light"/>
                <a:sym typeface="Lato Light"/>
              </a:rPr>
              <a:t>recenti</a:t>
            </a:r>
            <a:r>
              <a:rPr lang="en-US" sz="2400" dirty="0">
                <a:solidFill>
                  <a:srgbClr val="000000"/>
                </a:solidFill>
                <a:latin typeface="Lato Light"/>
                <a:sym typeface="Lato Light"/>
              </a:rPr>
              <a:t>.</a:t>
            </a:r>
          </a:p>
          <a:p>
            <a:pPr marL="457200" indent="-457200" algn="just">
              <a:lnSpc>
                <a:spcPts val="2879"/>
              </a:lnSpc>
              <a:spcBef>
                <a:spcPct val="0"/>
              </a:spcBef>
              <a:buFont typeface="+mj-lt"/>
              <a:buAutoNum type="arabicPeriod"/>
            </a:pPr>
            <a:r>
              <a:rPr lang="en-US" sz="2400" dirty="0" err="1">
                <a:solidFill>
                  <a:srgbClr val="000000"/>
                </a:solidFill>
                <a:latin typeface="Lato Light"/>
                <a:sym typeface="Lato Light"/>
              </a:rPr>
              <a:t>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a:t>
            </a:r>
            <a:r>
              <a:rPr lang="en-US" sz="2400" dirty="0" err="1">
                <a:solidFill>
                  <a:srgbClr val="000000"/>
                </a:solidFill>
                <a:latin typeface="Lato Light"/>
                <a:sym typeface="Lato Light"/>
              </a:rPr>
              <a:t>può</a:t>
            </a:r>
            <a:r>
              <a:rPr lang="en-US" sz="2400" dirty="0">
                <a:solidFill>
                  <a:srgbClr val="000000"/>
                </a:solidFill>
                <a:latin typeface="Lato Light"/>
                <a:sym typeface="Lato Light"/>
              </a:rPr>
              <a:t> </a:t>
            </a:r>
            <a:r>
              <a:rPr lang="en-US" sz="2400" dirty="0" err="1">
                <a:solidFill>
                  <a:srgbClr val="000000"/>
                </a:solidFill>
                <a:latin typeface="Lato Light"/>
                <a:sym typeface="Lato Light"/>
              </a:rPr>
              <a:t>supportare</a:t>
            </a:r>
            <a:r>
              <a:rPr lang="en-US" sz="2400" dirty="0">
                <a:solidFill>
                  <a:srgbClr val="000000"/>
                </a:solidFill>
                <a:latin typeface="Lato Light"/>
                <a:sym typeface="Lato Light"/>
              </a:rPr>
              <a:t> le </a:t>
            </a:r>
            <a:r>
              <a:rPr lang="en-US" sz="2400" dirty="0" err="1">
                <a:solidFill>
                  <a:srgbClr val="000000"/>
                </a:solidFill>
                <a:latin typeface="Lato Light"/>
                <a:sym typeface="Lato Light"/>
              </a:rPr>
              <a:t>attività</a:t>
            </a:r>
            <a:r>
              <a:rPr lang="en-US" sz="2400" dirty="0">
                <a:solidFill>
                  <a:srgbClr val="000000"/>
                </a:solidFill>
                <a:latin typeface="Lato Light"/>
                <a:sym typeface="Lato Light"/>
              </a:rPr>
              <a:t> di </a:t>
            </a:r>
            <a:r>
              <a:rPr lang="en-US" sz="2400" dirty="0" err="1">
                <a:solidFill>
                  <a:srgbClr val="000000"/>
                </a:solidFill>
                <a:latin typeface="Lato Light"/>
                <a:sym typeface="Lato Light"/>
              </a:rPr>
              <a:t>formazione</a:t>
            </a:r>
            <a:r>
              <a:rPr lang="en-US" sz="2400" dirty="0">
                <a:solidFill>
                  <a:srgbClr val="000000"/>
                </a:solidFill>
                <a:latin typeface="Lato Light"/>
                <a:sym typeface="Lato Light"/>
              </a:rPr>
              <a:t>, ma il </a:t>
            </a:r>
            <a:r>
              <a:rPr lang="en-US" sz="2400" dirty="0" err="1">
                <a:solidFill>
                  <a:srgbClr val="000000"/>
                </a:solidFill>
                <a:latin typeface="Lato Light"/>
                <a:sym typeface="Lato Light"/>
              </a:rPr>
              <a:t>pensiero</a:t>
            </a:r>
            <a:r>
              <a:rPr lang="en-US" sz="2400" dirty="0">
                <a:solidFill>
                  <a:srgbClr val="000000"/>
                </a:solidFill>
                <a:latin typeface="Lato Light"/>
                <a:sym typeface="Lato Light"/>
              </a:rPr>
              <a:t> </a:t>
            </a:r>
            <a:r>
              <a:rPr lang="en-US" sz="2400" dirty="0" err="1">
                <a:solidFill>
                  <a:srgbClr val="000000"/>
                </a:solidFill>
                <a:latin typeface="Lato Light"/>
                <a:sym typeface="Lato Light"/>
              </a:rPr>
              <a:t>critico</a:t>
            </a:r>
            <a:r>
              <a:rPr lang="en-US" sz="2400" dirty="0">
                <a:solidFill>
                  <a:srgbClr val="000000"/>
                </a:solidFill>
                <a:latin typeface="Lato Light"/>
                <a:sym typeface="Lato Light"/>
              </a:rPr>
              <a:t> e la </a:t>
            </a:r>
            <a:r>
              <a:rPr lang="en-US" sz="2400" dirty="0" err="1">
                <a:solidFill>
                  <a:srgbClr val="000000"/>
                </a:solidFill>
                <a:latin typeface="Lato Light"/>
                <a:sym typeface="Lato Light"/>
              </a:rPr>
              <a:t>verifica</a:t>
            </a:r>
            <a:r>
              <a:rPr lang="en-US" sz="2400" dirty="0">
                <a:solidFill>
                  <a:srgbClr val="000000"/>
                </a:solidFill>
                <a:latin typeface="Lato Light"/>
                <a:sym typeface="Lato Light"/>
              </a:rPr>
              <a:t> delle </a:t>
            </a:r>
            <a:r>
              <a:rPr lang="en-US" sz="2400" dirty="0" err="1">
                <a:solidFill>
                  <a:srgbClr val="000000"/>
                </a:solidFill>
                <a:latin typeface="Lato Light"/>
                <a:sym typeface="Lato Light"/>
              </a:rPr>
              <a:t>informazioni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rimangono</a:t>
            </a:r>
            <a:r>
              <a:rPr lang="en-US" sz="2400" dirty="0">
                <a:solidFill>
                  <a:srgbClr val="000000"/>
                </a:solidFill>
                <a:latin typeface="Lato Light"/>
                <a:sym typeface="Lato Light"/>
              </a:rPr>
              <a:t> </a:t>
            </a:r>
            <a:r>
              <a:rPr lang="en-US" sz="2400" dirty="0" err="1">
                <a:solidFill>
                  <a:srgbClr val="000000"/>
                </a:solidFill>
                <a:latin typeface="Lato Light"/>
                <a:sym typeface="Lato Light"/>
              </a:rPr>
              <a:t>responsabilità</a:t>
            </a:r>
            <a:r>
              <a:rPr lang="en-US" sz="2400" dirty="0">
                <a:solidFill>
                  <a:srgbClr val="000000"/>
                </a:solidFill>
                <a:latin typeface="Lato Light"/>
                <a:sym typeface="Lato Light"/>
              </a:rPr>
              <a:t> del </a:t>
            </a:r>
            <a:r>
              <a:rPr lang="en-US" sz="2400" dirty="0" err="1">
                <a:solidFill>
                  <a:srgbClr val="000000"/>
                </a:solidFill>
                <a:latin typeface="Lato Light"/>
                <a:sym typeface="Lato Light"/>
              </a:rPr>
              <a:t>formatore</a:t>
            </a:r>
            <a:r>
              <a:rPr lang="en-US" sz="2400" dirty="0">
                <a:solidFill>
                  <a:srgbClr val="000000"/>
                </a:solidFill>
                <a:latin typeface="Lato Light"/>
                <a:sym typeface="Lato Light"/>
              </a:rPr>
              <a:t>.</a:t>
            </a:r>
          </a:p>
        </p:txBody>
      </p:sp>
      <p:sp>
        <p:nvSpPr>
          <p:cNvPr id="7" name="Freeform 4">
            <a:extLst>
              <a:ext uri="{FF2B5EF4-FFF2-40B4-BE49-F238E27FC236}">
                <a16:creationId xmlns:a16="http://schemas.microsoft.com/office/drawing/2014/main" id="{39FDD9D6-7D1F-C818-FF21-87036EEFC11B}"/>
              </a:ext>
            </a:extLst>
          </p:cNvPr>
          <p:cNvSpPr/>
          <p:nvPr/>
        </p:nvSpPr>
        <p:spPr>
          <a:xfrm>
            <a:off x="11734800" y="4205910"/>
            <a:ext cx="6096000" cy="4794817"/>
          </a:xfrm>
          <a:custGeom>
            <a:avLst/>
            <a:gdLst/>
            <a:ahLst/>
            <a:cxnLst/>
            <a:rect l="l" t="t" r="r" b="b"/>
            <a:pathLst>
              <a:path w="7078086" h="3857557">
                <a:moveTo>
                  <a:pt x="0" y="0"/>
                </a:moveTo>
                <a:lnTo>
                  <a:pt x="7078086" y="0"/>
                </a:lnTo>
                <a:lnTo>
                  <a:pt x="7078086" y="3857556"/>
                </a:lnTo>
                <a:lnTo>
                  <a:pt x="0" y="385755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9" name="TextBox 5">
            <a:extLst>
              <a:ext uri="{FF2B5EF4-FFF2-40B4-BE49-F238E27FC236}">
                <a16:creationId xmlns:a16="http://schemas.microsoft.com/office/drawing/2014/main" id="{1DA79694-4968-1AFB-B29C-C677472B7429}"/>
              </a:ext>
            </a:extLst>
          </p:cNvPr>
          <p:cNvSpPr txBox="1"/>
          <p:nvPr/>
        </p:nvSpPr>
        <p:spPr>
          <a:xfrm>
            <a:off x="11998825" y="4757691"/>
            <a:ext cx="5466541" cy="3577903"/>
          </a:xfrm>
          <a:prstGeom prst="rect">
            <a:avLst/>
          </a:prstGeom>
        </p:spPr>
        <p:txBody>
          <a:bodyPr wrap="square" lIns="0" tIns="0" rIns="0" bIns="0" rtlCol="0" anchor="t">
            <a:spAutoFit/>
          </a:bodyPr>
          <a:lstStyle/>
          <a:p>
            <a:pPr marL="0" lvl="0" indent="0" algn="ctr">
              <a:lnSpc>
                <a:spcPts val="3079"/>
              </a:lnSpc>
              <a:spcBef>
                <a:spcPct val="0"/>
              </a:spcBef>
            </a:pPr>
            <a:r>
              <a:rPr lang="en-US" sz="2800" u="none" strike="noStrike" dirty="0" err="1">
                <a:solidFill>
                  <a:srgbClr val="000000"/>
                </a:solidFill>
                <a:latin typeface="Lato Light" panose="020F0302020204030203" pitchFamily="34" charset="0"/>
                <a:ea typeface="Canva Sans"/>
                <a:cs typeface="Canva Sans"/>
                <a:sym typeface="Canva Sans"/>
              </a:rPr>
              <a:t>L'intelligenza</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artificiale</a:t>
            </a:r>
            <a:r>
              <a:rPr lang="en-US" sz="2800" u="none" strike="noStrike" dirty="0">
                <a:solidFill>
                  <a:srgbClr val="000000"/>
                </a:solidFill>
                <a:latin typeface="Lato Light" panose="020F0302020204030203" pitchFamily="34" charset="0"/>
                <a:ea typeface="Canva Sans"/>
                <a:cs typeface="Canva Sans"/>
                <a:sym typeface="Canva Sans"/>
              </a:rPr>
              <a:t> genera </a:t>
            </a:r>
            <a:r>
              <a:rPr lang="en-US" sz="2800" u="none" strike="noStrike" dirty="0" err="1">
                <a:solidFill>
                  <a:srgbClr val="000000"/>
                </a:solidFill>
                <a:latin typeface="Lato Light" panose="020F0302020204030203" pitchFamily="34" charset="0"/>
                <a:ea typeface="Canva Sans"/>
                <a:cs typeface="Canva Sans"/>
                <a:sym typeface="Canva Sans"/>
              </a:rPr>
              <a:t>informazioni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plausibili</a:t>
            </a:r>
            <a:r>
              <a:rPr lang="en-US" sz="2800" u="none" strike="noStrike" dirty="0">
                <a:solidFill>
                  <a:srgbClr val="000000"/>
                </a:solidFill>
                <a:latin typeface="Lato Light" panose="020F0302020204030203" pitchFamily="34" charset="0"/>
                <a:ea typeface="Canva Sans"/>
                <a:cs typeface="Canva Sans"/>
                <a:sym typeface="Canva Sans"/>
              </a:rPr>
              <a:t> ma non </a:t>
            </a:r>
            <a:r>
              <a:rPr lang="en-US" sz="2800" u="none" strike="noStrike" dirty="0" err="1">
                <a:solidFill>
                  <a:srgbClr val="000000"/>
                </a:solidFill>
                <a:latin typeface="Lato Light" panose="020F0302020204030203" pitchFamily="34" charset="0"/>
                <a:ea typeface="Canva Sans"/>
                <a:cs typeface="Canva Sans"/>
                <a:sym typeface="Canva Sans"/>
              </a:rPr>
              <a:t>necessariamente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verificate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che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possono</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includere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allucinazioni</a:t>
            </a:r>
            <a:r>
              <a:rPr lang="en-US" sz="2800" u="none" strike="noStrike" dirty="0">
                <a:solidFill>
                  <a:srgbClr val="000000"/>
                </a:solidFill>
                <a:latin typeface="Lato Light" panose="020F0302020204030203" pitchFamily="34" charset="0"/>
                <a:ea typeface="Canva Sans"/>
                <a:cs typeface="Canva Sans"/>
                <a:sym typeface="Canva Sans"/>
              </a:rPr>
              <a:t> o </a:t>
            </a:r>
            <a:r>
              <a:rPr lang="en-US" sz="2800" u="none" strike="noStrike" dirty="0" err="1">
                <a:solidFill>
                  <a:srgbClr val="000000"/>
                </a:solidFill>
                <a:latin typeface="Lato Light" panose="020F0302020204030203" pitchFamily="34" charset="0"/>
                <a:ea typeface="Canva Sans"/>
                <a:cs typeface="Canva Sans"/>
                <a:sym typeface="Canva Sans"/>
              </a:rPr>
              <a:t>contenuti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obsoleti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Gli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educatori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devono</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confrontare</a:t>
            </a:r>
            <a:r>
              <a:rPr lang="en-US" sz="2800" u="none" strike="noStrike" dirty="0">
                <a:solidFill>
                  <a:srgbClr val="000000"/>
                </a:solidFill>
                <a:latin typeface="Lato Light" panose="020F0302020204030203" pitchFamily="34" charset="0"/>
                <a:ea typeface="Canva Sans"/>
                <a:cs typeface="Canva Sans"/>
                <a:sym typeface="Canva Sans"/>
              </a:rPr>
              <a:t> le </a:t>
            </a:r>
            <a:r>
              <a:rPr lang="en-US" sz="2800" u="none" strike="noStrike" dirty="0" err="1">
                <a:solidFill>
                  <a:srgbClr val="000000"/>
                </a:solidFill>
                <a:latin typeface="Lato Light" panose="020F0302020204030203" pitchFamily="34" charset="0"/>
                <a:ea typeface="Canva Sans"/>
                <a:cs typeface="Canva Sans"/>
                <a:sym typeface="Canva Sans"/>
              </a:rPr>
              <a:t>fonti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considerare</a:t>
            </a:r>
            <a:r>
              <a:rPr lang="en-US" sz="2800" u="none" strike="noStrike" dirty="0">
                <a:solidFill>
                  <a:srgbClr val="000000"/>
                </a:solidFill>
                <a:latin typeface="Lato Light" panose="020F0302020204030203" pitchFamily="34" charset="0"/>
                <a:ea typeface="Canva Sans"/>
                <a:cs typeface="Canva Sans"/>
                <a:sym typeface="Canva Sans"/>
              </a:rPr>
              <a:t> il </a:t>
            </a:r>
            <a:r>
              <a:rPr lang="en-US" sz="2800" u="none" strike="noStrike" dirty="0" err="1">
                <a:solidFill>
                  <a:srgbClr val="000000"/>
                </a:solidFill>
                <a:latin typeface="Lato Light" panose="020F0302020204030203" pitchFamily="34" charset="0"/>
                <a:ea typeface="Canva Sans"/>
                <a:cs typeface="Canva Sans"/>
                <a:sym typeface="Canva Sans"/>
              </a:rPr>
              <a:t>contesto</a:t>
            </a:r>
            <a:r>
              <a:rPr lang="en-US" sz="2800" u="none" strike="noStrike" dirty="0">
                <a:solidFill>
                  <a:srgbClr val="000000"/>
                </a:solidFill>
                <a:latin typeface="Lato Light" panose="020F0302020204030203" pitchFamily="34" charset="0"/>
                <a:ea typeface="Canva Sans"/>
                <a:cs typeface="Canva Sans"/>
                <a:sym typeface="Canva Sans"/>
              </a:rPr>
              <a:t> e </a:t>
            </a:r>
            <a:r>
              <a:rPr lang="en-US" sz="2800" u="none" strike="noStrike" dirty="0" err="1">
                <a:solidFill>
                  <a:srgbClr val="000000"/>
                </a:solidFill>
                <a:latin typeface="Lato Light" panose="020F0302020204030203" pitchFamily="34" charset="0"/>
                <a:ea typeface="Canva Sans"/>
                <a:cs typeface="Canva Sans"/>
                <a:sym typeface="Canva Sans"/>
              </a:rPr>
              <a:t>validare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criticamente</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risultati</a:t>
            </a:r>
            <a:r>
              <a:rPr lang="en-US" sz="2800" u="none" strike="noStrike" dirty="0">
                <a:solidFill>
                  <a:srgbClr val="000000"/>
                </a:solidFill>
                <a:latin typeface="Lato Light" panose="020F0302020204030203" pitchFamily="34" charset="0"/>
                <a:ea typeface="Canva Sans"/>
                <a:cs typeface="Canva Sans"/>
                <a:sym typeface="Canva Sans"/>
              </a:rPr>
              <a:t> prima di </a:t>
            </a:r>
            <a:r>
              <a:rPr lang="en-US" sz="2800" u="none" strike="noStrike" dirty="0" err="1">
                <a:solidFill>
                  <a:srgbClr val="000000"/>
                </a:solidFill>
                <a:latin typeface="Lato Light" panose="020F0302020204030203" pitchFamily="34" charset="0"/>
                <a:ea typeface="Canva Sans"/>
                <a:cs typeface="Canva Sans"/>
                <a:sym typeface="Canva Sans"/>
              </a:rPr>
              <a:t>utilizzarli</a:t>
            </a:r>
            <a:r>
              <a:rPr lang="en-US" sz="2800" u="none" strike="noStrike" dirty="0">
                <a:solidFill>
                  <a:srgbClr val="000000"/>
                </a:solidFill>
                <a:latin typeface="Lato Light" panose="020F0302020204030203" pitchFamily="34" charset="0"/>
                <a:ea typeface="Canva Sans"/>
                <a:cs typeface="Canva Sans"/>
                <a:sym typeface="Canva Sans"/>
              </a:rPr>
              <a:t> a </a:t>
            </a:r>
            <a:r>
              <a:rPr lang="en-US" sz="2800" u="none" strike="noStrike" dirty="0" err="1">
                <a:solidFill>
                  <a:srgbClr val="000000"/>
                </a:solidFill>
                <a:latin typeface="Lato Light" panose="020F0302020204030203" pitchFamily="34" charset="0"/>
                <a:ea typeface="Canva Sans"/>
                <a:cs typeface="Canva Sans"/>
                <a:sym typeface="Canva Sans"/>
              </a:rPr>
              <a:t>fini</a:t>
            </a:r>
            <a:r>
              <a:rPr lang="en-US" sz="2800" u="none" strike="noStrike" dirty="0">
                <a:solidFill>
                  <a:srgbClr val="000000"/>
                </a:solidFill>
                <a:latin typeface="Lato Light" panose="020F0302020204030203" pitchFamily="34" charset="0"/>
                <a:ea typeface="Canva Sans"/>
                <a:cs typeface="Canva Sans"/>
                <a:sym typeface="Canva Sans"/>
              </a:rPr>
              <a:t> </a:t>
            </a:r>
            <a:r>
              <a:rPr lang="en-US" sz="2800" u="none" strike="noStrike" dirty="0" err="1">
                <a:solidFill>
                  <a:srgbClr val="000000"/>
                </a:solidFill>
                <a:latin typeface="Lato Light" panose="020F0302020204030203" pitchFamily="34" charset="0"/>
                <a:ea typeface="Canva Sans"/>
                <a:cs typeface="Canva Sans"/>
                <a:sym typeface="Canva Sans"/>
              </a:rPr>
              <a:t>didattici</a:t>
            </a:r>
            <a:r>
              <a:rPr lang="en-US" sz="2800" u="none" strike="noStrike" dirty="0">
                <a:solidFill>
                  <a:srgbClr val="000000"/>
                </a:solidFill>
                <a:latin typeface="Lato Light" panose="020F0302020204030203" pitchFamily="34" charset="0"/>
                <a:ea typeface="Canva Sans"/>
                <a:cs typeface="Canva Sans"/>
                <a:sym typeface="Canva Sans"/>
              </a:rPr>
              <a:t>.</a:t>
            </a:r>
          </a:p>
        </p:txBody>
      </p:sp>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080314" y="2142759"/>
            <a:ext cx="4453901" cy="972820"/>
          </a:xfrm>
          <a:prstGeom prst="rect">
            <a:avLst/>
          </a:prstGeom>
        </p:spPr>
        <p:txBody>
          <a:bodyPr lIns="0" tIns="0" rIns="0" bIns="0" rtlCol="0" anchor="t">
            <a:spAutoFit/>
          </a:bodyPr>
          <a:lstStyle/>
          <a:p>
            <a:pPr marL="0" lvl="0" indent="0" algn="ctr">
              <a:lnSpc>
                <a:spcPts val="3800"/>
              </a:lnSpc>
              <a:spcBef>
                <a:spcPct val="0"/>
              </a:spcBef>
            </a:pPr>
            <a:r>
              <a:rPr lang="en-US" sz="3800" u="none" strike="noStrike" spc="76">
                <a:solidFill>
                  <a:srgbClr val="000001"/>
                </a:solidFill>
                <a:latin typeface="Staatliches"/>
                <a:ea typeface="Staatliches"/>
                <a:cs typeface="Staatliches"/>
                <a:sym typeface="Staatliches"/>
              </a:rPr>
              <a:t>PREGIUDIZI E DISINFORMAZIONE NELL'IA</a:t>
            </a:r>
          </a:p>
        </p:txBody>
      </p:sp>
      <p:sp>
        <p:nvSpPr>
          <p:cNvPr id="3" name="Freeform 3"/>
          <p:cNvSpPr/>
          <p:nvPr/>
        </p:nvSpPr>
        <p:spPr>
          <a:xfrm>
            <a:off x="12190950" y="3249846"/>
            <a:ext cx="4232628" cy="226748"/>
          </a:xfrm>
          <a:custGeom>
            <a:avLst/>
            <a:gdLst/>
            <a:ahLst/>
            <a:cxnLst/>
            <a:rect l="l" t="t" r="r" b="b"/>
            <a:pathLst>
              <a:path w="4232628" h="226748">
                <a:moveTo>
                  <a:pt x="0" y="0"/>
                </a:moveTo>
                <a:lnTo>
                  <a:pt x="4232629" y="0"/>
                </a:lnTo>
                <a:lnTo>
                  <a:pt x="4232629" y="226748"/>
                </a:lnTo>
                <a:lnTo>
                  <a:pt x="0" y="226748"/>
                </a:lnTo>
                <a:lnTo>
                  <a:pt x="0" y="0"/>
                </a:lnTo>
                <a:close/>
              </a:path>
            </a:pathLst>
          </a:custGeom>
          <a:blipFill>
            <a:blip r:embed="rId4"/>
            <a:stretch>
              <a:fillRect/>
            </a:stretch>
          </a:blipFill>
        </p:spPr>
        <p:txBody>
          <a:bodyPr/>
          <a:lstStyle/>
          <a:p>
            <a:endParaRPr lang="en-GB"/>
          </a:p>
        </p:txBody>
      </p:sp>
      <p:sp>
        <p:nvSpPr>
          <p:cNvPr id="4" name="TextBox 4"/>
          <p:cNvSpPr txBox="1"/>
          <p:nvPr/>
        </p:nvSpPr>
        <p:spPr>
          <a:xfrm>
            <a:off x="12291727" y="3786011"/>
            <a:ext cx="3984516" cy="666115"/>
          </a:xfrm>
          <a:prstGeom prst="rect">
            <a:avLst/>
          </a:prstGeom>
        </p:spPr>
        <p:txBody>
          <a:bodyPr lIns="0" tIns="0" rIns="0" bIns="0" rtlCol="0" anchor="t">
            <a:spAutoFit/>
          </a:bodyPr>
          <a:lstStyle/>
          <a:p>
            <a:pPr marL="0" lvl="0" indent="0" algn="ctr">
              <a:lnSpc>
                <a:spcPts val="2599"/>
              </a:lnSpc>
              <a:spcBef>
                <a:spcPct val="0"/>
              </a:spcBef>
            </a:pPr>
            <a:r>
              <a:rPr lang="en-US" sz="2599" u="none" strike="noStrike" spc="51">
                <a:solidFill>
                  <a:srgbClr val="C0C0C0"/>
                </a:solidFill>
                <a:latin typeface="Staatliches"/>
                <a:ea typeface="Staatliches"/>
                <a:cs typeface="Staatliches"/>
                <a:sym typeface="Staatliches"/>
              </a:rPr>
              <a:t>SONO PREGIUDIZI, STEREOTIPI E DISINFORMAZIONE ALGORITMICA</a:t>
            </a:r>
          </a:p>
        </p:txBody>
      </p:sp>
      <p:sp>
        <p:nvSpPr>
          <p:cNvPr id="5" name="Freeform 5"/>
          <p:cNvSpPr/>
          <p:nvPr/>
        </p:nvSpPr>
        <p:spPr>
          <a:xfrm>
            <a:off x="12610854" y="4721062"/>
            <a:ext cx="3182869" cy="957380"/>
          </a:xfrm>
          <a:custGeom>
            <a:avLst/>
            <a:gdLst/>
            <a:ahLst/>
            <a:cxnLst/>
            <a:rect l="l" t="t" r="r" b="b"/>
            <a:pathLst>
              <a:path w="3182869" h="957380">
                <a:moveTo>
                  <a:pt x="0" y="0"/>
                </a:moveTo>
                <a:lnTo>
                  <a:pt x="3182869" y="0"/>
                </a:lnTo>
                <a:lnTo>
                  <a:pt x="3182869" y="957380"/>
                </a:lnTo>
                <a:lnTo>
                  <a:pt x="0" y="957380"/>
                </a:lnTo>
                <a:lnTo>
                  <a:pt x="0" y="0"/>
                </a:lnTo>
                <a:close/>
              </a:path>
            </a:pathLst>
          </a:custGeom>
          <a:blipFill>
            <a:blip r:embed="rId5"/>
            <a:stretch>
              <a:fillRect/>
            </a:stretch>
          </a:blipFill>
        </p:spPr>
        <p:txBody>
          <a:bodyPr/>
          <a:lstStyle/>
          <a:p>
            <a:endParaRPr lang="en-GB"/>
          </a:p>
        </p:txBody>
      </p:sp>
      <p:sp>
        <p:nvSpPr>
          <p:cNvPr id="6" name="Freeform 6"/>
          <p:cNvSpPr/>
          <p:nvPr/>
        </p:nvSpPr>
        <p:spPr>
          <a:xfrm>
            <a:off x="12291727" y="5569267"/>
            <a:ext cx="856603" cy="957380"/>
          </a:xfrm>
          <a:custGeom>
            <a:avLst/>
            <a:gdLst/>
            <a:ahLst/>
            <a:cxnLst/>
            <a:rect l="l" t="t" r="r" b="b"/>
            <a:pathLst>
              <a:path w="856603" h="957380">
                <a:moveTo>
                  <a:pt x="0" y="0"/>
                </a:moveTo>
                <a:lnTo>
                  <a:pt x="856603" y="0"/>
                </a:lnTo>
                <a:lnTo>
                  <a:pt x="856603" y="957380"/>
                </a:lnTo>
                <a:lnTo>
                  <a:pt x="0" y="957380"/>
                </a:lnTo>
                <a:lnTo>
                  <a:pt x="0" y="0"/>
                </a:lnTo>
                <a:close/>
              </a:path>
            </a:pathLst>
          </a:custGeom>
          <a:blipFill>
            <a:blip r:embed="rId6"/>
            <a:stretch>
              <a:fillRect/>
            </a:stretch>
          </a:blipFill>
        </p:spPr>
        <p:txBody>
          <a:bodyPr/>
          <a:lstStyle/>
          <a:p>
            <a:endParaRPr lang="en-GB"/>
          </a:p>
        </p:txBody>
      </p:sp>
      <p:sp>
        <p:nvSpPr>
          <p:cNvPr id="7" name="TextBox 7"/>
          <p:cNvSpPr txBox="1"/>
          <p:nvPr/>
        </p:nvSpPr>
        <p:spPr>
          <a:xfrm>
            <a:off x="12520289" y="5909560"/>
            <a:ext cx="412900" cy="437782"/>
          </a:xfrm>
          <a:prstGeom prst="rect">
            <a:avLst/>
          </a:prstGeom>
        </p:spPr>
        <p:txBody>
          <a:bodyPr lIns="0" tIns="0" rIns="0" bIns="0" rtlCol="0" anchor="t">
            <a:spAutoFit/>
          </a:bodyPr>
          <a:lstStyle/>
          <a:p>
            <a:pPr marL="0" lvl="0" indent="0" algn="ctr">
              <a:lnSpc>
                <a:spcPts val="3373"/>
              </a:lnSpc>
              <a:spcBef>
                <a:spcPct val="0"/>
              </a:spcBef>
            </a:pPr>
            <a:r>
              <a:rPr lang="en-US" sz="3373" u="none" strike="noStrike" spc="67">
                <a:solidFill>
                  <a:srgbClr val="000001"/>
                </a:solidFill>
                <a:latin typeface="Staatliches"/>
                <a:ea typeface="Staatliches"/>
                <a:cs typeface="Staatliches"/>
                <a:sym typeface="Staatliches"/>
              </a:rPr>
              <a:t>NO</a:t>
            </a:r>
          </a:p>
        </p:txBody>
      </p:sp>
      <p:sp>
        <p:nvSpPr>
          <p:cNvPr id="8" name="Freeform 8"/>
          <p:cNvSpPr/>
          <p:nvPr/>
        </p:nvSpPr>
        <p:spPr>
          <a:xfrm>
            <a:off x="15357023" y="5569267"/>
            <a:ext cx="856603" cy="957380"/>
          </a:xfrm>
          <a:custGeom>
            <a:avLst/>
            <a:gdLst/>
            <a:ahLst/>
            <a:cxnLst/>
            <a:rect l="l" t="t" r="r" b="b"/>
            <a:pathLst>
              <a:path w="856603" h="957380">
                <a:moveTo>
                  <a:pt x="0" y="0"/>
                </a:moveTo>
                <a:lnTo>
                  <a:pt x="856604" y="0"/>
                </a:lnTo>
                <a:lnTo>
                  <a:pt x="856604" y="957380"/>
                </a:lnTo>
                <a:lnTo>
                  <a:pt x="0" y="957380"/>
                </a:lnTo>
                <a:lnTo>
                  <a:pt x="0" y="0"/>
                </a:lnTo>
                <a:close/>
              </a:path>
            </a:pathLst>
          </a:custGeom>
          <a:blipFill>
            <a:blip r:embed="rId7"/>
            <a:stretch>
              <a:fillRect/>
            </a:stretch>
          </a:blipFill>
        </p:spPr>
        <p:txBody>
          <a:bodyPr/>
          <a:lstStyle/>
          <a:p>
            <a:endParaRPr lang="en-GB"/>
          </a:p>
        </p:txBody>
      </p:sp>
      <p:sp>
        <p:nvSpPr>
          <p:cNvPr id="9" name="TextBox 9"/>
          <p:cNvSpPr txBox="1"/>
          <p:nvPr/>
        </p:nvSpPr>
        <p:spPr>
          <a:xfrm>
            <a:off x="15518888" y="5896040"/>
            <a:ext cx="527970" cy="445770"/>
          </a:xfrm>
          <a:prstGeom prst="rect">
            <a:avLst/>
          </a:prstGeom>
        </p:spPr>
        <p:txBody>
          <a:bodyPr lIns="0" tIns="0" rIns="0" bIns="0" rtlCol="0" anchor="t">
            <a:spAutoFit/>
          </a:bodyPr>
          <a:lstStyle/>
          <a:p>
            <a:pPr marL="0" lvl="0" indent="0" algn="ctr">
              <a:lnSpc>
                <a:spcPts val="3300"/>
              </a:lnSpc>
              <a:spcBef>
                <a:spcPct val="0"/>
              </a:spcBef>
            </a:pPr>
            <a:r>
              <a:rPr lang="en-US" sz="3300" u="none" strike="noStrike" spc="66">
                <a:solidFill>
                  <a:srgbClr val="000001"/>
                </a:solidFill>
                <a:latin typeface="Staatliches"/>
                <a:ea typeface="Staatliches"/>
                <a:cs typeface="Staatliches"/>
                <a:sym typeface="Staatliches"/>
              </a:rPr>
              <a:t>SÌ</a:t>
            </a:r>
          </a:p>
        </p:txBody>
      </p:sp>
      <p:sp>
        <p:nvSpPr>
          <p:cNvPr id="10" name="Freeform 10"/>
          <p:cNvSpPr/>
          <p:nvPr/>
        </p:nvSpPr>
        <p:spPr>
          <a:xfrm>
            <a:off x="11552697" y="6627424"/>
            <a:ext cx="2443839" cy="1167332"/>
          </a:xfrm>
          <a:custGeom>
            <a:avLst/>
            <a:gdLst/>
            <a:ahLst/>
            <a:cxnLst/>
            <a:rect l="l" t="t" r="r" b="b"/>
            <a:pathLst>
              <a:path w="2443839" h="1167332">
                <a:moveTo>
                  <a:pt x="0" y="0"/>
                </a:moveTo>
                <a:lnTo>
                  <a:pt x="2443839" y="0"/>
                </a:lnTo>
                <a:lnTo>
                  <a:pt x="2443839" y="1167332"/>
                </a:lnTo>
                <a:lnTo>
                  <a:pt x="0" y="1167332"/>
                </a:lnTo>
                <a:lnTo>
                  <a:pt x="0" y="0"/>
                </a:lnTo>
                <a:close/>
              </a:path>
            </a:pathLst>
          </a:custGeom>
          <a:blipFill>
            <a:blip r:embed="rId8"/>
            <a:stretch>
              <a:fillRect/>
            </a:stretch>
          </a:blipFill>
        </p:spPr>
        <p:txBody>
          <a:bodyPr/>
          <a:lstStyle/>
          <a:p>
            <a:endParaRPr lang="en-GB"/>
          </a:p>
        </p:txBody>
      </p:sp>
      <p:sp>
        <p:nvSpPr>
          <p:cNvPr id="11" name="TextBox 11"/>
          <p:cNvSpPr txBox="1"/>
          <p:nvPr/>
        </p:nvSpPr>
        <p:spPr>
          <a:xfrm>
            <a:off x="11735103" y="6759326"/>
            <a:ext cx="2064498" cy="879475"/>
          </a:xfrm>
          <a:prstGeom prst="rect">
            <a:avLst/>
          </a:prstGeom>
        </p:spPr>
        <p:txBody>
          <a:bodyPr lIns="0" tIns="0" rIns="0" bIns="0" rtlCol="0" anchor="t">
            <a:spAutoFit/>
          </a:bodyPr>
          <a:lstStyle/>
          <a:p>
            <a:pPr marL="0" lvl="0" indent="0" algn="ctr">
              <a:lnSpc>
                <a:spcPts val="2300"/>
              </a:lnSpc>
              <a:spcBef>
                <a:spcPct val="0"/>
              </a:spcBef>
            </a:pPr>
            <a:r>
              <a:rPr lang="en-US" sz="2000" b="1" u="none" strike="noStrike" spc="40">
                <a:solidFill>
                  <a:srgbClr val="000001"/>
                </a:solidFill>
                <a:latin typeface="Roboto Condensed Bold"/>
                <a:ea typeface="Roboto Condensed Bold"/>
                <a:cs typeface="Roboto Condensed Bold"/>
                <a:sym typeface="Roboto Condensed Bold"/>
              </a:rPr>
              <a:t>Si tratta di anomalie occasionali</a:t>
            </a:r>
          </a:p>
        </p:txBody>
      </p:sp>
      <p:sp>
        <p:nvSpPr>
          <p:cNvPr id="12" name="Freeform 12"/>
          <p:cNvSpPr/>
          <p:nvPr/>
        </p:nvSpPr>
        <p:spPr>
          <a:xfrm>
            <a:off x="14517216" y="6627424"/>
            <a:ext cx="2435441" cy="1167332"/>
          </a:xfrm>
          <a:custGeom>
            <a:avLst/>
            <a:gdLst/>
            <a:ahLst/>
            <a:cxnLst/>
            <a:rect l="l" t="t" r="r" b="b"/>
            <a:pathLst>
              <a:path w="2435441" h="1167332">
                <a:moveTo>
                  <a:pt x="0" y="0"/>
                </a:moveTo>
                <a:lnTo>
                  <a:pt x="2435441" y="0"/>
                </a:lnTo>
                <a:lnTo>
                  <a:pt x="2435441" y="1167332"/>
                </a:lnTo>
                <a:lnTo>
                  <a:pt x="0" y="1167332"/>
                </a:lnTo>
                <a:lnTo>
                  <a:pt x="0" y="0"/>
                </a:lnTo>
                <a:close/>
              </a:path>
            </a:pathLst>
          </a:custGeom>
          <a:blipFill>
            <a:blip r:embed="rId9"/>
            <a:stretch>
              <a:fillRect/>
            </a:stretch>
          </a:blipFill>
        </p:spPr>
        <p:txBody>
          <a:bodyPr/>
          <a:lstStyle/>
          <a:p>
            <a:endParaRPr lang="en-GB"/>
          </a:p>
        </p:txBody>
      </p:sp>
      <p:sp>
        <p:nvSpPr>
          <p:cNvPr id="13" name="TextBox 13"/>
          <p:cNvSpPr txBox="1"/>
          <p:nvPr/>
        </p:nvSpPr>
        <p:spPr>
          <a:xfrm>
            <a:off x="15051837" y="6759326"/>
            <a:ext cx="1448533" cy="879475"/>
          </a:xfrm>
          <a:prstGeom prst="rect">
            <a:avLst/>
          </a:prstGeom>
        </p:spPr>
        <p:txBody>
          <a:bodyPr lIns="0" tIns="0" rIns="0" bIns="0" rtlCol="0" anchor="t">
            <a:spAutoFit/>
          </a:bodyPr>
          <a:lstStyle/>
          <a:p>
            <a:pPr marL="0" lvl="0" indent="0" algn="ctr">
              <a:lnSpc>
                <a:spcPts val="2300"/>
              </a:lnSpc>
              <a:spcBef>
                <a:spcPct val="0"/>
              </a:spcBef>
            </a:pPr>
            <a:r>
              <a:rPr lang="en-US" sz="2000" b="1" u="none" strike="noStrike" spc="40">
                <a:solidFill>
                  <a:srgbClr val="000001"/>
                </a:solidFill>
                <a:latin typeface="Roboto Condensed Bold"/>
                <a:ea typeface="Roboto Condensed Bold"/>
                <a:cs typeface="Roboto Condensed Bold"/>
                <a:sym typeface="Roboto Condensed Bold"/>
              </a:rPr>
              <a:t>Ma limitazioni strutturali</a:t>
            </a:r>
          </a:p>
        </p:txBody>
      </p:sp>
      <p:sp>
        <p:nvSpPr>
          <p:cNvPr id="14" name="TextBox 14"/>
          <p:cNvSpPr txBox="1"/>
          <p:nvPr/>
        </p:nvSpPr>
        <p:spPr>
          <a:xfrm>
            <a:off x="1028700" y="1038225"/>
            <a:ext cx="6552902"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DISINFORMAZIONE ALGORITMACA</a:t>
            </a:r>
          </a:p>
        </p:txBody>
      </p:sp>
      <p:sp>
        <p:nvSpPr>
          <p:cNvPr id="15" name="TextBox 15"/>
          <p:cNvSpPr txBox="1"/>
          <p:nvPr/>
        </p:nvSpPr>
        <p:spPr>
          <a:xfrm>
            <a:off x="1028700" y="2189607"/>
            <a:ext cx="9414985" cy="6307624"/>
          </a:xfrm>
          <a:prstGeom prst="rect">
            <a:avLst/>
          </a:prstGeom>
        </p:spPr>
        <p:txBody>
          <a:bodyPr lIns="0" tIns="0" rIns="0" bIns="0" rtlCol="0" anchor="t">
            <a:spAutoFit/>
          </a:bodyPr>
          <a:lstStyle/>
          <a:p>
            <a:pPr marL="0" lvl="0" indent="0" algn="just">
              <a:lnSpc>
                <a:spcPts val="3311"/>
              </a:lnSpc>
              <a:spcBef>
                <a:spcPct val="0"/>
              </a:spcBef>
            </a:pPr>
            <a:r>
              <a:rPr lang="en-US" sz="2400" u="none" strike="noStrike" dirty="0">
                <a:solidFill>
                  <a:srgbClr val="000000"/>
                </a:solidFill>
                <a:latin typeface="Lato Light"/>
                <a:ea typeface="Lato Light"/>
                <a:cs typeface="Lato Light"/>
                <a:sym typeface="Lato Light"/>
              </a:rPr>
              <a:t>Un </a:t>
            </a:r>
            <a:r>
              <a:rPr lang="en-US" sz="2400" u="none" strike="noStrike" dirty="0" err="1">
                <a:solidFill>
                  <a:srgbClr val="000000"/>
                </a:solidFill>
                <a:latin typeface="Lato Light"/>
                <a:ea typeface="Lato Light"/>
                <a:cs typeface="Lato Light"/>
                <a:sym typeface="Lato Light"/>
              </a:rPr>
              <a:t>altro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rischio</a:t>
            </a:r>
            <a:r>
              <a:rPr lang="en-US" sz="2400" u="none" strike="noStrike" dirty="0">
                <a:solidFill>
                  <a:srgbClr val="000000"/>
                </a:solidFill>
                <a:latin typeface="Lato Light"/>
                <a:ea typeface="Lato Light"/>
                <a:cs typeface="Lato Light"/>
                <a:sym typeface="Lato Light"/>
              </a:rPr>
              <a:t> da non </a:t>
            </a:r>
            <a:r>
              <a:rPr lang="en-US" sz="2400" u="none" strike="noStrike" dirty="0" err="1">
                <a:solidFill>
                  <a:srgbClr val="000000"/>
                </a:solidFill>
                <a:latin typeface="Lato Light"/>
                <a:ea typeface="Lato Light"/>
                <a:cs typeface="Lato Light"/>
                <a:sym typeface="Lato Light"/>
              </a:rPr>
              <a:t>sottovalutare</a:t>
            </a:r>
            <a:r>
              <a:rPr lang="en-US" sz="2400" u="none" strike="noStrike" dirty="0">
                <a:solidFill>
                  <a:srgbClr val="000000"/>
                </a:solidFill>
                <a:latin typeface="Lato Light"/>
                <a:ea typeface="Lato Light"/>
                <a:cs typeface="Lato Light"/>
                <a:sym typeface="Lato Light"/>
              </a:rPr>
              <a:t> è la </a:t>
            </a:r>
            <a:r>
              <a:rPr lang="en-US" sz="2400" u="none" strike="noStrike" dirty="0" err="1">
                <a:solidFill>
                  <a:srgbClr val="000000"/>
                </a:solidFill>
                <a:latin typeface="Lato Light"/>
                <a:ea typeface="Lato Light"/>
                <a:cs typeface="Lato Light"/>
                <a:sym typeface="Lato Light"/>
              </a:rPr>
              <a:t>disinformazione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algoritmica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verifica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quando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l'intelligenza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artificiale</a:t>
            </a:r>
            <a:r>
              <a:rPr lang="en-US" sz="2400" u="none" strike="noStrike" dirty="0">
                <a:solidFill>
                  <a:srgbClr val="000000"/>
                </a:solidFill>
                <a:latin typeface="Lato Light"/>
                <a:ea typeface="Lato Light"/>
                <a:cs typeface="Lato Light"/>
                <a:sym typeface="Lato Light"/>
              </a:rPr>
              <a:t> genera </a:t>
            </a:r>
            <a:r>
              <a:rPr lang="en-US" sz="2400" u="none" strike="noStrike" dirty="0" err="1">
                <a:solidFill>
                  <a:srgbClr val="000000"/>
                </a:solidFill>
                <a:latin typeface="Lato Light"/>
                <a:ea typeface="Lato Light"/>
                <a:cs typeface="Lato Light"/>
                <a:sym typeface="Lato Light"/>
              </a:rPr>
              <a:t>contenuti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inaccurati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semplificati</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fuorvianti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privilegiando</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coerenza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statistica</a:t>
            </a:r>
            <a:r>
              <a:rPr lang="en-US" sz="2400" u="none" strike="noStrike" dirty="0">
                <a:solidFill>
                  <a:srgbClr val="000000"/>
                </a:solidFill>
                <a:latin typeface="Lato Light"/>
                <a:ea typeface="Lato Light"/>
                <a:cs typeface="Lato Light"/>
                <a:sym typeface="Lato Light"/>
              </a:rPr>
              <a:t> rispetto alla </a:t>
            </a:r>
            <a:r>
              <a:rPr lang="en-US" sz="2400" u="none" strike="noStrike" dirty="0" err="1">
                <a:solidFill>
                  <a:srgbClr val="000000"/>
                </a:solidFill>
                <a:latin typeface="Lato Light"/>
                <a:ea typeface="Lato Light"/>
                <a:cs typeface="Lato Light"/>
                <a:sym typeface="Lato Light"/>
              </a:rPr>
              <a:t>verità</a:t>
            </a:r>
            <a:r>
              <a:rPr lang="en-US" sz="2400" u="none" strike="noStrike" dirty="0">
                <a:solidFill>
                  <a:srgbClr val="000000"/>
                </a:solidFill>
                <a:latin typeface="Lato Light"/>
                <a:ea typeface="Lato Light"/>
                <a:cs typeface="Lato Light"/>
                <a:sym typeface="Lato Light"/>
              </a:rPr>
              <a:t>.</a:t>
            </a:r>
          </a:p>
          <a:p>
            <a:pPr marL="0" lvl="0" indent="0" algn="just">
              <a:lnSpc>
                <a:spcPts val="3311"/>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3311"/>
              </a:lnSpc>
              <a:spcBef>
                <a:spcPct val="0"/>
              </a:spcBef>
            </a:pPr>
            <a:r>
              <a:rPr lang="en-US" sz="2400" u="none" strike="noStrike" dirty="0" err="1">
                <a:solidFill>
                  <a:srgbClr val="000000"/>
                </a:solidFill>
                <a:latin typeface="Lato Light"/>
                <a:ea typeface="Lato Light"/>
                <a:cs typeface="Lato Light"/>
                <a:sym typeface="Lato Light"/>
              </a:rPr>
              <a:t>Alcuni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segnali</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allarme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possono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includere</a:t>
            </a:r>
            <a:r>
              <a:rPr lang="en-US" sz="2400" u="none" strike="noStrike" dirty="0">
                <a:solidFill>
                  <a:srgbClr val="000000"/>
                </a:solidFill>
                <a:latin typeface="Lato Light"/>
                <a:ea typeface="Lato Light"/>
                <a:cs typeface="Lato Light"/>
                <a:sym typeface="Lato Light"/>
              </a:rPr>
              <a:t>:</a:t>
            </a:r>
          </a:p>
          <a:p>
            <a:pPr marL="674370" lvl="1" indent="-457200" algn="just">
              <a:lnSpc>
                <a:spcPts val="3311"/>
              </a:lnSpc>
              <a:spcBef>
                <a:spcPct val="0"/>
              </a:spcBef>
              <a:buFont typeface="+mj-lt"/>
              <a:buAutoNum type="arabicPeriod"/>
            </a:pPr>
            <a:r>
              <a:rPr lang="en-US" sz="2400" u="none" strike="noStrike" dirty="0" err="1">
                <a:solidFill>
                  <a:srgbClr val="000000"/>
                </a:solidFill>
                <a:latin typeface="Lato Light"/>
                <a:ea typeface="Lato Light"/>
                <a:cs typeface="Lato Light"/>
                <a:sym typeface="Lato Light"/>
              </a:rPr>
              <a:t>Risultati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danneggiano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ripetutamente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gli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stessi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gruppi</a:t>
            </a:r>
            <a:r>
              <a:rPr lang="en-US" sz="2400" u="none" strike="noStrike" dirty="0">
                <a:solidFill>
                  <a:srgbClr val="000000"/>
                </a:solidFill>
                <a:latin typeface="Lato Light"/>
                <a:ea typeface="Lato Light"/>
                <a:cs typeface="Lato Light"/>
                <a:sym typeface="Lato Light"/>
              </a:rPr>
              <a:t>.</a:t>
            </a:r>
          </a:p>
          <a:p>
            <a:pPr marL="674370" lvl="1" indent="-457200" algn="just">
              <a:lnSpc>
                <a:spcPts val="3311"/>
              </a:lnSpc>
              <a:spcBef>
                <a:spcPct val="0"/>
              </a:spcBef>
              <a:buFont typeface="+mj-lt"/>
              <a:buAutoNum type="arabicPeriod"/>
            </a:pPr>
            <a:r>
              <a:rPr lang="en-US" sz="2400" u="none" strike="noStrike" dirty="0" err="1">
                <a:solidFill>
                  <a:srgbClr val="000000"/>
                </a:solidFill>
                <a:latin typeface="Lato Light"/>
                <a:ea typeface="Lato Light"/>
                <a:cs typeface="Lato Light"/>
                <a:sym typeface="Lato Light"/>
              </a:rPr>
              <a:t>Valutazioni</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classificazioni</a:t>
            </a:r>
            <a:r>
              <a:rPr lang="en-US" sz="2400" u="none" strike="noStrike" dirty="0">
                <a:solidFill>
                  <a:srgbClr val="000000"/>
                </a:solidFill>
                <a:latin typeface="Lato Light"/>
                <a:ea typeface="Lato Light"/>
                <a:cs typeface="Lato Light"/>
                <a:sym typeface="Lato Light"/>
              </a:rPr>
              <a:t> poco </a:t>
            </a:r>
            <a:r>
              <a:rPr lang="en-US" sz="2400" u="none" strike="noStrike" dirty="0" err="1">
                <a:solidFill>
                  <a:srgbClr val="000000"/>
                </a:solidFill>
                <a:latin typeface="Lato Light"/>
                <a:ea typeface="Lato Light"/>
                <a:cs typeface="Lato Light"/>
                <a:sym typeface="Lato Light"/>
              </a:rPr>
              <a:t>chiare</a:t>
            </a:r>
            <a:r>
              <a:rPr lang="en-US" sz="2400" u="none" strike="noStrike" dirty="0">
                <a:solidFill>
                  <a:srgbClr val="000000"/>
                </a:solidFill>
                <a:latin typeface="Lato Light"/>
                <a:ea typeface="Lato Light"/>
                <a:cs typeface="Lato Light"/>
                <a:sym typeface="Lato Light"/>
              </a:rPr>
              <a:t>.</a:t>
            </a:r>
          </a:p>
          <a:p>
            <a:pPr marL="674370" lvl="1" indent="-457200" algn="just">
              <a:lnSpc>
                <a:spcPts val="3311"/>
              </a:lnSpc>
              <a:spcBef>
                <a:spcPct val="0"/>
              </a:spcBef>
              <a:buFont typeface="+mj-lt"/>
              <a:buAutoNum type="arabicPeriod"/>
            </a:pPr>
            <a:r>
              <a:rPr lang="en-US" sz="2400" u="none" strike="noStrike" dirty="0" err="1">
                <a:solidFill>
                  <a:srgbClr val="000000"/>
                </a:solidFill>
                <a:latin typeface="Lato Light"/>
                <a:ea typeface="Lato Light"/>
                <a:cs typeface="Lato Light"/>
                <a:sym typeface="Lato Light"/>
              </a:rPr>
              <a:t>Raccomandazioni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ignorano</a:t>
            </a:r>
            <a:r>
              <a:rPr lang="en-US" sz="2400" u="none" strike="noStrike" dirty="0">
                <a:solidFill>
                  <a:srgbClr val="000000"/>
                </a:solidFill>
                <a:latin typeface="Lato Light"/>
                <a:ea typeface="Lato Light"/>
                <a:cs typeface="Lato Light"/>
                <a:sym typeface="Lato Light"/>
              </a:rPr>
              <a:t> lo </a:t>
            </a:r>
            <a:r>
              <a:rPr lang="en-US" sz="2400" u="none" strike="noStrike" dirty="0" err="1">
                <a:solidFill>
                  <a:srgbClr val="000000"/>
                </a:solidFill>
                <a:latin typeface="Lato Light"/>
                <a:ea typeface="Lato Light"/>
                <a:cs typeface="Lato Light"/>
                <a:sym typeface="Lato Light"/>
              </a:rPr>
              <a:t>sviluppo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individuale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dello</a:t>
            </a:r>
            <a:r>
              <a:rPr lang="en-US" sz="2400" u="none" strike="noStrike" dirty="0">
                <a:solidFill>
                  <a:srgbClr val="000000"/>
                </a:solidFill>
                <a:latin typeface="Lato Light"/>
                <a:ea typeface="Lato Light"/>
                <a:cs typeface="Lato Light"/>
                <a:sym typeface="Lato Light"/>
              </a:rPr>
              <a:t> student.</a:t>
            </a:r>
          </a:p>
          <a:p>
            <a:pPr marL="0" lvl="0" indent="0" algn="just">
              <a:lnSpc>
                <a:spcPts val="3311"/>
              </a:lnSpc>
              <a:spcBef>
                <a:spcPct val="0"/>
              </a:spcBef>
            </a:pPr>
            <a:endParaRPr lang="en-US" sz="2400" u="none" strike="noStrike" dirty="0">
              <a:solidFill>
                <a:srgbClr val="000000"/>
              </a:solidFill>
              <a:latin typeface="Lato Light"/>
              <a:ea typeface="Lato Light"/>
              <a:cs typeface="Lato Light"/>
              <a:sym typeface="Lato Light"/>
            </a:endParaRPr>
          </a:p>
          <a:p>
            <a:pPr marL="0" lvl="1" indent="0" algn="just">
              <a:lnSpc>
                <a:spcPts val="3311"/>
              </a:lnSpc>
              <a:spcBef>
                <a:spcPct val="0"/>
              </a:spcBef>
            </a:pPr>
            <a:r>
              <a:rPr lang="en-US" sz="2400" u="none" strike="noStrike" dirty="0">
                <a:solidFill>
                  <a:srgbClr val="000000"/>
                </a:solidFill>
                <a:latin typeface="Lato Light"/>
                <a:ea typeface="Lato Light"/>
                <a:cs typeface="Lato Light"/>
                <a:sym typeface="Lato Light"/>
              </a:rPr>
              <a:t>La </a:t>
            </a:r>
            <a:r>
              <a:rPr lang="en-US" sz="2400" u="none" strike="noStrike" dirty="0" err="1">
                <a:solidFill>
                  <a:srgbClr val="000000"/>
                </a:solidFill>
                <a:latin typeface="Lato Light"/>
                <a:ea typeface="Lato Light"/>
                <a:cs typeface="Lato Light"/>
                <a:sym typeface="Lato Light"/>
              </a:rPr>
              <a:t>ricerca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dimostra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pregiudizi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dipendono</a:t>
            </a:r>
            <a:r>
              <a:rPr lang="en-US" sz="2400" u="none" strike="noStrike" dirty="0">
                <a:solidFill>
                  <a:srgbClr val="000000"/>
                </a:solidFill>
                <a:latin typeface="Lato Light"/>
                <a:ea typeface="Lato Light"/>
                <a:cs typeface="Lato Light"/>
                <a:sym typeface="Lato Light"/>
              </a:rPr>
              <a:t> non solo </a:t>
            </a:r>
            <a:r>
              <a:rPr lang="en-US" sz="2400" u="none" strike="noStrike" dirty="0" err="1">
                <a:solidFill>
                  <a:srgbClr val="000000"/>
                </a:solidFill>
                <a:latin typeface="Lato Light"/>
                <a:ea typeface="Lato Light"/>
                <a:cs typeface="Lato Light"/>
                <a:sym typeface="Lato Light"/>
              </a:rPr>
              <a:t>dall'algoritmo</a:t>
            </a:r>
            <a:r>
              <a:rPr lang="en-US" sz="2400" u="none" strike="noStrike" dirty="0">
                <a:solidFill>
                  <a:srgbClr val="000000"/>
                </a:solidFill>
                <a:latin typeface="Lato Light"/>
                <a:ea typeface="Lato Light"/>
                <a:cs typeface="Lato Light"/>
                <a:sym typeface="Lato Light"/>
              </a:rPr>
              <a:t>, ma </a:t>
            </a:r>
            <a:r>
              <a:rPr lang="en-US" sz="2400" u="none" strike="noStrike" dirty="0" err="1">
                <a:solidFill>
                  <a:srgbClr val="000000"/>
                </a:solidFill>
                <a:latin typeface="Lato Light"/>
                <a:ea typeface="Lato Light"/>
                <a:cs typeface="Lato Light"/>
                <a:sym typeface="Lato Light"/>
              </a:rPr>
              <a:t>anche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dall'interazione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dati</a:t>
            </a:r>
            <a:r>
              <a:rPr lang="en-US" sz="2400" u="none" strike="noStrike" dirty="0">
                <a:solidFill>
                  <a:srgbClr val="000000"/>
                </a:solidFill>
                <a:latin typeface="Lato Light"/>
                <a:ea typeface="Lato Light"/>
                <a:cs typeface="Lato Light"/>
                <a:sym typeface="Lato Light"/>
              </a:rPr>
              <a:t>, il </a:t>
            </a:r>
            <a:r>
              <a:rPr lang="en-US" sz="2400" u="none" strike="noStrike" dirty="0" err="1">
                <a:solidFill>
                  <a:srgbClr val="000000"/>
                </a:solidFill>
                <a:latin typeface="Lato Light"/>
                <a:ea typeface="Lato Light"/>
                <a:cs typeface="Lato Light"/>
                <a:sym typeface="Lato Light"/>
              </a:rPr>
              <a:t>modello</a:t>
            </a:r>
            <a:r>
              <a:rPr lang="en-US" sz="2400" u="none" strike="noStrike" dirty="0">
                <a:solidFill>
                  <a:srgbClr val="000000"/>
                </a:solidFill>
                <a:latin typeface="Lato Light"/>
                <a:ea typeface="Lato Light"/>
                <a:cs typeface="Lato Light"/>
                <a:sym typeface="Lato Light"/>
              </a:rPr>
              <a:t> e il </a:t>
            </a:r>
            <a:r>
              <a:rPr lang="en-US" sz="2400" u="none" strike="noStrike" dirty="0" err="1">
                <a:solidFill>
                  <a:srgbClr val="000000"/>
                </a:solidFill>
                <a:latin typeface="Lato Light"/>
                <a:ea typeface="Lato Light"/>
                <a:cs typeface="Lato Light"/>
                <a:sym typeface="Lato Light"/>
              </a:rPr>
              <a:t>contesto</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utilizzo</a:t>
            </a:r>
            <a:r>
              <a:rPr lang="en-US" sz="2400" u="none" strike="noStrike" dirty="0">
                <a:solidFill>
                  <a:srgbClr val="000000"/>
                </a:solidFill>
                <a:latin typeface="Lato Light"/>
                <a:ea typeface="Lato Light"/>
                <a:cs typeface="Lato Light"/>
                <a:sym typeface="Lato Light"/>
              </a:rPr>
              <a:t>. La </a:t>
            </a:r>
            <a:r>
              <a:rPr lang="en-US" sz="2400" u="none" strike="noStrike" dirty="0" err="1">
                <a:solidFill>
                  <a:srgbClr val="000000"/>
                </a:solidFill>
                <a:latin typeface="Lato Light"/>
                <a:ea typeface="Lato Light"/>
                <a:cs typeface="Lato Light"/>
                <a:sym typeface="Lato Light"/>
              </a:rPr>
              <a:t>vostra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supervisione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critica</a:t>
            </a:r>
            <a:r>
              <a:rPr lang="en-US" sz="2400" u="none" strike="noStrike" dirty="0">
                <a:solidFill>
                  <a:srgbClr val="000000"/>
                </a:solidFill>
                <a:latin typeface="Lato Light"/>
                <a:ea typeface="Lato Light"/>
                <a:cs typeface="Lato Light"/>
                <a:sym typeface="Lato Light"/>
              </a:rPr>
              <a:t>, in </a:t>
            </a:r>
            <a:r>
              <a:rPr lang="en-US" sz="2400" u="none" strike="noStrike" dirty="0" err="1">
                <a:solidFill>
                  <a:srgbClr val="000000"/>
                </a:solidFill>
                <a:latin typeface="Lato Light"/>
                <a:ea typeface="Lato Light"/>
                <a:cs typeface="Lato Light"/>
                <a:sym typeface="Lato Light"/>
              </a:rPr>
              <a:t>qualità</a:t>
            </a:r>
            <a:r>
              <a:rPr lang="en-US" sz="2400" u="none" strike="noStrike" dirty="0">
                <a:solidFill>
                  <a:srgbClr val="000000"/>
                </a:solidFill>
                <a:latin typeface="Lato Light"/>
                <a:ea typeface="Lato Light"/>
                <a:cs typeface="Lato Light"/>
                <a:sym typeface="Lato Light"/>
              </a:rPr>
              <a:t> di </a:t>
            </a:r>
            <a:r>
              <a:rPr lang="en-US" sz="2400" u="none" strike="noStrike" dirty="0" err="1">
                <a:solidFill>
                  <a:srgbClr val="000000"/>
                </a:solidFill>
                <a:latin typeface="Lato Light"/>
                <a:ea typeface="Lato Light"/>
                <a:cs typeface="Lato Light"/>
                <a:sym typeface="Lato Light"/>
              </a:rPr>
              <a:t>formatori</a:t>
            </a:r>
            <a:r>
              <a:rPr lang="en-US" sz="2400" u="none" strike="noStrike" dirty="0">
                <a:solidFill>
                  <a:srgbClr val="000000"/>
                </a:solidFill>
                <a:latin typeface="Lato Light"/>
                <a:ea typeface="Lato Light"/>
                <a:cs typeface="Lato Light"/>
                <a:sym typeface="Lato Light"/>
              </a:rPr>
              <a:t>, è </a:t>
            </a:r>
            <a:r>
              <a:rPr lang="en-US" sz="2400" u="none" strike="noStrike" dirty="0" err="1">
                <a:solidFill>
                  <a:srgbClr val="000000"/>
                </a:solidFill>
                <a:latin typeface="Lato Light"/>
                <a:ea typeface="Lato Light"/>
                <a:cs typeface="Lato Light"/>
                <a:sym typeface="Lato Light"/>
              </a:rPr>
              <a:t>essenziale</a:t>
            </a:r>
            <a:r>
              <a:rPr lang="en-US" sz="2400" u="none" strike="noStrike" dirty="0">
                <a:solidFill>
                  <a:srgbClr val="000000"/>
                </a:solidFill>
                <a:latin typeface="Lato Light"/>
                <a:ea typeface="Lato Light"/>
                <a:cs typeface="Lato Light"/>
                <a:sym typeface="Lato Light"/>
              </a:rPr>
              <a:t> per </a:t>
            </a:r>
            <a:r>
              <a:rPr lang="en-US" sz="2400" u="none" strike="noStrike" dirty="0" err="1">
                <a:solidFill>
                  <a:srgbClr val="000000"/>
                </a:solidFill>
                <a:latin typeface="Lato Light"/>
                <a:ea typeface="Lato Light"/>
                <a:cs typeface="Lato Light"/>
                <a:sym typeface="Lato Light"/>
              </a:rPr>
              <a:t>identificare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pregiudizi</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valutare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l'adeguatezza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pedagogica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risultati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dall'IA</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01000" y="3238500"/>
            <a:ext cx="9250337" cy="2603277"/>
          </a:xfrm>
          <a:prstGeom prst="rect">
            <a:avLst/>
          </a:prstGeom>
        </p:spPr>
        <p:txBody>
          <a:bodyPr lIns="0" tIns="0" rIns="0" bIns="0" rtlCol="0" anchor="t">
            <a:spAutoFit/>
          </a:bodyPr>
          <a:lstStyle/>
          <a:p>
            <a:pPr lvl="0" indent="0" algn="ctr">
              <a:lnSpc>
                <a:spcPts val="2880"/>
              </a:lnSpc>
              <a:spcBef>
                <a:spcPct val="0"/>
              </a:spcBef>
            </a:pPr>
            <a:r>
              <a:rPr lang="en-US" sz="3200" dirty="0" err="1">
                <a:solidFill>
                  <a:srgbClr val="000000"/>
                </a:solidFill>
                <a:latin typeface="Lato Light"/>
                <a:sym typeface="Lato Light"/>
              </a:rPr>
              <a:t>Applicare</a:t>
            </a:r>
            <a:r>
              <a:rPr lang="en-US" sz="3200" dirty="0">
                <a:solidFill>
                  <a:srgbClr val="000000"/>
                </a:solidFill>
                <a:latin typeface="Lato Light"/>
                <a:sym typeface="Lato Light"/>
              </a:rPr>
              <a:t> </a:t>
            </a:r>
            <a:r>
              <a:rPr lang="en-US" sz="3200" dirty="0" err="1">
                <a:solidFill>
                  <a:srgbClr val="000000"/>
                </a:solidFill>
                <a:latin typeface="Lato Light"/>
                <a:sym typeface="Lato Light"/>
              </a:rPr>
              <a:t>l'alfabetizzazione</a:t>
            </a:r>
            <a:r>
              <a:rPr lang="en-US" sz="3200" dirty="0">
                <a:solidFill>
                  <a:srgbClr val="000000"/>
                </a:solidFill>
                <a:latin typeface="Lato Light"/>
                <a:sym typeface="Lato Light"/>
              </a:rPr>
              <a:t> </a:t>
            </a:r>
            <a:r>
              <a:rPr lang="en-US" sz="3200" dirty="0" err="1">
                <a:solidFill>
                  <a:srgbClr val="000000"/>
                </a:solidFill>
                <a:latin typeface="Lato Light"/>
                <a:sym typeface="Lato Light"/>
              </a:rPr>
              <a:t>mediatica</a:t>
            </a:r>
            <a:r>
              <a:rPr lang="en-US" sz="3200" dirty="0">
                <a:solidFill>
                  <a:srgbClr val="000000"/>
                </a:solidFill>
                <a:latin typeface="Lato Light"/>
                <a:sym typeface="Lato Light"/>
              </a:rPr>
              <a:t> </a:t>
            </a:r>
            <a:r>
              <a:rPr lang="en-US" sz="3200" dirty="0" err="1">
                <a:solidFill>
                  <a:srgbClr val="000000"/>
                </a:solidFill>
                <a:latin typeface="Lato Light"/>
                <a:sym typeface="Lato Light"/>
              </a:rPr>
              <a:t>all'intelligenza</a:t>
            </a:r>
            <a:r>
              <a:rPr lang="en-US" sz="3200" dirty="0">
                <a:solidFill>
                  <a:srgbClr val="000000"/>
                </a:solidFill>
                <a:latin typeface="Lato Light"/>
                <a:sym typeface="Lato Light"/>
              </a:rPr>
              <a:t> </a:t>
            </a:r>
            <a:r>
              <a:rPr lang="en-US" sz="3200" dirty="0" err="1">
                <a:solidFill>
                  <a:srgbClr val="000000"/>
                </a:solidFill>
                <a:latin typeface="Lato Light"/>
                <a:sym typeface="Lato Light"/>
              </a:rPr>
              <a:t>artificiale</a:t>
            </a:r>
            <a:r>
              <a:rPr lang="en-US" sz="3200" dirty="0">
                <a:solidFill>
                  <a:srgbClr val="000000"/>
                </a:solidFill>
                <a:latin typeface="Lato Light"/>
                <a:sym typeface="Lato Light"/>
              </a:rPr>
              <a:t> </a:t>
            </a:r>
            <a:r>
              <a:rPr lang="en-US" sz="3200" dirty="0" err="1">
                <a:solidFill>
                  <a:srgbClr val="000000"/>
                </a:solidFill>
                <a:latin typeface="Lato Light"/>
                <a:sym typeface="Lato Light"/>
              </a:rPr>
              <a:t>implica</a:t>
            </a:r>
            <a:r>
              <a:rPr lang="en-US" sz="3200" dirty="0">
                <a:solidFill>
                  <a:srgbClr val="000000"/>
                </a:solidFill>
                <a:latin typeface="Lato Light"/>
                <a:sym typeface="Lato Light"/>
              </a:rPr>
              <a:t> </a:t>
            </a:r>
            <a:r>
              <a:rPr lang="en-US" sz="3200" dirty="0" err="1">
                <a:solidFill>
                  <a:srgbClr val="000000"/>
                </a:solidFill>
                <a:latin typeface="Lato Light"/>
                <a:sym typeface="Lato Light"/>
              </a:rPr>
              <a:t>sviluppare</a:t>
            </a:r>
            <a:r>
              <a:rPr lang="en-US" sz="3200" dirty="0">
                <a:solidFill>
                  <a:srgbClr val="000000"/>
                </a:solidFill>
                <a:latin typeface="Lato Light"/>
                <a:sym typeface="Lato Light"/>
              </a:rPr>
              <a:t> la </a:t>
            </a:r>
            <a:r>
              <a:rPr lang="en-US" sz="3200" dirty="0" err="1">
                <a:solidFill>
                  <a:srgbClr val="000000"/>
                </a:solidFill>
                <a:latin typeface="Lato Light"/>
                <a:sym typeface="Lato Light"/>
              </a:rPr>
              <a:t>capacità</a:t>
            </a:r>
            <a:r>
              <a:rPr lang="en-US" sz="3200" dirty="0">
                <a:solidFill>
                  <a:srgbClr val="000000"/>
                </a:solidFill>
                <a:latin typeface="Lato Light"/>
                <a:sym typeface="Lato Light"/>
              </a:rPr>
              <a:t> di </a:t>
            </a:r>
            <a:r>
              <a:rPr lang="en-US" sz="3200" dirty="0" err="1">
                <a:solidFill>
                  <a:srgbClr val="000000"/>
                </a:solidFill>
                <a:latin typeface="Lato Light"/>
                <a:sym typeface="Lato Light"/>
              </a:rPr>
              <a:t>interpretare</a:t>
            </a:r>
            <a:r>
              <a:rPr lang="en-US" sz="3200" dirty="0">
                <a:solidFill>
                  <a:srgbClr val="000000"/>
                </a:solidFill>
                <a:latin typeface="Lato Light"/>
                <a:sym typeface="Lato Light"/>
              </a:rPr>
              <a:t> </a:t>
            </a:r>
            <a:r>
              <a:rPr lang="en-US" sz="3200" dirty="0" err="1">
                <a:solidFill>
                  <a:srgbClr val="000000"/>
                </a:solidFill>
                <a:latin typeface="Lato Light"/>
                <a:sym typeface="Lato Light"/>
              </a:rPr>
              <a:t>criticamente</a:t>
            </a:r>
            <a:r>
              <a:rPr lang="en-US" sz="3200" dirty="0">
                <a:solidFill>
                  <a:srgbClr val="000000"/>
                </a:solidFill>
                <a:latin typeface="Lato Light"/>
                <a:sym typeface="Lato Light"/>
              </a:rPr>
              <a:t> </a:t>
            </a:r>
            <a:r>
              <a:rPr lang="en-US" sz="3200" dirty="0" err="1">
                <a:solidFill>
                  <a:srgbClr val="000000"/>
                </a:solidFill>
                <a:latin typeface="Lato Light"/>
                <a:sym typeface="Lato Light"/>
              </a:rPr>
              <a:t>i</a:t>
            </a:r>
            <a:r>
              <a:rPr lang="en-US" sz="3200" dirty="0">
                <a:solidFill>
                  <a:srgbClr val="000000"/>
                </a:solidFill>
                <a:latin typeface="Lato Light"/>
                <a:sym typeface="Lato Light"/>
              </a:rPr>
              <a:t> </a:t>
            </a:r>
            <a:r>
              <a:rPr lang="en-US" sz="3200" dirty="0" err="1">
                <a:solidFill>
                  <a:srgbClr val="000000"/>
                </a:solidFill>
                <a:latin typeface="Lato Light"/>
                <a:sym typeface="Lato Light"/>
              </a:rPr>
              <a:t>contenuti</a:t>
            </a:r>
            <a:r>
              <a:rPr lang="en-US" sz="3200" dirty="0">
                <a:solidFill>
                  <a:srgbClr val="000000"/>
                </a:solidFill>
                <a:latin typeface="Lato Light"/>
                <a:sym typeface="Lato Light"/>
              </a:rPr>
              <a:t> </a:t>
            </a:r>
            <a:r>
              <a:rPr lang="en-US" sz="3200" dirty="0" err="1">
                <a:solidFill>
                  <a:srgbClr val="000000"/>
                </a:solidFill>
                <a:latin typeface="Lato Light"/>
                <a:sym typeface="Lato Light"/>
              </a:rPr>
              <a:t>prodotti</a:t>
            </a:r>
            <a:r>
              <a:rPr lang="en-US" sz="3200" dirty="0">
                <a:solidFill>
                  <a:srgbClr val="000000"/>
                </a:solidFill>
                <a:latin typeface="Lato Light"/>
                <a:sym typeface="Lato Light"/>
              </a:rPr>
              <a:t> o </a:t>
            </a:r>
            <a:r>
              <a:rPr lang="en-US" sz="3200" dirty="0" err="1">
                <a:solidFill>
                  <a:srgbClr val="000000"/>
                </a:solidFill>
                <a:latin typeface="Lato Light"/>
                <a:sym typeface="Lato Light"/>
              </a:rPr>
              <a:t>mediati</a:t>
            </a:r>
            <a:r>
              <a:rPr lang="en-US" sz="3200" dirty="0">
                <a:solidFill>
                  <a:srgbClr val="000000"/>
                </a:solidFill>
                <a:latin typeface="Lato Light"/>
                <a:sym typeface="Lato Light"/>
              </a:rPr>
              <a:t> </a:t>
            </a:r>
            <a:r>
              <a:rPr lang="en-US" sz="3200" dirty="0" err="1">
                <a:solidFill>
                  <a:srgbClr val="000000"/>
                </a:solidFill>
                <a:latin typeface="Lato Light"/>
                <a:sym typeface="Lato Light"/>
              </a:rPr>
              <a:t>dai</a:t>
            </a:r>
            <a:r>
              <a:rPr lang="en-US" sz="3200" dirty="0">
                <a:solidFill>
                  <a:srgbClr val="000000"/>
                </a:solidFill>
                <a:latin typeface="Lato Light"/>
                <a:sym typeface="Lato Light"/>
              </a:rPr>
              <a:t> </a:t>
            </a:r>
            <a:r>
              <a:rPr lang="en-US" sz="3200" dirty="0" err="1">
                <a:solidFill>
                  <a:srgbClr val="000000"/>
                </a:solidFill>
                <a:latin typeface="Lato Light"/>
                <a:sym typeface="Lato Light"/>
              </a:rPr>
              <a:t>sistemi</a:t>
            </a:r>
            <a:r>
              <a:rPr lang="en-US" sz="3200" dirty="0">
                <a:solidFill>
                  <a:srgbClr val="000000"/>
                </a:solidFill>
                <a:latin typeface="Lato Light"/>
                <a:sym typeface="Lato Light"/>
              </a:rPr>
              <a:t> di IA. </a:t>
            </a:r>
          </a:p>
          <a:p>
            <a:pPr lvl="0" indent="0" algn="ctr">
              <a:lnSpc>
                <a:spcPts val="2880"/>
              </a:lnSpc>
              <a:spcBef>
                <a:spcPct val="0"/>
              </a:spcBef>
            </a:pPr>
            <a:endParaRPr lang="en-US" sz="3200" dirty="0">
              <a:solidFill>
                <a:srgbClr val="000000"/>
              </a:solidFill>
              <a:latin typeface="Lato Light"/>
              <a:sym typeface="Lato Light"/>
            </a:endParaRPr>
          </a:p>
          <a:p>
            <a:pPr lvl="0" indent="0" algn="ctr">
              <a:lnSpc>
                <a:spcPts val="2880"/>
              </a:lnSpc>
              <a:spcBef>
                <a:spcPct val="0"/>
              </a:spcBef>
            </a:pPr>
            <a:r>
              <a:rPr lang="en-US" sz="3200" dirty="0">
                <a:solidFill>
                  <a:srgbClr val="000000"/>
                </a:solidFill>
                <a:latin typeface="Lato Light"/>
                <a:sym typeface="Lato Light"/>
              </a:rPr>
              <a:t>Non </a:t>
            </a:r>
            <a:r>
              <a:rPr lang="en-US" sz="3200" dirty="0" err="1">
                <a:solidFill>
                  <a:srgbClr val="000000"/>
                </a:solidFill>
                <a:latin typeface="Lato Light"/>
                <a:sym typeface="Lato Light"/>
              </a:rPr>
              <a:t>si</a:t>
            </a:r>
            <a:r>
              <a:rPr lang="en-US" sz="3200" dirty="0">
                <a:solidFill>
                  <a:srgbClr val="000000"/>
                </a:solidFill>
                <a:latin typeface="Lato Light"/>
                <a:sym typeface="Lato Light"/>
              </a:rPr>
              <a:t> </a:t>
            </a:r>
            <a:r>
              <a:rPr lang="en-US" sz="3200" dirty="0" err="1">
                <a:solidFill>
                  <a:srgbClr val="000000"/>
                </a:solidFill>
                <a:latin typeface="Lato Light"/>
                <a:sym typeface="Lato Light"/>
              </a:rPr>
              <a:t>tratta</a:t>
            </a:r>
            <a:r>
              <a:rPr lang="en-US" sz="3200" dirty="0">
                <a:solidFill>
                  <a:srgbClr val="000000"/>
                </a:solidFill>
                <a:latin typeface="Lato Light"/>
                <a:sym typeface="Lato Light"/>
              </a:rPr>
              <a:t> solo di </a:t>
            </a:r>
            <a:r>
              <a:rPr lang="en-US" sz="3200" dirty="0" err="1">
                <a:solidFill>
                  <a:srgbClr val="000000"/>
                </a:solidFill>
                <a:latin typeface="Lato Light"/>
                <a:sym typeface="Lato Light"/>
              </a:rPr>
              <a:t>usare</a:t>
            </a:r>
            <a:r>
              <a:rPr lang="en-US" sz="3200" dirty="0">
                <a:solidFill>
                  <a:srgbClr val="000000"/>
                </a:solidFill>
                <a:latin typeface="Lato Light"/>
                <a:sym typeface="Lato Light"/>
              </a:rPr>
              <a:t> </a:t>
            </a:r>
            <a:r>
              <a:rPr lang="en-US" sz="3200" dirty="0" err="1">
                <a:solidFill>
                  <a:srgbClr val="000000"/>
                </a:solidFill>
                <a:latin typeface="Lato Light"/>
                <a:sym typeface="Lato Light"/>
              </a:rPr>
              <a:t>strumenti</a:t>
            </a:r>
            <a:r>
              <a:rPr lang="en-US" sz="3200" dirty="0">
                <a:solidFill>
                  <a:srgbClr val="000000"/>
                </a:solidFill>
                <a:latin typeface="Lato Light"/>
                <a:sym typeface="Lato Light"/>
              </a:rPr>
              <a:t>, ma di </a:t>
            </a:r>
            <a:r>
              <a:rPr lang="en-US" sz="3200" dirty="0" err="1">
                <a:solidFill>
                  <a:srgbClr val="000000"/>
                </a:solidFill>
                <a:latin typeface="Lato Light"/>
                <a:sym typeface="Lato Light"/>
              </a:rPr>
              <a:t>capire</a:t>
            </a:r>
            <a:r>
              <a:rPr lang="en-US" sz="3200" dirty="0">
                <a:solidFill>
                  <a:srgbClr val="000000"/>
                </a:solidFill>
                <a:latin typeface="Lato Light"/>
                <a:sym typeface="Lato Light"/>
              </a:rPr>
              <a:t> come </a:t>
            </a:r>
            <a:r>
              <a:rPr lang="en-US" sz="3200" dirty="0" err="1">
                <a:solidFill>
                  <a:srgbClr val="000000"/>
                </a:solidFill>
                <a:latin typeface="Lato Light"/>
                <a:sym typeface="Lato Light"/>
              </a:rPr>
              <a:t>leggere</a:t>
            </a:r>
            <a:r>
              <a:rPr lang="en-US" sz="3200" dirty="0">
                <a:solidFill>
                  <a:srgbClr val="000000"/>
                </a:solidFill>
                <a:latin typeface="Lato Light"/>
                <a:sym typeface="Lato Light"/>
              </a:rPr>
              <a:t> e </a:t>
            </a:r>
            <a:r>
              <a:rPr lang="en-US" sz="3200" dirty="0" err="1">
                <a:solidFill>
                  <a:srgbClr val="000000"/>
                </a:solidFill>
                <a:latin typeface="Lato Light"/>
                <a:sym typeface="Lato Light"/>
              </a:rPr>
              <a:t>valutare</a:t>
            </a:r>
            <a:r>
              <a:rPr lang="en-US" sz="3200" dirty="0">
                <a:solidFill>
                  <a:srgbClr val="000000"/>
                </a:solidFill>
                <a:latin typeface="Lato Light"/>
                <a:sym typeface="Lato Light"/>
              </a:rPr>
              <a:t> le </a:t>
            </a:r>
            <a:r>
              <a:rPr lang="en-US" sz="3200" dirty="0" err="1">
                <a:solidFill>
                  <a:srgbClr val="000000"/>
                </a:solidFill>
                <a:latin typeface="Lato Light"/>
                <a:sym typeface="Lato Light"/>
              </a:rPr>
              <a:t>informazioni</a:t>
            </a:r>
            <a:r>
              <a:rPr lang="en-US" sz="3200" dirty="0">
                <a:solidFill>
                  <a:srgbClr val="000000"/>
                </a:solidFill>
                <a:latin typeface="Lato Light"/>
                <a:sym typeface="Lato Light"/>
              </a:rPr>
              <a:t> generate.</a:t>
            </a:r>
          </a:p>
        </p:txBody>
      </p:sp>
      <p:grpSp>
        <p:nvGrpSpPr>
          <p:cNvPr id="3" name="Group 3"/>
          <p:cNvGrpSpPr/>
          <p:nvPr/>
        </p:nvGrpSpPr>
        <p:grpSpPr>
          <a:xfrm>
            <a:off x="0" y="0"/>
            <a:ext cx="6483086" cy="10287000"/>
            <a:chOff x="0" y="0"/>
            <a:chExt cx="8644115" cy="13716000"/>
          </a:xfrm>
        </p:grpSpPr>
        <p:sp>
          <p:nvSpPr>
            <p:cNvPr id="4" name="Freeform 4"/>
            <p:cNvSpPr/>
            <p:nvPr/>
          </p:nvSpPr>
          <p:spPr>
            <a:xfrm>
              <a:off x="0" y="0"/>
              <a:ext cx="8644128" cy="13716000"/>
            </a:xfrm>
            <a:custGeom>
              <a:avLst/>
              <a:gdLst/>
              <a:ahLst/>
              <a:cxnLst/>
              <a:rect l="l" t="t" r="r" b="b"/>
              <a:pathLst>
                <a:path w="8644128" h="13716000">
                  <a:moveTo>
                    <a:pt x="0" y="0"/>
                  </a:moveTo>
                  <a:lnTo>
                    <a:pt x="8644128" y="0"/>
                  </a:lnTo>
                  <a:lnTo>
                    <a:pt x="8644128" y="13716000"/>
                  </a:lnTo>
                  <a:lnTo>
                    <a:pt x="0" y="13716000"/>
                  </a:lnTo>
                  <a:lnTo>
                    <a:pt x="0" y="0"/>
                  </a:lnTo>
                  <a:close/>
                </a:path>
              </a:pathLst>
            </a:custGeom>
            <a:blipFill>
              <a:blip r:embed="rId4"/>
              <a:stretch>
                <a:fillRect t="-2399" b="-2398"/>
              </a:stretch>
            </a:blipFill>
          </p:spPr>
          <p:txBody>
            <a:bodyPr/>
            <a:lstStyle/>
            <a:p>
              <a:endParaRPr lang="en-GB"/>
            </a:p>
          </p:txBody>
        </p:sp>
      </p:grpSp>
    </p:spTree>
    <p:custDataLst>
      <p:tags r:id="rId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90600" y="1288453"/>
            <a:ext cx="15893703" cy="3347070"/>
          </a:xfrm>
          <a:prstGeom prst="rect">
            <a:avLst/>
          </a:prstGeom>
        </p:spPr>
        <p:txBody>
          <a:bodyPr lIns="0" tIns="0" rIns="0" bIns="0" rtlCol="0" anchor="t">
            <a:spAutoFit/>
          </a:bodyPr>
          <a:lstStyle/>
          <a:p>
            <a:pPr lvl="0" indent="0">
              <a:lnSpc>
                <a:spcPts val="2880"/>
              </a:lnSpc>
              <a:spcBef>
                <a:spcPct val="0"/>
              </a:spcBef>
            </a:pPr>
            <a:r>
              <a:rPr lang="en-US" sz="2600" dirty="0">
                <a:solidFill>
                  <a:srgbClr val="000000"/>
                </a:solidFill>
                <a:latin typeface="Lato Light"/>
                <a:sym typeface="Lato Light"/>
              </a:rPr>
              <a:t>Una </a:t>
            </a:r>
            <a:r>
              <a:rPr lang="en-US" sz="2600" dirty="0" err="1">
                <a:solidFill>
                  <a:srgbClr val="000000"/>
                </a:solidFill>
                <a:latin typeface="Lato Light"/>
                <a:sym typeface="Lato Light"/>
              </a:rPr>
              <a:t>corretta</a:t>
            </a:r>
            <a:r>
              <a:rPr lang="en-US" sz="2600" dirty="0">
                <a:solidFill>
                  <a:srgbClr val="000000"/>
                </a:solidFill>
                <a:latin typeface="Lato Light"/>
                <a:sym typeface="Lato Light"/>
              </a:rPr>
              <a:t> </a:t>
            </a:r>
            <a:r>
              <a:rPr lang="en-US" sz="2600" dirty="0" err="1">
                <a:solidFill>
                  <a:srgbClr val="000000"/>
                </a:solidFill>
                <a:latin typeface="Lato Light"/>
                <a:sym typeface="Lato Light"/>
              </a:rPr>
              <a:t>alfabetizzazione</a:t>
            </a:r>
            <a:r>
              <a:rPr lang="en-US" sz="2600" dirty="0">
                <a:solidFill>
                  <a:srgbClr val="000000"/>
                </a:solidFill>
                <a:latin typeface="Lato Light"/>
                <a:sym typeface="Lato Light"/>
              </a:rPr>
              <a:t> </a:t>
            </a:r>
            <a:r>
              <a:rPr lang="en-US" sz="2600" dirty="0" err="1">
                <a:solidFill>
                  <a:srgbClr val="000000"/>
                </a:solidFill>
                <a:latin typeface="Lato Light"/>
                <a:sym typeface="Lato Light"/>
              </a:rPr>
              <a:t>mediatica</a:t>
            </a:r>
            <a:r>
              <a:rPr lang="en-US" sz="2600" dirty="0">
                <a:solidFill>
                  <a:srgbClr val="000000"/>
                </a:solidFill>
                <a:latin typeface="Lato Light"/>
                <a:sym typeface="Lato Light"/>
              </a:rPr>
              <a:t> </a:t>
            </a:r>
            <a:r>
              <a:rPr lang="en-US" sz="2600" dirty="0" err="1">
                <a:solidFill>
                  <a:srgbClr val="000000"/>
                </a:solidFill>
                <a:latin typeface="Lato Light"/>
                <a:sym typeface="Lato Light"/>
              </a:rPr>
              <a:t>richiede</a:t>
            </a:r>
            <a:r>
              <a:rPr lang="en-US" sz="2600" dirty="0">
                <a:solidFill>
                  <a:srgbClr val="000000"/>
                </a:solidFill>
                <a:latin typeface="Lato Light"/>
                <a:sym typeface="Lato Light"/>
              </a:rPr>
              <a:t> </a:t>
            </a:r>
            <a:r>
              <a:rPr lang="en-US" sz="2600" dirty="0" err="1">
                <a:solidFill>
                  <a:srgbClr val="000000"/>
                </a:solidFill>
                <a:latin typeface="Lato Light"/>
                <a:sym typeface="Lato Light"/>
              </a:rPr>
              <a:t>una</a:t>
            </a:r>
            <a:r>
              <a:rPr lang="en-US" sz="2600" dirty="0">
                <a:solidFill>
                  <a:srgbClr val="000000"/>
                </a:solidFill>
                <a:latin typeface="Lato Light"/>
                <a:sym typeface="Lato Light"/>
              </a:rPr>
              <a:t> </a:t>
            </a:r>
            <a:r>
              <a:rPr lang="en-US" sz="2600" dirty="0" err="1">
                <a:solidFill>
                  <a:srgbClr val="000000"/>
                </a:solidFill>
                <a:latin typeface="Lato Light"/>
                <a:sym typeface="Lato Light"/>
              </a:rPr>
              <a:t>chiara</a:t>
            </a:r>
            <a:r>
              <a:rPr lang="en-US" sz="2600" dirty="0">
                <a:solidFill>
                  <a:srgbClr val="000000"/>
                </a:solidFill>
                <a:latin typeface="Lato Light"/>
                <a:sym typeface="Lato Light"/>
              </a:rPr>
              <a:t> </a:t>
            </a:r>
            <a:r>
              <a:rPr lang="en-US" sz="2600" dirty="0" err="1">
                <a:solidFill>
                  <a:srgbClr val="000000"/>
                </a:solidFill>
                <a:latin typeface="Lato Light"/>
                <a:sym typeface="Lato Light"/>
              </a:rPr>
              <a:t>distinzione</a:t>
            </a:r>
            <a:r>
              <a:rPr lang="en-US" sz="2600" dirty="0">
                <a:solidFill>
                  <a:srgbClr val="000000"/>
                </a:solidFill>
                <a:latin typeface="Lato Light"/>
                <a:sym typeface="Lato Light"/>
              </a:rPr>
              <a:t> </a:t>
            </a:r>
            <a:r>
              <a:rPr lang="en-US" sz="2600" dirty="0" err="1">
                <a:solidFill>
                  <a:srgbClr val="000000"/>
                </a:solidFill>
                <a:latin typeface="Lato Light"/>
                <a:sym typeface="Lato Light"/>
              </a:rPr>
              <a:t>tra</a:t>
            </a:r>
            <a:r>
              <a:rPr lang="en-US" sz="2600" dirty="0">
                <a:solidFill>
                  <a:srgbClr val="000000"/>
                </a:solidFill>
                <a:latin typeface="Lato Light"/>
                <a:sym typeface="Lato Light"/>
              </a:rPr>
              <a:t> </a:t>
            </a:r>
            <a:r>
              <a:rPr lang="en-US" sz="2600" dirty="0" err="1">
                <a:solidFill>
                  <a:srgbClr val="000000"/>
                </a:solidFill>
                <a:latin typeface="Lato Light"/>
                <a:sym typeface="Lato Light"/>
              </a:rPr>
              <a:t>tre</a:t>
            </a:r>
            <a:r>
              <a:rPr lang="en-US" sz="2600" dirty="0">
                <a:solidFill>
                  <a:srgbClr val="000000"/>
                </a:solidFill>
                <a:latin typeface="Lato Light"/>
                <a:sym typeface="Lato Light"/>
              </a:rPr>
              <a:t> </a:t>
            </a:r>
            <a:r>
              <a:rPr lang="en-US" sz="2600" dirty="0" err="1">
                <a:solidFill>
                  <a:srgbClr val="000000"/>
                </a:solidFill>
                <a:latin typeface="Lato Light"/>
                <a:sym typeface="Lato Light"/>
              </a:rPr>
              <a:t>livelli</a:t>
            </a:r>
            <a:r>
              <a:rPr lang="en-US" sz="2600" dirty="0">
                <a:solidFill>
                  <a:srgbClr val="000000"/>
                </a:solidFill>
                <a:latin typeface="Lato Light"/>
                <a:sym typeface="Lato Light"/>
              </a:rPr>
              <a:t>:</a:t>
            </a:r>
          </a:p>
          <a:p>
            <a:pPr lvl="1" indent="-457200">
              <a:lnSpc>
                <a:spcPts val="2880"/>
              </a:lnSpc>
              <a:spcBef>
                <a:spcPct val="0"/>
              </a:spcBef>
              <a:buFont typeface="+mj-lt"/>
              <a:buAutoNum type="arabicPeriod"/>
            </a:pPr>
            <a:r>
              <a:rPr lang="en-US" sz="2600" dirty="0" err="1">
                <a:solidFill>
                  <a:srgbClr val="000000"/>
                </a:solidFill>
                <a:latin typeface="Lato Light"/>
                <a:sym typeface="Lato Light"/>
              </a:rPr>
              <a:t>Informazioni</a:t>
            </a:r>
            <a:r>
              <a:rPr lang="en-US" sz="2600" dirty="0">
                <a:solidFill>
                  <a:srgbClr val="000000"/>
                </a:solidFill>
                <a:latin typeface="Lato Light"/>
                <a:sym typeface="Lato Light"/>
              </a:rPr>
              <a:t> </a:t>
            </a:r>
            <a:r>
              <a:rPr lang="en-US" sz="2600" dirty="0" err="1">
                <a:solidFill>
                  <a:srgbClr val="000000"/>
                </a:solidFill>
                <a:latin typeface="Lato Light"/>
                <a:sym typeface="Lato Light"/>
              </a:rPr>
              <a:t>verificabili</a:t>
            </a:r>
            <a:r>
              <a:rPr lang="en-US" sz="2600" dirty="0">
                <a:solidFill>
                  <a:srgbClr val="000000"/>
                </a:solidFill>
                <a:latin typeface="Lato Light"/>
                <a:sym typeface="Lato Light"/>
              </a:rPr>
              <a:t>, </a:t>
            </a:r>
            <a:r>
              <a:rPr lang="en-US" sz="2600" dirty="0" err="1">
                <a:solidFill>
                  <a:srgbClr val="000000"/>
                </a:solidFill>
                <a:latin typeface="Lato Light"/>
                <a:sym typeface="Lato Light"/>
              </a:rPr>
              <a:t>che</a:t>
            </a:r>
            <a:r>
              <a:rPr lang="en-US" sz="2600" dirty="0">
                <a:solidFill>
                  <a:srgbClr val="000000"/>
                </a:solidFill>
                <a:latin typeface="Lato Light"/>
                <a:sym typeface="Lato Light"/>
              </a:rPr>
              <a:t> </a:t>
            </a:r>
            <a:r>
              <a:rPr lang="en-US" sz="2600" dirty="0" err="1">
                <a:solidFill>
                  <a:srgbClr val="000000"/>
                </a:solidFill>
                <a:latin typeface="Lato Light"/>
                <a:sym typeface="Lato Light"/>
              </a:rPr>
              <a:t>dovrebbero</a:t>
            </a:r>
            <a:r>
              <a:rPr lang="en-US" sz="2600" dirty="0">
                <a:solidFill>
                  <a:srgbClr val="000000"/>
                </a:solidFill>
                <a:latin typeface="Lato Light"/>
                <a:sym typeface="Lato Light"/>
              </a:rPr>
              <a:t> </a:t>
            </a:r>
            <a:r>
              <a:rPr lang="en-US" sz="2600" dirty="0" err="1">
                <a:solidFill>
                  <a:srgbClr val="000000"/>
                </a:solidFill>
                <a:latin typeface="Lato Light"/>
                <a:sym typeface="Lato Light"/>
              </a:rPr>
              <a:t>essere</a:t>
            </a:r>
            <a:r>
              <a:rPr lang="en-US" sz="2600" dirty="0">
                <a:solidFill>
                  <a:srgbClr val="000000"/>
                </a:solidFill>
                <a:latin typeface="Lato Light"/>
                <a:sym typeface="Lato Light"/>
              </a:rPr>
              <a:t> </a:t>
            </a:r>
            <a:r>
              <a:rPr lang="en-US" sz="2600" dirty="0" err="1">
                <a:solidFill>
                  <a:srgbClr val="000000"/>
                </a:solidFill>
                <a:latin typeface="Lato Light"/>
                <a:sym typeface="Lato Light"/>
              </a:rPr>
              <a:t>confrontate</a:t>
            </a:r>
            <a:r>
              <a:rPr lang="en-US" sz="2600" dirty="0">
                <a:solidFill>
                  <a:srgbClr val="000000"/>
                </a:solidFill>
                <a:latin typeface="Lato Light"/>
                <a:sym typeface="Lato Light"/>
              </a:rPr>
              <a:t> con </a:t>
            </a:r>
            <a:r>
              <a:rPr lang="en-US" sz="2600" dirty="0" err="1">
                <a:solidFill>
                  <a:srgbClr val="000000"/>
                </a:solidFill>
                <a:latin typeface="Lato Light"/>
                <a:sym typeface="Lato Light"/>
              </a:rPr>
              <a:t>fonti</a:t>
            </a:r>
            <a:r>
              <a:rPr lang="en-US" sz="2600" dirty="0">
                <a:solidFill>
                  <a:srgbClr val="000000"/>
                </a:solidFill>
                <a:latin typeface="Lato Light"/>
                <a:sym typeface="Lato Light"/>
              </a:rPr>
              <a:t> </a:t>
            </a:r>
            <a:r>
              <a:rPr lang="en-US" sz="2600" dirty="0" err="1">
                <a:solidFill>
                  <a:srgbClr val="000000"/>
                </a:solidFill>
                <a:latin typeface="Lato Light"/>
                <a:sym typeface="Lato Light"/>
              </a:rPr>
              <a:t>esterne</a:t>
            </a:r>
            <a:r>
              <a:rPr lang="en-US" sz="2600" dirty="0">
                <a:solidFill>
                  <a:srgbClr val="000000"/>
                </a:solidFill>
                <a:latin typeface="Lato Light"/>
                <a:sym typeface="Lato Light"/>
              </a:rPr>
              <a:t>.</a:t>
            </a:r>
          </a:p>
          <a:p>
            <a:pPr lvl="1" indent="-457200">
              <a:lnSpc>
                <a:spcPts val="2880"/>
              </a:lnSpc>
              <a:spcBef>
                <a:spcPct val="0"/>
              </a:spcBef>
              <a:buFont typeface="+mj-lt"/>
              <a:buAutoNum type="arabicPeriod"/>
            </a:pPr>
            <a:r>
              <a:rPr lang="en-US" sz="2600" dirty="0" err="1">
                <a:solidFill>
                  <a:srgbClr val="000000"/>
                </a:solidFill>
                <a:latin typeface="Lato Light"/>
                <a:sym typeface="Lato Light"/>
              </a:rPr>
              <a:t>Suggerimenti</a:t>
            </a:r>
            <a:r>
              <a:rPr lang="en-US" sz="2600" dirty="0">
                <a:solidFill>
                  <a:srgbClr val="000000"/>
                </a:solidFill>
                <a:latin typeface="Lato Light"/>
                <a:sym typeface="Lato Light"/>
              </a:rPr>
              <a:t> </a:t>
            </a:r>
            <a:r>
              <a:rPr lang="en-US" sz="2600" dirty="0" err="1">
                <a:solidFill>
                  <a:srgbClr val="000000"/>
                </a:solidFill>
                <a:latin typeface="Lato Light"/>
                <a:sym typeface="Lato Light"/>
              </a:rPr>
              <a:t>algoritmici</a:t>
            </a:r>
            <a:r>
              <a:rPr lang="en-US" sz="2600" dirty="0">
                <a:solidFill>
                  <a:srgbClr val="000000"/>
                </a:solidFill>
                <a:latin typeface="Lato Light"/>
                <a:sym typeface="Lato Light"/>
              </a:rPr>
              <a:t> </a:t>
            </a:r>
            <a:r>
              <a:rPr lang="en-US" sz="2600" dirty="0" err="1">
                <a:solidFill>
                  <a:srgbClr val="000000"/>
                </a:solidFill>
                <a:latin typeface="Lato Light"/>
                <a:sym typeface="Lato Light"/>
              </a:rPr>
              <a:t>generati</a:t>
            </a:r>
            <a:r>
              <a:rPr lang="en-US" sz="2600" dirty="0">
                <a:solidFill>
                  <a:srgbClr val="000000"/>
                </a:solidFill>
                <a:latin typeface="Lato Light"/>
                <a:sym typeface="Lato Light"/>
              </a:rPr>
              <a:t> dal </a:t>
            </a:r>
            <a:r>
              <a:rPr lang="en-US" sz="2600" dirty="0" err="1">
                <a:solidFill>
                  <a:srgbClr val="000000"/>
                </a:solidFill>
                <a:latin typeface="Lato Light"/>
                <a:sym typeface="Lato Light"/>
              </a:rPr>
              <a:t>sistema</a:t>
            </a:r>
            <a:r>
              <a:rPr lang="en-US" sz="2600" dirty="0">
                <a:solidFill>
                  <a:srgbClr val="000000"/>
                </a:solidFill>
                <a:latin typeface="Lato Light"/>
                <a:sym typeface="Lato Light"/>
              </a:rPr>
              <a:t> di </a:t>
            </a:r>
            <a:r>
              <a:rPr lang="en-US" sz="2600" dirty="0" err="1">
                <a:solidFill>
                  <a:srgbClr val="000000"/>
                </a:solidFill>
                <a:latin typeface="Lato Light"/>
                <a:sym typeface="Lato Light"/>
              </a:rPr>
              <a:t>intelligenza</a:t>
            </a:r>
            <a:r>
              <a:rPr lang="en-US" sz="2600" dirty="0">
                <a:solidFill>
                  <a:srgbClr val="000000"/>
                </a:solidFill>
                <a:latin typeface="Lato Light"/>
                <a:sym typeface="Lato Light"/>
              </a:rPr>
              <a:t> </a:t>
            </a:r>
            <a:r>
              <a:rPr lang="en-US" sz="2600" dirty="0" err="1">
                <a:solidFill>
                  <a:srgbClr val="000000"/>
                </a:solidFill>
                <a:latin typeface="Lato Light"/>
                <a:sym typeface="Lato Light"/>
              </a:rPr>
              <a:t>artificiale</a:t>
            </a:r>
            <a:r>
              <a:rPr lang="en-US" sz="2600" dirty="0">
                <a:solidFill>
                  <a:srgbClr val="000000"/>
                </a:solidFill>
                <a:latin typeface="Lato Light"/>
                <a:sym typeface="Lato Light"/>
              </a:rPr>
              <a:t>.</a:t>
            </a:r>
          </a:p>
          <a:p>
            <a:pPr lvl="1" indent="-457200">
              <a:lnSpc>
                <a:spcPts val="2880"/>
              </a:lnSpc>
              <a:spcBef>
                <a:spcPct val="0"/>
              </a:spcBef>
              <a:buFont typeface="+mj-lt"/>
              <a:buAutoNum type="arabicPeriod"/>
            </a:pPr>
            <a:r>
              <a:rPr lang="en-US" sz="2600" dirty="0" err="1">
                <a:solidFill>
                  <a:srgbClr val="000000"/>
                </a:solidFill>
                <a:latin typeface="Lato Light"/>
                <a:sym typeface="Lato Light"/>
              </a:rPr>
              <a:t>Decisioni</a:t>
            </a:r>
            <a:r>
              <a:rPr lang="en-US" sz="2600" dirty="0">
                <a:solidFill>
                  <a:srgbClr val="000000"/>
                </a:solidFill>
                <a:latin typeface="Lato Light"/>
                <a:sym typeface="Lato Light"/>
              </a:rPr>
              <a:t> </a:t>
            </a:r>
            <a:r>
              <a:rPr lang="en-US" sz="2600" dirty="0" err="1">
                <a:solidFill>
                  <a:srgbClr val="000000"/>
                </a:solidFill>
                <a:latin typeface="Lato Light"/>
                <a:sym typeface="Lato Light"/>
              </a:rPr>
              <a:t>pedagogiche</a:t>
            </a:r>
            <a:r>
              <a:rPr lang="en-US" sz="2600" dirty="0">
                <a:solidFill>
                  <a:srgbClr val="000000"/>
                </a:solidFill>
                <a:latin typeface="Lato Light"/>
                <a:sym typeface="Lato Light"/>
              </a:rPr>
              <a:t>, </a:t>
            </a:r>
            <a:r>
              <a:rPr lang="en-US" sz="2600" dirty="0" err="1">
                <a:solidFill>
                  <a:srgbClr val="000000"/>
                </a:solidFill>
                <a:latin typeface="Lato Light"/>
                <a:sym typeface="Lato Light"/>
              </a:rPr>
              <a:t>che</a:t>
            </a:r>
            <a:r>
              <a:rPr lang="en-US" sz="2600" dirty="0">
                <a:solidFill>
                  <a:srgbClr val="000000"/>
                </a:solidFill>
                <a:latin typeface="Lato Light"/>
                <a:sym typeface="Lato Light"/>
              </a:rPr>
              <a:t> </a:t>
            </a:r>
            <a:r>
              <a:rPr lang="en-US" sz="2600" dirty="0" err="1">
                <a:solidFill>
                  <a:srgbClr val="000000"/>
                </a:solidFill>
                <a:latin typeface="Lato Light"/>
                <a:sym typeface="Lato Light"/>
              </a:rPr>
              <a:t>restano</a:t>
            </a:r>
            <a:r>
              <a:rPr lang="en-US" sz="2600" dirty="0">
                <a:solidFill>
                  <a:srgbClr val="000000"/>
                </a:solidFill>
                <a:latin typeface="Lato Light"/>
                <a:sym typeface="Lato Light"/>
              </a:rPr>
              <a:t> di </a:t>
            </a:r>
            <a:r>
              <a:rPr lang="en-US" sz="2600" dirty="0" err="1">
                <a:solidFill>
                  <a:srgbClr val="000000"/>
                </a:solidFill>
                <a:latin typeface="Lato Light"/>
                <a:sym typeface="Lato Light"/>
              </a:rPr>
              <a:t>competenza</a:t>
            </a:r>
            <a:r>
              <a:rPr lang="en-US" sz="2600" dirty="0">
                <a:solidFill>
                  <a:srgbClr val="000000"/>
                </a:solidFill>
                <a:latin typeface="Lato Light"/>
                <a:sym typeface="Lato Light"/>
              </a:rPr>
              <a:t> </a:t>
            </a:r>
            <a:r>
              <a:rPr lang="en-US" sz="2600" dirty="0" err="1">
                <a:solidFill>
                  <a:srgbClr val="000000"/>
                </a:solidFill>
                <a:latin typeface="Lato Light"/>
                <a:sym typeface="Lato Light"/>
              </a:rPr>
              <a:t>dell'educatore</a:t>
            </a:r>
            <a:r>
              <a:rPr lang="en-US" sz="2600" dirty="0">
                <a:solidFill>
                  <a:srgbClr val="000000"/>
                </a:solidFill>
                <a:latin typeface="Lato Light"/>
                <a:sym typeface="Lato Light"/>
              </a:rPr>
              <a:t>.</a:t>
            </a:r>
          </a:p>
          <a:p>
            <a:pPr lvl="0" indent="0">
              <a:lnSpc>
                <a:spcPts val="2880"/>
              </a:lnSpc>
              <a:spcBef>
                <a:spcPct val="0"/>
              </a:spcBef>
            </a:pPr>
            <a:endParaRPr lang="en-US" sz="2600" dirty="0">
              <a:solidFill>
                <a:srgbClr val="000000"/>
              </a:solidFill>
              <a:latin typeface="Lato Light"/>
              <a:sym typeface="Lato Light"/>
            </a:endParaRPr>
          </a:p>
          <a:p>
            <a:pPr marL="0" lvl="1" indent="0">
              <a:lnSpc>
                <a:spcPts val="2880"/>
              </a:lnSpc>
              <a:spcBef>
                <a:spcPct val="0"/>
              </a:spcBef>
            </a:pPr>
            <a:r>
              <a:rPr lang="en-US" sz="2600" dirty="0">
                <a:solidFill>
                  <a:srgbClr val="000000"/>
                </a:solidFill>
                <a:latin typeface="Lato Light"/>
                <a:sym typeface="Lato Light"/>
              </a:rPr>
              <a:t>Il </a:t>
            </a:r>
            <a:r>
              <a:rPr lang="en-US" sz="2600" dirty="0" err="1">
                <a:solidFill>
                  <a:srgbClr val="000000"/>
                </a:solidFill>
                <a:latin typeface="Lato Light"/>
                <a:sym typeface="Lato Light"/>
              </a:rPr>
              <a:t>rischio</a:t>
            </a:r>
            <a:r>
              <a:rPr lang="en-US" sz="2600" dirty="0">
                <a:solidFill>
                  <a:srgbClr val="000000"/>
                </a:solidFill>
                <a:latin typeface="Lato Light"/>
                <a:sym typeface="Lato Light"/>
              </a:rPr>
              <a:t> </a:t>
            </a:r>
            <a:r>
              <a:rPr lang="en-US" sz="2600" dirty="0" err="1">
                <a:solidFill>
                  <a:srgbClr val="000000"/>
                </a:solidFill>
                <a:latin typeface="Lato Light"/>
                <a:sym typeface="Lato Light"/>
              </a:rPr>
              <a:t>principale</a:t>
            </a:r>
            <a:r>
              <a:rPr lang="en-US" sz="2600" dirty="0">
                <a:solidFill>
                  <a:srgbClr val="000000"/>
                </a:solidFill>
                <a:latin typeface="Lato Light"/>
                <a:sym typeface="Lato Light"/>
              </a:rPr>
              <a:t> è </a:t>
            </a:r>
            <a:r>
              <a:rPr lang="en-US" sz="2600" dirty="0" err="1">
                <a:solidFill>
                  <a:srgbClr val="000000"/>
                </a:solidFill>
                <a:latin typeface="Lato Light"/>
                <a:sym typeface="Lato Light"/>
              </a:rPr>
              <a:t>quello</a:t>
            </a:r>
            <a:r>
              <a:rPr lang="en-US" sz="2600" dirty="0">
                <a:solidFill>
                  <a:srgbClr val="000000"/>
                </a:solidFill>
                <a:latin typeface="Lato Light"/>
                <a:sym typeface="Lato Light"/>
              </a:rPr>
              <a:t> di </a:t>
            </a:r>
            <a:r>
              <a:rPr lang="en-US" sz="2600" dirty="0" err="1">
                <a:solidFill>
                  <a:srgbClr val="000000"/>
                </a:solidFill>
                <a:latin typeface="Lato Light"/>
                <a:sym typeface="Lato Light"/>
              </a:rPr>
              <a:t>confondere</a:t>
            </a:r>
            <a:r>
              <a:rPr lang="en-US" sz="2600" dirty="0">
                <a:solidFill>
                  <a:srgbClr val="000000"/>
                </a:solidFill>
                <a:latin typeface="Lato Light"/>
                <a:sym typeface="Lato Light"/>
              </a:rPr>
              <a:t> </a:t>
            </a:r>
            <a:r>
              <a:rPr lang="en-US" sz="2600" dirty="0" err="1">
                <a:solidFill>
                  <a:srgbClr val="000000"/>
                </a:solidFill>
                <a:latin typeface="Lato Light"/>
                <a:sym typeface="Lato Light"/>
              </a:rPr>
              <a:t>questi</a:t>
            </a:r>
            <a:r>
              <a:rPr lang="en-US" sz="2600" dirty="0">
                <a:solidFill>
                  <a:srgbClr val="000000"/>
                </a:solidFill>
                <a:latin typeface="Lato Light"/>
                <a:sym typeface="Lato Light"/>
              </a:rPr>
              <a:t> </a:t>
            </a:r>
            <a:r>
              <a:rPr lang="en-US" sz="2600" dirty="0" err="1">
                <a:solidFill>
                  <a:srgbClr val="000000"/>
                </a:solidFill>
                <a:latin typeface="Lato Light"/>
                <a:sym typeface="Lato Light"/>
              </a:rPr>
              <a:t>livelli</a:t>
            </a:r>
            <a:r>
              <a:rPr lang="en-US" sz="2600" dirty="0">
                <a:solidFill>
                  <a:srgbClr val="000000"/>
                </a:solidFill>
                <a:latin typeface="Lato Light"/>
                <a:sym typeface="Lato Light"/>
              </a:rPr>
              <a:t>, </a:t>
            </a:r>
            <a:r>
              <a:rPr lang="en-US" sz="2600" dirty="0" err="1">
                <a:solidFill>
                  <a:srgbClr val="000000"/>
                </a:solidFill>
                <a:latin typeface="Lato Light"/>
                <a:sym typeface="Lato Light"/>
              </a:rPr>
              <a:t>interpretando</a:t>
            </a:r>
            <a:r>
              <a:rPr lang="en-US" sz="2600" dirty="0">
                <a:solidFill>
                  <a:srgbClr val="000000"/>
                </a:solidFill>
                <a:latin typeface="Lato Light"/>
                <a:sym typeface="Lato Light"/>
              </a:rPr>
              <a:t> </a:t>
            </a:r>
            <a:r>
              <a:rPr lang="en-US" sz="2600" dirty="0" err="1">
                <a:solidFill>
                  <a:srgbClr val="000000"/>
                </a:solidFill>
                <a:latin typeface="Lato Light"/>
                <a:sym typeface="Lato Light"/>
              </a:rPr>
              <a:t>una</a:t>
            </a:r>
            <a:r>
              <a:rPr lang="en-US" sz="2600" dirty="0">
                <a:solidFill>
                  <a:srgbClr val="000000"/>
                </a:solidFill>
                <a:latin typeface="Lato Light"/>
                <a:sym typeface="Lato Light"/>
              </a:rPr>
              <a:t> </a:t>
            </a:r>
            <a:r>
              <a:rPr lang="en-US" sz="2600" dirty="0" err="1">
                <a:solidFill>
                  <a:srgbClr val="000000"/>
                </a:solidFill>
                <a:latin typeface="Lato Light"/>
                <a:sym typeface="Lato Light"/>
              </a:rPr>
              <a:t>raccomandazione</a:t>
            </a:r>
            <a:r>
              <a:rPr lang="en-US" sz="2600" dirty="0">
                <a:solidFill>
                  <a:srgbClr val="000000"/>
                </a:solidFill>
                <a:latin typeface="Lato Light"/>
                <a:sym typeface="Lato Light"/>
              </a:rPr>
              <a:t> </a:t>
            </a:r>
            <a:r>
              <a:rPr lang="en-US" sz="2600" dirty="0" err="1">
                <a:solidFill>
                  <a:srgbClr val="000000"/>
                </a:solidFill>
                <a:latin typeface="Lato Light"/>
                <a:sym typeface="Lato Light"/>
              </a:rPr>
              <a:t>dell'IA</a:t>
            </a:r>
            <a:r>
              <a:rPr lang="en-US" sz="2600" dirty="0">
                <a:solidFill>
                  <a:srgbClr val="000000"/>
                </a:solidFill>
                <a:latin typeface="Lato Light"/>
                <a:sym typeface="Lato Light"/>
              </a:rPr>
              <a:t> come </a:t>
            </a:r>
            <a:r>
              <a:rPr lang="en-US" sz="2600" dirty="0" err="1">
                <a:solidFill>
                  <a:srgbClr val="000000"/>
                </a:solidFill>
                <a:latin typeface="Lato Light"/>
                <a:sym typeface="Lato Light"/>
              </a:rPr>
              <a:t>una</a:t>
            </a:r>
            <a:r>
              <a:rPr lang="en-US" sz="2600" dirty="0">
                <a:solidFill>
                  <a:srgbClr val="000000"/>
                </a:solidFill>
                <a:latin typeface="Lato Light"/>
                <a:sym typeface="Lato Light"/>
              </a:rPr>
              <a:t> </a:t>
            </a:r>
            <a:r>
              <a:rPr lang="en-US" sz="2600" dirty="0" err="1">
                <a:solidFill>
                  <a:srgbClr val="000000"/>
                </a:solidFill>
                <a:latin typeface="Lato Light"/>
                <a:sym typeface="Lato Light"/>
              </a:rPr>
              <a:t>decisione</a:t>
            </a:r>
            <a:r>
              <a:rPr lang="en-US" sz="2600" dirty="0">
                <a:solidFill>
                  <a:srgbClr val="000000"/>
                </a:solidFill>
                <a:latin typeface="Lato Light"/>
                <a:sym typeface="Lato Light"/>
              </a:rPr>
              <a:t> </a:t>
            </a:r>
            <a:r>
              <a:rPr lang="en-US" sz="2600" dirty="0" err="1">
                <a:solidFill>
                  <a:srgbClr val="000000"/>
                </a:solidFill>
                <a:latin typeface="Lato Light"/>
                <a:sym typeface="Lato Light"/>
              </a:rPr>
              <a:t>corretta</a:t>
            </a:r>
            <a:r>
              <a:rPr lang="en-US" sz="2600" dirty="0">
                <a:solidFill>
                  <a:srgbClr val="000000"/>
                </a:solidFill>
                <a:latin typeface="Lato Light"/>
                <a:sym typeface="Lato Light"/>
              </a:rPr>
              <a:t> o </a:t>
            </a:r>
            <a:r>
              <a:rPr lang="en-US" sz="2600" dirty="0" err="1">
                <a:solidFill>
                  <a:srgbClr val="000000"/>
                </a:solidFill>
                <a:latin typeface="Lato Light"/>
                <a:sym typeface="Lato Light"/>
              </a:rPr>
              <a:t>definitiva</a:t>
            </a:r>
            <a:r>
              <a:rPr lang="en-US" sz="2600" dirty="0">
                <a:solidFill>
                  <a:srgbClr val="000000"/>
                </a:solidFill>
                <a:latin typeface="Lato Light"/>
                <a:sym typeface="Lato Light"/>
              </a:rPr>
              <a:t>. </a:t>
            </a:r>
            <a:r>
              <a:rPr lang="en-US" sz="2600" dirty="0" err="1">
                <a:solidFill>
                  <a:srgbClr val="000000"/>
                </a:solidFill>
                <a:latin typeface="Lato Light"/>
                <a:sym typeface="Lato Light"/>
              </a:rPr>
              <a:t>L'alfabetizzazione</a:t>
            </a:r>
            <a:r>
              <a:rPr lang="en-US" sz="2600" dirty="0">
                <a:solidFill>
                  <a:srgbClr val="000000"/>
                </a:solidFill>
                <a:latin typeface="Lato Light"/>
                <a:sym typeface="Lato Light"/>
              </a:rPr>
              <a:t> </a:t>
            </a:r>
            <a:r>
              <a:rPr lang="en-US" sz="2600" dirty="0" err="1">
                <a:solidFill>
                  <a:srgbClr val="000000"/>
                </a:solidFill>
                <a:latin typeface="Lato Light"/>
                <a:sym typeface="Lato Light"/>
              </a:rPr>
              <a:t>mediatica</a:t>
            </a:r>
            <a:r>
              <a:rPr lang="en-US" sz="2600" dirty="0">
                <a:solidFill>
                  <a:srgbClr val="000000"/>
                </a:solidFill>
                <a:latin typeface="Lato Light"/>
                <a:sym typeface="Lato Light"/>
              </a:rPr>
              <a:t> </a:t>
            </a:r>
            <a:r>
              <a:rPr lang="en-US" sz="2600" dirty="0" err="1">
                <a:solidFill>
                  <a:srgbClr val="000000"/>
                </a:solidFill>
                <a:latin typeface="Lato Light"/>
                <a:sym typeface="Lato Light"/>
              </a:rPr>
              <a:t>permette</a:t>
            </a:r>
            <a:r>
              <a:rPr lang="en-US" sz="2600" dirty="0">
                <a:solidFill>
                  <a:srgbClr val="000000"/>
                </a:solidFill>
                <a:latin typeface="Lato Light"/>
                <a:sym typeface="Lato Light"/>
              </a:rPr>
              <a:t> di </a:t>
            </a:r>
            <a:r>
              <a:rPr lang="en-US" sz="2600" dirty="0" err="1">
                <a:solidFill>
                  <a:srgbClr val="000000"/>
                </a:solidFill>
                <a:latin typeface="Lato Light"/>
                <a:sym typeface="Lato Light"/>
              </a:rPr>
              <a:t>contestualizzare</a:t>
            </a:r>
            <a:r>
              <a:rPr lang="en-US" sz="2600" dirty="0">
                <a:solidFill>
                  <a:srgbClr val="000000"/>
                </a:solidFill>
                <a:latin typeface="Lato Light"/>
                <a:sym typeface="Lato Light"/>
              </a:rPr>
              <a:t> e </a:t>
            </a:r>
            <a:r>
              <a:rPr lang="en-US" sz="2600" dirty="0" err="1">
                <a:solidFill>
                  <a:srgbClr val="000000"/>
                </a:solidFill>
                <a:latin typeface="Lato Light"/>
                <a:sym typeface="Lato Light"/>
              </a:rPr>
              <a:t>interpretare</a:t>
            </a:r>
            <a:r>
              <a:rPr lang="en-US" sz="2600" dirty="0">
                <a:solidFill>
                  <a:srgbClr val="000000"/>
                </a:solidFill>
                <a:latin typeface="Lato Light"/>
                <a:sym typeface="Lato Light"/>
              </a:rPr>
              <a:t> </a:t>
            </a:r>
            <a:r>
              <a:rPr lang="en-US" sz="2600" dirty="0" err="1">
                <a:solidFill>
                  <a:srgbClr val="000000"/>
                </a:solidFill>
                <a:latin typeface="Lato Light"/>
                <a:sym typeface="Lato Light"/>
              </a:rPr>
              <a:t>criticamente</a:t>
            </a:r>
            <a:r>
              <a:rPr lang="en-US" sz="2600" dirty="0">
                <a:solidFill>
                  <a:srgbClr val="000000"/>
                </a:solidFill>
                <a:latin typeface="Lato Light"/>
                <a:sym typeface="Lato Light"/>
              </a:rPr>
              <a:t> </a:t>
            </a:r>
            <a:r>
              <a:rPr lang="en-US" sz="2600" dirty="0" err="1">
                <a:solidFill>
                  <a:srgbClr val="000000"/>
                </a:solidFill>
                <a:latin typeface="Lato Light"/>
                <a:sym typeface="Lato Light"/>
              </a:rPr>
              <a:t>i</a:t>
            </a:r>
            <a:r>
              <a:rPr lang="en-US" sz="2600" dirty="0">
                <a:solidFill>
                  <a:srgbClr val="000000"/>
                </a:solidFill>
                <a:latin typeface="Lato Light"/>
                <a:sym typeface="Lato Light"/>
              </a:rPr>
              <a:t> </a:t>
            </a:r>
            <a:r>
              <a:rPr lang="en-US" sz="2600" dirty="0" err="1">
                <a:solidFill>
                  <a:srgbClr val="000000"/>
                </a:solidFill>
                <a:latin typeface="Lato Light"/>
                <a:sym typeface="Lato Light"/>
              </a:rPr>
              <a:t>risultati</a:t>
            </a:r>
            <a:r>
              <a:rPr lang="en-US" sz="2600" dirty="0">
                <a:solidFill>
                  <a:srgbClr val="000000"/>
                </a:solidFill>
                <a:latin typeface="Lato Light"/>
                <a:sym typeface="Lato Light"/>
              </a:rPr>
              <a:t> </a:t>
            </a:r>
            <a:r>
              <a:rPr lang="en-US" sz="2600" dirty="0" err="1">
                <a:solidFill>
                  <a:srgbClr val="000000"/>
                </a:solidFill>
                <a:latin typeface="Lato Light"/>
                <a:sym typeface="Lato Light"/>
              </a:rPr>
              <a:t>dell'IA</a:t>
            </a:r>
            <a:r>
              <a:rPr lang="en-US" sz="2600" dirty="0">
                <a:solidFill>
                  <a:srgbClr val="000000"/>
                </a:solidFill>
                <a:latin typeface="Lato Light"/>
                <a:sym typeface="Lato Light"/>
              </a:rPr>
              <a:t>, </a:t>
            </a:r>
            <a:r>
              <a:rPr lang="en-US" sz="2600" dirty="0" err="1">
                <a:solidFill>
                  <a:srgbClr val="000000"/>
                </a:solidFill>
                <a:latin typeface="Lato Light"/>
                <a:sym typeface="Lato Light"/>
              </a:rPr>
              <a:t>mantenendo</a:t>
            </a:r>
            <a:r>
              <a:rPr lang="en-US" sz="2600" dirty="0">
                <a:solidFill>
                  <a:srgbClr val="000000"/>
                </a:solidFill>
                <a:latin typeface="Lato Light"/>
                <a:sym typeface="Lato Light"/>
              </a:rPr>
              <a:t> al </a:t>
            </a:r>
            <a:r>
              <a:rPr lang="en-US" sz="2600" dirty="0" err="1">
                <a:solidFill>
                  <a:srgbClr val="000000"/>
                </a:solidFill>
                <a:latin typeface="Lato Light"/>
                <a:sym typeface="Lato Light"/>
              </a:rPr>
              <a:t>contempo</a:t>
            </a:r>
            <a:r>
              <a:rPr lang="en-US" sz="2600" dirty="0">
                <a:solidFill>
                  <a:srgbClr val="000000"/>
                </a:solidFill>
                <a:latin typeface="Lato Light"/>
                <a:sym typeface="Lato Light"/>
              </a:rPr>
              <a:t> il </a:t>
            </a:r>
            <a:r>
              <a:rPr lang="en-US" sz="2600" dirty="0" err="1">
                <a:solidFill>
                  <a:srgbClr val="000000"/>
                </a:solidFill>
                <a:latin typeface="Lato Light"/>
                <a:sym typeface="Lato Light"/>
              </a:rPr>
              <a:t>controllo</a:t>
            </a:r>
            <a:r>
              <a:rPr lang="en-US" sz="2600" dirty="0">
                <a:solidFill>
                  <a:srgbClr val="000000"/>
                </a:solidFill>
                <a:latin typeface="Lato Light"/>
                <a:sym typeface="Lato Light"/>
              </a:rPr>
              <a:t> </a:t>
            </a:r>
            <a:r>
              <a:rPr lang="en-US" sz="2600" dirty="0" err="1">
                <a:solidFill>
                  <a:srgbClr val="000000"/>
                </a:solidFill>
                <a:latin typeface="Lato Light"/>
                <a:sym typeface="Lato Light"/>
              </a:rPr>
              <a:t>pedagogico</a:t>
            </a:r>
            <a:r>
              <a:rPr lang="en-US" sz="2600" dirty="0">
                <a:solidFill>
                  <a:srgbClr val="000000"/>
                </a:solidFill>
                <a:latin typeface="Lato Light"/>
                <a:sym typeface="Lato Light"/>
              </a:rPr>
              <a:t> </a:t>
            </a:r>
            <a:r>
              <a:rPr lang="en-US" sz="2600" dirty="0" err="1">
                <a:solidFill>
                  <a:srgbClr val="000000"/>
                </a:solidFill>
                <a:latin typeface="Lato Light"/>
                <a:sym typeface="Lato Light"/>
              </a:rPr>
              <a:t>sulle</a:t>
            </a:r>
            <a:r>
              <a:rPr lang="en-US" sz="2600" dirty="0">
                <a:solidFill>
                  <a:srgbClr val="000000"/>
                </a:solidFill>
                <a:latin typeface="Lato Light"/>
                <a:sym typeface="Lato Light"/>
              </a:rPr>
              <a:t> </a:t>
            </a:r>
            <a:r>
              <a:rPr lang="en-US" sz="2600" dirty="0" err="1">
                <a:solidFill>
                  <a:srgbClr val="000000"/>
                </a:solidFill>
                <a:latin typeface="Lato Light"/>
                <a:sym typeface="Lato Light"/>
              </a:rPr>
              <a:t>decisioni</a:t>
            </a:r>
            <a:r>
              <a:rPr lang="en-US" sz="2600" dirty="0">
                <a:solidFill>
                  <a:srgbClr val="000000"/>
                </a:solidFill>
                <a:latin typeface="Lato Light"/>
                <a:sym typeface="Lato Light"/>
              </a:rPr>
              <a:t> </a:t>
            </a:r>
            <a:r>
              <a:rPr lang="en-US" sz="2600" dirty="0" err="1">
                <a:solidFill>
                  <a:srgbClr val="000000"/>
                </a:solidFill>
                <a:latin typeface="Lato Light"/>
                <a:sym typeface="Lato Light"/>
              </a:rPr>
              <a:t>che</a:t>
            </a:r>
            <a:r>
              <a:rPr lang="en-US" sz="2600" dirty="0">
                <a:solidFill>
                  <a:srgbClr val="000000"/>
                </a:solidFill>
                <a:latin typeface="Lato Light"/>
                <a:sym typeface="Lato Light"/>
              </a:rPr>
              <a:t> </a:t>
            </a:r>
            <a:r>
              <a:rPr lang="en-US" sz="2600" dirty="0" err="1">
                <a:solidFill>
                  <a:srgbClr val="000000"/>
                </a:solidFill>
                <a:latin typeface="Lato Light"/>
                <a:sym typeface="Lato Light"/>
              </a:rPr>
              <a:t>influenzano</a:t>
            </a:r>
            <a:r>
              <a:rPr lang="en-US" sz="2600" dirty="0">
                <a:solidFill>
                  <a:srgbClr val="000000"/>
                </a:solidFill>
                <a:latin typeface="Lato Light"/>
                <a:sym typeface="Lato Light"/>
              </a:rPr>
              <a:t> </a:t>
            </a:r>
            <a:r>
              <a:rPr lang="en-US" sz="2600" dirty="0" err="1">
                <a:solidFill>
                  <a:srgbClr val="000000"/>
                </a:solidFill>
                <a:latin typeface="Lato Light"/>
                <a:sym typeface="Lato Light"/>
              </a:rPr>
              <a:t>i</a:t>
            </a:r>
            <a:r>
              <a:rPr lang="en-US" sz="2600" dirty="0">
                <a:solidFill>
                  <a:srgbClr val="000000"/>
                </a:solidFill>
                <a:latin typeface="Lato Light"/>
                <a:sym typeface="Lato Light"/>
              </a:rPr>
              <a:t> </a:t>
            </a:r>
            <a:r>
              <a:rPr lang="en-US" sz="2600" dirty="0" err="1">
                <a:solidFill>
                  <a:srgbClr val="000000"/>
                </a:solidFill>
                <a:latin typeface="Lato Light"/>
                <a:sym typeface="Lato Light"/>
              </a:rPr>
              <a:t>percorsi</a:t>
            </a:r>
            <a:r>
              <a:rPr lang="en-US" sz="2600" dirty="0">
                <a:solidFill>
                  <a:srgbClr val="000000"/>
                </a:solidFill>
                <a:latin typeface="Lato Light"/>
                <a:sym typeface="Lato Light"/>
              </a:rPr>
              <a:t> di </a:t>
            </a:r>
            <a:r>
              <a:rPr lang="en-US" sz="2600" dirty="0" err="1">
                <a:solidFill>
                  <a:srgbClr val="000000"/>
                </a:solidFill>
                <a:latin typeface="Lato Light"/>
                <a:sym typeface="Lato Light"/>
              </a:rPr>
              <a:t>apprendimento</a:t>
            </a:r>
            <a:r>
              <a:rPr lang="en-US" sz="2600" dirty="0">
                <a:solidFill>
                  <a:srgbClr val="000000"/>
                </a:solidFill>
                <a:latin typeface="Lato Light"/>
                <a:sym typeface="Lato Light"/>
              </a:rPr>
              <a:t> degli </a:t>
            </a:r>
            <a:r>
              <a:rPr lang="en-US" sz="2600" dirty="0" err="1">
                <a:solidFill>
                  <a:srgbClr val="000000"/>
                </a:solidFill>
                <a:latin typeface="Lato Light"/>
                <a:sym typeface="Lato Light"/>
              </a:rPr>
              <a:t>studenti</a:t>
            </a:r>
            <a:r>
              <a:rPr lang="en-US" sz="2600" dirty="0">
                <a:solidFill>
                  <a:srgbClr val="000000"/>
                </a:solidFill>
                <a:latin typeface="Lato Light"/>
                <a:sym typeface="Lato Light"/>
              </a:rPr>
              <a:t>.</a:t>
            </a:r>
          </a:p>
        </p:txBody>
      </p:sp>
      <p:sp>
        <p:nvSpPr>
          <p:cNvPr id="3" name="Freeform 3"/>
          <p:cNvSpPr/>
          <p:nvPr/>
        </p:nvSpPr>
        <p:spPr>
          <a:xfrm>
            <a:off x="5220020" y="5307646"/>
            <a:ext cx="7511062" cy="4093529"/>
          </a:xfrm>
          <a:custGeom>
            <a:avLst/>
            <a:gdLst/>
            <a:ahLst/>
            <a:cxnLst/>
            <a:rect l="l" t="t" r="r" b="b"/>
            <a:pathLst>
              <a:path w="7511062" h="4093529">
                <a:moveTo>
                  <a:pt x="0" y="0"/>
                </a:moveTo>
                <a:lnTo>
                  <a:pt x="7511063" y="0"/>
                </a:lnTo>
                <a:lnTo>
                  <a:pt x="7511063" y="4093529"/>
                </a:lnTo>
                <a:lnTo>
                  <a:pt x="0" y="409352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TextBox 4"/>
          <p:cNvSpPr txBox="1"/>
          <p:nvPr/>
        </p:nvSpPr>
        <p:spPr>
          <a:xfrm>
            <a:off x="5671649" y="5963003"/>
            <a:ext cx="6607804" cy="2782813"/>
          </a:xfrm>
          <a:prstGeom prst="rect">
            <a:avLst/>
          </a:prstGeom>
        </p:spPr>
        <p:txBody>
          <a:bodyPr lIns="0" tIns="0" rIns="0" bIns="0" rtlCol="0" anchor="t">
            <a:spAutoFit/>
          </a:bodyPr>
          <a:lstStyle/>
          <a:p>
            <a:pPr marL="0" lvl="0" indent="0" algn="ctr">
              <a:lnSpc>
                <a:spcPts val="3080"/>
              </a:lnSpc>
              <a:spcBef>
                <a:spcPct val="0"/>
              </a:spcBef>
            </a:pPr>
            <a:r>
              <a:rPr lang="en-US" sz="2800" u="none" strike="noStrike" dirty="0">
                <a:solidFill>
                  <a:srgbClr val="000000"/>
                </a:solidFill>
                <a:latin typeface="Lato Light" panose="020F0302020204030203" pitchFamily="34" charset="0"/>
                <a:ea typeface="Lato"/>
                <a:cs typeface="Lato"/>
                <a:sym typeface="Lato"/>
              </a:rPr>
              <a:t>I </a:t>
            </a:r>
            <a:r>
              <a:rPr lang="en-US" sz="2800" u="none" strike="noStrike" dirty="0" err="1">
                <a:solidFill>
                  <a:srgbClr val="000000"/>
                </a:solidFill>
                <a:latin typeface="Lato Light" panose="020F0302020204030203" pitchFamily="34" charset="0"/>
                <a:ea typeface="Lato"/>
                <a:cs typeface="Lato"/>
                <a:sym typeface="Lato"/>
              </a:rPr>
              <a:t>risultati</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dell'IA</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sono</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mediazioni</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algoritmiche</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probabilistiche</a:t>
            </a:r>
            <a:r>
              <a:rPr lang="en-US" sz="2800" u="none" strike="noStrike" dirty="0">
                <a:solidFill>
                  <a:srgbClr val="000000"/>
                </a:solidFill>
                <a:latin typeface="Lato Light" panose="020F0302020204030203" pitchFamily="34" charset="0"/>
                <a:ea typeface="Lato"/>
                <a:cs typeface="Lato"/>
                <a:sym typeface="Lato"/>
              </a:rPr>
              <a:t> e non </a:t>
            </a:r>
            <a:r>
              <a:rPr lang="en-US" sz="2800" u="none" strike="noStrike" dirty="0" err="1">
                <a:solidFill>
                  <a:srgbClr val="000000"/>
                </a:solidFill>
                <a:latin typeface="Lato Light" panose="020F0302020204030203" pitchFamily="34" charset="0"/>
                <a:ea typeface="Lato"/>
                <a:cs typeface="Lato"/>
                <a:sym typeface="Lato"/>
              </a:rPr>
              <a:t>fonti</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affidabili</a:t>
            </a:r>
            <a:r>
              <a:rPr lang="en-US" sz="2800" u="none" strike="noStrike" dirty="0">
                <a:solidFill>
                  <a:srgbClr val="000000"/>
                </a:solidFill>
                <a:latin typeface="Lato Light" panose="020F0302020204030203" pitchFamily="34" charset="0"/>
                <a:ea typeface="Lato"/>
                <a:cs typeface="Lato"/>
                <a:sym typeface="Lato"/>
              </a:rPr>
              <a:t>. La </a:t>
            </a:r>
            <a:r>
              <a:rPr lang="en-US" sz="2800" u="none" strike="noStrike" dirty="0" err="1">
                <a:solidFill>
                  <a:srgbClr val="000000"/>
                </a:solidFill>
                <a:latin typeface="Lato Light" panose="020F0302020204030203" pitchFamily="34" charset="0"/>
                <a:ea typeface="Lato"/>
                <a:cs typeface="Lato"/>
                <a:sym typeface="Lato"/>
              </a:rPr>
              <a:t>distinzione</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sta</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tra</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informazioni</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suggerimenti</a:t>
            </a:r>
            <a:r>
              <a:rPr lang="en-US" sz="2800" u="none" strike="noStrike" dirty="0">
                <a:solidFill>
                  <a:srgbClr val="000000"/>
                </a:solidFill>
                <a:latin typeface="Lato Light" panose="020F0302020204030203" pitchFamily="34" charset="0"/>
                <a:ea typeface="Lato"/>
                <a:cs typeface="Lato"/>
                <a:sym typeface="Lato"/>
              </a:rPr>
              <a:t> e </a:t>
            </a:r>
            <a:r>
              <a:rPr lang="en-US" sz="2800" u="none" strike="noStrike" dirty="0" err="1">
                <a:solidFill>
                  <a:srgbClr val="000000"/>
                </a:solidFill>
                <a:latin typeface="Lato Light" panose="020F0302020204030203" pitchFamily="34" charset="0"/>
                <a:ea typeface="Lato"/>
                <a:cs typeface="Lato"/>
                <a:sym typeface="Lato"/>
              </a:rPr>
              <a:t>decisioni</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pedagogiche</a:t>
            </a:r>
            <a:r>
              <a:rPr lang="en-US" sz="2800" u="none" strike="noStrike" dirty="0">
                <a:solidFill>
                  <a:srgbClr val="000000"/>
                </a:solidFill>
                <a:latin typeface="Lato Light" panose="020F0302020204030203" pitchFamily="34" charset="0"/>
                <a:ea typeface="Lato"/>
                <a:cs typeface="Lato"/>
                <a:sym typeface="Lato"/>
              </a:rPr>
              <a:t>, prese </a:t>
            </a:r>
            <a:r>
              <a:rPr lang="en-US" sz="2800" u="none" strike="noStrike" dirty="0" err="1">
                <a:solidFill>
                  <a:srgbClr val="000000"/>
                </a:solidFill>
                <a:latin typeface="Lato Light" panose="020F0302020204030203" pitchFamily="34" charset="0"/>
                <a:ea typeface="Lato"/>
                <a:cs typeface="Lato"/>
                <a:sym typeface="Lato"/>
              </a:rPr>
              <a:t>dagli</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educatori</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che</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applicando</a:t>
            </a:r>
            <a:r>
              <a:rPr lang="en-US" sz="2800" u="none" strike="noStrike" dirty="0">
                <a:solidFill>
                  <a:srgbClr val="000000"/>
                </a:solidFill>
                <a:latin typeface="Lato Light" panose="020F0302020204030203" pitchFamily="34" charset="0"/>
                <a:ea typeface="Lato"/>
                <a:cs typeface="Lato"/>
                <a:sym typeface="Lato"/>
              </a:rPr>
              <a:t> il </a:t>
            </a:r>
            <a:r>
              <a:rPr lang="en-US" sz="2800" u="none" strike="noStrike" dirty="0" err="1">
                <a:solidFill>
                  <a:srgbClr val="000000"/>
                </a:solidFill>
                <a:latin typeface="Lato Light" panose="020F0302020204030203" pitchFamily="34" charset="0"/>
                <a:ea typeface="Lato"/>
                <a:cs typeface="Lato"/>
                <a:sym typeface="Lato"/>
              </a:rPr>
              <a:t>giudizio</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critico</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mantengono</a:t>
            </a:r>
            <a:r>
              <a:rPr lang="en-US" sz="2800" u="none" strike="noStrike" dirty="0">
                <a:solidFill>
                  <a:srgbClr val="000000"/>
                </a:solidFill>
                <a:latin typeface="Lato Light" panose="020F0302020204030203" pitchFamily="34" charset="0"/>
                <a:ea typeface="Lato"/>
                <a:cs typeface="Lato"/>
                <a:sym typeface="Lato"/>
              </a:rPr>
              <a:t> la </a:t>
            </a:r>
            <a:r>
              <a:rPr lang="en-US" sz="2800" u="none" strike="noStrike" dirty="0" err="1">
                <a:solidFill>
                  <a:srgbClr val="000000"/>
                </a:solidFill>
                <a:latin typeface="Lato Light" panose="020F0302020204030203" pitchFamily="34" charset="0"/>
                <a:ea typeface="Lato"/>
                <a:cs typeface="Lato"/>
                <a:sym typeface="Lato"/>
              </a:rPr>
              <a:t>responsabilità</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educativa</a:t>
            </a:r>
            <a:r>
              <a:rPr lang="en-US" sz="2800" u="none" strike="noStrike" dirty="0">
                <a:solidFill>
                  <a:srgbClr val="000000"/>
                </a:solidFill>
                <a:latin typeface="Lato Light" panose="020F0302020204030203" pitchFamily="34" charset="0"/>
                <a:ea typeface="Lato"/>
                <a:cs typeface="Lato"/>
                <a:sym typeface="Lato"/>
              </a:rPr>
              <a:t> ultima.</a:t>
            </a:r>
          </a:p>
        </p:txBody>
      </p:sp>
    </p:spTree>
    <p:custDataLst>
      <p:tags r:id="rId1"/>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30000" y="-61427"/>
            <a:ext cx="6858000" cy="10287000"/>
            <a:chOff x="0" y="0"/>
            <a:chExt cx="9144000" cy="13716000"/>
          </a:xfrm>
        </p:grpSpPr>
        <p:sp>
          <p:nvSpPr>
            <p:cNvPr id="3" name="Freeform 3"/>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n-GB"/>
            </a:p>
          </p:txBody>
        </p:sp>
      </p:grpSp>
      <p:grpSp>
        <p:nvGrpSpPr>
          <p:cNvPr id="4" name="Group 4"/>
          <p:cNvGrpSpPr/>
          <p:nvPr/>
        </p:nvGrpSpPr>
        <p:grpSpPr>
          <a:xfrm>
            <a:off x="14965994" y="349444"/>
            <a:ext cx="2799445" cy="1224267"/>
            <a:chOff x="0" y="0"/>
            <a:chExt cx="3732593" cy="1632356"/>
          </a:xfrm>
        </p:grpSpPr>
        <p:sp>
          <p:nvSpPr>
            <p:cNvPr id="5" name="Freeform 5" descr="Un logo con la testa di una persona in un cerchio.  Il contenuto generato dall'intelligenza artificiale potrebbe essere errato."/>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5"/>
              <a:stretch>
                <a:fillRect r="1" b="-1"/>
              </a:stretch>
            </a:blipFill>
          </p:spPr>
          <p:txBody>
            <a:bodyPr/>
            <a:lstStyle/>
            <a:p>
              <a:endParaRPr lang="en-GB"/>
            </a:p>
          </p:txBody>
        </p:sp>
      </p:grpSp>
      <p:sp>
        <p:nvSpPr>
          <p:cNvPr id="6" name="TextBox 6"/>
          <p:cNvSpPr txBox="1"/>
          <p:nvPr/>
        </p:nvSpPr>
        <p:spPr>
          <a:xfrm>
            <a:off x="1028700" y="1038225"/>
            <a:ext cx="8771582" cy="1266825"/>
          </a:xfrm>
          <a:prstGeom prst="rect">
            <a:avLst/>
          </a:prstGeom>
        </p:spPr>
        <p:txBody>
          <a:bodyPr lIns="0" tIns="0" rIns="0" bIns="0" rtlCol="0" anchor="t">
            <a:spAutoFit/>
          </a:bodyPr>
          <a:lstStyle/>
          <a:p>
            <a:pPr marL="0" lvl="0" indent="0" algn="l">
              <a:lnSpc>
                <a:spcPts val="5039"/>
              </a:lnSpc>
              <a:spcBef>
                <a:spcPct val="0"/>
              </a:spcBef>
            </a:pPr>
            <a:r>
              <a:rPr lang="en-US" sz="4199" u="none" strike="noStrike">
                <a:solidFill>
                  <a:srgbClr val="000000"/>
                </a:solidFill>
                <a:latin typeface="Oswald"/>
                <a:ea typeface="Oswald"/>
                <a:cs typeface="Oswald"/>
                <a:sym typeface="Oswald"/>
              </a:rPr>
              <a:t>IL RUOLO DEL FORMATORE COME MEDIATORE CRITICO</a:t>
            </a:r>
          </a:p>
        </p:txBody>
      </p:sp>
      <p:sp>
        <p:nvSpPr>
          <p:cNvPr id="7" name="TextBox 7"/>
          <p:cNvSpPr txBox="1"/>
          <p:nvPr/>
        </p:nvSpPr>
        <p:spPr>
          <a:xfrm>
            <a:off x="1028700" y="3467100"/>
            <a:ext cx="9458257" cy="4483407"/>
          </a:xfrm>
          <a:prstGeom prst="rect">
            <a:avLst/>
          </a:prstGeom>
        </p:spPr>
        <p:txBody>
          <a:bodyPr lIns="0" tIns="0" rIns="0" bIns="0" rtlCol="0" anchor="t">
            <a:spAutoFit/>
          </a:bodyPr>
          <a:lstStyle/>
          <a:p>
            <a:pPr>
              <a:lnSpc>
                <a:spcPts val="2880"/>
              </a:lnSpc>
              <a:spcBef>
                <a:spcPct val="0"/>
              </a:spcBef>
            </a:pPr>
            <a:r>
              <a:rPr lang="en-US" sz="2400" dirty="0" err="1">
                <a:solidFill>
                  <a:srgbClr val="000000"/>
                </a:solidFill>
                <a:latin typeface="Lato Light"/>
                <a:sym typeface="Lato Light"/>
              </a:rPr>
              <a:t>L'utilizzo</a:t>
            </a:r>
            <a:r>
              <a:rPr lang="en-US" sz="2400" dirty="0">
                <a:solidFill>
                  <a:srgbClr val="000000"/>
                </a:solidFill>
                <a:latin typeface="Lato Light"/>
                <a:sym typeface="Lato Light"/>
              </a:rPr>
              <a:t> </a:t>
            </a:r>
            <a:r>
              <a:rPr lang="en-US" sz="2400" dirty="0" err="1">
                <a:solidFill>
                  <a:srgbClr val="000000"/>
                </a:solidFill>
                <a:latin typeface="Lato Light"/>
                <a:sym typeface="Lato Light"/>
              </a:rPr>
              <a:t>dell'Intelligenza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a:t>
            </a:r>
            <a:r>
              <a:rPr lang="en-US" sz="2400" dirty="0" err="1">
                <a:solidFill>
                  <a:srgbClr val="000000"/>
                </a:solidFill>
                <a:latin typeface="Lato Light"/>
                <a:sym typeface="Lato Light"/>
              </a:rPr>
              <a:t>nella</a:t>
            </a:r>
            <a:r>
              <a:rPr lang="en-US" sz="2400" dirty="0">
                <a:solidFill>
                  <a:srgbClr val="000000"/>
                </a:solidFill>
                <a:latin typeface="Lato Light"/>
                <a:sym typeface="Lato Light"/>
              </a:rPr>
              <a:t> </a:t>
            </a:r>
            <a:r>
              <a:rPr lang="en-US" sz="2400" dirty="0" err="1">
                <a:solidFill>
                  <a:srgbClr val="000000"/>
                </a:solidFill>
                <a:latin typeface="Lato Light"/>
                <a:sym typeface="Lato Light"/>
              </a:rPr>
              <a:t>Formazione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Professionale</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diminuisce</a:t>
            </a:r>
            <a:r>
              <a:rPr lang="en-US" sz="2400" dirty="0">
                <a:solidFill>
                  <a:srgbClr val="000000"/>
                </a:solidFill>
                <a:latin typeface="Lato Light"/>
                <a:sym typeface="Lato Light"/>
              </a:rPr>
              <a:t> la </a:t>
            </a:r>
            <a:r>
              <a:rPr lang="en-US" sz="2400" dirty="0" err="1">
                <a:solidFill>
                  <a:srgbClr val="000000"/>
                </a:solidFill>
                <a:latin typeface="Lato Light"/>
                <a:sym typeface="Lato Light"/>
              </a:rPr>
              <a:t>vostra</a:t>
            </a:r>
            <a:r>
              <a:rPr lang="en-US" sz="2400" dirty="0">
                <a:solidFill>
                  <a:srgbClr val="000000"/>
                </a:solidFill>
                <a:latin typeface="Lato Light"/>
                <a:sym typeface="Lato Light"/>
              </a:rPr>
              <a:t> </a:t>
            </a:r>
            <a:r>
              <a:rPr lang="en-US" sz="2400" dirty="0" err="1">
                <a:solidFill>
                  <a:srgbClr val="000000"/>
                </a:solidFill>
                <a:latin typeface="Lato Light"/>
                <a:sym typeface="Lato Light"/>
              </a:rPr>
              <a:t>responsabilità</a:t>
            </a:r>
            <a:r>
              <a:rPr lang="en-US" sz="2400" dirty="0">
                <a:solidFill>
                  <a:srgbClr val="000000"/>
                </a:solidFill>
                <a:latin typeface="Lato Light"/>
                <a:sym typeface="Lato Light"/>
              </a:rPr>
              <a:t> di </a:t>
            </a:r>
            <a:r>
              <a:rPr lang="en-US" sz="2400" dirty="0" err="1">
                <a:solidFill>
                  <a:srgbClr val="000000"/>
                </a:solidFill>
                <a:latin typeface="Lato Light"/>
                <a:sym typeface="Lato Light"/>
              </a:rPr>
              <a:t>educatori</a:t>
            </a:r>
            <a:r>
              <a:rPr lang="en-US" sz="2400" dirty="0">
                <a:solidFill>
                  <a:srgbClr val="000000"/>
                </a:solidFill>
                <a:latin typeface="Lato Light"/>
                <a:sym typeface="Lato Light"/>
              </a:rPr>
              <a:t>; al </a:t>
            </a:r>
            <a:r>
              <a:rPr lang="en-US" sz="2400" dirty="0" err="1">
                <a:solidFill>
                  <a:srgbClr val="000000"/>
                </a:solidFill>
                <a:latin typeface="Lato Light"/>
                <a:sym typeface="Lato Light"/>
              </a:rPr>
              <a:t>contrario</a:t>
            </a:r>
            <a:r>
              <a:rPr lang="en-US" sz="2400" dirty="0">
                <a:solidFill>
                  <a:srgbClr val="000000"/>
                </a:solidFill>
                <a:latin typeface="Lato Light"/>
                <a:sym typeface="Lato Light"/>
              </a:rPr>
              <a:t>, la </a:t>
            </a:r>
            <a:r>
              <a:rPr lang="en-US" sz="2400" dirty="0" err="1">
                <a:solidFill>
                  <a:srgbClr val="000000"/>
                </a:solidFill>
                <a:latin typeface="Lato Light"/>
                <a:sym typeface="Lato Light"/>
              </a:rPr>
              <a:t>rende</a:t>
            </a:r>
            <a:r>
              <a:rPr lang="en-US" sz="2400" dirty="0">
                <a:solidFill>
                  <a:srgbClr val="000000"/>
                </a:solidFill>
                <a:latin typeface="Lato Light"/>
                <a:sym typeface="Lato Light"/>
              </a:rPr>
              <a:t> </a:t>
            </a:r>
            <a:r>
              <a:rPr lang="en-US" sz="2400" dirty="0" err="1">
                <a:solidFill>
                  <a:srgbClr val="000000"/>
                </a:solidFill>
                <a:latin typeface="Lato Light"/>
                <a:sym typeface="Lato Light"/>
              </a:rPr>
              <a:t>ancora</a:t>
            </a:r>
            <a:r>
              <a:rPr lang="en-US" sz="2400" dirty="0">
                <a:solidFill>
                  <a:srgbClr val="000000"/>
                </a:solidFill>
                <a:latin typeface="Lato Light"/>
                <a:sym typeface="Lato Light"/>
              </a:rPr>
              <a:t> </a:t>
            </a:r>
            <a:r>
              <a:rPr lang="en-US" sz="2400" dirty="0" err="1">
                <a:solidFill>
                  <a:srgbClr val="000000"/>
                </a:solidFill>
                <a:latin typeface="Lato Light"/>
                <a:sym typeface="Lato Light"/>
              </a:rPr>
              <a:t>più</a:t>
            </a:r>
            <a:r>
              <a:rPr lang="en-US" sz="2400" dirty="0">
                <a:solidFill>
                  <a:srgbClr val="000000"/>
                </a:solidFill>
                <a:latin typeface="Lato Light"/>
                <a:sym typeface="Lato Light"/>
              </a:rPr>
              <a:t> </a:t>
            </a:r>
            <a:r>
              <a:rPr lang="en-US" sz="2400" dirty="0" err="1">
                <a:solidFill>
                  <a:srgbClr val="000000"/>
                </a:solidFill>
                <a:latin typeface="Lato Light"/>
                <a:sym typeface="Lato Light"/>
              </a:rPr>
              <a:t>cruciale</a:t>
            </a:r>
            <a:r>
              <a:rPr lang="en-US" sz="2400" dirty="0">
                <a:solidFill>
                  <a:srgbClr val="000000"/>
                </a:solidFill>
                <a:latin typeface="Lato Light"/>
                <a:sym typeface="Lato Light"/>
              </a:rPr>
              <a:t>. L'IA non è un </a:t>
            </a:r>
            <a:r>
              <a:rPr lang="en-US" sz="2400" dirty="0" err="1">
                <a:solidFill>
                  <a:srgbClr val="000000"/>
                </a:solidFill>
                <a:latin typeface="Lato Light"/>
                <a:sym typeface="Lato Light"/>
              </a:rPr>
              <a:t>agente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educativo</a:t>
            </a:r>
            <a:r>
              <a:rPr lang="en-US" sz="2400" dirty="0">
                <a:solidFill>
                  <a:srgbClr val="000000"/>
                </a:solidFill>
                <a:latin typeface="Lato Light"/>
                <a:sym typeface="Lato Light"/>
              </a:rPr>
              <a:t>: è uno </a:t>
            </a:r>
            <a:r>
              <a:rPr lang="en-US" sz="2400" dirty="0" err="1">
                <a:solidFill>
                  <a:srgbClr val="000000"/>
                </a:solidFill>
                <a:latin typeface="Lato Light"/>
                <a:sym typeface="Lato Light"/>
              </a:rPr>
              <a:t>strumento</a:t>
            </a:r>
            <a:r>
              <a:rPr lang="en-US" sz="2400" dirty="0">
                <a:solidFill>
                  <a:srgbClr val="000000"/>
                </a:solidFill>
                <a:latin typeface="Lato Light"/>
                <a:sym typeface="Lato Light"/>
              </a:rPr>
              <a:t> di </a:t>
            </a:r>
            <a:r>
              <a:rPr lang="en-US" sz="2400" dirty="0" err="1">
                <a:solidFill>
                  <a:srgbClr val="000000"/>
                </a:solidFill>
                <a:latin typeface="Lato Light"/>
                <a:sym typeface="Lato Light"/>
              </a:rPr>
              <a:t>supporto</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possiede</a:t>
            </a:r>
            <a:r>
              <a:rPr lang="en-US" sz="2400" dirty="0">
                <a:solidFill>
                  <a:srgbClr val="000000"/>
                </a:solidFill>
                <a:latin typeface="Lato Light"/>
                <a:sym typeface="Lato Light"/>
              </a:rPr>
              <a:t> </a:t>
            </a:r>
            <a:r>
              <a:rPr lang="en-US" sz="2400" dirty="0" err="1">
                <a:solidFill>
                  <a:srgbClr val="000000"/>
                </a:solidFill>
                <a:latin typeface="Lato Light"/>
                <a:sym typeface="Lato Light"/>
              </a:rPr>
              <a:t>giudizio</a:t>
            </a:r>
            <a:r>
              <a:rPr lang="en-US" sz="2400" dirty="0">
                <a:solidFill>
                  <a:srgbClr val="000000"/>
                </a:solidFill>
                <a:latin typeface="Lato Light"/>
                <a:sym typeface="Lato Light"/>
              </a:rPr>
              <a:t> </a:t>
            </a:r>
            <a:r>
              <a:rPr lang="en-US" sz="2400" dirty="0" err="1">
                <a:solidFill>
                  <a:srgbClr val="000000"/>
                </a:solidFill>
                <a:latin typeface="Lato Light"/>
                <a:sym typeface="Lato Light"/>
              </a:rPr>
              <a:t>pedagogico</a:t>
            </a:r>
            <a:r>
              <a:rPr lang="en-US" sz="2400" dirty="0">
                <a:solidFill>
                  <a:srgbClr val="000000"/>
                </a:solidFill>
                <a:latin typeface="Lato Light"/>
                <a:sym typeface="Lato Light"/>
              </a:rPr>
              <a:t> né </a:t>
            </a:r>
            <a:r>
              <a:rPr lang="en-US" sz="2400" dirty="0" err="1">
                <a:solidFill>
                  <a:srgbClr val="000000"/>
                </a:solidFill>
                <a:latin typeface="Lato Light"/>
                <a:sym typeface="Lato Light"/>
              </a:rPr>
              <a:t>responsabilità</a:t>
            </a:r>
            <a:r>
              <a:rPr lang="en-US" sz="2400" dirty="0">
                <a:solidFill>
                  <a:srgbClr val="000000"/>
                </a:solidFill>
                <a:latin typeface="Lato Light"/>
                <a:sym typeface="Lato Light"/>
              </a:rPr>
              <a:t> morale.</a:t>
            </a:r>
          </a:p>
          <a:p>
            <a:pPr>
              <a:lnSpc>
                <a:spcPts val="2880"/>
              </a:lnSpc>
              <a:spcBef>
                <a:spcPct val="0"/>
              </a:spcBef>
            </a:pPr>
            <a:endParaRPr lang="en-US" sz="2400" dirty="0">
              <a:solidFill>
                <a:srgbClr val="000000"/>
              </a:solidFill>
              <a:latin typeface="Lato Light"/>
              <a:sym typeface="Lato Light"/>
            </a:endParaRPr>
          </a:p>
          <a:p>
            <a:pPr>
              <a:lnSpc>
                <a:spcPts val="2880"/>
              </a:lnSpc>
              <a:spcBef>
                <a:spcPct val="0"/>
              </a:spcBef>
            </a:pPr>
            <a:r>
              <a:rPr lang="en-US" sz="2400" dirty="0" err="1">
                <a:solidFill>
                  <a:srgbClr val="000000"/>
                </a:solidFill>
                <a:latin typeface="Lato Light"/>
                <a:sym typeface="Lato Light"/>
              </a:rPr>
              <a:t>Pertanto</a:t>
            </a:r>
            <a:r>
              <a:rPr lang="en-US" sz="2400" dirty="0">
                <a:solidFill>
                  <a:srgbClr val="000000"/>
                </a:solidFill>
                <a:latin typeface="Lato Light"/>
                <a:sym typeface="Lato Light"/>
              </a:rPr>
              <a:t>, il </a:t>
            </a:r>
            <a:r>
              <a:rPr lang="en-US" sz="2400" dirty="0" err="1">
                <a:solidFill>
                  <a:srgbClr val="000000"/>
                </a:solidFill>
                <a:latin typeface="Lato Light"/>
                <a:sym typeface="Lato Light"/>
              </a:rPr>
              <a:t>tuo</a:t>
            </a:r>
            <a:r>
              <a:rPr lang="en-US" sz="2400" dirty="0">
                <a:solidFill>
                  <a:srgbClr val="000000"/>
                </a:solidFill>
                <a:latin typeface="Lato Light"/>
                <a:sym typeface="Lato Light"/>
              </a:rPr>
              <a:t> </a:t>
            </a:r>
            <a:r>
              <a:rPr lang="en-US" sz="2400" dirty="0" err="1">
                <a:solidFill>
                  <a:srgbClr val="000000"/>
                </a:solidFill>
                <a:latin typeface="Lato Light"/>
                <a:sym typeface="Lato Light"/>
              </a:rPr>
              <a:t>ruolo</a:t>
            </a:r>
            <a:r>
              <a:rPr lang="en-US" sz="2400" dirty="0">
                <a:solidFill>
                  <a:srgbClr val="000000"/>
                </a:solidFill>
                <a:latin typeface="Lato Light"/>
                <a:sym typeface="Lato Light"/>
              </a:rPr>
              <a:t> </a:t>
            </a:r>
            <a:r>
              <a:rPr lang="en-US" sz="2400" dirty="0" err="1">
                <a:solidFill>
                  <a:srgbClr val="000000"/>
                </a:solidFill>
                <a:latin typeface="Lato Light"/>
                <a:sym typeface="Lato Light"/>
              </a:rPr>
              <a:t>fondamentale</a:t>
            </a:r>
            <a:r>
              <a:rPr lang="en-US" sz="2400" dirty="0">
                <a:solidFill>
                  <a:srgbClr val="000000"/>
                </a:solidFill>
                <a:latin typeface="Lato Light"/>
                <a:sym typeface="Lato Light"/>
              </a:rPr>
              <a:t> come </a:t>
            </a:r>
            <a:r>
              <a:rPr lang="en-US" sz="2400" dirty="0" err="1">
                <a:solidFill>
                  <a:srgbClr val="000000"/>
                </a:solidFill>
                <a:latin typeface="Lato Light"/>
                <a:sym typeface="Lato Light"/>
              </a:rPr>
              <a:t>mediatore</a:t>
            </a:r>
            <a:r>
              <a:rPr lang="en-US" sz="2400" dirty="0">
                <a:solidFill>
                  <a:srgbClr val="000000"/>
                </a:solidFill>
                <a:latin typeface="Lato Light"/>
                <a:sym typeface="Lato Light"/>
              </a:rPr>
              <a:t> </a:t>
            </a:r>
            <a:r>
              <a:rPr lang="en-US" sz="2400" dirty="0" err="1">
                <a:solidFill>
                  <a:srgbClr val="000000"/>
                </a:solidFill>
                <a:latin typeface="Lato Light"/>
                <a:sym typeface="Lato Light"/>
              </a:rPr>
              <a:t>chiave</a:t>
            </a:r>
            <a:r>
              <a:rPr lang="en-US" sz="2400" dirty="0">
                <a:solidFill>
                  <a:srgbClr val="000000"/>
                </a:solidFill>
                <a:latin typeface="Lato Light"/>
                <a:sym typeface="Lato Light"/>
              </a:rPr>
              <a:t> </a:t>
            </a:r>
            <a:r>
              <a:rPr lang="en-US" sz="2400" dirty="0" err="1">
                <a:solidFill>
                  <a:srgbClr val="000000"/>
                </a:solidFill>
                <a:latin typeface="Lato Light"/>
                <a:sym typeface="Lato Light"/>
              </a:rPr>
              <a:t>tra</a:t>
            </a:r>
            <a:r>
              <a:rPr lang="en-US" sz="2400" dirty="0">
                <a:solidFill>
                  <a:srgbClr val="000000"/>
                </a:solidFill>
                <a:latin typeface="Lato Light"/>
                <a:sym typeface="Lato Light"/>
              </a:rPr>
              <a:t> </a:t>
            </a:r>
            <a:r>
              <a:rPr lang="en-US" sz="2400" dirty="0" err="1">
                <a:solidFill>
                  <a:srgbClr val="000000"/>
                </a:solidFill>
                <a:latin typeface="Lato Light"/>
                <a:sym typeface="Lato Light"/>
              </a:rPr>
              <a:t>tecnologia</a:t>
            </a:r>
            <a:r>
              <a:rPr lang="en-US" sz="2400" dirty="0">
                <a:solidFill>
                  <a:srgbClr val="000000"/>
                </a:solidFill>
                <a:latin typeface="Lato Light"/>
                <a:sym typeface="Lato Light"/>
              </a:rPr>
              <a:t>, </a:t>
            </a:r>
            <a:r>
              <a:rPr lang="en-US" sz="2400" dirty="0" err="1">
                <a:solidFill>
                  <a:srgbClr val="000000"/>
                </a:solidFill>
                <a:latin typeface="Lato Light"/>
                <a:sym typeface="Lato Light"/>
              </a:rPr>
              <a:t>studenti</a:t>
            </a:r>
            <a:r>
              <a:rPr lang="en-US" sz="2400" dirty="0">
                <a:solidFill>
                  <a:srgbClr val="000000"/>
                </a:solidFill>
                <a:latin typeface="Lato Light"/>
                <a:sym typeface="Lato Light"/>
              </a:rPr>
              <a:t> e </a:t>
            </a:r>
            <a:r>
              <a:rPr lang="en-US" sz="2400" dirty="0" err="1">
                <a:solidFill>
                  <a:srgbClr val="000000"/>
                </a:solidFill>
                <a:latin typeface="Lato Light"/>
                <a:sym typeface="Lato Light"/>
              </a:rPr>
              <a:t>obiettivi</a:t>
            </a:r>
            <a:r>
              <a:rPr lang="en-US" sz="2400" dirty="0">
                <a:solidFill>
                  <a:srgbClr val="000000"/>
                </a:solidFill>
                <a:latin typeface="Lato Light"/>
                <a:sym typeface="Lato Light"/>
              </a:rPr>
              <a:t> </a:t>
            </a:r>
            <a:r>
              <a:rPr lang="en-US" sz="2400" dirty="0" err="1">
                <a:solidFill>
                  <a:srgbClr val="000000"/>
                </a:solidFill>
                <a:latin typeface="Lato Light"/>
                <a:sym typeface="Lato Light"/>
              </a:rPr>
              <a:t>formativi</a:t>
            </a:r>
            <a:r>
              <a:rPr lang="en-US" sz="2400" dirty="0">
                <a:solidFill>
                  <a:srgbClr val="000000"/>
                </a:solidFill>
                <a:latin typeface="Lato Light"/>
                <a:sym typeface="Lato Light"/>
              </a:rPr>
              <a:t> è </a:t>
            </a:r>
            <a:r>
              <a:rPr lang="en-US" sz="2400" dirty="0" err="1">
                <a:solidFill>
                  <a:srgbClr val="000000"/>
                </a:solidFill>
                <a:latin typeface="Lato Light"/>
                <a:sym typeface="Lato Light"/>
              </a:rPr>
              <a:t>quello</a:t>
            </a:r>
            <a:r>
              <a:rPr lang="en-US" sz="2400" dirty="0">
                <a:solidFill>
                  <a:srgbClr val="000000"/>
                </a:solidFill>
                <a:latin typeface="Lato Light"/>
                <a:sym typeface="Lato Light"/>
              </a:rPr>
              <a:t> di </a:t>
            </a:r>
            <a:r>
              <a:rPr lang="en-US" sz="2400" dirty="0" err="1">
                <a:solidFill>
                  <a:srgbClr val="000000"/>
                </a:solidFill>
                <a:latin typeface="Lato Light"/>
                <a:sym typeface="Lato Light"/>
              </a:rPr>
              <a:t>svolgere</a:t>
            </a:r>
            <a:r>
              <a:rPr lang="en-US" sz="2400" dirty="0">
                <a:solidFill>
                  <a:srgbClr val="000000"/>
                </a:solidFill>
                <a:latin typeface="Lato Light"/>
                <a:sym typeface="Lato Light"/>
              </a:rPr>
              <a:t> un </a:t>
            </a:r>
            <a:r>
              <a:rPr lang="en-US" sz="2400" dirty="0" err="1">
                <a:solidFill>
                  <a:srgbClr val="000000"/>
                </a:solidFill>
                <a:latin typeface="Lato Light"/>
                <a:sym typeface="Lato Light"/>
              </a:rPr>
              <a:t>ruolo</a:t>
            </a:r>
            <a:r>
              <a:rPr lang="en-US" sz="2400" dirty="0">
                <a:solidFill>
                  <a:srgbClr val="000000"/>
                </a:solidFill>
                <a:latin typeface="Lato Light"/>
                <a:sym typeface="Lato Light"/>
              </a:rPr>
              <a:t> </a:t>
            </a:r>
            <a:r>
              <a:rPr lang="en-US" sz="2400" dirty="0" err="1">
                <a:solidFill>
                  <a:srgbClr val="000000"/>
                </a:solidFill>
                <a:latin typeface="Lato Light"/>
                <a:sym typeface="Lato Light"/>
              </a:rPr>
              <a:t>cruciale</a:t>
            </a:r>
            <a:r>
              <a:rPr lang="en-US" sz="2400" dirty="0">
                <a:solidFill>
                  <a:srgbClr val="000000"/>
                </a:solidFill>
                <a:latin typeface="Lato Light"/>
                <a:sym typeface="Lato Light"/>
              </a:rPr>
              <a:t>.</a:t>
            </a:r>
          </a:p>
          <a:p>
            <a:pPr>
              <a:lnSpc>
                <a:spcPts val="2880"/>
              </a:lnSpc>
              <a:spcBef>
                <a:spcPct val="0"/>
              </a:spcBef>
            </a:pPr>
            <a:endParaRPr lang="en-US" sz="2400" dirty="0">
              <a:solidFill>
                <a:srgbClr val="000000"/>
              </a:solidFill>
              <a:latin typeface="Lato Light"/>
              <a:sym typeface="Lato Light"/>
            </a:endParaRPr>
          </a:p>
          <a:p>
            <a:pPr>
              <a:lnSpc>
                <a:spcPts val="2880"/>
              </a:lnSpc>
              <a:spcBef>
                <a:spcPct val="0"/>
              </a:spcBef>
            </a:pPr>
            <a:r>
              <a:rPr lang="en-US" sz="2400" dirty="0">
                <a:solidFill>
                  <a:srgbClr val="000000"/>
                </a:solidFill>
                <a:latin typeface="Lato Light"/>
                <a:sym typeface="Lato Light"/>
              </a:rPr>
              <a:t>Le </a:t>
            </a:r>
            <a:r>
              <a:rPr lang="en-US" sz="2400" dirty="0" err="1">
                <a:solidFill>
                  <a:srgbClr val="000000"/>
                </a:solidFill>
                <a:latin typeface="Lato Light"/>
                <a:sym typeface="Lato Light"/>
              </a:rPr>
              <a:t>raccomandazioni</a:t>
            </a:r>
            <a:r>
              <a:rPr lang="en-US" sz="2400" dirty="0">
                <a:solidFill>
                  <a:srgbClr val="000000"/>
                </a:solidFill>
                <a:latin typeface="Lato Light"/>
                <a:sym typeface="Lato Light"/>
              </a:rPr>
              <a:t> o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risultati</a:t>
            </a:r>
            <a:r>
              <a:rPr lang="en-US" sz="2400" dirty="0">
                <a:solidFill>
                  <a:srgbClr val="000000"/>
                </a:solidFill>
                <a:latin typeface="Lato Light"/>
                <a:sym typeface="Lato Light"/>
              </a:rPr>
              <a:t> </a:t>
            </a:r>
            <a:r>
              <a:rPr lang="en-US" sz="2400" dirty="0" err="1">
                <a:solidFill>
                  <a:srgbClr val="000000"/>
                </a:solidFill>
                <a:latin typeface="Lato Light"/>
                <a:sym typeface="Lato Light"/>
              </a:rPr>
              <a:t>generati</a:t>
            </a:r>
            <a:r>
              <a:rPr lang="en-US" sz="2400" dirty="0">
                <a:solidFill>
                  <a:srgbClr val="000000"/>
                </a:solidFill>
                <a:latin typeface="Lato Light"/>
                <a:sym typeface="Lato Light"/>
              </a:rPr>
              <a:t> </a:t>
            </a:r>
            <a:r>
              <a:rPr lang="en-US" sz="2400" dirty="0" err="1">
                <a:solidFill>
                  <a:srgbClr val="000000"/>
                </a:solidFill>
                <a:latin typeface="Lato Light"/>
                <a:sym typeface="Lato Light"/>
              </a:rPr>
              <a:t>dall'IA</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dovrebbero</a:t>
            </a:r>
            <a:r>
              <a:rPr lang="en-US" sz="2400" dirty="0">
                <a:solidFill>
                  <a:srgbClr val="000000"/>
                </a:solidFill>
                <a:latin typeface="Lato Light"/>
                <a:sym typeface="Lato Light"/>
              </a:rPr>
              <a:t> </a:t>
            </a:r>
            <a:r>
              <a:rPr lang="en-US" sz="2400" dirty="0" err="1">
                <a:solidFill>
                  <a:srgbClr val="000000"/>
                </a:solidFill>
                <a:latin typeface="Lato Light"/>
                <a:sym typeface="Lato Light"/>
              </a:rPr>
              <a:t>mai</a:t>
            </a:r>
            <a:r>
              <a:rPr lang="en-US" sz="2400" dirty="0">
                <a:solidFill>
                  <a:srgbClr val="000000"/>
                </a:solidFill>
                <a:latin typeface="Lato Light"/>
                <a:sym typeface="Lato Light"/>
              </a:rPr>
              <a:t> </a:t>
            </a:r>
            <a:r>
              <a:rPr lang="en-US" sz="2400" dirty="0" err="1">
                <a:solidFill>
                  <a:srgbClr val="000000"/>
                </a:solidFill>
                <a:latin typeface="Lato Light"/>
                <a:sym typeface="Lato Light"/>
              </a:rPr>
              <a:t>essere</a:t>
            </a:r>
            <a:r>
              <a:rPr lang="en-US" sz="2400" dirty="0">
                <a:solidFill>
                  <a:srgbClr val="000000"/>
                </a:solidFill>
                <a:latin typeface="Lato Light"/>
                <a:sym typeface="Lato Light"/>
              </a:rPr>
              <a:t> </a:t>
            </a:r>
            <a:r>
              <a:rPr lang="en-US" sz="2400" dirty="0" err="1">
                <a:solidFill>
                  <a:srgbClr val="000000"/>
                </a:solidFill>
                <a:latin typeface="Lato Light"/>
                <a:sym typeface="Lato Light"/>
              </a:rPr>
              <a:t>accettati</a:t>
            </a:r>
            <a:r>
              <a:rPr lang="en-US" sz="2400" dirty="0">
                <a:solidFill>
                  <a:srgbClr val="000000"/>
                </a:solidFill>
                <a:latin typeface="Lato Light"/>
                <a:sym typeface="Lato Light"/>
              </a:rPr>
              <a:t> </a:t>
            </a:r>
            <a:r>
              <a:rPr lang="en-US" sz="2400" dirty="0" err="1">
                <a:solidFill>
                  <a:srgbClr val="000000"/>
                </a:solidFill>
                <a:latin typeface="Lato Light"/>
                <a:sym typeface="Lato Light"/>
              </a:rPr>
              <a:t>automaticamente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devono</a:t>
            </a:r>
            <a:r>
              <a:rPr lang="en-US" sz="2400" dirty="0">
                <a:solidFill>
                  <a:srgbClr val="000000"/>
                </a:solidFill>
                <a:latin typeface="Lato Light"/>
                <a:sym typeface="Lato Light"/>
              </a:rPr>
              <a:t> sempre </a:t>
            </a:r>
            <a:r>
              <a:rPr lang="en-US" sz="2400" dirty="0" err="1">
                <a:solidFill>
                  <a:srgbClr val="000000"/>
                </a:solidFill>
                <a:latin typeface="Lato Light"/>
                <a:sym typeface="Lato Light"/>
              </a:rPr>
              <a:t>essere</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interpretati</a:t>
            </a:r>
            <a:r>
              <a:rPr lang="en-US" sz="2400" dirty="0">
                <a:solidFill>
                  <a:srgbClr val="000000"/>
                </a:solidFill>
                <a:latin typeface="Lato Light"/>
                <a:sym typeface="Lato Light"/>
              </a:rPr>
              <a:t>, </a:t>
            </a:r>
            <a:r>
              <a:rPr lang="en-US" sz="2400" dirty="0" err="1">
                <a:solidFill>
                  <a:srgbClr val="000000"/>
                </a:solidFill>
                <a:latin typeface="Lato Light"/>
                <a:sym typeface="Lato Light"/>
              </a:rPr>
              <a:t>contestualizzati</a:t>
            </a:r>
            <a:r>
              <a:rPr lang="en-US" sz="2400" dirty="0">
                <a:solidFill>
                  <a:srgbClr val="000000"/>
                </a:solidFill>
                <a:latin typeface="Lato Light"/>
                <a:sym typeface="Lato Light"/>
              </a:rPr>
              <a:t> e </a:t>
            </a:r>
            <a:r>
              <a:rPr lang="en-US" sz="2400" dirty="0" err="1">
                <a:solidFill>
                  <a:srgbClr val="000000"/>
                </a:solidFill>
                <a:latin typeface="Lato Light"/>
                <a:sym typeface="Lato Light"/>
              </a:rPr>
              <a:t>valutati</a:t>
            </a:r>
            <a:r>
              <a:rPr lang="en-US" sz="2400" dirty="0">
                <a:solidFill>
                  <a:srgbClr val="000000"/>
                </a:solidFill>
                <a:latin typeface="Lato Light"/>
                <a:sym typeface="Lato Light"/>
              </a:rPr>
              <a:t> alla luce </a:t>
            </a:r>
            <a:r>
              <a:rPr lang="en-US" sz="2400" dirty="0" err="1">
                <a:solidFill>
                  <a:srgbClr val="000000"/>
                </a:solidFill>
                <a:latin typeface="Lato Light"/>
                <a:sym typeface="Lato Light"/>
              </a:rPr>
              <a:t>dell'esperienza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educativa</a:t>
            </a:r>
            <a:r>
              <a:rPr lang="en-US" sz="2400" dirty="0">
                <a:solidFill>
                  <a:srgbClr val="000000"/>
                </a:solidFill>
                <a:latin typeface="Lato Light"/>
                <a:sym typeface="Lato Light"/>
              </a:rPr>
              <a:t>.</a:t>
            </a:r>
          </a:p>
          <a:p>
            <a:pPr marL="0" lvl="0" indent="0" algn="just">
              <a:lnSpc>
                <a:spcPts val="3359"/>
              </a:lnSpc>
            </a:pPr>
            <a:endParaRPr lang="en-US" sz="2400" u="none" strike="noStrike" dirty="0">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951466" y="7004536"/>
            <a:ext cx="4307834" cy="2253764"/>
            <a:chOff x="0" y="0"/>
            <a:chExt cx="5743778" cy="3005018"/>
          </a:xfrm>
        </p:grpSpPr>
        <p:sp>
          <p:nvSpPr>
            <p:cNvPr id="3" name="Freeform 3"/>
            <p:cNvSpPr/>
            <p:nvPr/>
          </p:nvSpPr>
          <p:spPr>
            <a:xfrm>
              <a:off x="0" y="0"/>
              <a:ext cx="5743829" cy="3005069"/>
            </a:xfrm>
            <a:custGeom>
              <a:avLst/>
              <a:gdLst/>
              <a:ahLst/>
              <a:cxnLst/>
              <a:rect l="l" t="t" r="r" b="b"/>
              <a:pathLst>
                <a:path w="5743829" h="3005069">
                  <a:moveTo>
                    <a:pt x="0" y="751204"/>
                  </a:moveTo>
                  <a:lnTo>
                    <a:pt x="4241292" y="751204"/>
                  </a:lnTo>
                  <a:lnTo>
                    <a:pt x="4241292" y="0"/>
                  </a:lnTo>
                  <a:lnTo>
                    <a:pt x="5743829" y="1502534"/>
                  </a:lnTo>
                  <a:lnTo>
                    <a:pt x="4241292" y="3005069"/>
                  </a:lnTo>
                  <a:lnTo>
                    <a:pt x="4241292" y="2253738"/>
                  </a:lnTo>
                  <a:lnTo>
                    <a:pt x="0" y="2253738"/>
                  </a:lnTo>
                  <a:close/>
                </a:path>
              </a:pathLst>
            </a:custGeom>
            <a:solidFill>
              <a:srgbClr val="FFC000"/>
            </a:solidFill>
            <a:ln w="38100" cap="sq">
              <a:solidFill>
                <a:srgbClr val="6B2926"/>
              </a:solidFill>
              <a:prstDash val="solid"/>
              <a:miter/>
            </a:ln>
          </p:spPr>
          <p:txBody>
            <a:bodyPr/>
            <a:lstStyle/>
            <a:p>
              <a:endParaRPr lang="en-GB" dirty="0"/>
            </a:p>
          </p:txBody>
        </p:sp>
        <p:sp>
          <p:nvSpPr>
            <p:cNvPr id="4" name="TextBox 4"/>
            <p:cNvSpPr txBox="1"/>
            <p:nvPr/>
          </p:nvSpPr>
          <p:spPr>
            <a:xfrm>
              <a:off x="0" y="-9525"/>
              <a:ext cx="5743778" cy="3014543"/>
            </a:xfrm>
            <a:prstGeom prst="rect">
              <a:avLst/>
            </a:prstGeom>
          </p:spPr>
          <p:txBody>
            <a:bodyPr lIns="50800" tIns="50800" rIns="50800" bIns="50800" rtlCol="0" anchor="ctr"/>
            <a:lstStyle/>
            <a:p>
              <a:pPr marL="0" lvl="0" indent="0" algn="ctr">
                <a:lnSpc>
                  <a:spcPts val="4320"/>
                </a:lnSpc>
                <a:spcBef>
                  <a:spcPct val="0"/>
                </a:spcBef>
              </a:pPr>
              <a:r>
                <a:rPr lang="en-US" sz="3600" b="1" strike="noStrike" dirty="0">
                  <a:solidFill>
                    <a:srgbClr val="FFFFFF"/>
                  </a:solidFill>
                  <a:latin typeface="Lato Bold"/>
                  <a:ea typeface="Lato Bold"/>
                  <a:cs typeface="Lato Bold"/>
                  <a:sym typeface="Lato Bold"/>
                </a:rPr>
                <a:t>Test</a:t>
              </a:r>
            </a:p>
          </p:txBody>
        </p:sp>
      </p:grpSp>
      <p:sp>
        <p:nvSpPr>
          <p:cNvPr id="5" name="TextBox 5"/>
          <p:cNvSpPr txBox="1"/>
          <p:nvPr/>
        </p:nvSpPr>
        <p:spPr>
          <a:xfrm>
            <a:off x="953827" y="1866900"/>
            <a:ext cx="9311600" cy="5551007"/>
          </a:xfrm>
          <a:prstGeom prst="rect">
            <a:avLst/>
          </a:prstGeom>
        </p:spPr>
        <p:txBody>
          <a:bodyPr lIns="0" tIns="0" rIns="0" bIns="0" rtlCol="0" anchor="t">
            <a:spAutoFit/>
          </a:bodyPr>
          <a:lstStyle/>
          <a:p>
            <a:pPr>
              <a:lnSpc>
                <a:spcPts val="2880"/>
              </a:lnSpc>
              <a:spcBef>
                <a:spcPct val="0"/>
              </a:spcBef>
            </a:pPr>
            <a:r>
              <a:rPr lang="en-US" sz="2400" dirty="0">
                <a:solidFill>
                  <a:srgbClr val="000000"/>
                </a:solidFill>
                <a:latin typeface="Lato Light"/>
                <a:sym typeface="Lato Light"/>
              </a:rPr>
              <a:t>In </a:t>
            </a:r>
            <a:r>
              <a:rPr lang="en-US" sz="2400" dirty="0" err="1">
                <a:solidFill>
                  <a:srgbClr val="000000"/>
                </a:solidFill>
                <a:latin typeface="Lato Light"/>
                <a:sym typeface="Lato Light"/>
              </a:rPr>
              <a:t>qualità</a:t>
            </a:r>
            <a:r>
              <a:rPr lang="en-US" sz="2400" dirty="0">
                <a:solidFill>
                  <a:srgbClr val="000000"/>
                </a:solidFill>
                <a:latin typeface="Lato Light"/>
                <a:sym typeface="Lato Light"/>
              </a:rPr>
              <a:t> di </a:t>
            </a:r>
            <a:r>
              <a:rPr lang="en-US" sz="2400" dirty="0" err="1">
                <a:solidFill>
                  <a:srgbClr val="000000"/>
                </a:solidFill>
                <a:latin typeface="Lato Light"/>
                <a:sym typeface="Lato Light"/>
              </a:rPr>
              <a:t>educatore</a:t>
            </a:r>
            <a:r>
              <a:rPr lang="en-US" sz="2400" dirty="0">
                <a:solidFill>
                  <a:srgbClr val="000000"/>
                </a:solidFill>
                <a:latin typeface="Lato Light"/>
                <a:sym typeface="Lato Light"/>
              </a:rPr>
              <a:t>, il </a:t>
            </a:r>
            <a:r>
              <a:rPr lang="en-US" sz="2400" dirty="0" err="1">
                <a:solidFill>
                  <a:srgbClr val="000000"/>
                </a:solidFill>
                <a:latin typeface="Lato Light"/>
                <a:sym typeface="Lato Light"/>
              </a:rPr>
              <a:t>tuo</a:t>
            </a:r>
            <a:r>
              <a:rPr lang="en-US" sz="2400" dirty="0">
                <a:solidFill>
                  <a:srgbClr val="000000"/>
                </a:solidFill>
                <a:latin typeface="Lato Light"/>
                <a:sym typeface="Lato Light"/>
              </a:rPr>
              <a:t> </a:t>
            </a:r>
            <a:r>
              <a:rPr lang="en-US" sz="2400" dirty="0" err="1">
                <a:solidFill>
                  <a:srgbClr val="000000"/>
                </a:solidFill>
                <a:latin typeface="Lato Light"/>
                <a:sym typeface="Lato Light"/>
              </a:rPr>
              <a:t>ruolo</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educativo</a:t>
            </a:r>
            <a:r>
              <a:rPr lang="en-US" sz="2400" dirty="0">
                <a:solidFill>
                  <a:srgbClr val="000000"/>
                </a:solidFill>
                <a:latin typeface="Lato Light"/>
                <a:sym typeface="Lato Light"/>
              </a:rPr>
              <a:t> è </a:t>
            </a:r>
            <a:r>
              <a:rPr lang="en-US" sz="2400" dirty="0" err="1">
                <a:solidFill>
                  <a:srgbClr val="000000"/>
                </a:solidFill>
                <a:latin typeface="Lato Light"/>
                <a:sym typeface="Lato Light"/>
              </a:rPr>
              <a:t>più</a:t>
            </a:r>
            <a:r>
              <a:rPr lang="en-US" sz="2400" dirty="0">
                <a:solidFill>
                  <a:srgbClr val="000000"/>
                </a:solidFill>
                <a:latin typeface="Lato Light"/>
                <a:sym typeface="Lato Light"/>
              </a:rPr>
              <a:t> </a:t>
            </a:r>
            <a:r>
              <a:rPr lang="en-US" sz="2400" dirty="0" err="1">
                <a:solidFill>
                  <a:srgbClr val="000000"/>
                </a:solidFill>
                <a:latin typeface="Lato Light"/>
                <a:sym typeface="Lato Light"/>
              </a:rPr>
              <a:t>ampio</a:t>
            </a:r>
            <a:r>
              <a:rPr lang="en-US" sz="2400" dirty="0">
                <a:solidFill>
                  <a:srgbClr val="000000"/>
                </a:solidFill>
                <a:latin typeface="Lato Light"/>
                <a:sym typeface="Lato Light"/>
              </a:rPr>
              <a:t>: </a:t>
            </a:r>
            <a:r>
              <a:rPr lang="en-US" sz="2400" dirty="0" err="1">
                <a:solidFill>
                  <a:srgbClr val="000000"/>
                </a:solidFill>
                <a:latin typeface="Lato Light"/>
                <a:sym typeface="Lato Light"/>
              </a:rPr>
              <a:t>promuovere</a:t>
            </a:r>
            <a:r>
              <a:rPr lang="en-US" sz="2400" dirty="0">
                <a:solidFill>
                  <a:srgbClr val="000000"/>
                </a:solidFill>
                <a:latin typeface="Lato Light"/>
                <a:sym typeface="Lato Light"/>
              </a:rPr>
              <a:t> un </a:t>
            </a:r>
            <a:r>
              <a:rPr lang="en-US" sz="2400" dirty="0" err="1">
                <a:solidFill>
                  <a:srgbClr val="000000"/>
                </a:solidFill>
                <a:latin typeface="Lato Light"/>
                <a:sym typeface="Lato Light"/>
              </a:rPr>
              <a:t>uso</a:t>
            </a:r>
            <a:r>
              <a:rPr lang="en-US" sz="2400" dirty="0">
                <a:solidFill>
                  <a:srgbClr val="000000"/>
                </a:solidFill>
                <a:latin typeface="Lato Light"/>
                <a:sym typeface="Lato Light"/>
              </a:rPr>
              <a:t> </a:t>
            </a:r>
            <a:r>
              <a:rPr lang="en-US" sz="2400" dirty="0" err="1">
                <a:solidFill>
                  <a:srgbClr val="000000"/>
                </a:solidFill>
                <a:latin typeface="Lato Light"/>
                <a:sym typeface="Lato Light"/>
              </a:rPr>
              <a:t>consapevole</a:t>
            </a:r>
            <a:r>
              <a:rPr lang="en-US" sz="2400" dirty="0">
                <a:solidFill>
                  <a:srgbClr val="000000"/>
                </a:solidFill>
                <a:latin typeface="Lato Light"/>
                <a:sym typeface="Lato Light"/>
              </a:rPr>
              <a:t> </a:t>
            </a:r>
            <a:r>
              <a:rPr lang="en-US" sz="2400" dirty="0" err="1">
                <a:solidFill>
                  <a:srgbClr val="000000"/>
                </a:solidFill>
                <a:latin typeface="Lato Light"/>
                <a:sym typeface="Lato Light"/>
              </a:rPr>
              <a:t>dell'IA</a:t>
            </a:r>
            <a:r>
              <a:rPr lang="en-US" sz="2400" dirty="0">
                <a:solidFill>
                  <a:srgbClr val="000000"/>
                </a:solidFill>
                <a:latin typeface="Lato Light"/>
                <a:sym typeface="Lato Light"/>
              </a:rPr>
              <a:t>, </a:t>
            </a:r>
            <a:r>
              <a:rPr lang="en-US" sz="2400" dirty="0" err="1">
                <a:solidFill>
                  <a:srgbClr val="000000"/>
                </a:solidFill>
                <a:latin typeface="Lato Light"/>
                <a:sym typeface="Lato Light"/>
              </a:rPr>
              <a:t>aiutando</a:t>
            </a:r>
            <a:r>
              <a:rPr lang="en-US" sz="2400" dirty="0">
                <a:solidFill>
                  <a:srgbClr val="000000"/>
                </a:solidFill>
                <a:latin typeface="Lato Light"/>
                <a:sym typeface="Lato Light"/>
              </a:rPr>
              <a:t> </a:t>
            </a:r>
            <a:r>
              <a:rPr lang="en-US" sz="2400" dirty="0" err="1">
                <a:solidFill>
                  <a:srgbClr val="000000"/>
                </a:solidFill>
                <a:latin typeface="Lato Light"/>
                <a:sym typeface="Lato Light"/>
              </a:rPr>
              <a:t>studenti</a:t>
            </a:r>
            <a:r>
              <a:rPr lang="en-US" sz="2400" dirty="0">
                <a:solidFill>
                  <a:srgbClr val="000000"/>
                </a:solidFill>
                <a:latin typeface="Lato Light"/>
                <a:sym typeface="Lato Light"/>
              </a:rPr>
              <a:t> e </a:t>
            </a:r>
            <a:r>
              <a:rPr lang="en-US" sz="2400" dirty="0" err="1">
                <a:solidFill>
                  <a:srgbClr val="000000"/>
                </a:solidFill>
                <a:latin typeface="Lato Light"/>
                <a:sym typeface="Lato Light"/>
              </a:rPr>
              <a:t>colleghi</a:t>
            </a:r>
            <a:r>
              <a:rPr lang="en-US" sz="2400" dirty="0">
                <a:solidFill>
                  <a:srgbClr val="000000"/>
                </a:solidFill>
                <a:latin typeface="Lato Light"/>
                <a:sym typeface="Lato Light"/>
              </a:rPr>
              <a:t> a </a:t>
            </a:r>
            <a:r>
              <a:rPr lang="en-US" sz="2400" dirty="0" err="1">
                <a:solidFill>
                  <a:srgbClr val="000000"/>
                </a:solidFill>
                <a:latin typeface="Lato Light"/>
                <a:sym typeface="Lato Light"/>
              </a:rPr>
              <a:t>sviluppare</a:t>
            </a:r>
            <a:r>
              <a:rPr lang="en-US" sz="2400" dirty="0">
                <a:solidFill>
                  <a:srgbClr val="000000"/>
                </a:solidFill>
                <a:latin typeface="Lato Light"/>
                <a:sym typeface="Lato Light"/>
              </a:rPr>
              <a:t> </a:t>
            </a:r>
            <a:r>
              <a:rPr lang="en-US" sz="2400" dirty="0" err="1">
                <a:solidFill>
                  <a:srgbClr val="000000"/>
                </a:solidFill>
                <a:latin typeface="Lato Light"/>
                <a:sym typeface="Lato Light"/>
              </a:rPr>
              <a:t>autonomia</a:t>
            </a:r>
            <a:r>
              <a:rPr lang="en-US" sz="2400" dirty="0">
                <a:solidFill>
                  <a:srgbClr val="000000"/>
                </a:solidFill>
                <a:latin typeface="Lato Light"/>
                <a:sym typeface="Lato Light"/>
              </a:rPr>
              <a:t> di </a:t>
            </a:r>
            <a:r>
              <a:rPr lang="en-US" sz="2400" dirty="0" err="1">
                <a:solidFill>
                  <a:srgbClr val="000000"/>
                </a:solidFill>
                <a:latin typeface="Lato Light"/>
                <a:sym typeface="Lato Light"/>
              </a:rPr>
              <a:t>giudizio</a:t>
            </a:r>
            <a:r>
              <a:rPr lang="en-US" sz="2400" dirty="0">
                <a:solidFill>
                  <a:srgbClr val="000000"/>
                </a:solidFill>
                <a:latin typeface="Lato Light"/>
                <a:sym typeface="Lato Light"/>
              </a:rPr>
              <a:t> e a </a:t>
            </a:r>
            <a:r>
              <a:rPr lang="en-US" sz="2400" dirty="0" err="1">
                <a:solidFill>
                  <a:srgbClr val="000000"/>
                </a:solidFill>
                <a:latin typeface="Lato Light"/>
                <a:sym typeface="Lato Light"/>
              </a:rPr>
              <a:t>superare</a:t>
            </a:r>
            <a:r>
              <a:rPr lang="en-US" sz="2400" dirty="0">
                <a:solidFill>
                  <a:srgbClr val="000000"/>
                </a:solidFill>
                <a:latin typeface="Lato Light"/>
                <a:sym typeface="Lato Light"/>
              </a:rPr>
              <a:t> </a:t>
            </a:r>
            <a:r>
              <a:rPr lang="en-US" sz="2400" dirty="0" err="1">
                <a:solidFill>
                  <a:srgbClr val="000000"/>
                </a:solidFill>
                <a:latin typeface="Lato Light"/>
                <a:sym typeface="Lato Light"/>
              </a:rPr>
              <a:t>l'idea</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la </a:t>
            </a:r>
            <a:r>
              <a:rPr lang="en-US" sz="2400" dirty="0" err="1">
                <a:solidFill>
                  <a:srgbClr val="000000"/>
                </a:solidFill>
                <a:latin typeface="Lato Light"/>
                <a:sym typeface="Lato Light"/>
              </a:rPr>
              <a:t>tecnologia</a:t>
            </a:r>
            <a:r>
              <a:rPr lang="en-US" sz="2400" dirty="0">
                <a:solidFill>
                  <a:srgbClr val="000000"/>
                </a:solidFill>
                <a:latin typeface="Lato Light"/>
                <a:sym typeface="Lato Light"/>
              </a:rPr>
              <a:t> </a:t>
            </a:r>
            <a:r>
              <a:rPr lang="en-US" sz="2400" dirty="0" err="1">
                <a:solidFill>
                  <a:srgbClr val="000000"/>
                </a:solidFill>
                <a:latin typeface="Lato Light"/>
                <a:sym typeface="Lato Light"/>
              </a:rPr>
              <a:t>sia</a:t>
            </a:r>
            <a:r>
              <a:rPr lang="en-US" sz="2400" dirty="0">
                <a:solidFill>
                  <a:srgbClr val="000000"/>
                </a:solidFill>
                <a:latin typeface="Lato Light"/>
                <a:sym typeface="Lato Light"/>
              </a:rPr>
              <a:t> </a:t>
            </a:r>
            <a:r>
              <a:rPr lang="en-US" sz="2400" dirty="0" err="1">
                <a:solidFill>
                  <a:srgbClr val="000000"/>
                </a:solidFill>
                <a:latin typeface="Lato Light"/>
                <a:sym typeface="Lato Light"/>
              </a:rPr>
              <a:t>neutrale</a:t>
            </a:r>
            <a:r>
              <a:rPr lang="en-US" sz="2400" dirty="0">
                <a:solidFill>
                  <a:srgbClr val="000000"/>
                </a:solidFill>
                <a:latin typeface="Lato Light"/>
                <a:sym typeface="Lato Light"/>
              </a:rPr>
              <a:t> o </a:t>
            </a:r>
            <a:r>
              <a:rPr lang="en-US" sz="2400" dirty="0" err="1">
                <a:solidFill>
                  <a:srgbClr val="000000"/>
                </a:solidFill>
                <a:latin typeface="Lato Light"/>
                <a:sym typeface="Lato Light"/>
              </a:rPr>
              <a:t>infallibile</a:t>
            </a:r>
            <a:r>
              <a:rPr lang="en-US" sz="2400" dirty="0">
                <a:solidFill>
                  <a:srgbClr val="000000"/>
                </a:solidFill>
                <a:latin typeface="Lato Light"/>
                <a:sym typeface="Lato Light"/>
              </a:rPr>
              <a:t>.</a:t>
            </a:r>
          </a:p>
          <a:p>
            <a:pPr>
              <a:lnSpc>
                <a:spcPts val="2880"/>
              </a:lnSpc>
              <a:spcBef>
                <a:spcPct val="0"/>
              </a:spcBef>
            </a:pPr>
            <a:endParaRPr lang="en-US" sz="2400" dirty="0">
              <a:solidFill>
                <a:srgbClr val="000000"/>
              </a:solidFill>
              <a:latin typeface="Lato Light"/>
              <a:sym typeface="Lato Light"/>
            </a:endParaRPr>
          </a:p>
          <a:p>
            <a:pPr>
              <a:lnSpc>
                <a:spcPts val="2880"/>
              </a:lnSpc>
              <a:spcBef>
                <a:spcPct val="0"/>
              </a:spcBef>
            </a:pPr>
            <a:r>
              <a:rPr lang="en-US" sz="2400" dirty="0" err="1">
                <a:solidFill>
                  <a:srgbClr val="000000"/>
                </a:solidFill>
                <a:latin typeface="Lato Light"/>
                <a:sym typeface="Lato Light"/>
              </a:rPr>
              <a:t>Ciò</a:t>
            </a:r>
            <a:r>
              <a:rPr lang="en-US" sz="2400" dirty="0">
                <a:solidFill>
                  <a:srgbClr val="000000"/>
                </a:solidFill>
                <a:latin typeface="Lato Light"/>
                <a:sym typeface="Lato Light"/>
              </a:rPr>
              <a:t> </a:t>
            </a:r>
            <a:r>
              <a:rPr lang="en-US" sz="2400" dirty="0" err="1">
                <a:solidFill>
                  <a:srgbClr val="000000"/>
                </a:solidFill>
                <a:latin typeface="Lato Light"/>
                <a:sym typeface="Lato Light"/>
              </a:rPr>
              <a:t>implica</a:t>
            </a:r>
            <a:r>
              <a:rPr lang="en-US" sz="2400" dirty="0">
                <a:solidFill>
                  <a:srgbClr val="000000"/>
                </a:solidFill>
                <a:latin typeface="Lato Light"/>
                <a:sym typeface="Lato Light"/>
              </a:rPr>
              <a:t> </a:t>
            </a:r>
            <a:r>
              <a:rPr lang="en-US" sz="2400" dirty="0" err="1">
                <a:solidFill>
                  <a:srgbClr val="000000"/>
                </a:solidFill>
                <a:latin typeface="Lato Light"/>
                <a:sym typeface="Lato Light"/>
              </a:rPr>
              <a:t>sapere</a:t>
            </a:r>
            <a:r>
              <a:rPr lang="en-US" sz="2400" dirty="0">
                <a:solidFill>
                  <a:srgbClr val="000000"/>
                </a:solidFill>
                <a:latin typeface="Lato Light"/>
                <a:sym typeface="Lato Light"/>
              </a:rPr>
              <a:t> come:</a:t>
            </a:r>
          </a:p>
          <a:p>
            <a:pPr marL="457200" indent="-457200">
              <a:lnSpc>
                <a:spcPts val="2880"/>
              </a:lnSpc>
              <a:spcBef>
                <a:spcPct val="0"/>
              </a:spcBef>
              <a:buFont typeface="+mj-lt"/>
              <a:buAutoNum type="arabicPeriod"/>
            </a:pPr>
            <a:r>
              <a:rPr lang="en-US" sz="2400" dirty="0" err="1">
                <a:solidFill>
                  <a:srgbClr val="000000"/>
                </a:solidFill>
                <a:latin typeface="Lato Light"/>
                <a:sym typeface="Lato Light"/>
              </a:rPr>
              <a:t>Riconoscere</a:t>
            </a:r>
            <a:r>
              <a:rPr lang="en-US" sz="2400" dirty="0">
                <a:solidFill>
                  <a:srgbClr val="000000"/>
                </a:solidFill>
                <a:latin typeface="Lato Light"/>
                <a:sym typeface="Lato Light"/>
              </a:rPr>
              <a:t> e </a:t>
            </a:r>
            <a:r>
              <a:rPr lang="en-US" sz="2400" dirty="0" err="1">
                <a:solidFill>
                  <a:srgbClr val="000000"/>
                </a:solidFill>
                <a:latin typeface="Lato Light"/>
                <a:sym typeface="Lato Light"/>
              </a:rPr>
              <a:t>interpretare</a:t>
            </a:r>
            <a:r>
              <a:rPr lang="en-US" sz="2400" dirty="0">
                <a:solidFill>
                  <a:srgbClr val="000000"/>
                </a:solidFill>
                <a:latin typeface="Lato Light"/>
                <a:sym typeface="Lato Light"/>
              </a:rPr>
              <a:t> le </a:t>
            </a:r>
            <a:r>
              <a:rPr lang="en-US" sz="2400" dirty="0" err="1">
                <a:solidFill>
                  <a:srgbClr val="000000"/>
                </a:solidFill>
                <a:latin typeface="Lato Light"/>
                <a:sym typeface="Lato Light"/>
              </a:rPr>
              <a:t>informazioni</a:t>
            </a:r>
            <a:r>
              <a:rPr lang="en-US" sz="2400" dirty="0">
                <a:solidFill>
                  <a:srgbClr val="000000"/>
                </a:solidFill>
                <a:latin typeface="Lato Light"/>
                <a:sym typeface="Lato Light"/>
              </a:rPr>
              <a:t> generate </a:t>
            </a:r>
            <a:r>
              <a:rPr lang="en-US" sz="2400" dirty="0" err="1">
                <a:solidFill>
                  <a:srgbClr val="000000"/>
                </a:solidFill>
                <a:latin typeface="Lato Light"/>
                <a:sym typeface="Lato Light"/>
              </a:rPr>
              <a:t>dall’IA</a:t>
            </a:r>
            <a:r>
              <a:rPr lang="en-US" sz="2400" dirty="0">
                <a:solidFill>
                  <a:srgbClr val="000000"/>
                </a:solidFill>
                <a:latin typeface="Lato Light"/>
                <a:sym typeface="Lato Light"/>
              </a:rPr>
              <a:t>.</a:t>
            </a:r>
          </a:p>
          <a:p>
            <a:pPr marL="457200" indent="-457200">
              <a:lnSpc>
                <a:spcPts val="2880"/>
              </a:lnSpc>
              <a:spcBef>
                <a:spcPct val="0"/>
              </a:spcBef>
              <a:buFont typeface="+mj-lt"/>
              <a:buAutoNum type="arabicPeriod"/>
            </a:pPr>
            <a:r>
              <a:rPr lang="en-US" sz="2400" dirty="0" err="1">
                <a:solidFill>
                  <a:srgbClr val="000000"/>
                </a:solidFill>
                <a:latin typeface="Lato Light"/>
                <a:sym typeface="Lato Light"/>
              </a:rPr>
              <a:t>Valutare</a:t>
            </a:r>
            <a:r>
              <a:rPr lang="en-US" sz="2400" dirty="0">
                <a:solidFill>
                  <a:srgbClr val="000000"/>
                </a:solidFill>
                <a:latin typeface="Lato Light"/>
                <a:sym typeface="Lato Light"/>
              </a:rPr>
              <a:t> </a:t>
            </a:r>
            <a:r>
              <a:rPr lang="en-US" sz="2400" dirty="0" err="1">
                <a:solidFill>
                  <a:srgbClr val="000000"/>
                </a:solidFill>
                <a:latin typeface="Lato Light"/>
                <a:sym typeface="Lato Light"/>
              </a:rPr>
              <a:t>criticamente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risultati</a:t>
            </a:r>
            <a:r>
              <a:rPr lang="en-US" sz="2400" dirty="0">
                <a:solidFill>
                  <a:srgbClr val="000000"/>
                </a:solidFill>
                <a:latin typeface="Lato Light"/>
                <a:sym typeface="Lato Light"/>
              </a:rPr>
              <a:t>.</a:t>
            </a:r>
          </a:p>
          <a:p>
            <a:pPr marL="457200" indent="-457200">
              <a:lnSpc>
                <a:spcPts val="2880"/>
              </a:lnSpc>
              <a:spcBef>
                <a:spcPct val="0"/>
              </a:spcBef>
              <a:buFont typeface="+mj-lt"/>
              <a:buAutoNum type="arabicPeriod"/>
            </a:pPr>
            <a:r>
              <a:rPr lang="en-US" sz="2400" dirty="0" err="1">
                <a:solidFill>
                  <a:srgbClr val="000000"/>
                </a:solidFill>
                <a:latin typeface="Lato Light"/>
                <a:sym typeface="Lato Light"/>
              </a:rPr>
              <a:t>Prendere</a:t>
            </a:r>
            <a:r>
              <a:rPr lang="en-US" sz="2400" dirty="0">
                <a:solidFill>
                  <a:srgbClr val="000000"/>
                </a:solidFill>
                <a:latin typeface="Lato Light"/>
                <a:sym typeface="Lato Light"/>
              </a:rPr>
              <a:t> </a:t>
            </a:r>
            <a:r>
              <a:rPr lang="en-US" sz="2400" dirty="0" err="1">
                <a:solidFill>
                  <a:srgbClr val="000000"/>
                </a:solidFill>
                <a:latin typeface="Lato Light"/>
                <a:sym typeface="Lato Light"/>
              </a:rPr>
              <a:t>decisioni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informate</a:t>
            </a:r>
            <a:r>
              <a:rPr lang="en-US" sz="2400" dirty="0">
                <a:solidFill>
                  <a:srgbClr val="000000"/>
                </a:solidFill>
                <a:latin typeface="Lato Light"/>
                <a:sym typeface="Lato Light"/>
              </a:rPr>
              <a:t> in </a:t>
            </a:r>
            <a:r>
              <a:rPr lang="en-US" sz="2400" dirty="0" err="1">
                <a:solidFill>
                  <a:srgbClr val="000000"/>
                </a:solidFill>
                <a:latin typeface="Lato Light"/>
                <a:sym typeface="Lato Light"/>
              </a:rPr>
              <a:t>ambito</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educativo</a:t>
            </a:r>
            <a:r>
              <a:rPr lang="en-US" sz="2400" dirty="0">
                <a:solidFill>
                  <a:srgbClr val="000000"/>
                </a:solidFill>
                <a:latin typeface="Lato Light"/>
                <a:sym typeface="Lato Light"/>
              </a:rPr>
              <a:t>.</a:t>
            </a:r>
          </a:p>
          <a:p>
            <a:pPr marL="457200" indent="-457200">
              <a:lnSpc>
                <a:spcPts val="2880"/>
              </a:lnSpc>
              <a:spcBef>
                <a:spcPct val="0"/>
              </a:spcBef>
              <a:buFont typeface="+mj-lt"/>
              <a:buAutoNum type="arabicPeriod"/>
            </a:pPr>
            <a:r>
              <a:rPr lang="en-US" sz="2400" dirty="0" err="1">
                <a:solidFill>
                  <a:srgbClr val="000000"/>
                </a:solidFill>
                <a:latin typeface="Lato Light"/>
                <a:sym typeface="Lato Light"/>
              </a:rPr>
              <a:t>Assumersi</a:t>
            </a:r>
            <a:r>
              <a:rPr lang="en-US" sz="2400" dirty="0">
                <a:solidFill>
                  <a:srgbClr val="000000"/>
                </a:solidFill>
                <a:latin typeface="Lato Light"/>
                <a:sym typeface="Lato Light"/>
              </a:rPr>
              <a:t> la </a:t>
            </a:r>
            <a:r>
              <a:rPr lang="en-US" sz="2400" dirty="0" err="1">
                <a:solidFill>
                  <a:srgbClr val="000000"/>
                </a:solidFill>
                <a:latin typeface="Lato Light"/>
                <a:sym typeface="Lato Light"/>
              </a:rPr>
              <a:t>responsabilità</a:t>
            </a:r>
            <a:r>
              <a:rPr lang="en-US" sz="2400" dirty="0">
                <a:solidFill>
                  <a:srgbClr val="000000"/>
                </a:solidFill>
                <a:latin typeface="Lato Light"/>
                <a:sym typeface="Lato Light"/>
              </a:rPr>
              <a:t> delle </a:t>
            </a:r>
            <a:r>
              <a:rPr lang="en-US" sz="2400" dirty="0" err="1">
                <a:solidFill>
                  <a:srgbClr val="000000"/>
                </a:solidFill>
                <a:latin typeface="Lato Light"/>
                <a:sym typeface="Lato Light"/>
              </a:rPr>
              <a:t>decisioni</a:t>
            </a:r>
            <a:r>
              <a:rPr lang="en-US" sz="2400" dirty="0">
                <a:solidFill>
                  <a:srgbClr val="000000"/>
                </a:solidFill>
                <a:latin typeface="Lato Light"/>
                <a:sym typeface="Lato Light"/>
              </a:rPr>
              <a:t> in </a:t>
            </a:r>
            <a:r>
              <a:rPr lang="en-US" sz="2400" dirty="0" err="1">
                <a:solidFill>
                  <a:srgbClr val="000000"/>
                </a:solidFill>
                <a:latin typeface="Lato Light"/>
                <a:sym typeface="Lato Light"/>
              </a:rPr>
              <a:t>ambito</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educativo</a:t>
            </a:r>
            <a:r>
              <a:rPr lang="en-US" sz="2400" dirty="0">
                <a:solidFill>
                  <a:srgbClr val="000000"/>
                </a:solidFill>
                <a:latin typeface="Lato Light"/>
                <a:sym typeface="Lato Light"/>
              </a:rPr>
              <a:t>.</a:t>
            </a:r>
          </a:p>
          <a:p>
            <a:pPr marL="457200" indent="-457200">
              <a:lnSpc>
                <a:spcPts val="2880"/>
              </a:lnSpc>
              <a:spcBef>
                <a:spcPct val="0"/>
              </a:spcBef>
              <a:buFont typeface="+mj-lt"/>
              <a:buAutoNum type="arabicPeriod"/>
            </a:pPr>
            <a:endParaRPr lang="en-US" sz="2400" dirty="0">
              <a:solidFill>
                <a:srgbClr val="000000"/>
              </a:solidFill>
              <a:latin typeface="Lato Light"/>
              <a:sym typeface="Lato Light"/>
            </a:endParaRPr>
          </a:p>
          <a:p>
            <a:pPr marL="457200" indent="-457200">
              <a:lnSpc>
                <a:spcPts val="2880"/>
              </a:lnSpc>
              <a:spcBef>
                <a:spcPct val="0"/>
              </a:spcBef>
              <a:buFont typeface="+mj-lt"/>
              <a:buAutoNum type="arabicPeriod"/>
            </a:pPr>
            <a:endParaRPr lang="en-US" sz="2400" dirty="0">
              <a:solidFill>
                <a:srgbClr val="000000"/>
              </a:solidFill>
              <a:latin typeface="Lato Light"/>
              <a:sym typeface="Lato Light"/>
            </a:endParaRPr>
          </a:p>
          <a:p>
            <a:pPr>
              <a:lnSpc>
                <a:spcPts val="2880"/>
              </a:lnSpc>
              <a:spcBef>
                <a:spcPct val="0"/>
              </a:spcBef>
            </a:pPr>
            <a:r>
              <a:rPr lang="en-US" sz="2400" dirty="0" err="1">
                <a:solidFill>
                  <a:srgbClr val="000000"/>
                </a:solidFill>
                <a:latin typeface="Lato Light"/>
                <a:sym typeface="Lato Light"/>
              </a:rPr>
              <a:t>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a:t>
            </a:r>
            <a:r>
              <a:rPr lang="en-US" sz="2400" dirty="0" err="1">
                <a:solidFill>
                  <a:srgbClr val="000000"/>
                </a:solidFill>
                <a:latin typeface="Lato Light"/>
                <a:sym typeface="Lato Light"/>
              </a:rPr>
              <a:t>può</a:t>
            </a:r>
            <a:r>
              <a:rPr lang="en-US" sz="2400" dirty="0">
                <a:solidFill>
                  <a:srgbClr val="000000"/>
                </a:solidFill>
                <a:latin typeface="Lato Light"/>
                <a:sym typeface="Lato Light"/>
              </a:rPr>
              <a:t> </a:t>
            </a:r>
            <a:r>
              <a:rPr lang="en-US" sz="2400" dirty="0" err="1">
                <a:solidFill>
                  <a:srgbClr val="000000"/>
                </a:solidFill>
                <a:latin typeface="Lato Light"/>
                <a:sym typeface="Lato Light"/>
              </a:rPr>
              <a:t>supportare</a:t>
            </a:r>
            <a:r>
              <a:rPr lang="en-US" sz="2400" dirty="0">
                <a:solidFill>
                  <a:srgbClr val="000000"/>
                </a:solidFill>
                <a:latin typeface="Lato Light"/>
                <a:sym typeface="Lato Light"/>
              </a:rPr>
              <a:t> il </a:t>
            </a:r>
            <a:r>
              <a:rPr lang="en-US" sz="2400" dirty="0" err="1">
                <a:solidFill>
                  <a:srgbClr val="000000"/>
                </a:solidFill>
                <a:latin typeface="Lato Light"/>
                <a:sym typeface="Lato Light"/>
              </a:rPr>
              <a:t>processo</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educativo</a:t>
            </a:r>
            <a:r>
              <a:rPr lang="en-US" sz="2400" dirty="0">
                <a:solidFill>
                  <a:srgbClr val="000000"/>
                </a:solidFill>
                <a:latin typeface="Lato Light"/>
                <a:sym typeface="Lato Light"/>
              </a:rPr>
              <a:t>, ma la </a:t>
            </a:r>
            <a:r>
              <a:rPr lang="en-US" sz="2400" dirty="0" err="1">
                <a:solidFill>
                  <a:srgbClr val="000000"/>
                </a:solidFill>
                <a:latin typeface="Lato Light"/>
                <a:sym typeface="Lato Light"/>
              </a:rPr>
              <a:t>rilevanza</a:t>
            </a:r>
            <a:r>
              <a:rPr lang="en-US" sz="2400" dirty="0">
                <a:solidFill>
                  <a:srgbClr val="000000"/>
                </a:solidFill>
                <a:latin typeface="Lato Light"/>
                <a:sym typeface="Lato Light"/>
              </a:rPr>
              <a:t> </a:t>
            </a:r>
            <a:r>
              <a:rPr lang="en-US" sz="2400" dirty="0" err="1">
                <a:solidFill>
                  <a:srgbClr val="000000"/>
                </a:solidFill>
                <a:latin typeface="Lato Light"/>
                <a:sym typeface="Lato Light"/>
              </a:rPr>
              <a:t>pedagogica</a:t>
            </a:r>
            <a:r>
              <a:rPr lang="en-US" sz="2400" dirty="0">
                <a:solidFill>
                  <a:srgbClr val="000000"/>
                </a:solidFill>
                <a:latin typeface="Lato Light"/>
                <a:sym typeface="Lato Light"/>
              </a:rPr>
              <a:t> delle </a:t>
            </a:r>
            <a:r>
              <a:rPr lang="en-US" sz="2400" dirty="0" err="1">
                <a:solidFill>
                  <a:srgbClr val="000000"/>
                </a:solidFill>
                <a:latin typeface="Lato Light"/>
                <a:sym typeface="Lato Light"/>
              </a:rPr>
              <a:t>decisioni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spetta</a:t>
            </a:r>
            <a:r>
              <a:rPr lang="en-US" sz="2400" dirty="0">
                <a:solidFill>
                  <a:srgbClr val="000000"/>
                </a:solidFill>
                <a:latin typeface="Lato Light"/>
                <a:sym typeface="Lato Light"/>
              </a:rPr>
              <a:t> sempre a </a:t>
            </a:r>
            <a:r>
              <a:rPr lang="en-US" sz="2400" dirty="0" err="1">
                <a:solidFill>
                  <a:srgbClr val="000000"/>
                </a:solidFill>
                <a:latin typeface="Lato Light"/>
                <a:sym typeface="Lato Light"/>
              </a:rPr>
              <a:t>voi</a:t>
            </a:r>
            <a:r>
              <a:rPr lang="en-US" sz="2400" dirty="0">
                <a:solidFill>
                  <a:srgbClr val="000000"/>
                </a:solidFill>
                <a:latin typeface="Lato Light"/>
                <a:sym typeface="Lato Light"/>
              </a:rPr>
              <a:t>, in </a:t>
            </a:r>
            <a:r>
              <a:rPr lang="en-US" sz="2400" dirty="0" err="1">
                <a:solidFill>
                  <a:srgbClr val="000000"/>
                </a:solidFill>
                <a:latin typeface="Lato Light"/>
                <a:sym typeface="Lato Light"/>
              </a:rPr>
              <a:t>quanto</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educatori</a:t>
            </a:r>
            <a:r>
              <a:rPr lang="en-US" sz="2400" dirty="0">
                <a:solidFill>
                  <a:srgbClr val="000000"/>
                </a:solidFill>
                <a:latin typeface="Lato Light"/>
                <a:sym typeface="Lato Light"/>
              </a:rPr>
              <a:t>.</a:t>
            </a:r>
          </a:p>
        </p:txBody>
      </p:sp>
      <p:sp>
        <p:nvSpPr>
          <p:cNvPr id="6" name="Freeform 6"/>
          <p:cNvSpPr/>
          <p:nvPr/>
        </p:nvSpPr>
        <p:spPr>
          <a:xfrm>
            <a:off x="10487733" y="2082848"/>
            <a:ext cx="7497030" cy="4085881"/>
          </a:xfrm>
          <a:custGeom>
            <a:avLst/>
            <a:gdLst/>
            <a:ahLst/>
            <a:cxnLst/>
            <a:rect l="l" t="t" r="r" b="b"/>
            <a:pathLst>
              <a:path w="7497030" h="4085881">
                <a:moveTo>
                  <a:pt x="0" y="0"/>
                </a:moveTo>
                <a:lnTo>
                  <a:pt x="7497030" y="0"/>
                </a:lnTo>
                <a:lnTo>
                  <a:pt x="7497030" y="4085881"/>
                </a:lnTo>
                <a:lnTo>
                  <a:pt x="0" y="408588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7" name="TextBox 7"/>
          <p:cNvSpPr txBox="1"/>
          <p:nvPr/>
        </p:nvSpPr>
        <p:spPr>
          <a:xfrm>
            <a:off x="10932346" y="3129791"/>
            <a:ext cx="6607804" cy="2385268"/>
          </a:xfrm>
          <a:prstGeom prst="rect">
            <a:avLst/>
          </a:prstGeom>
        </p:spPr>
        <p:txBody>
          <a:bodyPr lIns="0" tIns="0" rIns="0" bIns="0" rtlCol="0" anchor="t">
            <a:spAutoFit/>
          </a:bodyPr>
          <a:lstStyle/>
          <a:p>
            <a:pPr marL="0" lvl="0" indent="0" algn="ctr">
              <a:lnSpc>
                <a:spcPts val="3079"/>
              </a:lnSpc>
              <a:spcBef>
                <a:spcPct val="0"/>
              </a:spcBef>
            </a:pPr>
            <a:r>
              <a:rPr lang="en-US" sz="2800" u="none" strike="noStrike" dirty="0">
                <a:solidFill>
                  <a:srgbClr val="000000"/>
                </a:solidFill>
                <a:latin typeface="Lato Light" panose="020F0302020204030203" pitchFamily="34" charset="0"/>
                <a:ea typeface="Lato"/>
                <a:cs typeface="Lato"/>
                <a:sym typeface="Lato"/>
              </a:rPr>
              <a:t>Il </a:t>
            </a:r>
            <a:r>
              <a:rPr lang="en-US" sz="2800" u="none" strike="noStrike" dirty="0" err="1">
                <a:solidFill>
                  <a:srgbClr val="000000"/>
                </a:solidFill>
                <a:latin typeface="Lato Light" panose="020F0302020204030203" pitchFamily="34" charset="0"/>
                <a:ea typeface="Lato"/>
                <a:cs typeface="Lato"/>
                <a:sym typeface="Lato"/>
              </a:rPr>
              <a:t>formatore</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agisce</a:t>
            </a:r>
            <a:r>
              <a:rPr lang="en-US" sz="2800" u="none" strike="noStrike" dirty="0">
                <a:solidFill>
                  <a:srgbClr val="000000"/>
                </a:solidFill>
                <a:latin typeface="Lato Light" panose="020F0302020204030203" pitchFamily="34" charset="0"/>
                <a:ea typeface="Lato"/>
                <a:cs typeface="Lato"/>
                <a:sym typeface="Lato"/>
              </a:rPr>
              <a:t> come </a:t>
            </a:r>
            <a:r>
              <a:rPr lang="en-US" sz="2800" u="none" strike="noStrike" dirty="0" err="1">
                <a:solidFill>
                  <a:srgbClr val="000000"/>
                </a:solidFill>
                <a:latin typeface="Lato Light" panose="020F0302020204030203" pitchFamily="34" charset="0"/>
                <a:ea typeface="Lato"/>
                <a:cs typeface="Lato"/>
                <a:sym typeface="Lato"/>
              </a:rPr>
              <a:t>mediatore</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critico</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che</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interpreta</a:t>
            </a:r>
            <a:r>
              <a:rPr lang="en-US" sz="2800" u="none" strike="noStrike" dirty="0">
                <a:solidFill>
                  <a:srgbClr val="000000"/>
                </a:solidFill>
                <a:latin typeface="Lato Light" panose="020F0302020204030203" pitchFamily="34" charset="0"/>
                <a:ea typeface="Lato"/>
                <a:cs typeface="Lato"/>
                <a:sym typeface="Lato"/>
              </a:rPr>
              <a:t> e </a:t>
            </a:r>
            <a:r>
              <a:rPr lang="en-US" sz="2800" u="none" strike="noStrike" dirty="0" err="1">
                <a:solidFill>
                  <a:srgbClr val="000000"/>
                </a:solidFill>
                <a:latin typeface="Lato Light" panose="020F0302020204030203" pitchFamily="34" charset="0"/>
                <a:ea typeface="Lato"/>
                <a:cs typeface="Lato"/>
                <a:sym typeface="Lato"/>
              </a:rPr>
              <a:t>verifica</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i</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risultati</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dell'IA</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esercitando</a:t>
            </a:r>
            <a:r>
              <a:rPr lang="en-US" sz="2800" u="none" strike="noStrike" dirty="0">
                <a:solidFill>
                  <a:srgbClr val="000000"/>
                </a:solidFill>
                <a:latin typeface="Lato Light" panose="020F0302020204030203" pitchFamily="34" charset="0"/>
                <a:ea typeface="Lato"/>
                <a:cs typeface="Lato"/>
                <a:sym typeface="Lato"/>
              </a:rPr>
              <a:t> il </a:t>
            </a:r>
            <a:r>
              <a:rPr lang="en-US" sz="2800" u="none" strike="noStrike" dirty="0" err="1">
                <a:solidFill>
                  <a:srgbClr val="000000"/>
                </a:solidFill>
                <a:latin typeface="Lato Light" panose="020F0302020204030203" pitchFamily="34" charset="0"/>
                <a:ea typeface="Lato"/>
                <a:cs typeface="Lato"/>
                <a:sym typeface="Lato"/>
              </a:rPr>
              <a:t>giudizio</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umano</a:t>
            </a:r>
            <a:r>
              <a:rPr lang="en-US" sz="2800" u="none" strike="noStrike" dirty="0">
                <a:solidFill>
                  <a:srgbClr val="000000"/>
                </a:solidFill>
                <a:latin typeface="Lato Light" panose="020F0302020204030203" pitchFamily="34" charset="0"/>
                <a:ea typeface="Lato"/>
                <a:cs typeface="Lato"/>
                <a:sym typeface="Lato"/>
              </a:rPr>
              <a:t> e </a:t>
            </a:r>
            <a:r>
              <a:rPr lang="en-US" sz="2800" u="none" strike="noStrike" dirty="0" err="1">
                <a:solidFill>
                  <a:srgbClr val="000000"/>
                </a:solidFill>
                <a:latin typeface="Lato Light" panose="020F0302020204030203" pitchFamily="34" charset="0"/>
                <a:ea typeface="Lato"/>
                <a:cs typeface="Lato"/>
                <a:sym typeface="Lato"/>
              </a:rPr>
              <a:t>garantendo</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che</a:t>
            </a:r>
            <a:r>
              <a:rPr lang="en-US" sz="2800" u="none" strike="noStrike" dirty="0">
                <a:solidFill>
                  <a:srgbClr val="000000"/>
                </a:solidFill>
                <a:latin typeface="Lato Light" panose="020F0302020204030203" pitchFamily="34" charset="0"/>
                <a:ea typeface="Lato"/>
                <a:cs typeface="Lato"/>
                <a:sym typeface="Lato"/>
              </a:rPr>
              <a:t> le </a:t>
            </a:r>
            <a:r>
              <a:rPr lang="en-US" sz="2800" u="none" strike="noStrike" dirty="0" err="1">
                <a:solidFill>
                  <a:srgbClr val="000000"/>
                </a:solidFill>
                <a:latin typeface="Lato Light" panose="020F0302020204030203" pitchFamily="34" charset="0"/>
                <a:ea typeface="Lato"/>
                <a:cs typeface="Lato"/>
                <a:sym typeface="Lato"/>
              </a:rPr>
              <a:t>decisioni</a:t>
            </a:r>
            <a:r>
              <a:rPr lang="en-US" sz="2800" u="none" strike="noStrike" dirty="0">
                <a:solidFill>
                  <a:srgbClr val="000000"/>
                </a:solidFill>
                <a:latin typeface="Lato Light" panose="020F0302020204030203" pitchFamily="34" charset="0"/>
                <a:ea typeface="Lato"/>
                <a:cs typeface="Lato"/>
                <a:sym typeface="Lato"/>
              </a:rPr>
              <a:t> in </a:t>
            </a:r>
            <a:r>
              <a:rPr lang="en-US" sz="2800" u="none" strike="noStrike" dirty="0" err="1">
                <a:solidFill>
                  <a:srgbClr val="000000"/>
                </a:solidFill>
                <a:latin typeface="Lato Light" panose="020F0302020204030203" pitchFamily="34" charset="0"/>
                <a:ea typeface="Lato"/>
                <a:cs typeface="Lato"/>
                <a:sym typeface="Lato"/>
              </a:rPr>
              <a:t>ambito</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educativo</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rimangano</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responsabili</a:t>
            </a:r>
            <a:r>
              <a:rPr lang="en-US" sz="2800" u="none" strike="noStrike" dirty="0">
                <a:solidFill>
                  <a:srgbClr val="000000"/>
                </a:solidFill>
                <a:latin typeface="Lato Light" panose="020F0302020204030203" pitchFamily="34" charset="0"/>
                <a:ea typeface="Lato"/>
                <a:cs typeface="Lato"/>
                <a:sym typeface="Lato"/>
              </a:rPr>
              <a:t>, inclusive e </a:t>
            </a:r>
            <a:r>
              <a:rPr lang="en-US" sz="2800" u="none" strike="noStrike" dirty="0" err="1">
                <a:solidFill>
                  <a:srgbClr val="000000"/>
                </a:solidFill>
                <a:latin typeface="Lato Light" panose="020F0302020204030203" pitchFamily="34" charset="0"/>
                <a:ea typeface="Lato"/>
                <a:cs typeface="Lato"/>
                <a:sym typeface="Lato"/>
              </a:rPr>
              <a:t>guidate</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dai</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principi</a:t>
            </a:r>
            <a:r>
              <a:rPr lang="en-US" sz="2800" u="none" strike="noStrike" dirty="0">
                <a:solidFill>
                  <a:srgbClr val="000000"/>
                </a:solidFill>
                <a:latin typeface="Lato Light" panose="020F0302020204030203" pitchFamily="34" charset="0"/>
                <a:ea typeface="Lato"/>
                <a:cs typeface="Lato"/>
                <a:sym typeface="Lato"/>
              </a:rPr>
              <a:t> di </a:t>
            </a:r>
            <a:r>
              <a:rPr lang="en-US" sz="2800" u="none" strike="noStrike" dirty="0" err="1">
                <a:solidFill>
                  <a:srgbClr val="000000"/>
                </a:solidFill>
                <a:latin typeface="Lato Light" panose="020F0302020204030203" pitchFamily="34" charset="0"/>
                <a:ea typeface="Lato"/>
                <a:cs typeface="Lato"/>
                <a:sym typeface="Lato"/>
              </a:rPr>
              <a:t>equità</a:t>
            </a:r>
            <a:r>
              <a:rPr lang="en-US" sz="2800" u="none" strike="noStrike" dirty="0">
                <a:solidFill>
                  <a:srgbClr val="000000"/>
                </a:solidFill>
                <a:latin typeface="Lato Light" panose="020F0302020204030203" pitchFamily="34" charset="0"/>
                <a:ea typeface="Lato"/>
                <a:cs typeface="Lato"/>
                <a:sym typeface="Lato"/>
              </a:rPr>
              <a:t>.</a:t>
            </a:r>
          </a:p>
        </p:txBody>
      </p:sp>
    </p:spTree>
    <p:custDataLst>
      <p:tags r:id="rId1"/>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961769"/>
            <a:ext cx="16060493" cy="6012672"/>
          </a:xfrm>
          <a:prstGeom prst="rect">
            <a:avLst/>
          </a:prstGeom>
        </p:spPr>
        <p:txBody>
          <a:bodyPr lIns="0" tIns="0" rIns="0" bIns="0" rtlCol="0" anchor="t">
            <a:spAutoFit/>
          </a:bodyPr>
          <a:lstStyle/>
          <a:p>
            <a:pPr marL="0" lvl="0" indent="0" algn="l">
              <a:lnSpc>
                <a:spcPts val="4152"/>
              </a:lnSpc>
              <a:spcBef>
                <a:spcPct val="0"/>
              </a:spcBef>
            </a:pP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Gli</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algoritmi</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sono</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strumenti</a:t>
            </a:r>
            <a:r>
              <a:rPr lang="en-US" sz="2400" b="1" u="none" strike="noStrike" dirty="0">
                <a:solidFill>
                  <a:srgbClr val="000000"/>
                </a:solidFill>
                <a:latin typeface="Lato Bold"/>
                <a:ea typeface="Lato Bold"/>
                <a:cs typeface="Lato Bold"/>
                <a:sym typeface="Lato Bold"/>
              </a:rPr>
              <a:t>, non </a:t>
            </a:r>
            <a:r>
              <a:rPr lang="en-US" sz="2400" b="1" u="none" strike="noStrike" dirty="0" err="1">
                <a:solidFill>
                  <a:srgbClr val="000000"/>
                </a:solidFill>
                <a:latin typeface="Lato Bold"/>
                <a:ea typeface="Lato Bold"/>
                <a:cs typeface="Lato Bold"/>
                <a:sym typeface="Lato Bold"/>
              </a:rPr>
              <a:t>sistemi</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decisionali</a:t>
            </a:r>
            <a:r>
              <a:rPr lang="en-US" sz="2400" b="1" u="none" strike="noStrike" dirty="0">
                <a:solidFill>
                  <a:srgbClr val="000000"/>
                </a:solidFill>
                <a:latin typeface="Lato Bold"/>
                <a:ea typeface="Lato Bold"/>
                <a:cs typeface="Lato Bold"/>
                <a:sym typeface="Lato Bold"/>
              </a:rPr>
              <a:t>.</a:t>
            </a:r>
          </a:p>
          <a:p>
            <a:pPr>
              <a:lnSpc>
                <a:spcPts val="2880"/>
              </a:lnSpc>
              <a:spcBef>
                <a:spcPct val="0"/>
              </a:spcBef>
            </a:pPr>
            <a:r>
              <a:rPr lang="en-US" sz="2400" dirty="0">
                <a:solidFill>
                  <a:srgbClr val="000000"/>
                </a:solidFill>
                <a:latin typeface="Lato Light"/>
                <a:sym typeface="Lato Light"/>
              </a:rPr>
              <a:t>Se </a:t>
            </a:r>
            <a:r>
              <a:rPr lang="en-US" sz="2400" dirty="0" err="1">
                <a:solidFill>
                  <a:srgbClr val="000000"/>
                </a:solidFill>
                <a:latin typeface="Lato Light"/>
                <a:sym typeface="Lato Light"/>
              </a:rPr>
              <a:t>utilizzata</a:t>
            </a:r>
            <a:r>
              <a:rPr lang="en-US" sz="2400" dirty="0">
                <a:solidFill>
                  <a:srgbClr val="000000"/>
                </a:solidFill>
                <a:latin typeface="Lato Light"/>
                <a:sym typeface="Lato Light"/>
              </a:rPr>
              <a:t> in modo </a:t>
            </a:r>
            <a:r>
              <a:rPr lang="en-US" sz="2400" dirty="0" err="1">
                <a:solidFill>
                  <a:srgbClr val="000000"/>
                </a:solidFill>
                <a:latin typeface="Lato Light"/>
                <a:sym typeface="Lato Light"/>
              </a:rPr>
              <a:t>responsabile</a:t>
            </a:r>
            <a:r>
              <a:rPr lang="en-US" sz="2400" dirty="0">
                <a:solidFill>
                  <a:srgbClr val="000000"/>
                </a:solidFill>
                <a:latin typeface="Lato Light"/>
                <a:sym typeface="Lato Light"/>
              </a:rPr>
              <a:t>, </a:t>
            </a:r>
            <a:r>
              <a:rPr lang="en-US" sz="2400" dirty="0" err="1">
                <a:solidFill>
                  <a:srgbClr val="000000"/>
                </a:solidFill>
                <a:latin typeface="Lato Light"/>
                <a:sym typeface="Lato Light"/>
              </a:rPr>
              <a:t>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a:t>
            </a:r>
            <a:r>
              <a:rPr lang="en-US" sz="2400" dirty="0" err="1">
                <a:solidFill>
                  <a:srgbClr val="000000"/>
                </a:solidFill>
                <a:latin typeface="Lato Light"/>
                <a:sym typeface="Lato Light"/>
              </a:rPr>
              <a:t>può</a:t>
            </a:r>
            <a:r>
              <a:rPr lang="en-US" sz="2400" dirty="0">
                <a:solidFill>
                  <a:srgbClr val="000000"/>
                </a:solidFill>
                <a:latin typeface="Lato Light"/>
                <a:sym typeface="Lato Light"/>
              </a:rPr>
              <a:t> </a:t>
            </a:r>
            <a:r>
              <a:rPr lang="en-US" sz="2400" dirty="0" err="1">
                <a:solidFill>
                  <a:srgbClr val="000000"/>
                </a:solidFill>
                <a:latin typeface="Lato Light"/>
                <a:sym typeface="Lato Light"/>
              </a:rPr>
              <a:t>elaborare</a:t>
            </a:r>
            <a:r>
              <a:rPr lang="en-US" sz="2400" dirty="0">
                <a:solidFill>
                  <a:srgbClr val="000000"/>
                </a:solidFill>
                <a:latin typeface="Lato Light"/>
                <a:sym typeface="Lato Light"/>
              </a:rPr>
              <a:t> </a:t>
            </a:r>
            <a:r>
              <a:rPr lang="en-US" sz="2400" dirty="0" err="1">
                <a:solidFill>
                  <a:srgbClr val="000000"/>
                </a:solidFill>
                <a:latin typeface="Lato Light"/>
                <a:sym typeface="Lato Light"/>
              </a:rPr>
              <a:t>informazioni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identificare</a:t>
            </a:r>
            <a:r>
              <a:rPr lang="en-US" sz="2400" dirty="0">
                <a:solidFill>
                  <a:srgbClr val="000000"/>
                </a:solidFill>
                <a:latin typeface="Lato Light"/>
                <a:sym typeface="Lato Light"/>
              </a:rPr>
              <a:t> </a:t>
            </a:r>
            <a:r>
              <a:rPr lang="en-US" sz="2400" dirty="0" err="1">
                <a:solidFill>
                  <a:srgbClr val="000000"/>
                </a:solidFill>
                <a:latin typeface="Lato Light"/>
                <a:sym typeface="Lato Light"/>
              </a:rPr>
              <a:t>modelli</a:t>
            </a:r>
            <a:r>
              <a:rPr lang="en-US" sz="2400" dirty="0">
                <a:solidFill>
                  <a:srgbClr val="000000"/>
                </a:solidFill>
                <a:latin typeface="Lato Light"/>
                <a:sym typeface="Lato Light"/>
              </a:rPr>
              <a:t> e </a:t>
            </a:r>
            <a:r>
              <a:rPr lang="en-US" sz="2400" dirty="0" err="1">
                <a:solidFill>
                  <a:srgbClr val="000000"/>
                </a:solidFill>
                <a:latin typeface="Lato Light"/>
                <a:sym typeface="Lato Light"/>
              </a:rPr>
              <a:t>offrire</a:t>
            </a:r>
            <a:r>
              <a:rPr lang="en-US" sz="2400" dirty="0">
                <a:solidFill>
                  <a:srgbClr val="000000"/>
                </a:solidFill>
                <a:latin typeface="Lato Light"/>
                <a:sym typeface="Lato Light"/>
              </a:rPr>
              <a:t> </a:t>
            </a:r>
            <a:r>
              <a:rPr lang="en-US" sz="2400" dirty="0" err="1">
                <a:solidFill>
                  <a:srgbClr val="000000"/>
                </a:solidFill>
                <a:latin typeface="Lato Light"/>
                <a:sym typeface="Lato Light"/>
              </a:rPr>
              <a:t>supporto</a:t>
            </a:r>
            <a:r>
              <a:rPr lang="en-US" sz="2400" dirty="0">
                <a:solidFill>
                  <a:srgbClr val="000000"/>
                </a:solidFill>
                <a:latin typeface="Lato Light"/>
                <a:sym typeface="Lato Light"/>
              </a:rPr>
              <a:t>. </a:t>
            </a:r>
            <a:r>
              <a:rPr lang="en-US" sz="2400" dirty="0" err="1">
                <a:solidFill>
                  <a:srgbClr val="000000"/>
                </a:solidFill>
                <a:latin typeface="Lato Light"/>
                <a:sym typeface="Lato Light"/>
              </a:rPr>
              <a:t>Tuttavia</a:t>
            </a:r>
            <a:r>
              <a:rPr lang="en-US" sz="2400" dirty="0">
                <a:solidFill>
                  <a:srgbClr val="000000"/>
                </a:solidFill>
                <a:latin typeface="Lato Light"/>
                <a:sym typeface="Lato Light"/>
              </a:rPr>
              <a:t>, non </a:t>
            </a:r>
            <a:r>
              <a:rPr lang="en-US" sz="2400" dirty="0" err="1">
                <a:solidFill>
                  <a:srgbClr val="000000"/>
                </a:solidFill>
                <a:latin typeface="Lato Light"/>
                <a:sym typeface="Lato Light"/>
              </a:rPr>
              <a:t>può</a:t>
            </a:r>
            <a:r>
              <a:rPr lang="en-US" sz="2400" dirty="0">
                <a:solidFill>
                  <a:srgbClr val="000000"/>
                </a:solidFill>
                <a:latin typeface="Lato Light"/>
                <a:sym typeface="Lato Light"/>
              </a:rPr>
              <a:t> e non </a:t>
            </a:r>
            <a:r>
              <a:rPr lang="en-US" sz="2400" dirty="0" err="1">
                <a:solidFill>
                  <a:srgbClr val="000000"/>
                </a:solidFill>
                <a:latin typeface="Lato Light"/>
                <a:sym typeface="Lato Light"/>
              </a:rPr>
              <a:t>deve</a:t>
            </a:r>
            <a:r>
              <a:rPr lang="en-US" sz="2400" dirty="0">
                <a:solidFill>
                  <a:srgbClr val="000000"/>
                </a:solidFill>
                <a:latin typeface="Lato Light"/>
                <a:sym typeface="Lato Light"/>
              </a:rPr>
              <a:t> </a:t>
            </a:r>
            <a:r>
              <a:rPr lang="en-US" sz="2400" dirty="0" err="1">
                <a:solidFill>
                  <a:srgbClr val="000000"/>
                </a:solidFill>
                <a:latin typeface="Lato Light"/>
                <a:sym typeface="Lato Light"/>
              </a:rPr>
              <a:t>sostituire</a:t>
            </a:r>
            <a:r>
              <a:rPr lang="en-US" sz="2400" dirty="0">
                <a:solidFill>
                  <a:srgbClr val="000000"/>
                </a:solidFill>
                <a:latin typeface="Lato Light"/>
                <a:sym typeface="Lato Light"/>
              </a:rPr>
              <a:t> il </a:t>
            </a:r>
            <a:r>
              <a:rPr lang="en-US" sz="2400" dirty="0" err="1">
                <a:solidFill>
                  <a:srgbClr val="000000"/>
                </a:solidFill>
                <a:latin typeface="Lato Light"/>
                <a:sym typeface="Lato Light"/>
              </a:rPr>
              <a:t>giudizio</a:t>
            </a:r>
            <a:r>
              <a:rPr lang="en-US" sz="2400" dirty="0">
                <a:solidFill>
                  <a:srgbClr val="000000"/>
                </a:solidFill>
                <a:latin typeface="Lato Light"/>
                <a:sym typeface="Lato Light"/>
              </a:rPr>
              <a:t> </a:t>
            </a:r>
            <a:r>
              <a:rPr lang="en-US" sz="2400" dirty="0" err="1">
                <a:solidFill>
                  <a:srgbClr val="000000"/>
                </a:solidFill>
                <a:latin typeface="Lato Light"/>
                <a:sym typeface="Lato Light"/>
              </a:rPr>
              <a:t>umano</a:t>
            </a:r>
            <a:r>
              <a:rPr lang="en-US" sz="2400" dirty="0">
                <a:solidFill>
                  <a:srgbClr val="000000"/>
                </a:solidFill>
                <a:latin typeface="Lato Light"/>
                <a:sym typeface="Lato Light"/>
              </a:rPr>
              <a:t> in </a:t>
            </a:r>
            <a:r>
              <a:rPr lang="en-US" sz="2400" dirty="0" err="1">
                <a:solidFill>
                  <a:srgbClr val="000000"/>
                </a:solidFill>
                <a:latin typeface="Lato Light"/>
                <a:sym typeface="Lato Light"/>
              </a:rPr>
              <a:t>questioni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riguardano</a:t>
            </a:r>
            <a:r>
              <a:rPr lang="en-US" sz="2400" dirty="0">
                <a:solidFill>
                  <a:srgbClr val="000000"/>
                </a:solidFill>
                <a:latin typeface="Lato Light"/>
                <a:sym typeface="Lato Light"/>
              </a:rPr>
              <a:t> le </a:t>
            </a:r>
            <a:r>
              <a:rPr lang="en-US" sz="2400" dirty="0" err="1">
                <a:solidFill>
                  <a:srgbClr val="000000"/>
                </a:solidFill>
                <a:latin typeface="Lato Light"/>
                <a:sym typeface="Lato Light"/>
              </a:rPr>
              <a:t>opportunità</a:t>
            </a:r>
            <a:r>
              <a:rPr lang="en-US" sz="2400" dirty="0">
                <a:solidFill>
                  <a:srgbClr val="000000"/>
                </a:solidFill>
                <a:latin typeface="Lato Light"/>
                <a:sym typeface="Lato Light"/>
              </a:rPr>
              <a:t> educative e il </a:t>
            </a:r>
            <a:r>
              <a:rPr lang="en-US" sz="2400" dirty="0" err="1">
                <a:solidFill>
                  <a:srgbClr val="000000"/>
                </a:solidFill>
                <a:latin typeface="Lato Light"/>
                <a:sym typeface="Lato Light"/>
              </a:rPr>
              <a:t>futuro</a:t>
            </a:r>
            <a:r>
              <a:rPr lang="en-US" sz="2400" dirty="0">
                <a:solidFill>
                  <a:srgbClr val="000000"/>
                </a:solidFill>
                <a:latin typeface="Lato Light"/>
                <a:sym typeface="Lato Light"/>
              </a:rPr>
              <a:t> delle </a:t>
            </a:r>
            <a:r>
              <a:rPr lang="en-US" sz="2400" dirty="0" err="1">
                <a:solidFill>
                  <a:srgbClr val="000000"/>
                </a:solidFill>
                <a:latin typeface="Lato Light"/>
                <a:sym typeface="Lato Light"/>
              </a:rPr>
              <a:t>persone</a:t>
            </a:r>
            <a:r>
              <a:rPr lang="en-US" sz="2400" dirty="0">
                <a:solidFill>
                  <a:srgbClr val="000000"/>
                </a:solidFill>
                <a:latin typeface="Lato Light"/>
                <a:sym typeface="Lato Light"/>
              </a:rPr>
              <a:t>.</a:t>
            </a:r>
          </a:p>
          <a:p>
            <a:pPr marL="0" lvl="0" indent="0" algn="just">
              <a:lnSpc>
                <a:spcPts val="4152"/>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4152"/>
              </a:lnSpc>
              <a:spcBef>
                <a:spcPct val="0"/>
              </a:spcBef>
            </a:pPr>
            <a:r>
              <a:rPr lang="en-US" sz="2400" b="1" u="none" strike="noStrike" dirty="0">
                <a:solidFill>
                  <a:srgbClr val="000000"/>
                </a:solidFill>
                <a:latin typeface="Lato Bold"/>
                <a:ea typeface="Lato Bold"/>
                <a:cs typeface="Lato Bold"/>
                <a:sym typeface="Lato Bold"/>
              </a:rPr>
              <a:t>✓ Il </a:t>
            </a:r>
            <a:r>
              <a:rPr lang="en-US" sz="2400" b="1" u="none" strike="noStrike" dirty="0" err="1">
                <a:solidFill>
                  <a:srgbClr val="000000"/>
                </a:solidFill>
                <a:latin typeface="Lato Bold"/>
                <a:ea typeface="Lato Bold"/>
                <a:cs typeface="Lato Bold"/>
                <a:sym typeface="Lato Bold"/>
              </a:rPr>
              <a:t>pregiudizio</a:t>
            </a:r>
            <a:r>
              <a:rPr lang="en-US" sz="2400" b="1" u="none" strike="noStrike" dirty="0">
                <a:solidFill>
                  <a:srgbClr val="000000"/>
                </a:solidFill>
                <a:latin typeface="Lato Bold"/>
                <a:ea typeface="Lato Bold"/>
                <a:cs typeface="Lato Bold"/>
                <a:sym typeface="Lato Bold"/>
              </a:rPr>
              <a:t> non è un </a:t>
            </a:r>
            <a:r>
              <a:rPr lang="en-US" sz="2400" b="1" u="none" strike="noStrike" dirty="0" err="1">
                <a:solidFill>
                  <a:srgbClr val="000000"/>
                </a:solidFill>
                <a:latin typeface="Lato Bold"/>
                <a:ea typeface="Lato Bold"/>
                <a:cs typeface="Lato Bold"/>
                <a:sym typeface="Lato Bold"/>
              </a:rPr>
              <a:t>errore</a:t>
            </a:r>
            <a:r>
              <a:rPr lang="en-US" sz="2400" b="1" u="none" strike="noStrike" dirty="0">
                <a:solidFill>
                  <a:srgbClr val="000000"/>
                </a:solidFill>
                <a:latin typeface="Lato Bold"/>
                <a:ea typeface="Lato Bold"/>
                <a:cs typeface="Lato Bold"/>
                <a:sym typeface="Lato Bold"/>
              </a:rPr>
              <a:t>; è un </a:t>
            </a:r>
            <a:r>
              <a:rPr lang="en-US" sz="2400" b="1" u="none" strike="noStrike" dirty="0" err="1">
                <a:solidFill>
                  <a:srgbClr val="000000"/>
                </a:solidFill>
                <a:latin typeface="Lato Bold"/>
                <a:ea typeface="Lato Bold"/>
                <a:cs typeface="Lato Bold"/>
                <a:sym typeface="Lato Bold"/>
              </a:rPr>
              <a:t>rischio</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strutturale</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dei</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sistemi</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algoritmici</a:t>
            </a:r>
            <a:r>
              <a:rPr lang="en-US" sz="2400" b="1" u="none" strike="noStrike" dirty="0">
                <a:solidFill>
                  <a:srgbClr val="000000"/>
                </a:solidFill>
                <a:latin typeface="Lato Bold"/>
                <a:ea typeface="Lato Bold"/>
                <a:cs typeface="Lato Bold"/>
                <a:sym typeface="Lato Bold"/>
              </a:rPr>
              <a:t>.</a:t>
            </a:r>
          </a:p>
          <a:p>
            <a:pPr lvl="0" indent="0">
              <a:lnSpc>
                <a:spcPts val="2880"/>
              </a:lnSpc>
              <a:spcBef>
                <a:spcPct val="0"/>
              </a:spcBef>
            </a:pPr>
            <a:r>
              <a:rPr lang="en-US" sz="2400" dirty="0">
                <a:solidFill>
                  <a:srgbClr val="000000"/>
                </a:solidFill>
                <a:latin typeface="Lato Light"/>
                <a:sym typeface="Lato Light"/>
              </a:rPr>
              <a:t>Quando </a:t>
            </a:r>
            <a:r>
              <a:rPr lang="en-US" sz="2400" dirty="0" err="1">
                <a:solidFill>
                  <a:srgbClr val="000000"/>
                </a:solidFill>
                <a:latin typeface="Lato Light"/>
                <a:sym typeface="Lato Light"/>
              </a:rPr>
              <a:t>gli</a:t>
            </a:r>
            <a:r>
              <a:rPr lang="en-US" sz="2400" dirty="0">
                <a:solidFill>
                  <a:srgbClr val="000000"/>
                </a:solidFill>
                <a:latin typeface="Lato Light"/>
                <a:sym typeface="Lato Light"/>
              </a:rPr>
              <a:t> </a:t>
            </a:r>
            <a:r>
              <a:rPr lang="en-US" sz="2400" dirty="0" err="1">
                <a:solidFill>
                  <a:srgbClr val="000000"/>
                </a:solidFill>
                <a:latin typeface="Lato Light"/>
                <a:sym typeface="Lato Light"/>
              </a:rPr>
              <a:t>algoritmi</a:t>
            </a:r>
            <a:r>
              <a:rPr lang="en-US" sz="2400" dirty="0">
                <a:solidFill>
                  <a:srgbClr val="000000"/>
                </a:solidFill>
                <a:latin typeface="Lato Light"/>
                <a:sym typeface="Lato Light"/>
              </a:rPr>
              <a:t> </a:t>
            </a:r>
            <a:r>
              <a:rPr lang="en-US" sz="2400" dirty="0" err="1">
                <a:solidFill>
                  <a:srgbClr val="000000"/>
                </a:solidFill>
                <a:latin typeface="Lato Light"/>
                <a:sym typeface="Lato Light"/>
              </a:rPr>
              <a:t>apprendono</a:t>
            </a:r>
            <a:r>
              <a:rPr lang="en-US" sz="2400" dirty="0">
                <a:solidFill>
                  <a:srgbClr val="000000"/>
                </a:solidFill>
                <a:latin typeface="Lato Light"/>
                <a:sym typeface="Lato Light"/>
              </a:rPr>
              <a:t> </a:t>
            </a:r>
            <a:r>
              <a:rPr lang="en-US" sz="2400" dirty="0" err="1">
                <a:solidFill>
                  <a:srgbClr val="000000"/>
                </a:solidFill>
                <a:latin typeface="Lato Light"/>
                <a:sym typeface="Lato Light"/>
              </a:rPr>
              <a:t>dai</a:t>
            </a:r>
            <a:r>
              <a:rPr lang="en-US" sz="2400" dirty="0">
                <a:solidFill>
                  <a:srgbClr val="000000"/>
                </a:solidFill>
                <a:latin typeface="Lato Light"/>
                <a:sym typeface="Lato Light"/>
              </a:rPr>
              <a:t> </a:t>
            </a:r>
            <a:r>
              <a:rPr lang="en-US" sz="2400" dirty="0" err="1">
                <a:solidFill>
                  <a:srgbClr val="000000"/>
                </a:solidFill>
                <a:latin typeface="Lato Light"/>
                <a:sym typeface="Lato Light"/>
              </a:rPr>
              <a:t>dati</a:t>
            </a:r>
            <a:r>
              <a:rPr lang="en-US" sz="2400" dirty="0">
                <a:solidFill>
                  <a:srgbClr val="000000"/>
                </a:solidFill>
                <a:latin typeface="Lato Light"/>
                <a:sym typeface="Lato Light"/>
              </a:rPr>
              <a:t> </a:t>
            </a:r>
            <a:r>
              <a:rPr lang="en-US" sz="2400" dirty="0" err="1">
                <a:solidFill>
                  <a:srgbClr val="000000"/>
                </a:solidFill>
                <a:latin typeface="Lato Light"/>
                <a:sym typeface="Lato Light"/>
              </a:rPr>
              <a:t>storici</a:t>
            </a:r>
            <a:r>
              <a:rPr lang="en-US" sz="2400" dirty="0">
                <a:solidFill>
                  <a:srgbClr val="000000"/>
                </a:solidFill>
                <a:latin typeface="Lato Light"/>
                <a:sym typeface="Lato Light"/>
              </a:rPr>
              <a:t>, </a:t>
            </a:r>
            <a:r>
              <a:rPr lang="en-US" sz="2400" dirty="0" err="1">
                <a:solidFill>
                  <a:srgbClr val="000000"/>
                </a:solidFill>
                <a:latin typeface="Lato Light"/>
                <a:sym typeface="Lato Light"/>
              </a:rPr>
              <a:t>apprendono</a:t>
            </a:r>
            <a:r>
              <a:rPr lang="en-US" sz="2400" dirty="0">
                <a:solidFill>
                  <a:srgbClr val="000000"/>
                </a:solidFill>
                <a:latin typeface="Lato Light"/>
                <a:sym typeface="Lato Light"/>
              </a:rPr>
              <a:t> </a:t>
            </a:r>
            <a:r>
              <a:rPr lang="en-US" sz="2400" dirty="0" err="1">
                <a:solidFill>
                  <a:srgbClr val="000000"/>
                </a:solidFill>
                <a:latin typeface="Lato Light"/>
                <a:sym typeface="Lato Light"/>
              </a:rPr>
              <a:t>schemi</a:t>
            </a:r>
            <a:r>
              <a:rPr lang="en-US" sz="2400" dirty="0">
                <a:solidFill>
                  <a:srgbClr val="000000"/>
                </a:solidFill>
                <a:latin typeface="Lato Light"/>
                <a:sym typeface="Lato Light"/>
              </a:rPr>
              <a:t> </a:t>
            </a:r>
            <a:r>
              <a:rPr lang="en-US" sz="2400" dirty="0" err="1">
                <a:solidFill>
                  <a:srgbClr val="000000"/>
                </a:solidFill>
                <a:latin typeface="Lato Light"/>
                <a:sym typeface="Lato Light"/>
              </a:rPr>
              <a:t>storici</a:t>
            </a:r>
            <a:r>
              <a:rPr lang="en-US" sz="2400" dirty="0">
                <a:solidFill>
                  <a:srgbClr val="000000"/>
                </a:solidFill>
                <a:latin typeface="Lato Light"/>
                <a:sym typeface="Lato Light"/>
              </a:rPr>
              <a:t>, </a:t>
            </a:r>
            <a:r>
              <a:rPr lang="en-US" sz="2400" dirty="0" err="1">
                <a:solidFill>
                  <a:srgbClr val="000000"/>
                </a:solidFill>
                <a:latin typeface="Lato Light"/>
                <a:sym typeface="Lato Light"/>
              </a:rPr>
              <a:t>tra</a:t>
            </a:r>
            <a:r>
              <a:rPr lang="en-US" sz="2400" dirty="0">
                <a:solidFill>
                  <a:srgbClr val="000000"/>
                </a:solidFill>
                <a:latin typeface="Lato Light"/>
                <a:sym typeface="Lato Light"/>
              </a:rPr>
              <a:t> cui </a:t>
            </a:r>
            <a:r>
              <a:rPr lang="en-US" sz="2400" dirty="0" err="1">
                <a:solidFill>
                  <a:srgbClr val="000000"/>
                </a:solidFill>
                <a:latin typeface="Lato Light"/>
                <a:sym typeface="Lato Light"/>
              </a:rPr>
              <a:t>discriminazione</a:t>
            </a:r>
            <a:r>
              <a:rPr lang="en-US" sz="2400" dirty="0">
                <a:solidFill>
                  <a:srgbClr val="000000"/>
                </a:solidFill>
                <a:latin typeface="Lato Light"/>
                <a:sym typeface="Lato Light"/>
              </a:rPr>
              <a:t> e </a:t>
            </a:r>
            <a:r>
              <a:rPr lang="en-US" sz="2400" dirty="0" err="1">
                <a:solidFill>
                  <a:srgbClr val="000000"/>
                </a:solidFill>
                <a:latin typeface="Lato Light"/>
                <a:sym typeface="Lato Light"/>
              </a:rPr>
              <a:t>disuguaglianza</a:t>
            </a:r>
            <a:r>
              <a:rPr lang="en-US" sz="2400" dirty="0">
                <a:solidFill>
                  <a:srgbClr val="000000"/>
                </a:solidFill>
                <a:latin typeface="Lato Light"/>
                <a:sym typeface="Lato Light"/>
              </a:rPr>
              <a:t>. Il </a:t>
            </a:r>
            <a:r>
              <a:rPr lang="en-US" sz="2400" dirty="0" err="1">
                <a:solidFill>
                  <a:srgbClr val="000000"/>
                </a:solidFill>
                <a:latin typeface="Lato Light"/>
                <a:sym typeface="Lato Light"/>
              </a:rPr>
              <a:t>tuo</a:t>
            </a:r>
            <a:r>
              <a:rPr lang="en-US" sz="2400" dirty="0">
                <a:solidFill>
                  <a:srgbClr val="000000"/>
                </a:solidFill>
                <a:latin typeface="Lato Light"/>
                <a:sym typeface="Lato Light"/>
              </a:rPr>
              <a:t> </a:t>
            </a:r>
            <a:r>
              <a:rPr lang="en-US" sz="2400" dirty="0" err="1">
                <a:solidFill>
                  <a:srgbClr val="000000"/>
                </a:solidFill>
                <a:latin typeface="Lato Light"/>
                <a:sym typeface="Lato Light"/>
              </a:rPr>
              <a:t>ruolo</a:t>
            </a:r>
            <a:r>
              <a:rPr lang="en-US" sz="2400" dirty="0">
                <a:solidFill>
                  <a:srgbClr val="000000"/>
                </a:solidFill>
                <a:latin typeface="Lato Light"/>
                <a:sym typeface="Lato Light"/>
              </a:rPr>
              <a:t> come </a:t>
            </a:r>
            <a:r>
              <a:rPr lang="en-US" sz="2400" dirty="0" err="1">
                <a:solidFill>
                  <a:srgbClr val="000000"/>
                </a:solidFill>
                <a:latin typeface="Lato Light"/>
                <a:sym typeface="Lato Light"/>
              </a:rPr>
              <a:t>educatore</a:t>
            </a:r>
            <a:r>
              <a:rPr lang="en-US" sz="2400" dirty="0">
                <a:solidFill>
                  <a:srgbClr val="000000"/>
                </a:solidFill>
                <a:latin typeface="Lato Light"/>
                <a:sym typeface="Lato Light"/>
              </a:rPr>
              <a:t> è </a:t>
            </a:r>
            <a:r>
              <a:rPr lang="en-US" sz="2400" dirty="0" err="1">
                <a:solidFill>
                  <a:srgbClr val="000000"/>
                </a:solidFill>
                <a:latin typeface="Lato Light"/>
                <a:sym typeface="Lato Light"/>
              </a:rPr>
              <a:t>quello</a:t>
            </a:r>
            <a:r>
              <a:rPr lang="en-US" sz="2400" dirty="0">
                <a:solidFill>
                  <a:srgbClr val="000000"/>
                </a:solidFill>
                <a:latin typeface="Lato Light"/>
                <a:sym typeface="Lato Light"/>
              </a:rPr>
              <a:t> di </a:t>
            </a:r>
            <a:r>
              <a:rPr lang="en-US" sz="2400" dirty="0" err="1">
                <a:solidFill>
                  <a:srgbClr val="000000"/>
                </a:solidFill>
                <a:latin typeface="Lato Light"/>
                <a:sym typeface="Lato Light"/>
              </a:rPr>
              <a:t>monitorare</a:t>
            </a:r>
            <a:r>
              <a:rPr lang="en-US" sz="2400" dirty="0">
                <a:solidFill>
                  <a:srgbClr val="000000"/>
                </a:solidFill>
                <a:latin typeface="Lato Light"/>
                <a:sym typeface="Lato Light"/>
              </a:rPr>
              <a:t> </a:t>
            </a:r>
            <a:r>
              <a:rPr lang="en-US" sz="2400" dirty="0" err="1">
                <a:solidFill>
                  <a:srgbClr val="000000"/>
                </a:solidFill>
                <a:latin typeface="Lato Light"/>
                <a:sym typeface="Lato Light"/>
              </a:rPr>
              <a:t>attivamente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sistemi</a:t>
            </a:r>
            <a:r>
              <a:rPr lang="en-US" sz="2400" dirty="0">
                <a:solidFill>
                  <a:srgbClr val="000000"/>
                </a:solidFill>
                <a:latin typeface="Lato Light"/>
                <a:sym typeface="Lato Light"/>
              </a:rPr>
              <a:t> di </a:t>
            </a:r>
            <a:r>
              <a:rPr lang="en-US" sz="2400" dirty="0" err="1">
                <a:solidFill>
                  <a:srgbClr val="000000"/>
                </a:solidFill>
                <a:latin typeface="Lato Light"/>
                <a:sym typeface="Lato Light"/>
              </a:rPr>
              <a:t>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per </a:t>
            </a:r>
            <a:r>
              <a:rPr lang="en-US" sz="2400" dirty="0" err="1">
                <a:solidFill>
                  <a:srgbClr val="000000"/>
                </a:solidFill>
                <a:latin typeface="Lato Light"/>
                <a:sym typeface="Lato Light"/>
              </a:rPr>
              <a:t>individuare</a:t>
            </a:r>
            <a:r>
              <a:rPr lang="en-US" sz="2400" dirty="0">
                <a:solidFill>
                  <a:srgbClr val="000000"/>
                </a:solidFill>
                <a:latin typeface="Lato Light"/>
                <a:sym typeface="Lato Light"/>
              </a:rPr>
              <a:t> </a:t>
            </a:r>
            <a:r>
              <a:rPr lang="en-US" sz="2400" dirty="0" err="1">
                <a:solidFill>
                  <a:srgbClr val="000000"/>
                </a:solidFill>
                <a:latin typeface="Lato Light"/>
                <a:sym typeface="Lato Light"/>
              </a:rPr>
              <a:t>eventuali</a:t>
            </a:r>
            <a:r>
              <a:rPr lang="en-US" sz="2400" dirty="0">
                <a:solidFill>
                  <a:srgbClr val="000000"/>
                </a:solidFill>
                <a:latin typeface="Lato Light"/>
                <a:sym typeface="Lato Light"/>
              </a:rPr>
              <a:t> </a:t>
            </a:r>
            <a:r>
              <a:rPr lang="en-US" sz="2400" dirty="0" err="1">
                <a:solidFill>
                  <a:srgbClr val="000000"/>
                </a:solidFill>
                <a:latin typeface="Lato Light"/>
                <a:sym typeface="Lato Light"/>
              </a:rPr>
              <a:t>pregiudizi</a:t>
            </a:r>
            <a:r>
              <a:rPr lang="en-US" sz="2400" dirty="0">
                <a:solidFill>
                  <a:srgbClr val="000000"/>
                </a:solidFill>
                <a:latin typeface="Lato Light"/>
                <a:sym typeface="Lato Light"/>
              </a:rPr>
              <a:t>.</a:t>
            </a:r>
          </a:p>
          <a:p>
            <a:pPr marL="0" lvl="0" indent="0" algn="just">
              <a:lnSpc>
                <a:spcPts val="4152"/>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4152"/>
              </a:lnSpc>
              <a:spcBef>
                <a:spcPct val="0"/>
              </a:spcBef>
            </a:pPr>
            <a:r>
              <a:rPr lang="en-US" sz="2400" b="1" u="none" strike="noStrike" dirty="0">
                <a:solidFill>
                  <a:srgbClr val="000000"/>
                </a:solidFill>
                <a:latin typeface="Lato Bold"/>
                <a:ea typeface="Lato Bold"/>
                <a:cs typeface="Lato Bold"/>
                <a:sym typeface="Lato Bold"/>
              </a:rPr>
              <a:t>✓ La fiducia </a:t>
            </a:r>
            <a:r>
              <a:rPr lang="en-US" sz="2400" b="1" u="none" strike="noStrike" dirty="0" err="1">
                <a:solidFill>
                  <a:srgbClr val="000000"/>
                </a:solidFill>
                <a:latin typeface="Lato Bold"/>
                <a:ea typeface="Lato Bold"/>
                <a:cs typeface="Lato Bold"/>
                <a:sym typeface="Lato Bold"/>
              </a:rPr>
              <a:t>nel</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risultato</a:t>
            </a:r>
            <a:r>
              <a:rPr lang="en-US" sz="2400" b="1" u="none" strike="noStrike" dirty="0">
                <a:solidFill>
                  <a:srgbClr val="000000"/>
                </a:solidFill>
                <a:latin typeface="Lato Bold"/>
                <a:ea typeface="Lato Bold"/>
                <a:cs typeface="Lato Bold"/>
                <a:sym typeface="Lato Bold"/>
              </a:rPr>
              <a:t> di </a:t>
            </a:r>
            <a:r>
              <a:rPr lang="en-US" sz="2400" b="1" u="none" strike="noStrike" dirty="0" err="1">
                <a:solidFill>
                  <a:srgbClr val="000000"/>
                </a:solidFill>
                <a:latin typeface="Lato Bold"/>
                <a:ea typeface="Lato Bold"/>
                <a:cs typeface="Lato Bold"/>
                <a:sym typeface="Lato Bold"/>
              </a:rPr>
              <a:t>un'IA</a:t>
            </a:r>
            <a:r>
              <a:rPr lang="en-US" sz="2400" b="1" u="none" strike="noStrike" dirty="0">
                <a:solidFill>
                  <a:srgbClr val="000000"/>
                </a:solidFill>
                <a:latin typeface="Lato Bold"/>
                <a:ea typeface="Lato Bold"/>
                <a:cs typeface="Lato Bold"/>
                <a:sym typeface="Lato Bold"/>
              </a:rPr>
              <a:t> non è </a:t>
            </a:r>
            <a:r>
              <a:rPr lang="en-US" sz="2400" b="1" u="none" strike="noStrike" dirty="0" err="1">
                <a:solidFill>
                  <a:srgbClr val="000000"/>
                </a:solidFill>
                <a:latin typeface="Lato Bold"/>
                <a:ea typeface="Lato Bold"/>
                <a:cs typeface="Lato Bold"/>
                <a:sym typeface="Lato Bold"/>
              </a:rPr>
              <a:t>sinonimo</a:t>
            </a:r>
            <a:r>
              <a:rPr lang="en-US" sz="2400" b="1" u="none" strike="noStrike" dirty="0">
                <a:solidFill>
                  <a:srgbClr val="000000"/>
                </a:solidFill>
                <a:latin typeface="Lato Bold"/>
                <a:ea typeface="Lato Bold"/>
                <a:cs typeface="Lato Bold"/>
                <a:sym typeface="Lato Bold"/>
              </a:rPr>
              <a:t> di </a:t>
            </a:r>
            <a:r>
              <a:rPr lang="en-US" sz="2400" b="1" u="none" strike="noStrike" dirty="0" err="1">
                <a:solidFill>
                  <a:srgbClr val="000000"/>
                </a:solidFill>
                <a:latin typeface="Lato Bold"/>
                <a:ea typeface="Lato Bold"/>
                <a:cs typeface="Lato Bold"/>
                <a:sym typeface="Lato Bold"/>
              </a:rPr>
              <a:t>affidabilità</a:t>
            </a:r>
            <a:r>
              <a:rPr lang="en-US" sz="2400" b="1" u="none" strike="noStrike" dirty="0">
                <a:solidFill>
                  <a:srgbClr val="000000"/>
                </a:solidFill>
                <a:latin typeface="Lato Bold"/>
                <a:ea typeface="Lato Bold"/>
                <a:cs typeface="Lato Bold"/>
                <a:sym typeface="Lato Bold"/>
              </a:rPr>
              <a:t>.</a:t>
            </a:r>
          </a:p>
          <a:p>
            <a:pPr>
              <a:lnSpc>
                <a:spcPts val="2880"/>
              </a:lnSpc>
              <a:spcBef>
                <a:spcPct val="0"/>
              </a:spcBef>
            </a:pPr>
            <a:r>
              <a:rPr lang="en-US" sz="2400" dirty="0">
                <a:solidFill>
                  <a:srgbClr val="000000"/>
                </a:solidFill>
                <a:latin typeface="Lato Light"/>
                <a:sym typeface="Lato Light"/>
              </a:rPr>
              <a:t>I </a:t>
            </a:r>
            <a:r>
              <a:rPr lang="en-US" sz="2400" dirty="0" err="1">
                <a:solidFill>
                  <a:srgbClr val="000000"/>
                </a:solidFill>
                <a:latin typeface="Lato Light"/>
                <a:sym typeface="Lato Light"/>
              </a:rPr>
              <a:t>sistemi</a:t>
            </a:r>
            <a:r>
              <a:rPr lang="en-US" sz="2400" dirty="0">
                <a:solidFill>
                  <a:srgbClr val="000000"/>
                </a:solidFill>
                <a:latin typeface="Lato Light"/>
                <a:sym typeface="Lato Light"/>
              </a:rPr>
              <a:t> di </a:t>
            </a:r>
            <a:r>
              <a:rPr lang="en-US" sz="2400" dirty="0" err="1">
                <a:solidFill>
                  <a:srgbClr val="000000"/>
                </a:solidFill>
                <a:latin typeface="Lato Light"/>
                <a:sym typeface="Lato Light"/>
              </a:rPr>
              <a:t>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a:t>
            </a:r>
            <a:r>
              <a:rPr lang="en-US" sz="2400" dirty="0" err="1">
                <a:solidFill>
                  <a:srgbClr val="000000"/>
                </a:solidFill>
                <a:latin typeface="Lato Light"/>
                <a:sym typeface="Lato Light"/>
              </a:rPr>
              <a:t>producono</a:t>
            </a:r>
            <a:r>
              <a:rPr lang="en-US" sz="2400" dirty="0">
                <a:solidFill>
                  <a:srgbClr val="000000"/>
                </a:solidFill>
                <a:latin typeface="Lato Light"/>
                <a:sym typeface="Lato Light"/>
              </a:rPr>
              <a:t> </a:t>
            </a:r>
            <a:r>
              <a:rPr lang="en-US" sz="2400" dirty="0" err="1">
                <a:solidFill>
                  <a:srgbClr val="000000"/>
                </a:solidFill>
                <a:latin typeface="Lato Light"/>
                <a:sym typeface="Lato Light"/>
              </a:rPr>
              <a:t>contenuti</a:t>
            </a:r>
            <a:r>
              <a:rPr lang="en-US" sz="2400" dirty="0">
                <a:solidFill>
                  <a:srgbClr val="000000"/>
                </a:solidFill>
                <a:latin typeface="Lato Light"/>
                <a:sym typeface="Lato Light"/>
              </a:rPr>
              <a:t> </a:t>
            </a:r>
            <a:r>
              <a:rPr lang="en-US" sz="2400" dirty="0" err="1">
                <a:solidFill>
                  <a:srgbClr val="000000"/>
                </a:solidFill>
                <a:latin typeface="Lato Light"/>
                <a:sym typeface="Lato Light"/>
              </a:rPr>
              <a:t>fluidi</a:t>
            </a:r>
            <a:r>
              <a:rPr lang="en-US" sz="2400" dirty="0">
                <a:solidFill>
                  <a:srgbClr val="000000"/>
                </a:solidFill>
                <a:latin typeface="Lato Light"/>
                <a:sym typeface="Lato Light"/>
              </a:rPr>
              <a:t>, ben </a:t>
            </a:r>
            <a:r>
              <a:rPr lang="en-US" sz="2400" dirty="0" err="1">
                <a:solidFill>
                  <a:srgbClr val="000000"/>
                </a:solidFill>
                <a:latin typeface="Lato Light"/>
                <a:sym typeface="Lato Light"/>
              </a:rPr>
              <a:t>scritti</a:t>
            </a:r>
            <a:r>
              <a:rPr lang="en-US" sz="2400" dirty="0">
                <a:solidFill>
                  <a:srgbClr val="000000"/>
                </a:solidFill>
                <a:latin typeface="Lato Light"/>
                <a:sym typeface="Lato Light"/>
              </a:rPr>
              <a:t> e </a:t>
            </a:r>
            <a:r>
              <a:rPr lang="en-US" sz="2400" dirty="0" err="1">
                <a:solidFill>
                  <a:srgbClr val="000000"/>
                </a:solidFill>
                <a:latin typeface="Lato Light"/>
                <a:sym typeface="Lato Light"/>
              </a:rPr>
              <a:t>apparentemente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autorevoli</a:t>
            </a:r>
            <a:r>
              <a:rPr lang="en-US" sz="2400" dirty="0">
                <a:solidFill>
                  <a:srgbClr val="000000"/>
                </a:solidFill>
                <a:latin typeface="Lato Light"/>
                <a:sym typeface="Lato Light"/>
              </a:rPr>
              <a:t>, </a:t>
            </a:r>
            <a:r>
              <a:rPr lang="en-US" sz="2400" dirty="0" err="1">
                <a:solidFill>
                  <a:srgbClr val="000000"/>
                </a:solidFill>
                <a:latin typeface="Lato Light"/>
                <a:sym typeface="Lato Light"/>
              </a:rPr>
              <a:t>anche</a:t>
            </a:r>
            <a:r>
              <a:rPr lang="en-US" sz="2400" dirty="0">
                <a:solidFill>
                  <a:srgbClr val="000000"/>
                </a:solidFill>
                <a:latin typeface="Lato Light"/>
                <a:sym typeface="Lato Light"/>
              </a:rPr>
              <a:t> </a:t>
            </a:r>
            <a:r>
              <a:rPr lang="en-US" sz="2400" dirty="0" err="1">
                <a:solidFill>
                  <a:srgbClr val="000000"/>
                </a:solidFill>
                <a:latin typeface="Lato Light"/>
                <a:sym typeface="Lato Light"/>
              </a:rPr>
              <a:t>quando</a:t>
            </a:r>
            <a:r>
              <a:rPr lang="en-US" sz="2400" dirty="0">
                <a:solidFill>
                  <a:srgbClr val="000000"/>
                </a:solidFill>
                <a:latin typeface="Lato Light"/>
                <a:sym typeface="Lato Light"/>
              </a:rPr>
              <a:t> tali </a:t>
            </a:r>
            <a:r>
              <a:rPr lang="en-US" sz="2400" dirty="0" err="1">
                <a:solidFill>
                  <a:srgbClr val="000000"/>
                </a:solidFill>
                <a:latin typeface="Lato Light"/>
                <a:sym typeface="Lato Light"/>
              </a:rPr>
              <a:t>contenuti</a:t>
            </a:r>
            <a:r>
              <a:rPr lang="en-US" sz="2400" dirty="0">
                <a:solidFill>
                  <a:srgbClr val="000000"/>
                </a:solidFill>
                <a:latin typeface="Lato Light"/>
                <a:sym typeface="Lato Light"/>
              </a:rPr>
              <a:t> </a:t>
            </a:r>
            <a:r>
              <a:rPr lang="en-US" sz="2400" dirty="0" err="1">
                <a:solidFill>
                  <a:srgbClr val="000000"/>
                </a:solidFill>
                <a:latin typeface="Lato Light"/>
                <a:sym typeface="Lato Light"/>
              </a:rPr>
              <a:t>sono</a:t>
            </a:r>
            <a:r>
              <a:rPr lang="en-US" sz="2400" dirty="0">
                <a:solidFill>
                  <a:srgbClr val="000000"/>
                </a:solidFill>
                <a:latin typeface="Lato Light"/>
                <a:sym typeface="Lato Light"/>
              </a:rPr>
              <a:t> </a:t>
            </a:r>
            <a:r>
              <a:rPr lang="en-US" sz="2400" dirty="0" err="1">
                <a:solidFill>
                  <a:srgbClr val="000000"/>
                </a:solidFill>
                <a:latin typeface="Lato Light"/>
                <a:sym typeface="Lato Light"/>
              </a:rPr>
              <a:t>parzialmente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falsi</a:t>
            </a:r>
            <a:r>
              <a:rPr lang="en-US" sz="2400" dirty="0">
                <a:solidFill>
                  <a:srgbClr val="000000"/>
                </a:solidFill>
                <a:latin typeface="Lato Light"/>
                <a:sym typeface="Lato Light"/>
              </a:rPr>
              <a:t>, </a:t>
            </a:r>
            <a:r>
              <a:rPr lang="en-US" sz="2400" dirty="0" err="1">
                <a:solidFill>
                  <a:srgbClr val="000000"/>
                </a:solidFill>
                <a:latin typeface="Lato Light"/>
                <a:sym typeface="Lato Light"/>
              </a:rPr>
              <a:t>obsoleti</a:t>
            </a:r>
            <a:r>
              <a:rPr lang="en-US" sz="2400" dirty="0">
                <a:solidFill>
                  <a:srgbClr val="000000"/>
                </a:solidFill>
                <a:latin typeface="Lato Light"/>
                <a:sym typeface="Lato Light"/>
              </a:rPr>
              <a:t> o non </a:t>
            </a:r>
            <a:r>
              <a:rPr lang="en-US" sz="2400" dirty="0" err="1">
                <a:solidFill>
                  <a:srgbClr val="000000"/>
                </a:solidFill>
                <a:latin typeface="Lato Light"/>
                <a:sym typeface="Lato Light"/>
              </a:rPr>
              <a:t>verificabili</a:t>
            </a:r>
            <a:r>
              <a:rPr lang="en-US" sz="2400" dirty="0">
                <a:solidFill>
                  <a:srgbClr val="000000"/>
                </a:solidFill>
                <a:latin typeface="Lato Light"/>
                <a:sym typeface="Lato Light"/>
              </a:rPr>
              <a:t>. È </a:t>
            </a:r>
            <a:r>
              <a:rPr lang="en-US" sz="2400" dirty="0" err="1">
                <a:solidFill>
                  <a:srgbClr val="000000"/>
                </a:solidFill>
                <a:latin typeface="Lato Light"/>
                <a:sym typeface="Lato Light"/>
              </a:rPr>
              <a:t>fondamentale</a:t>
            </a:r>
            <a:r>
              <a:rPr lang="en-US" sz="2400" dirty="0">
                <a:solidFill>
                  <a:srgbClr val="000000"/>
                </a:solidFill>
                <a:latin typeface="Lato Light"/>
                <a:sym typeface="Lato Light"/>
              </a:rPr>
              <a:t> </a:t>
            </a:r>
            <a:r>
              <a:rPr lang="en-US" sz="2400" dirty="0" err="1">
                <a:solidFill>
                  <a:srgbClr val="000000"/>
                </a:solidFill>
                <a:latin typeface="Lato Light"/>
                <a:sym typeface="Lato Light"/>
              </a:rPr>
              <a:t>verificare</a:t>
            </a:r>
            <a:r>
              <a:rPr lang="en-US" sz="2400" dirty="0">
                <a:solidFill>
                  <a:srgbClr val="000000"/>
                </a:solidFill>
                <a:latin typeface="Lato Light"/>
                <a:sym typeface="Lato Light"/>
              </a:rPr>
              <a:t> le </a:t>
            </a:r>
            <a:r>
              <a:rPr lang="en-US" sz="2400" dirty="0" err="1">
                <a:solidFill>
                  <a:srgbClr val="000000"/>
                </a:solidFill>
                <a:latin typeface="Lato Light"/>
                <a:sym typeface="Lato Light"/>
              </a:rPr>
              <a:t>informazioni</a:t>
            </a:r>
            <a:r>
              <a:rPr lang="en-US" sz="2400" dirty="0">
                <a:solidFill>
                  <a:srgbClr val="000000"/>
                </a:solidFill>
                <a:latin typeface="Lato Light"/>
                <a:sym typeface="Lato Light"/>
              </a:rPr>
              <a:t> e </a:t>
            </a:r>
            <a:r>
              <a:rPr lang="en-US" sz="2400" dirty="0" err="1">
                <a:solidFill>
                  <a:srgbClr val="000000"/>
                </a:solidFill>
                <a:latin typeface="Lato Light"/>
                <a:sym typeface="Lato Light"/>
              </a:rPr>
              <a:t>mantenere</a:t>
            </a:r>
            <a:r>
              <a:rPr lang="en-US" sz="2400" dirty="0">
                <a:solidFill>
                  <a:srgbClr val="000000"/>
                </a:solidFill>
                <a:latin typeface="Lato Light"/>
                <a:sym typeface="Lato Light"/>
              </a:rPr>
              <a:t> un </a:t>
            </a:r>
            <a:r>
              <a:rPr lang="en-US" sz="2400" dirty="0" err="1">
                <a:solidFill>
                  <a:srgbClr val="000000"/>
                </a:solidFill>
                <a:latin typeface="Lato Light"/>
                <a:sym typeface="Lato Light"/>
              </a:rPr>
              <a:t>atteggiamento</a:t>
            </a:r>
            <a:r>
              <a:rPr lang="en-US" sz="2400" dirty="0">
                <a:solidFill>
                  <a:srgbClr val="000000"/>
                </a:solidFill>
                <a:latin typeface="Lato Light"/>
                <a:sym typeface="Lato Light"/>
              </a:rPr>
              <a:t> </a:t>
            </a:r>
            <a:r>
              <a:rPr lang="en-US" sz="2400" dirty="0" err="1">
                <a:solidFill>
                  <a:srgbClr val="000000"/>
                </a:solidFill>
                <a:latin typeface="Lato Light"/>
                <a:sym typeface="Lato Light"/>
              </a:rPr>
              <a:t>critico</a:t>
            </a:r>
            <a:r>
              <a:rPr lang="en-US" sz="2400" dirty="0">
                <a:solidFill>
                  <a:srgbClr val="000000"/>
                </a:solidFill>
                <a:latin typeface="Lato Light"/>
                <a:sym typeface="Lato Light"/>
              </a:rPr>
              <a:t> e </a:t>
            </a:r>
            <a:r>
              <a:rPr lang="en-US" sz="2400" dirty="0" err="1">
                <a:solidFill>
                  <a:srgbClr val="000000"/>
                </a:solidFill>
                <a:latin typeface="Lato Light"/>
                <a:sym typeface="Lato Light"/>
              </a:rPr>
              <a:t>scettico</a:t>
            </a:r>
            <a:r>
              <a:rPr lang="en-US" sz="2400" dirty="0">
                <a:solidFill>
                  <a:srgbClr val="000000"/>
                </a:solidFill>
                <a:latin typeface="Lato Light"/>
                <a:sym typeface="Lato Light"/>
              </a:rPr>
              <a:t>.</a:t>
            </a:r>
          </a:p>
        </p:txBody>
      </p:sp>
      <p:sp>
        <p:nvSpPr>
          <p:cNvPr id="3" name="TextBox 3"/>
          <p:cNvSpPr txBox="1"/>
          <p:nvPr/>
        </p:nvSpPr>
        <p:spPr>
          <a:xfrm>
            <a:off x="1028700" y="1038225"/>
            <a:ext cx="7048500" cy="641201"/>
          </a:xfrm>
          <a:prstGeom prst="rect">
            <a:avLst/>
          </a:prstGeom>
        </p:spPr>
        <p:txBody>
          <a:bodyPr wrap="square" lIns="0" tIns="0" rIns="0" bIns="0" rtlCol="0" anchor="t">
            <a:spAutoFit/>
          </a:bodyP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CONCETTI CHIAVE</a:t>
            </a:r>
          </a:p>
        </p:txBody>
      </p:sp>
    </p:spTree>
    <p:custDataLst>
      <p:tags r:id="rId1"/>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31758" y="6321445"/>
            <a:ext cx="10127542" cy="331851"/>
          </a:xfrm>
          <a:prstGeom prst="rect">
            <a:avLst/>
          </a:prstGeom>
        </p:spPr>
        <p:txBody>
          <a:bodyPr lIns="0" tIns="0" rIns="0" bIns="0" rtlCol="0" anchor="t">
            <a:spAutoFit/>
          </a:bodyPr>
          <a:lstStyle/>
          <a:p>
            <a:pPr marL="0" lvl="0" indent="0" algn="ctr">
              <a:lnSpc>
                <a:spcPts val="2592"/>
              </a:lnSpc>
              <a:spcBef>
                <a:spcPct val="0"/>
              </a:spcBef>
            </a:pPr>
            <a:r>
              <a:rPr lang="en-US" sz="2400" u="sng" strike="noStrike">
                <a:solidFill>
                  <a:srgbClr val="000000"/>
                </a:solidFill>
                <a:latin typeface="Lato Light"/>
                <a:ea typeface="Lato Light"/>
                <a:cs typeface="Lato Light"/>
                <a:sym typeface="Lato Light"/>
              </a:rPr>
              <a:t>Lista di controllo per i contenuti basati sull'intelligenza artificiale</a:t>
            </a:r>
          </a:p>
        </p:txBody>
      </p:sp>
      <p:grpSp>
        <p:nvGrpSpPr>
          <p:cNvPr id="3" name="Group 3"/>
          <p:cNvGrpSpPr/>
          <p:nvPr/>
        </p:nvGrpSpPr>
        <p:grpSpPr>
          <a:xfrm>
            <a:off x="11086667" y="6988393"/>
            <a:ext cx="2217725" cy="2763012"/>
            <a:chOff x="0" y="0"/>
            <a:chExt cx="2956966" cy="3684016"/>
          </a:xfrm>
        </p:grpSpPr>
        <p:sp>
          <p:nvSpPr>
            <p:cNvPr id="4" name="Freeform 4">
              <a:hlinkClick r:id="rId4"/>
            </p:cNvPr>
            <p:cNvSpPr/>
            <p:nvPr/>
          </p:nvSpPr>
          <p:spPr>
            <a:xfrm>
              <a:off x="0" y="0"/>
              <a:ext cx="2956941" cy="3684016"/>
            </a:xfrm>
            <a:custGeom>
              <a:avLst/>
              <a:gdLst/>
              <a:ahLst/>
              <a:cxnLst/>
              <a:rect l="l" t="t" r="r" b="b"/>
              <a:pathLst>
                <a:path w="2956941" h="3684016">
                  <a:moveTo>
                    <a:pt x="0" y="0"/>
                  </a:moveTo>
                  <a:lnTo>
                    <a:pt x="2956941" y="0"/>
                  </a:lnTo>
                  <a:lnTo>
                    <a:pt x="2956941" y="3684016"/>
                  </a:lnTo>
                  <a:lnTo>
                    <a:pt x="0" y="3684016"/>
                  </a:lnTo>
                  <a:lnTo>
                    <a:pt x="0" y="0"/>
                  </a:lnTo>
                  <a:close/>
                </a:path>
              </a:pathLst>
            </a:custGeom>
            <a:blipFill>
              <a:blip r:embed="rId5"/>
              <a:stretch>
                <a:fillRect r="-1539"/>
              </a:stretch>
            </a:blipFill>
          </p:spPr>
          <p:txBody>
            <a:bodyPr/>
            <a:lstStyle/>
            <a:p>
              <a:endParaRPr lang="en-GB" dirty="0"/>
            </a:p>
          </p:txBody>
        </p:sp>
      </p:grpSp>
      <p:sp>
        <p:nvSpPr>
          <p:cNvPr id="5" name="TextBox 5"/>
          <p:cNvSpPr txBox="1"/>
          <p:nvPr/>
        </p:nvSpPr>
        <p:spPr>
          <a:xfrm>
            <a:off x="1028700" y="2062990"/>
            <a:ext cx="16230600" cy="3332451"/>
          </a:xfrm>
          <a:prstGeom prst="rect">
            <a:avLst/>
          </a:prstGeom>
        </p:spPr>
        <p:txBody>
          <a:bodyPr lIns="0" tIns="0" rIns="0" bIns="0" rtlCol="0" anchor="t">
            <a:spAutoFit/>
          </a:bodyPr>
          <a:lstStyle/>
          <a:p>
            <a:pPr marL="0" lvl="0" indent="0" algn="l">
              <a:lnSpc>
                <a:spcPts val="3936"/>
              </a:lnSpc>
              <a:spcBef>
                <a:spcPct val="0"/>
              </a:spcBef>
            </a:pP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Trasparenza</a:t>
            </a:r>
            <a:r>
              <a:rPr lang="en-US" sz="2400" b="1" u="none" strike="noStrike" dirty="0">
                <a:solidFill>
                  <a:srgbClr val="000000"/>
                </a:solidFill>
                <a:latin typeface="Lato Bold"/>
                <a:ea typeface="Lato Bold"/>
                <a:cs typeface="Lato Bold"/>
                <a:sym typeface="Lato Bold"/>
              </a:rPr>
              <a:t> e </a:t>
            </a:r>
            <a:r>
              <a:rPr lang="en-US" sz="2400" b="1" u="none" strike="noStrike" dirty="0" err="1">
                <a:solidFill>
                  <a:srgbClr val="000000"/>
                </a:solidFill>
                <a:latin typeface="Lato Bold"/>
                <a:ea typeface="Lato Bold"/>
                <a:cs typeface="Lato Bold"/>
                <a:sym typeface="Lato Bold"/>
              </a:rPr>
              <a:t>responsabilità</a:t>
            </a:r>
            <a:r>
              <a:rPr lang="en-US" sz="2400" b="1" u="none" strike="noStrike" dirty="0">
                <a:solidFill>
                  <a:srgbClr val="000000"/>
                </a:solidFill>
                <a:latin typeface="Lato Bold"/>
                <a:ea typeface="Lato Bold"/>
                <a:cs typeface="Lato Bold"/>
                <a:sym typeface="Lato Bold"/>
              </a:rPr>
              <a:t> non </a:t>
            </a:r>
            <a:r>
              <a:rPr lang="en-US" sz="2400" b="1" u="none" strike="noStrike" dirty="0" err="1">
                <a:solidFill>
                  <a:srgbClr val="000000"/>
                </a:solidFill>
                <a:latin typeface="Lato Bold"/>
                <a:ea typeface="Lato Bold"/>
                <a:cs typeface="Lato Bold"/>
                <a:sym typeface="Lato Bold"/>
              </a:rPr>
              <a:t>sono</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negoziabili</a:t>
            </a:r>
            <a:r>
              <a:rPr lang="en-US" sz="2400" b="1" u="none" strike="noStrike" dirty="0">
                <a:solidFill>
                  <a:srgbClr val="000000"/>
                </a:solidFill>
                <a:latin typeface="Lato Bold"/>
                <a:ea typeface="Lato Bold"/>
                <a:cs typeface="Lato Bold"/>
                <a:sym typeface="Lato Bold"/>
              </a:rPr>
              <a:t>.</a:t>
            </a:r>
          </a:p>
          <a:p>
            <a:pPr lvl="0" indent="0">
              <a:lnSpc>
                <a:spcPts val="2880"/>
              </a:lnSpc>
              <a:spcBef>
                <a:spcPct val="0"/>
              </a:spcBef>
            </a:pPr>
            <a:r>
              <a:rPr lang="en-US" sz="2400" dirty="0" err="1">
                <a:solidFill>
                  <a:srgbClr val="000000"/>
                </a:solidFill>
                <a:latin typeface="Lato Light"/>
                <a:sym typeface="Lato Light"/>
              </a:rPr>
              <a:t>Gli</a:t>
            </a:r>
            <a:r>
              <a:rPr lang="en-US" sz="2400" dirty="0">
                <a:solidFill>
                  <a:srgbClr val="000000"/>
                </a:solidFill>
                <a:latin typeface="Lato Light"/>
                <a:sym typeface="Lato Light"/>
              </a:rPr>
              <a:t> </a:t>
            </a:r>
            <a:r>
              <a:rPr lang="en-US" sz="2400" dirty="0" err="1">
                <a:solidFill>
                  <a:srgbClr val="000000"/>
                </a:solidFill>
                <a:latin typeface="Lato Light"/>
                <a:sym typeface="Lato Light"/>
              </a:rPr>
              <a:t>studenti</a:t>
            </a:r>
            <a:r>
              <a:rPr lang="en-US" sz="2400" dirty="0">
                <a:solidFill>
                  <a:srgbClr val="000000"/>
                </a:solidFill>
                <a:latin typeface="Lato Light"/>
                <a:sym typeface="Lato Light"/>
              </a:rPr>
              <a:t> </a:t>
            </a:r>
            <a:r>
              <a:rPr lang="en-US" sz="2400" dirty="0" err="1">
                <a:solidFill>
                  <a:srgbClr val="000000"/>
                </a:solidFill>
                <a:latin typeface="Lato Light"/>
                <a:sym typeface="Lato Light"/>
              </a:rPr>
              <a:t>hanno</a:t>
            </a:r>
            <a:r>
              <a:rPr lang="en-US" sz="2400" dirty="0">
                <a:solidFill>
                  <a:srgbClr val="000000"/>
                </a:solidFill>
                <a:latin typeface="Lato Light"/>
                <a:sym typeface="Lato Light"/>
              </a:rPr>
              <a:t> il </a:t>
            </a:r>
            <a:r>
              <a:rPr lang="en-US" sz="2400" dirty="0" err="1">
                <a:solidFill>
                  <a:srgbClr val="000000"/>
                </a:solidFill>
                <a:latin typeface="Lato Light"/>
                <a:sym typeface="Lato Light"/>
              </a:rPr>
              <a:t>diritto</a:t>
            </a:r>
            <a:r>
              <a:rPr lang="en-US" sz="2400" dirty="0">
                <a:solidFill>
                  <a:srgbClr val="000000"/>
                </a:solidFill>
                <a:latin typeface="Lato Light"/>
                <a:sym typeface="Lato Light"/>
              </a:rPr>
              <a:t> di </a:t>
            </a:r>
            <a:r>
              <a:rPr lang="en-US" sz="2400" dirty="0" err="1">
                <a:solidFill>
                  <a:srgbClr val="000000"/>
                </a:solidFill>
                <a:latin typeface="Lato Light"/>
                <a:sym typeface="Lato Light"/>
              </a:rPr>
              <a:t>sapere</a:t>
            </a:r>
            <a:r>
              <a:rPr lang="en-US" sz="2400" dirty="0">
                <a:solidFill>
                  <a:srgbClr val="000000"/>
                </a:solidFill>
                <a:latin typeface="Lato Light"/>
                <a:sym typeface="Lato Light"/>
              </a:rPr>
              <a:t> </a:t>
            </a:r>
            <a:r>
              <a:rPr lang="en-US" sz="2400" dirty="0" err="1">
                <a:solidFill>
                  <a:srgbClr val="000000"/>
                </a:solidFill>
                <a:latin typeface="Lato Light"/>
                <a:sym typeface="Lato Light"/>
              </a:rPr>
              <a:t>quando</a:t>
            </a:r>
            <a:r>
              <a:rPr lang="en-US" sz="2400" dirty="0">
                <a:solidFill>
                  <a:srgbClr val="000000"/>
                </a:solidFill>
                <a:latin typeface="Lato Light"/>
                <a:sym typeface="Lato Light"/>
              </a:rPr>
              <a:t> </a:t>
            </a:r>
            <a:r>
              <a:rPr lang="en-US" sz="2400" dirty="0" err="1">
                <a:solidFill>
                  <a:srgbClr val="000000"/>
                </a:solidFill>
                <a:latin typeface="Lato Light"/>
                <a:sym typeface="Lato Light"/>
              </a:rPr>
              <a:t>gli</a:t>
            </a:r>
            <a:r>
              <a:rPr lang="en-US" sz="2400" dirty="0">
                <a:solidFill>
                  <a:srgbClr val="000000"/>
                </a:solidFill>
                <a:latin typeface="Lato Light"/>
                <a:sym typeface="Lato Light"/>
              </a:rPr>
              <a:t> </a:t>
            </a:r>
            <a:r>
              <a:rPr lang="en-US" sz="2400" dirty="0" err="1">
                <a:solidFill>
                  <a:srgbClr val="000000"/>
                </a:solidFill>
                <a:latin typeface="Lato Light"/>
                <a:sym typeface="Lato Light"/>
              </a:rPr>
              <a:t>algoritmi</a:t>
            </a:r>
            <a:r>
              <a:rPr lang="en-US" sz="2400" dirty="0">
                <a:solidFill>
                  <a:srgbClr val="000000"/>
                </a:solidFill>
                <a:latin typeface="Lato Light"/>
                <a:sym typeface="Lato Light"/>
              </a:rPr>
              <a:t> </a:t>
            </a:r>
            <a:r>
              <a:rPr lang="en-US" sz="2400" dirty="0" err="1">
                <a:solidFill>
                  <a:srgbClr val="000000"/>
                </a:solidFill>
                <a:latin typeface="Lato Light"/>
                <a:sym typeface="Lato Light"/>
              </a:rPr>
              <a:t>vengono</a:t>
            </a:r>
            <a:r>
              <a:rPr lang="en-US" sz="2400" dirty="0">
                <a:solidFill>
                  <a:srgbClr val="000000"/>
                </a:solidFill>
                <a:latin typeface="Lato Light"/>
                <a:sym typeface="Lato Light"/>
              </a:rPr>
              <a:t> </a:t>
            </a:r>
            <a:r>
              <a:rPr lang="en-US" sz="2400" dirty="0" err="1">
                <a:solidFill>
                  <a:srgbClr val="000000"/>
                </a:solidFill>
                <a:latin typeface="Lato Light"/>
                <a:sym typeface="Lato Light"/>
              </a:rPr>
              <a:t>utilizzati</a:t>
            </a:r>
            <a:r>
              <a:rPr lang="en-US" sz="2400" dirty="0">
                <a:solidFill>
                  <a:srgbClr val="000000"/>
                </a:solidFill>
                <a:latin typeface="Lato Light"/>
                <a:sym typeface="Lato Light"/>
              </a:rPr>
              <a:t> </a:t>
            </a:r>
            <a:r>
              <a:rPr lang="en-US" sz="2400" dirty="0" err="1">
                <a:solidFill>
                  <a:srgbClr val="000000"/>
                </a:solidFill>
                <a:latin typeface="Lato Light"/>
                <a:sym typeface="Lato Light"/>
              </a:rPr>
              <a:t>nelle</a:t>
            </a:r>
            <a:r>
              <a:rPr lang="en-US" sz="2400" dirty="0">
                <a:solidFill>
                  <a:srgbClr val="000000"/>
                </a:solidFill>
                <a:latin typeface="Lato Light"/>
                <a:sym typeface="Lato Light"/>
              </a:rPr>
              <a:t> </a:t>
            </a:r>
            <a:r>
              <a:rPr lang="en-US" sz="2400" dirty="0" err="1">
                <a:solidFill>
                  <a:srgbClr val="000000"/>
                </a:solidFill>
                <a:latin typeface="Lato Light"/>
                <a:sym typeface="Lato Light"/>
              </a:rPr>
              <a:t>decisioni</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li </a:t>
            </a:r>
            <a:r>
              <a:rPr lang="en-US" sz="2400" dirty="0" err="1">
                <a:solidFill>
                  <a:srgbClr val="000000"/>
                </a:solidFill>
                <a:latin typeface="Lato Light"/>
                <a:sym typeface="Lato Light"/>
              </a:rPr>
              <a:t>riguardano</a:t>
            </a:r>
            <a:r>
              <a:rPr lang="en-US" sz="2400" dirty="0">
                <a:solidFill>
                  <a:srgbClr val="000000"/>
                </a:solidFill>
                <a:latin typeface="Lato Light"/>
                <a:sym typeface="Lato Light"/>
              </a:rPr>
              <a:t>. </a:t>
            </a:r>
            <a:r>
              <a:rPr lang="en-US" sz="2400" dirty="0" err="1">
                <a:solidFill>
                  <a:srgbClr val="000000"/>
                </a:solidFill>
                <a:latin typeface="Lato Light"/>
                <a:sym typeface="Lato Light"/>
              </a:rPr>
              <a:t>Gli</a:t>
            </a:r>
            <a:r>
              <a:rPr lang="en-US" sz="2400" dirty="0">
                <a:solidFill>
                  <a:srgbClr val="000000"/>
                </a:solidFill>
                <a:latin typeface="Lato Light"/>
                <a:sym typeface="Lato Light"/>
              </a:rPr>
              <a:t> </a:t>
            </a:r>
            <a:r>
              <a:rPr lang="en-US" sz="2400" dirty="0" err="1">
                <a:solidFill>
                  <a:srgbClr val="000000"/>
                </a:solidFill>
                <a:latin typeface="Lato Light"/>
                <a:sym typeface="Lato Light"/>
              </a:rPr>
              <a:t>istituti</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utilizzano</a:t>
            </a:r>
            <a:r>
              <a:rPr lang="en-US" sz="2400" dirty="0">
                <a:solidFill>
                  <a:srgbClr val="000000"/>
                </a:solidFill>
                <a:latin typeface="Lato Light"/>
                <a:sym typeface="Lato Light"/>
              </a:rPr>
              <a:t> </a:t>
            </a:r>
            <a:r>
              <a:rPr lang="en-US" sz="2400" dirty="0" err="1">
                <a:solidFill>
                  <a:srgbClr val="000000"/>
                </a:solidFill>
                <a:latin typeface="Lato Light"/>
                <a:sym typeface="Lato Light"/>
              </a:rPr>
              <a:t>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a:t>
            </a:r>
            <a:r>
              <a:rPr lang="en-US" sz="2400" dirty="0" err="1">
                <a:solidFill>
                  <a:srgbClr val="000000"/>
                </a:solidFill>
                <a:latin typeface="Lato Light"/>
                <a:sym typeface="Lato Light"/>
              </a:rPr>
              <a:t>nell'istruzione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devono</a:t>
            </a:r>
            <a:r>
              <a:rPr lang="en-US" sz="2400" dirty="0">
                <a:solidFill>
                  <a:srgbClr val="000000"/>
                </a:solidFill>
                <a:latin typeface="Lato Light"/>
                <a:sym typeface="Lato Light"/>
              </a:rPr>
              <a:t> </a:t>
            </a:r>
            <a:r>
              <a:rPr lang="en-US" sz="2400" dirty="0" err="1">
                <a:solidFill>
                  <a:srgbClr val="000000"/>
                </a:solidFill>
                <a:latin typeface="Lato Light"/>
                <a:sym typeface="Lato Light"/>
              </a:rPr>
              <a:t>essere</a:t>
            </a:r>
            <a:r>
              <a:rPr lang="en-US" sz="2400" dirty="0">
                <a:solidFill>
                  <a:srgbClr val="000000"/>
                </a:solidFill>
                <a:latin typeface="Lato Light"/>
                <a:sym typeface="Lato Light"/>
              </a:rPr>
              <a:t> </a:t>
            </a:r>
            <a:r>
              <a:rPr lang="en-US" sz="2400" dirty="0" err="1">
                <a:solidFill>
                  <a:srgbClr val="000000"/>
                </a:solidFill>
                <a:latin typeface="Lato Light"/>
                <a:sym typeface="Lato Light"/>
              </a:rPr>
              <a:t>trasparenti</a:t>
            </a:r>
            <a:r>
              <a:rPr lang="en-US" sz="2400" dirty="0">
                <a:solidFill>
                  <a:srgbClr val="000000"/>
                </a:solidFill>
                <a:latin typeface="Lato Light"/>
                <a:sym typeface="Lato Light"/>
              </a:rPr>
              <a:t> </a:t>
            </a:r>
            <a:r>
              <a:rPr lang="en-US" sz="2400" dirty="0" err="1">
                <a:solidFill>
                  <a:srgbClr val="000000"/>
                </a:solidFill>
                <a:latin typeface="Lato Light"/>
                <a:sym typeface="Lato Light"/>
              </a:rPr>
              <a:t>riguardo</a:t>
            </a:r>
            <a:r>
              <a:rPr lang="en-US" sz="2400" dirty="0">
                <a:solidFill>
                  <a:srgbClr val="000000"/>
                </a:solidFill>
                <a:latin typeface="Lato Light"/>
                <a:sym typeface="Lato Light"/>
              </a:rPr>
              <a:t> ai </a:t>
            </a:r>
            <a:r>
              <a:rPr lang="en-US" sz="2400" dirty="0" err="1">
                <a:solidFill>
                  <a:srgbClr val="000000"/>
                </a:solidFill>
                <a:latin typeface="Lato Light"/>
                <a:sym typeface="Lato Light"/>
              </a:rPr>
              <a:t>propri</a:t>
            </a:r>
            <a:r>
              <a:rPr lang="en-US" sz="2400" dirty="0">
                <a:solidFill>
                  <a:srgbClr val="000000"/>
                </a:solidFill>
                <a:latin typeface="Lato Light"/>
                <a:sym typeface="Lato Light"/>
              </a:rPr>
              <a:t> </a:t>
            </a:r>
            <a:r>
              <a:rPr lang="en-US" sz="2400" dirty="0" err="1">
                <a:solidFill>
                  <a:srgbClr val="000000"/>
                </a:solidFill>
                <a:latin typeface="Lato Light"/>
                <a:sym typeface="Lato Light"/>
              </a:rPr>
              <a:t>sistemi</a:t>
            </a:r>
            <a:r>
              <a:rPr lang="en-US" sz="2400" dirty="0">
                <a:solidFill>
                  <a:srgbClr val="000000"/>
                </a:solidFill>
                <a:latin typeface="Lato Light"/>
                <a:sym typeface="Lato Light"/>
              </a:rPr>
              <a:t> e </a:t>
            </a:r>
            <a:r>
              <a:rPr lang="en-US" sz="2400" dirty="0" err="1">
                <a:solidFill>
                  <a:srgbClr val="000000"/>
                </a:solidFill>
                <a:latin typeface="Lato Light"/>
                <a:sym typeface="Lato Light"/>
              </a:rPr>
              <a:t>conservare</a:t>
            </a:r>
            <a:r>
              <a:rPr lang="en-US" sz="2400" dirty="0">
                <a:solidFill>
                  <a:srgbClr val="000000"/>
                </a:solidFill>
                <a:latin typeface="Lato Light"/>
                <a:sym typeface="Lato Light"/>
              </a:rPr>
              <a:t> la </a:t>
            </a:r>
            <a:r>
              <a:rPr lang="en-US" sz="2400" dirty="0" err="1">
                <a:solidFill>
                  <a:srgbClr val="000000"/>
                </a:solidFill>
                <a:latin typeface="Lato Light"/>
                <a:sym typeface="Lato Light"/>
              </a:rPr>
              <a:t>documentazione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attesti</a:t>
            </a:r>
            <a:r>
              <a:rPr lang="en-US" sz="2400" dirty="0">
                <a:solidFill>
                  <a:srgbClr val="000000"/>
                </a:solidFill>
                <a:latin typeface="Lato Light"/>
                <a:sym typeface="Lato Light"/>
              </a:rPr>
              <a:t> </a:t>
            </a:r>
            <a:r>
              <a:rPr lang="en-US" sz="2400" dirty="0" err="1">
                <a:solidFill>
                  <a:srgbClr val="000000"/>
                </a:solidFill>
                <a:latin typeface="Lato Light"/>
                <a:sym typeface="Lato Light"/>
              </a:rPr>
              <a:t>l'avvenuta</a:t>
            </a:r>
            <a:r>
              <a:rPr lang="en-US" sz="2400" dirty="0">
                <a:solidFill>
                  <a:srgbClr val="000000"/>
                </a:solidFill>
                <a:latin typeface="Lato Light"/>
                <a:sym typeface="Lato Light"/>
              </a:rPr>
              <a:t> </a:t>
            </a:r>
            <a:r>
              <a:rPr lang="en-US" sz="2400" dirty="0" err="1">
                <a:solidFill>
                  <a:srgbClr val="000000"/>
                </a:solidFill>
                <a:latin typeface="Lato Light"/>
                <a:sym typeface="Lato Light"/>
              </a:rPr>
              <a:t>supervisione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umana</a:t>
            </a:r>
            <a:r>
              <a:rPr lang="en-US" sz="2400" dirty="0">
                <a:solidFill>
                  <a:srgbClr val="000000"/>
                </a:solidFill>
                <a:latin typeface="Lato Light"/>
                <a:sym typeface="Lato Light"/>
              </a:rPr>
              <a:t>.</a:t>
            </a:r>
          </a:p>
          <a:p>
            <a:pPr marL="0" lvl="0" indent="0" algn="just">
              <a:lnSpc>
                <a:spcPts val="3936"/>
              </a:lnSpc>
              <a:spcBef>
                <a:spcPct val="0"/>
              </a:spcBef>
            </a:pPr>
            <a:endParaRPr lang="en-US" sz="2400" u="none" strike="noStrike" dirty="0">
              <a:solidFill>
                <a:srgbClr val="000000"/>
              </a:solidFill>
              <a:latin typeface="Lato Light"/>
              <a:ea typeface="Lato Light"/>
              <a:cs typeface="Lato Light"/>
              <a:sym typeface="Lato Light"/>
            </a:endParaRPr>
          </a:p>
          <a:p>
            <a:pPr>
              <a:lnSpc>
                <a:spcPts val="3936"/>
              </a:lnSpc>
              <a:spcBef>
                <a:spcPct val="0"/>
              </a:spcBef>
            </a:pPr>
            <a:r>
              <a:rPr lang="en-US" sz="2400" b="1" dirty="0">
                <a:solidFill>
                  <a:srgbClr val="000000"/>
                </a:solidFill>
                <a:latin typeface="Lato Bold"/>
                <a:sym typeface="Lato"/>
              </a:rPr>
              <a:t>✓ Il </a:t>
            </a:r>
            <a:r>
              <a:rPr lang="en-US" sz="2400" b="1" dirty="0" err="1">
                <a:solidFill>
                  <a:srgbClr val="000000"/>
                </a:solidFill>
                <a:latin typeface="Lato Bold"/>
                <a:sym typeface="Lato"/>
              </a:rPr>
              <a:t>tuo</a:t>
            </a:r>
            <a:r>
              <a:rPr lang="en-US" sz="2400" b="1" dirty="0">
                <a:solidFill>
                  <a:srgbClr val="000000"/>
                </a:solidFill>
                <a:latin typeface="Lato Bold"/>
                <a:sym typeface="Lato"/>
              </a:rPr>
              <a:t> </a:t>
            </a:r>
            <a:r>
              <a:rPr lang="en-US" sz="2400" b="1" dirty="0" err="1">
                <a:solidFill>
                  <a:srgbClr val="000000"/>
                </a:solidFill>
                <a:latin typeface="Lato Bold"/>
                <a:sym typeface="Lato"/>
              </a:rPr>
              <a:t>giudizio</a:t>
            </a:r>
            <a:r>
              <a:rPr lang="en-US" sz="2400" b="1" dirty="0">
                <a:solidFill>
                  <a:srgbClr val="000000"/>
                </a:solidFill>
                <a:latin typeface="Lato Bold"/>
                <a:sym typeface="Lato"/>
              </a:rPr>
              <a:t> </a:t>
            </a:r>
            <a:r>
              <a:rPr lang="en-US" sz="2400" b="1" dirty="0" err="1">
                <a:solidFill>
                  <a:srgbClr val="000000"/>
                </a:solidFill>
                <a:latin typeface="Lato Bold"/>
                <a:sym typeface="Lato"/>
              </a:rPr>
              <a:t>professionale</a:t>
            </a:r>
            <a:r>
              <a:rPr lang="en-US" sz="2400" b="1" dirty="0">
                <a:solidFill>
                  <a:srgbClr val="000000"/>
                </a:solidFill>
                <a:latin typeface="Lato Bold"/>
                <a:sym typeface="Lato"/>
              </a:rPr>
              <a:t> è </a:t>
            </a:r>
            <a:r>
              <a:rPr lang="en-US" sz="2400" b="1" dirty="0" err="1">
                <a:solidFill>
                  <a:srgbClr val="000000"/>
                </a:solidFill>
                <a:latin typeface="Lato Bold"/>
                <a:sym typeface="Lato"/>
              </a:rPr>
              <a:t>insostituibile</a:t>
            </a:r>
            <a:r>
              <a:rPr lang="en-US" sz="2400" b="1" dirty="0">
                <a:solidFill>
                  <a:srgbClr val="000000"/>
                </a:solidFill>
                <a:latin typeface="Lato Bold"/>
                <a:sym typeface="Lato"/>
              </a:rPr>
              <a:t>.</a:t>
            </a:r>
          </a:p>
          <a:p>
            <a:pPr>
              <a:lnSpc>
                <a:spcPts val="2880"/>
              </a:lnSpc>
              <a:spcBef>
                <a:spcPct val="0"/>
              </a:spcBef>
            </a:pPr>
            <a:r>
              <a:rPr lang="en-US" sz="2400" dirty="0" err="1">
                <a:solidFill>
                  <a:srgbClr val="000000"/>
                </a:solidFill>
                <a:latin typeface="Lato Light"/>
                <a:sym typeface="Lato Light"/>
              </a:rPr>
              <a:t>Comprendi</a:t>
            </a:r>
            <a:r>
              <a:rPr lang="en-US" sz="2400" dirty="0">
                <a:solidFill>
                  <a:srgbClr val="000000"/>
                </a:solidFill>
                <a:latin typeface="Lato Light"/>
                <a:sym typeface="Lato Light"/>
              </a:rPr>
              <a:t> il </a:t>
            </a:r>
            <a:r>
              <a:rPr lang="en-US" sz="2400" dirty="0" err="1">
                <a:solidFill>
                  <a:srgbClr val="000000"/>
                </a:solidFill>
                <a:latin typeface="Lato Light"/>
                <a:sym typeface="Lato Light"/>
              </a:rPr>
              <a:t>contesto</a:t>
            </a:r>
            <a:r>
              <a:rPr lang="en-US" sz="2400" dirty="0">
                <a:solidFill>
                  <a:srgbClr val="000000"/>
                </a:solidFill>
                <a:latin typeface="Lato Light"/>
                <a:sym typeface="Lato Light"/>
              </a:rPr>
              <a:t>. </a:t>
            </a:r>
            <a:r>
              <a:rPr lang="en-US" sz="2400" dirty="0" err="1">
                <a:solidFill>
                  <a:srgbClr val="000000"/>
                </a:solidFill>
                <a:latin typeface="Lato Light"/>
                <a:sym typeface="Lato Light"/>
              </a:rPr>
              <a:t>Conosci</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tuoi</a:t>
            </a:r>
            <a:r>
              <a:rPr lang="en-US" sz="2400" dirty="0">
                <a:solidFill>
                  <a:srgbClr val="000000"/>
                </a:solidFill>
                <a:latin typeface="Lato Light"/>
                <a:sym typeface="Lato Light"/>
              </a:rPr>
              <a:t> </a:t>
            </a:r>
            <a:r>
              <a:rPr lang="en-US" sz="2400" dirty="0" err="1">
                <a:solidFill>
                  <a:srgbClr val="000000"/>
                </a:solidFill>
                <a:latin typeface="Lato Light"/>
                <a:sym typeface="Lato Light"/>
              </a:rPr>
              <a:t>studenti</a:t>
            </a:r>
            <a:r>
              <a:rPr lang="en-US" sz="2400" dirty="0">
                <a:solidFill>
                  <a:srgbClr val="000000"/>
                </a:solidFill>
                <a:latin typeface="Lato Light"/>
                <a:sym typeface="Lato Light"/>
              </a:rPr>
              <a:t>. </a:t>
            </a:r>
            <a:r>
              <a:rPr lang="en-US" sz="2400" dirty="0" err="1">
                <a:solidFill>
                  <a:srgbClr val="000000"/>
                </a:solidFill>
                <a:latin typeface="Lato Light"/>
                <a:sym typeface="Lato Light"/>
              </a:rPr>
              <a:t>Comprendi</a:t>
            </a:r>
            <a:r>
              <a:rPr lang="en-US" sz="2400" dirty="0">
                <a:solidFill>
                  <a:srgbClr val="000000"/>
                </a:solidFill>
                <a:latin typeface="Lato Light"/>
                <a:sym typeface="Lato Light"/>
              </a:rPr>
              <a:t> </a:t>
            </a:r>
            <a:r>
              <a:rPr lang="en-US" sz="2400" dirty="0" err="1">
                <a:solidFill>
                  <a:srgbClr val="000000"/>
                </a:solidFill>
                <a:latin typeface="Lato Light"/>
                <a:sym typeface="Lato Light"/>
              </a:rPr>
              <a:t>l'importanza</a:t>
            </a:r>
            <a:r>
              <a:rPr lang="en-US" sz="2400" dirty="0">
                <a:solidFill>
                  <a:srgbClr val="000000"/>
                </a:solidFill>
                <a:latin typeface="Lato Light"/>
                <a:sym typeface="Lato Light"/>
              </a:rPr>
              <a:t> </a:t>
            </a:r>
            <a:r>
              <a:rPr lang="en-US" sz="2400" dirty="0" err="1">
                <a:solidFill>
                  <a:srgbClr val="000000"/>
                </a:solidFill>
                <a:latin typeface="Lato Light"/>
                <a:sym typeface="Lato Light"/>
              </a:rPr>
              <a:t>educativa</a:t>
            </a:r>
            <a:r>
              <a:rPr lang="en-US" sz="2400" dirty="0">
                <a:solidFill>
                  <a:srgbClr val="000000"/>
                </a:solidFill>
                <a:latin typeface="Lato Light"/>
                <a:sym typeface="Lato Light"/>
              </a:rPr>
              <a:t> delle </a:t>
            </a:r>
            <a:r>
              <a:rPr lang="en-US" sz="2400" dirty="0" err="1">
                <a:solidFill>
                  <a:srgbClr val="000000"/>
                </a:solidFill>
                <a:latin typeface="Lato Light"/>
                <a:sym typeface="Lato Light"/>
              </a:rPr>
              <a:t>decisioni</a:t>
            </a:r>
            <a:r>
              <a:rPr lang="en-US" sz="2400" dirty="0">
                <a:solidFill>
                  <a:srgbClr val="000000"/>
                </a:solidFill>
                <a:latin typeface="Lato Light"/>
                <a:sym typeface="Lato Light"/>
              </a:rPr>
              <a:t>. Con la </a:t>
            </a:r>
            <a:r>
              <a:rPr lang="en-US" sz="2400" dirty="0" err="1">
                <a:solidFill>
                  <a:srgbClr val="000000"/>
                </a:solidFill>
                <a:latin typeface="Lato Light"/>
                <a:sym typeface="Lato Light"/>
              </a:rPr>
              <a:t>crescente</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integrazione</a:t>
            </a:r>
            <a:r>
              <a:rPr lang="en-US" sz="2400" dirty="0">
                <a:solidFill>
                  <a:srgbClr val="000000"/>
                </a:solidFill>
                <a:latin typeface="Lato Light"/>
                <a:sym typeface="Lato Light"/>
              </a:rPr>
              <a:t> </a:t>
            </a:r>
            <a:r>
              <a:rPr lang="en-US" sz="2400" dirty="0" err="1">
                <a:solidFill>
                  <a:srgbClr val="000000"/>
                </a:solidFill>
                <a:latin typeface="Lato Light"/>
                <a:sym typeface="Lato Light"/>
              </a:rPr>
              <a:t>dell'intelligenza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artificiale</a:t>
            </a:r>
            <a:r>
              <a:rPr lang="en-US" sz="2400" dirty="0">
                <a:solidFill>
                  <a:srgbClr val="000000"/>
                </a:solidFill>
                <a:latin typeface="Lato Light"/>
                <a:sym typeface="Lato Light"/>
              </a:rPr>
              <a:t> </a:t>
            </a:r>
            <a:r>
              <a:rPr lang="en-US" sz="2400" dirty="0" err="1">
                <a:solidFill>
                  <a:srgbClr val="000000"/>
                </a:solidFill>
                <a:latin typeface="Lato Light"/>
                <a:sym typeface="Lato Light"/>
              </a:rPr>
              <a:t>nell'istruzione</a:t>
            </a:r>
            <a:r>
              <a:rPr lang="en-US" sz="2400" dirty="0">
                <a:solidFill>
                  <a:srgbClr val="000000"/>
                </a:solidFill>
                <a:latin typeface="Lato Light"/>
                <a:sym typeface="Lato Light"/>
              </a:rPr>
              <a:t>, il </a:t>
            </a:r>
            <a:r>
              <a:rPr lang="en-US" sz="2400" dirty="0" err="1">
                <a:solidFill>
                  <a:srgbClr val="000000"/>
                </a:solidFill>
                <a:latin typeface="Lato Light"/>
                <a:sym typeface="Lato Light"/>
              </a:rPr>
              <a:t>tuo</a:t>
            </a:r>
            <a:r>
              <a:rPr lang="en-US" sz="2400" dirty="0">
                <a:solidFill>
                  <a:srgbClr val="000000"/>
                </a:solidFill>
                <a:latin typeface="Lato Light"/>
                <a:sym typeface="Lato Light"/>
              </a:rPr>
              <a:t> </a:t>
            </a:r>
            <a:r>
              <a:rPr lang="en-US" sz="2400" dirty="0" err="1">
                <a:solidFill>
                  <a:srgbClr val="000000"/>
                </a:solidFill>
                <a:latin typeface="Lato Light"/>
                <a:sym typeface="Lato Light"/>
              </a:rPr>
              <a:t>ruolo</a:t>
            </a:r>
            <a:r>
              <a:rPr lang="en-US" sz="2400" dirty="0">
                <a:solidFill>
                  <a:srgbClr val="000000"/>
                </a:solidFill>
                <a:latin typeface="Lato Light"/>
                <a:sym typeface="Lato Light"/>
              </a:rPr>
              <a:t> </a:t>
            </a:r>
            <a:r>
              <a:rPr lang="en-US" sz="2400" dirty="0" err="1">
                <a:solidFill>
                  <a:srgbClr val="000000"/>
                </a:solidFill>
                <a:latin typeface="Lato Light"/>
                <a:sym typeface="Lato Light"/>
              </a:rPr>
              <a:t>diventa</a:t>
            </a:r>
            <a:r>
              <a:rPr lang="en-US" sz="2400" dirty="0">
                <a:solidFill>
                  <a:srgbClr val="000000"/>
                </a:solidFill>
                <a:latin typeface="Lato Light"/>
                <a:sym typeface="Lato Light"/>
              </a:rPr>
              <a:t> sempre </a:t>
            </a:r>
            <a:r>
              <a:rPr lang="en-US" sz="2400" dirty="0" err="1">
                <a:solidFill>
                  <a:srgbClr val="000000"/>
                </a:solidFill>
                <a:latin typeface="Lato Light"/>
                <a:sym typeface="Lato Light"/>
              </a:rPr>
              <a:t>più</a:t>
            </a:r>
            <a:r>
              <a:rPr lang="en-US" sz="2400" dirty="0">
                <a:solidFill>
                  <a:srgbClr val="000000"/>
                </a:solidFill>
                <a:latin typeface="Lato Light"/>
                <a:sym typeface="Lato Light"/>
              </a:rPr>
              <a:t> </a:t>
            </a:r>
            <a:r>
              <a:rPr lang="en-US" sz="2400" dirty="0" err="1">
                <a:solidFill>
                  <a:srgbClr val="000000"/>
                </a:solidFill>
                <a:latin typeface="Lato Light"/>
                <a:sym typeface="Lato Light"/>
              </a:rPr>
              <a:t>rilevante</a:t>
            </a:r>
            <a:r>
              <a:rPr lang="en-US" sz="2400" dirty="0">
                <a:solidFill>
                  <a:srgbClr val="000000"/>
                </a:solidFill>
                <a:latin typeface="Lato Light"/>
                <a:sym typeface="Lato Light"/>
              </a:rPr>
              <a:t>.</a:t>
            </a:r>
          </a:p>
        </p:txBody>
      </p:sp>
      <p:sp>
        <p:nvSpPr>
          <p:cNvPr id="6" name="TextBox 6"/>
          <p:cNvSpPr txBox="1"/>
          <p:nvPr/>
        </p:nvSpPr>
        <p:spPr>
          <a:xfrm>
            <a:off x="1028700" y="1038225"/>
            <a:ext cx="5067300" cy="641201"/>
          </a:xfrm>
          <a:prstGeom prst="rect">
            <a:avLst/>
          </a:prstGeom>
        </p:spPr>
        <p:txBody>
          <a:bodyPr wrap="square" lIns="0" tIns="0" rIns="0" bIns="0" rtlCol="0" anchor="t">
            <a:spAutoFit/>
          </a:bodyP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CONCETTI CHIAVE</a:t>
            </a:r>
          </a:p>
        </p:txBody>
      </p:sp>
    </p:spTree>
    <p:custDataLst>
      <p:tags r:id="rId1"/>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41770" y="6487381"/>
            <a:ext cx="4674003" cy="1906213"/>
            <a:chOff x="0" y="0"/>
            <a:chExt cx="6232004" cy="2541618"/>
          </a:xfrm>
        </p:grpSpPr>
        <p:sp>
          <p:nvSpPr>
            <p:cNvPr id="3" name="Freeform 3"/>
            <p:cNvSpPr/>
            <p:nvPr/>
          </p:nvSpPr>
          <p:spPr>
            <a:xfrm>
              <a:off x="0" y="0"/>
              <a:ext cx="6232004" cy="2541618"/>
            </a:xfrm>
            <a:custGeom>
              <a:avLst/>
              <a:gdLst/>
              <a:ahLst/>
              <a:cxnLst/>
              <a:rect l="l" t="t" r="r" b="b"/>
              <a:pathLst>
                <a:path w="6232004" h="2541618">
                  <a:moveTo>
                    <a:pt x="0" y="0"/>
                  </a:moveTo>
                  <a:lnTo>
                    <a:pt x="6232004" y="0"/>
                  </a:lnTo>
                  <a:lnTo>
                    <a:pt x="6232004" y="2541618"/>
                  </a:lnTo>
                  <a:lnTo>
                    <a:pt x="0" y="254161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4" name="Group 4"/>
            <p:cNvGrpSpPr/>
            <p:nvPr/>
          </p:nvGrpSpPr>
          <p:grpSpPr>
            <a:xfrm>
              <a:off x="0" y="0"/>
              <a:ext cx="6232004" cy="2541618"/>
              <a:chOff x="0" y="0"/>
              <a:chExt cx="6232004" cy="2541618"/>
            </a:xfrm>
          </p:grpSpPr>
          <p:sp>
            <p:nvSpPr>
              <p:cNvPr id="5" name="Freeform 5"/>
              <p:cNvSpPr/>
              <p:nvPr/>
            </p:nvSpPr>
            <p:spPr>
              <a:xfrm>
                <a:off x="0" y="0"/>
                <a:ext cx="6232008" cy="2541623"/>
              </a:xfrm>
              <a:custGeom>
                <a:avLst/>
                <a:gdLst/>
                <a:ahLst/>
                <a:cxnLst/>
                <a:rect l="l" t="t" r="r" b="b"/>
                <a:pathLst>
                  <a:path w="6232008" h="2541623">
                    <a:moveTo>
                      <a:pt x="0" y="0"/>
                    </a:moveTo>
                    <a:lnTo>
                      <a:pt x="6232008" y="0"/>
                    </a:lnTo>
                    <a:lnTo>
                      <a:pt x="6232008" y="2541623"/>
                    </a:lnTo>
                    <a:lnTo>
                      <a:pt x="0" y="2541623"/>
                    </a:lnTo>
                    <a:close/>
                  </a:path>
                </a:pathLst>
              </a:custGeom>
              <a:blipFill>
                <a:blip r:embed="rId4">
                  <a:alphaModFix amt="0"/>
                </a:blip>
                <a:stretch>
                  <a:fillRect l="-2326" r="-2326"/>
                </a:stretch>
              </a:blipFill>
            </p:spPr>
            <p:txBody>
              <a:bodyPr/>
              <a:lstStyle/>
              <a:p>
                <a:endParaRPr lang="en-GB"/>
              </a:p>
            </p:txBody>
          </p:sp>
          <p:sp>
            <p:nvSpPr>
              <p:cNvPr id="6" name="TextBox 6"/>
              <p:cNvSpPr txBox="1"/>
              <p:nvPr/>
            </p:nvSpPr>
            <p:spPr>
              <a:xfrm>
                <a:off x="0" y="0"/>
                <a:ext cx="6232004" cy="2541618"/>
              </a:xfrm>
              <a:prstGeom prst="rect">
                <a:avLst/>
              </a:prstGeom>
            </p:spPr>
            <p:txBody>
              <a:bodyPr lIns="0" tIns="0" rIns="0" bIns="0" rtlCol="0" anchor="ctr"/>
              <a:lstStyle/>
              <a:p>
                <a:pPr marL="0" lvl="0" indent="0" algn="ctr">
                  <a:lnSpc>
                    <a:spcPts val="2880"/>
                  </a:lnSpc>
                  <a:spcBef>
                    <a:spcPct val="0"/>
                  </a:spcBef>
                </a:pPr>
                <a:r>
                  <a:rPr lang="en-US" sz="2400" u="sng" strike="noStrike" dirty="0" err="1">
                    <a:solidFill>
                      <a:srgbClr val="000000"/>
                    </a:solidFill>
                    <a:latin typeface="Lato Light"/>
                    <a:ea typeface="Lato Light"/>
                    <a:cs typeface="Lato Light"/>
                    <a:sym typeface="Lato Light"/>
                    <a:hlinkClick r:id="rId5" tooltip="https://drive.google.com/file/d/1p_pqGq5BmIYaeDIhD2wZD_JWIKqm4qsK/view?usp=sharing"/>
                  </a:rPr>
                  <a:t>Accedere</a:t>
                </a:r>
                <a:r>
                  <a:rPr lang="en-US" sz="2400" u="sng" strike="noStrike" dirty="0">
                    <a:solidFill>
                      <a:srgbClr val="000000"/>
                    </a:solidFill>
                    <a:latin typeface="Lato Light"/>
                    <a:ea typeface="Lato Light"/>
                    <a:cs typeface="Lato Light"/>
                    <a:sym typeface="Lato Light"/>
                    <a:hlinkClick r:id="rId5" tooltip="https://drive.google.com/file/d/1p_pqGq5BmIYaeDIhD2wZD_JWIKqm4qsK/view?usp=sharing"/>
                  </a:rPr>
                  <a:t> </a:t>
                </a:r>
                <a:r>
                  <a:rPr lang="en-US" sz="2400" u="sng" strike="noStrike" dirty="0" err="1">
                    <a:solidFill>
                      <a:srgbClr val="000000"/>
                    </a:solidFill>
                    <a:latin typeface="Lato Light"/>
                    <a:ea typeface="Lato Light"/>
                    <a:cs typeface="Lato Light"/>
                    <a:sym typeface="Lato Light"/>
                    <a:hlinkClick r:id="rId5" tooltip="https://drive.google.com/file/d/1p_pqGq5BmIYaeDIhD2wZD_JWIKqm4qsK/view?usp=sharing"/>
                  </a:rPr>
                  <a:t>all'ambiente</a:t>
                </a:r>
                <a:r>
                  <a:rPr lang="en-US" sz="2400" u="sng" strike="noStrike" dirty="0">
                    <a:solidFill>
                      <a:srgbClr val="000000"/>
                    </a:solidFill>
                    <a:latin typeface="Lato Light"/>
                    <a:ea typeface="Lato Light"/>
                    <a:cs typeface="Lato Light"/>
                    <a:sym typeface="Lato Light"/>
                    <a:hlinkClick r:id="rId5" tooltip="https://drive.google.com/file/d/1p_pqGq5BmIYaeDIhD2wZD_JWIKqm4qsK/view?usp=sharing"/>
                  </a:rPr>
                  <a:t> di </a:t>
                </a:r>
                <a:r>
                  <a:rPr lang="en-US" sz="2400" u="sng" strike="noStrike" dirty="0" err="1">
                    <a:solidFill>
                      <a:srgbClr val="000000"/>
                    </a:solidFill>
                    <a:latin typeface="Lato Light"/>
                    <a:ea typeface="Lato Light"/>
                    <a:cs typeface="Lato Light"/>
                    <a:sym typeface="Lato Light"/>
                    <a:hlinkClick r:id="rId5" tooltip="https://drive.google.com/file/d/1p_pqGq5BmIYaeDIhD2wZD_JWIKqm4qsK/view?usp=sharing"/>
                  </a:rPr>
                  <a:t>apprendimento</a:t>
                </a:r>
                <a:endParaRPr lang="en-US" sz="2400" u="sng" strike="noStrike" dirty="0">
                  <a:solidFill>
                    <a:srgbClr val="000000"/>
                  </a:solidFill>
                  <a:latin typeface="Lato Light"/>
                  <a:ea typeface="Lato Light"/>
                  <a:cs typeface="Lato Light"/>
                  <a:sym typeface="Lato Light"/>
                  <a:hlinkClick r:id="rId5" tooltip="https://drive.google.com/file/d/1p_pqGq5BmIYaeDIhD2wZD_JWIKqm4qsK/view?usp=sharing"/>
                </a:endParaRPr>
              </a:p>
            </p:txBody>
          </p:sp>
        </p:grpSp>
      </p:grpSp>
      <p:sp>
        <p:nvSpPr>
          <p:cNvPr id="7" name="Freeform 7"/>
          <p:cNvSpPr/>
          <p:nvPr/>
        </p:nvSpPr>
        <p:spPr>
          <a:xfrm>
            <a:off x="7354064" y="3011893"/>
            <a:ext cx="9905236" cy="4263214"/>
          </a:xfrm>
          <a:custGeom>
            <a:avLst/>
            <a:gdLst/>
            <a:ahLst/>
            <a:cxnLst/>
            <a:rect l="l" t="t" r="r" b="b"/>
            <a:pathLst>
              <a:path w="9905236" h="4263214">
                <a:moveTo>
                  <a:pt x="0" y="0"/>
                </a:moveTo>
                <a:lnTo>
                  <a:pt x="9905236" y="0"/>
                </a:lnTo>
                <a:lnTo>
                  <a:pt x="9905236" y="4263214"/>
                </a:lnTo>
                <a:lnTo>
                  <a:pt x="0" y="4263214"/>
                </a:lnTo>
                <a:lnTo>
                  <a:pt x="0" y="0"/>
                </a:lnTo>
                <a:close/>
              </a:path>
            </a:pathLst>
          </a:custGeom>
          <a:blipFill>
            <a:blip r:embed="rId6"/>
            <a:stretch>
              <a:fillRect/>
            </a:stretch>
          </a:blipFill>
        </p:spPr>
        <p:txBody>
          <a:bodyPr/>
          <a:lstStyle/>
          <a:p>
            <a:endParaRPr lang="en-GB"/>
          </a:p>
        </p:txBody>
      </p:sp>
      <p:sp>
        <p:nvSpPr>
          <p:cNvPr id="8" name="TextBox 8"/>
          <p:cNvSpPr txBox="1"/>
          <p:nvPr/>
        </p:nvSpPr>
        <p:spPr>
          <a:xfrm>
            <a:off x="1019556" y="3407512"/>
            <a:ext cx="5908234" cy="2203937"/>
          </a:xfrm>
          <a:prstGeom prst="rect">
            <a:avLst/>
          </a:prstGeom>
        </p:spPr>
        <p:txBody>
          <a:bodyPr lIns="0" tIns="0" rIns="0" bIns="0" rtlCol="0" anchor="t">
            <a:spAutoFit/>
          </a:bodyPr>
          <a:lstStyle/>
          <a:p>
            <a:pPr lvl="0" indent="0">
              <a:lnSpc>
                <a:spcPts val="2880"/>
              </a:lnSpc>
              <a:spcBef>
                <a:spcPct val="0"/>
              </a:spcBef>
            </a:pPr>
            <a:r>
              <a:rPr lang="en-US" sz="2400" dirty="0" err="1">
                <a:solidFill>
                  <a:srgbClr val="000000"/>
                </a:solidFill>
                <a:latin typeface="Lato Light"/>
                <a:sym typeface="Lato Light"/>
              </a:rPr>
              <a:t>Gli</a:t>
            </a:r>
            <a:r>
              <a:rPr lang="en-US" sz="2400" dirty="0">
                <a:solidFill>
                  <a:srgbClr val="000000"/>
                </a:solidFill>
                <a:latin typeface="Lato Light"/>
                <a:sym typeface="Lato Light"/>
              </a:rPr>
              <a:t> </a:t>
            </a:r>
            <a:r>
              <a:rPr lang="en-US" sz="2400" dirty="0" err="1">
                <a:solidFill>
                  <a:srgbClr val="000000"/>
                </a:solidFill>
                <a:latin typeface="Lato Light"/>
                <a:sym typeface="Lato Light"/>
              </a:rPr>
              <a:t>scenari</a:t>
            </a:r>
            <a:r>
              <a:rPr lang="en-US" sz="2400" dirty="0">
                <a:solidFill>
                  <a:srgbClr val="000000"/>
                </a:solidFill>
                <a:latin typeface="Lato Light"/>
                <a:sym typeface="Lato Light"/>
              </a:rPr>
              <a:t> </a:t>
            </a:r>
            <a:r>
              <a:rPr lang="en-US" sz="2400" dirty="0" err="1">
                <a:solidFill>
                  <a:srgbClr val="000000"/>
                </a:solidFill>
                <a:latin typeface="Lato Light"/>
                <a:sym typeface="Lato Light"/>
              </a:rPr>
              <a:t>che</a:t>
            </a:r>
            <a:r>
              <a:rPr lang="en-US" sz="2400" dirty="0">
                <a:solidFill>
                  <a:srgbClr val="000000"/>
                </a:solidFill>
                <a:latin typeface="Lato Light"/>
                <a:sym typeface="Lato Light"/>
              </a:rPr>
              <a:t> </a:t>
            </a:r>
            <a:r>
              <a:rPr lang="en-US" sz="2400" dirty="0" err="1">
                <a:solidFill>
                  <a:srgbClr val="000000"/>
                </a:solidFill>
                <a:latin typeface="Lato Light"/>
                <a:sym typeface="Lato Light"/>
              </a:rPr>
              <a:t>seguono</a:t>
            </a:r>
            <a:r>
              <a:rPr lang="en-US" sz="2400" dirty="0">
                <a:solidFill>
                  <a:srgbClr val="000000"/>
                </a:solidFill>
                <a:latin typeface="Lato Light"/>
                <a:sym typeface="Lato Light"/>
              </a:rPr>
              <a:t> </a:t>
            </a:r>
            <a:r>
              <a:rPr lang="en-US" sz="2400" dirty="0" err="1">
                <a:solidFill>
                  <a:srgbClr val="000000"/>
                </a:solidFill>
                <a:latin typeface="Lato Light"/>
                <a:sym typeface="Lato Light"/>
              </a:rPr>
              <a:t>sono</a:t>
            </a:r>
            <a:r>
              <a:rPr lang="en-US" sz="2400" dirty="0">
                <a:solidFill>
                  <a:srgbClr val="000000"/>
                </a:solidFill>
                <a:latin typeface="Lato Light"/>
                <a:sym typeface="Lato Light"/>
              </a:rPr>
              <a:t> </a:t>
            </a:r>
            <a:r>
              <a:rPr lang="en-US" sz="2400" dirty="0" err="1">
                <a:solidFill>
                  <a:srgbClr val="000000"/>
                </a:solidFill>
                <a:latin typeface="Lato Light"/>
                <a:sym typeface="Lato Light"/>
              </a:rPr>
              <a:t>casi</a:t>
            </a:r>
            <a:r>
              <a:rPr lang="en-US" sz="2400" dirty="0">
                <a:solidFill>
                  <a:srgbClr val="000000"/>
                </a:solidFill>
                <a:latin typeface="Lato Light"/>
                <a:sym typeface="Lato Light"/>
              </a:rPr>
              <a:t> </a:t>
            </a:r>
            <a:r>
              <a:rPr lang="en-US" sz="2400" dirty="0" err="1">
                <a:solidFill>
                  <a:srgbClr val="000000"/>
                </a:solidFill>
                <a:latin typeface="Lato Light"/>
                <a:sym typeface="Lato Light"/>
              </a:rPr>
              <a:t>reali</a:t>
            </a:r>
            <a:r>
              <a:rPr lang="en-US" sz="2400" dirty="0">
                <a:solidFill>
                  <a:srgbClr val="000000"/>
                </a:solidFill>
                <a:latin typeface="Lato Light"/>
                <a:sym typeface="Lato Light"/>
              </a:rPr>
              <a:t>, </a:t>
            </a:r>
            <a:r>
              <a:rPr lang="en-US" sz="2400" dirty="0" err="1">
                <a:solidFill>
                  <a:srgbClr val="000000"/>
                </a:solidFill>
                <a:latin typeface="Lato Light"/>
                <a:sym typeface="Lato Light"/>
              </a:rPr>
              <a:t>conformi</a:t>
            </a:r>
            <a:r>
              <a:rPr lang="en-US" sz="2400" dirty="0">
                <a:solidFill>
                  <a:srgbClr val="000000"/>
                </a:solidFill>
                <a:latin typeface="Lato Light"/>
                <a:sym typeface="Lato Light"/>
              </a:rPr>
              <a:t> alle </a:t>
            </a:r>
            <a:r>
              <a:rPr lang="en-US" sz="2400" dirty="0" err="1">
                <a:solidFill>
                  <a:srgbClr val="000000"/>
                </a:solidFill>
                <a:latin typeface="Lato Light"/>
                <a:sym typeface="Lato Light"/>
              </a:rPr>
              <a:t>norme</a:t>
            </a:r>
            <a:r>
              <a:rPr lang="en-US" sz="2400" dirty="0">
                <a:solidFill>
                  <a:srgbClr val="000000"/>
                </a:solidFill>
                <a:latin typeface="Lato Light"/>
                <a:sym typeface="Lato Light"/>
              </a:rPr>
              <a:t> e ai </a:t>
            </a:r>
            <a:r>
              <a:rPr lang="en-US" sz="2400" dirty="0" err="1">
                <a:solidFill>
                  <a:srgbClr val="000000"/>
                </a:solidFill>
                <a:latin typeface="Lato Light"/>
                <a:sym typeface="Lato Light"/>
              </a:rPr>
              <a:t>regolamenti</a:t>
            </a:r>
            <a:r>
              <a:rPr lang="en-US" sz="2400" dirty="0">
                <a:solidFill>
                  <a:srgbClr val="000000"/>
                </a:solidFill>
                <a:latin typeface="Lato Light"/>
                <a:sym typeface="Lato Light"/>
              </a:rPr>
              <a:t> </a:t>
            </a:r>
            <a:r>
              <a:rPr lang="en-US" sz="2400" dirty="0" err="1">
                <a:solidFill>
                  <a:srgbClr val="000000"/>
                </a:solidFill>
                <a:latin typeface="Lato Light"/>
                <a:sym typeface="Lato Light"/>
              </a:rPr>
              <a:t>etici</a:t>
            </a:r>
            <a:r>
              <a:rPr lang="en-US" sz="2400" dirty="0">
                <a:solidFill>
                  <a:srgbClr val="000000"/>
                </a:solidFill>
                <a:latin typeface="Lato Light"/>
                <a:sym typeface="Lato Light"/>
              </a:rPr>
              <a:t> e </a:t>
            </a:r>
            <a:r>
              <a:rPr lang="en-US" sz="2400" dirty="0" err="1">
                <a:solidFill>
                  <a:srgbClr val="000000"/>
                </a:solidFill>
                <a:latin typeface="Lato Light"/>
                <a:sym typeface="Lato Light"/>
              </a:rPr>
              <a:t>normativi</a:t>
            </a:r>
            <a:r>
              <a:rPr lang="en-US" sz="2400" dirty="0">
                <a:solidFill>
                  <a:srgbClr val="000000"/>
                </a:solidFill>
                <a:latin typeface="Lato Light"/>
                <a:sym typeface="Lato Light"/>
              </a:rPr>
              <a:t> </a:t>
            </a:r>
            <a:r>
              <a:rPr lang="en-US" sz="2400" dirty="0" err="1">
                <a:solidFill>
                  <a:srgbClr val="000000"/>
                </a:solidFill>
                <a:latin typeface="Lato Light"/>
                <a:sym typeface="Lato Light"/>
              </a:rPr>
              <a:t>dell'UE</a:t>
            </a:r>
            <a:r>
              <a:rPr lang="en-US" sz="2400" dirty="0">
                <a:solidFill>
                  <a:srgbClr val="000000"/>
                </a:solidFill>
                <a:latin typeface="Lato Light"/>
                <a:sym typeface="Lato Light"/>
              </a:rPr>
              <a:t>, </a:t>
            </a:r>
            <a:r>
              <a:rPr lang="en-US" sz="2400" dirty="0" err="1">
                <a:solidFill>
                  <a:srgbClr val="000000"/>
                </a:solidFill>
                <a:latin typeface="Lato Light"/>
                <a:sym typeface="Lato Light"/>
              </a:rPr>
              <a:t>nonché</a:t>
            </a:r>
            <a:r>
              <a:rPr lang="en-US" sz="2400" dirty="0">
                <a:solidFill>
                  <a:srgbClr val="000000"/>
                </a:solidFill>
                <a:latin typeface="Lato Light"/>
                <a:sym typeface="Lato Light"/>
              </a:rPr>
              <a:t> ai </a:t>
            </a:r>
            <a:r>
              <a:rPr lang="en-US" sz="2400" dirty="0" err="1">
                <a:solidFill>
                  <a:srgbClr val="000000"/>
                </a:solidFill>
                <a:latin typeface="Lato Light"/>
                <a:sym typeface="Lato Light"/>
              </a:rPr>
              <a:t>quadri</a:t>
            </a:r>
            <a:r>
              <a:rPr lang="en-US" sz="2400" dirty="0">
                <a:solidFill>
                  <a:srgbClr val="000000"/>
                </a:solidFill>
                <a:latin typeface="Lato Light"/>
                <a:sym typeface="Lato Light"/>
              </a:rPr>
              <a:t> </a:t>
            </a:r>
            <a:r>
              <a:rPr lang="en-US" sz="2400" dirty="0" err="1">
                <a:solidFill>
                  <a:srgbClr val="000000"/>
                </a:solidFill>
                <a:latin typeface="Lato Light"/>
                <a:sym typeface="Lato Light"/>
              </a:rPr>
              <a:t>regolamentari</a:t>
            </a:r>
            <a:r>
              <a:rPr lang="en-US" sz="2400" dirty="0">
                <a:solidFill>
                  <a:srgbClr val="000000"/>
                </a:solidFill>
                <a:latin typeface="Lato Light"/>
                <a:sym typeface="Lato Light"/>
              </a:rPr>
              <a:t> </a:t>
            </a:r>
            <a:r>
              <a:rPr lang="en-US" sz="2400" dirty="0" err="1">
                <a:solidFill>
                  <a:srgbClr val="000000"/>
                </a:solidFill>
                <a:latin typeface="Lato Light"/>
                <a:sym typeface="Lato Light"/>
              </a:rPr>
              <a:t>pertinenti</a:t>
            </a:r>
            <a:r>
              <a:rPr lang="en-US" sz="2400" dirty="0">
                <a:solidFill>
                  <a:srgbClr val="000000"/>
                </a:solidFill>
                <a:latin typeface="Lato Light"/>
                <a:sym typeface="Lato Light"/>
              </a:rPr>
              <a:t>, </a:t>
            </a:r>
            <a:r>
              <a:rPr lang="en-US" sz="2400" dirty="0" err="1">
                <a:solidFill>
                  <a:srgbClr val="000000"/>
                </a:solidFill>
                <a:latin typeface="Lato Light"/>
                <a:sym typeface="Lato Light"/>
              </a:rPr>
              <a:t>garantendone</a:t>
            </a:r>
            <a:r>
              <a:rPr lang="en-US" sz="2400" dirty="0">
                <a:solidFill>
                  <a:srgbClr val="000000"/>
                </a:solidFill>
                <a:latin typeface="Lato Light"/>
                <a:sym typeface="Lato Light"/>
              </a:rPr>
              <a:t> </a:t>
            </a:r>
            <a:r>
              <a:rPr lang="en-US" sz="2400" dirty="0" err="1">
                <a:solidFill>
                  <a:srgbClr val="000000"/>
                </a:solidFill>
                <a:latin typeface="Lato Light"/>
                <a:sym typeface="Lato Light"/>
              </a:rPr>
              <a:t>l'applicabilità</a:t>
            </a:r>
            <a:r>
              <a:rPr lang="en-US" sz="2400" dirty="0">
                <a:solidFill>
                  <a:srgbClr val="000000"/>
                </a:solidFill>
                <a:latin typeface="Lato Light"/>
                <a:sym typeface="Lato Light"/>
              </a:rPr>
              <a:t> </a:t>
            </a:r>
            <a:r>
              <a:rPr lang="en-US" sz="2400" dirty="0" err="1">
                <a:solidFill>
                  <a:srgbClr val="000000"/>
                </a:solidFill>
                <a:latin typeface="Lato Light"/>
                <a:sym typeface="Lato Light"/>
              </a:rPr>
              <a:t>pratica</a:t>
            </a:r>
            <a:r>
              <a:rPr lang="en-US" sz="2400" dirty="0">
                <a:solidFill>
                  <a:srgbClr val="000000"/>
                </a:solidFill>
                <a:latin typeface="Lato Light"/>
                <a:sym typeface="Lato Light"/>
              </a:rPr>
              <a:t> e la </a:t>
            </a:r>
            <a:r>
              <a:rPr lang="en-US" sz="2400" dirty="0" err="1">
                <a:solidFill>
                  <a:srgbClr val="000000"/>
                </a:solidFill>
                <a:latin typeface="Lato Light"/>
                <a:sym typeface="Lato Light"/>
              </a:rPr>
              <a:t>rilevanza</a:t>
            </a:r>
            <a:r>
              <a:rPr lang="en-US" sz="2400" dirty="0">
                <a:solidFill>
                  <a:srgbClr val="000000"/>
                </a:solidFill>
                <a:latin typeface="Lato Light"/>
                <a:sym typeface="Lato Light"/>
              </a:rPr>
              <a:t> </a:t>
            </a:r>
            <a:r>
              <a:rPr lang="en-US" sz="2400" dirty="0" err="1">
                <a:solidFill>
                  <a:srgbClr val="000000"/>
                </a:solidFill>
                <a:latin typeface="Lato Light"/>
                <a:sym typeface="Lato Light"/>
              </a:rPr>
              <a:t>contestuale</a:t>
            </a:r>
            <a:r>
              <a:rPr lang="en-US" sz="2400" dirty="0">
                <a:solidFill>
                  <a:srgbClr val="000000"/>
                </a:solidFill>
                <a:latin typeface="Lato Light"/>
                <a:sym typeface="Lato Light"/>
              </a:rPr>
              <a:t>.</a:t>
            </a:r>
          </a:p>
        </p:txBody>
      </p:sp>
      <p:sp>
        <p:nvSpPr>
          <p:cNvPr id="9" name="TextBox 9"/>
          <p:cNvSpPr txBox="1"/>
          <p:nvPr/>
        </p:nvSpPr>
        <p:spPr>
          <a:xfrm>
            <a:off x="1028700" y="1902930"/>
            <a:ext cx="5964585"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SCENARIO DI APPRENDIMENTO</a:t>
            </a:r>
          </a:p>
        </p:txBody>
      </p:sp>
    </p:spTree>
    <p:custDataLst>
      <p:tags r:id="rId1"/>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2569518"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RIFERIMENTI </a:t>
            </a:r>
          </a:p>
        </p:txBody>
      </p:sp>
      <p:sp>
        <p:nvSpPr>
          <p:cNvPr id="3" name="TextBox 3"/>
          <p:cNvSpPr txBox="1"/>
          <p:nvPr/>
        </p:nvSpPr>
        <p:spPr>
          <a:xfrm>
            <a:off x="1028700" y="1997322"/>
            <a:ext cx="16471640" cy="7132701"/>
          </a:xfrm>
          <a:prstGeom prst="rect">
            <a:avLst/>
          </a:prstGeom>
        </p:spPr>
        <p:txBody>
          <a:bodyPr lIns="0" tIns="0" rIns="0" bIns="0" rtlCol="0" anchor="t">
            <a:spAutoFit/>
          </a:bodyPr>
          <a:lstStyle/>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Etica e responsabilità nell'IA</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Dignum, V. (2019). Intelligenza artificiale responsabile. Springer.</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Floridi, L. (2023). IA, agenzia e responsabilità. Filosofia e tecnologia.</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Floridi, L., &amp; Cowls, J. (2019). Un quadro unificato di cinque</a:t>
            </a:r>
          </a:p>
          <a:p>
            <a:pPr marL="0" lvl="0" indent="0" algn="just">
              <a:lnSpc>
                <a:spcPts val="2592"/>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Principi per l'intelligenza artificiale nella società.</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Mittelstadt, B. et al. (2016). L'etica degli algoritmi. Big Data &amp; Society.</a:t>
            </a:r>
          </a:p>
          <a:p>
            <a:pPr marL="0" lvl="0" indent="0" algn="just">
              <a:lnSpc>
                <a:spcPts val="2592"/>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Intelligenza artificiale, apprendimento e contesto educativo</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Holmes, W., Bialik, M., Fadel, C. (2019). Intelligenza artificiale nell'istruzione.</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Luckin, R. et al. (2016). L'intelligenza scatenata.</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Selwyn, N. (2019). I robot dovrebbero sostituire gli insegnanti?</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Williamson, B. e Eynon, R. (2020). L’intelligenza artificiale nell’istruzione.</a:t>
            </a:r>
          </a:p>
          <a:p>
            <a:pPr marL="0" lvl="0" indent="0" algn="just">
              <a:lnSpc>
                <a:spcPts val="2592"/>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Limiti dell'IA (pregiudizi, opacità, disinformazione)</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Bender, E. M. et al. (2021). Sui pericoli dei pappagalli stocastici.</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O’Neil, C. (2016). Armi di distruzione matematica.</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Barocas, S., Hardt, M., Narayanan, A. (2019). Equità e apprendimento automatico.</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Burrell, J. (2016). Comprendere l'opacità nell'apprendimento automatico.</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Ji, Z. et al. (2023). Allucinazioni in NLG.</a:t>
            </a:r>
          </a:p>
          <a:p>
            <a:pPr marL="0" lvl="0" indent="0" algn="just">
              <a:lnSpc>
                <a:spcPts val="2592"/>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592"/>
              </a:lnSpc>
              <a:spcBef>
                <a:spcPct val="0"/>
              </a:spcBef>
            </a:pPr>
            <a:endParaRPr lang="en-US" sz="2400" u="none" strike="noStrike">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2569518"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RIFERIMENTI </a:t>
            </a:r>
          </a:p>
        </p:txBody>
      </p:sp>
      <p:sp>
        <p:nvSpPr>
          <p:cNvPr id="3" name="TextBox 3"/>
          <p:cNvSpPr txBox="1"/>
          <p:nvPr/>
        </p:nvSpPr>
        <p:spPr>
          <a:xfrm>
            <a:off x="1028700" y="2157228"/>
            <a:ext cx="16230600" cy="5189601"/>
          </a:xfrm>
          <a:prstGeom prst="rect">
            <a:avLst/>
          </a:prstGeom>
        </p:spPr>
        <p:txBody>
          <a:bodyPr lIns="0" tIns="0" rIns="0" bIns="0" rtlCol="0" anchor="t">
            <a:spAutoFit/>
          </a:bodyPr>
          <a:lstStyle/>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Fondamenti teorici e critici sull'intelligenza artificiale</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Russell, S. (2019). Umano compatibile.</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Mitchell, M. (2019). Intelligenza artificiale: una guida per gli esseri umani pensanti.</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Russell, S., Norvig, P. (2021). Intelligenza artificiale: un approccio moderno.</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Searle, J. (1980). Menti, cervelli e programmi.</a:t>
            </a:r>
          </a:p>
          <a:p>
            <a:pPr marL="0" lvl="0" indent="0" algn="just">
              <a:lnSpc>
                <a:spcPts val="2592"/>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Governance, politiche e linee guida</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UNESCO (2021). Intelligenza artificiale e istruzione: linee guida per i responsabili politici.</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UNESCO (2022). Raccomandazione sull'etica dell'IA.</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OCSE (2022). L'intelligenza artificiale nella società.</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European Training Foundation (2022). Intelligenza artificiale per la formazione professionale.</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Bias e impatti sociali</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Noble, S. (2018). Algoritmi di oppressione.</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Eubanks, V. (2018). Automatizzare la disuguaglianza.</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Mehrabi, N. et al. (2021). Pregiudizi ed equità nell'apprendimento automatico.</a:t>
            </a:r>
          </a:p>
          <a:p>
            <a:pPr marL="0" lvl="0" indent="0" algn="just">
              <a:lnSpc>
                <a:spcPts val="2592"/>
              </a:lnSpc>
              <a:spcBef>
                <a:spcPct val="0"/>
              </a:spcBef>
            </a:pPr>
            <a:endParaRPr lang="en-US" sz="2400" u="none" strike="noStrike">
              <a:solidFill>
                <a:srgbClr val="000000"/>
              </a:solidFill>
              <a:latin typeface="Lato Light"/>
              <a:ea typeface="Lato Light"/>
              <a:cs typeface="Lato Light"/>
              <a:sym typeface="Lato Light"/>
            </a:endParaRPr>
          </a:p>
        </p:txBody>
      </p:sp>
    </p:spTree>
    <p:custDataLst>
      <p:tags r:id="rId1"/>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34589" y="7476973"/>
            <a:ext cx="2175491" cy="642671"/>
            <a:chOff x="0" y="0"/>
            <a:chExt cx="2900655" cy="856894"/>
          </a:xfrm>
        </p:grpSpPr>
        <p:sp>
          <p:nvSpPr>
            <p:cNvPr id="3" name="Freeform 3"/>
            <p:cNvSpPr/>
            <p:nvPr/>
          </p:nvSpPr>
          <p:spPr>
            <a:xfrm>
              <a:off x="0" y="0"/>
              <a:ext cx="2900656" cy="856895"/>
            </a:xfrm>
            <a:custGeom>
              <a:avLst/>
              <a:gdLst/>
              <a:ahLst/>
              <a:cxnLst/>
              <a:rect l="l" t="t" r="r" b="b"/>
              <a:pathLst>
                <a:path w="2900656" h="856895">
                  <a:moveTo>
                    <a:pt x="0" y="0"/>
                  </a:moveTo>
                  <a:lnTo>
                    <a:pt x="2900656" y="0"/>
                  </a:lnTo>
                  <a:lnTo>
                    <a:pt x="2900656" y="856895"/>
                  </a:lnTo>
                  <a:lnTo>
                    <a:pt x="0" y="856895"/>
                  </a:lnTo>
                  <a:close/>
                </a:path>
              </a:pathLst>
            </a:custGeom>
            <a:blipFill>
              <a:blip r:embed="rId4">
                <a:alphaModFix amt="0"/>
              </a:blip>
              <a:stretch>
                <a:fillRect t="-26194" b="-5722"/>
              </a:stretch>
            </a:blipFill>
          </p:spPr>
          <p:txBody>
            <a:bodyPr/>
            <a:lstStyle/>
            <a:p>
              <a:endParaRPr lang="en-GB"/>
            </a:p>
          </p:txBody>
        </p:sp>
        <p:sp>
          <p:nvSpPr>
            <p:cNvPr id="4" name="TextBox 4"/>
            <p:cNvSpPr txBox="1"/>
            <p:nvPr/>
          </p:nvSpPr>
          <p:spPr>
            <a:xfrm>
              <a:off x="0" y="0"/>
              <a:ext cx="2900655"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Ricomincia</a:t>
              </a:r>
            </a:p>
          </p:txBody>
        </p:sp>
      </p:grpSp>
      <p:grpSp>
        <p:nvGrpSpPr>
          <p:cNvPr id="5" name="Group 5"/>
          <p:cNvGrpSpPr/>
          <p:nvPr/>
        </p:nvGrpSpPr>
        <p:grpSpPr>
          <a:xfrm>
            <a:off x="8601427" y="7476973"/>
            <a:ext cx="2338435" cy="1118921"/>
            <a:chOff x="0" y="0"/>
            <a:chExt cx="3117914" cy="1491894"/>
          </a:xfrm>
        </p:grpSpPr>
        <p:sp>
          <p:nvSpPr>
            <p:cNvPr id="6" name="Freeform 6"/>
            <p:cNvSpPr/>
            <p:nvPr/>
          </p:nvSpPr>
          <p:spPr>
            <a:xfrm>
              <a:off x="0" y="0"/>
              <a:ext cx="3117912" cy="1491895"/>
            </a:xfrm>
            <a:custGeom>
              <a:avLst/>
              <a:gdLst/>
              <a:ahLst/>
              <a:cxnLst/>
              <a:rect l="l" t="t" r="r" b="b"/>
              <a:pathLst>
                <a:path w="3117912" h="1491895">
                  <a:moveTo>
                    <a:pt x="0" y="0"/>
                  </a:moveTo>
                  <a:lnTo>
                    <a:pt x="3117912" y="0"/>
                  </a:lnTo>
                  <a:lnTo>
                    <a:pt x="3117912" y="1491895"/>
                  </a:lnTo>
                  <a:lnTo>
                    <a:pt x="0" y="1491895"/>
                  </a:lnTo>
                  <a:close/>
                </a:path>
              </a:pathLst>
            </a:custGeom>
            <a:blipFill>
              <a:blip r:embed="rId4">
                <a:alphaModFix amt="0"/>
              </a:blip>
              <a:stretch>
                <a:fillRect t="-17882" b="36439"/>
              </a:stretch>
            </a:blipFill>
          </p:spPr>
          <p:txBody>
            <a:bodyPr/>
            <a:lstStyle/>
            <a:p>
              <a:endParaRPr lang="en-GB"/>
            </a:p>
          </p:txBody>
        </p:sp>
        <p:sp>
          <p:nvSpPr>
            <p:cNvPr id="7" name="TextBox 7"/>
            <p:cNvSpPr txBox="1"/>
            <p:nvPr/>
          </p:nvSpPr>
          <p:spPr>
            <a:xfrm>
              <a:off x="0" y="0"/>
              <a:ext cx="3117914" cy="1491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Corso di uscita</a:t>
              </a:r>
            </a:p>
          </p:txBody>
        </p:sp>
      </p:grpSp>
      <p:grpSp>
        <p:nvGrpSpPr>
          <p:cNvPr id="8" name="Group 8"/>
          <p:cNvGrpSpPr/>
          <p:nvPr/>
        </p:nvGrpSpPr>
        <p:grpSpPr>
          <a:xfrm>
            <a:off x="8806491" y="2992907"/>
            <a:ext cx="7419499" cy="3244739"/>
            <a:chOff x="0" y="0"/>
            <a:chExt cx="9892665" cy="4326318"/>
          </a:xfrm>
        </p:grpSpPr>
        <p:sp>
          <p:nvSpPr>
            <p:cNvPr id="9" name="Freeform 9" descr="Un logo con la testa di una persona in un cerchio.  Il contenuto generato dall'intelligenza artificiale potrebbe essere errato."/>
            <p:cNvSpPr/>
            <p:nvPr/>
          </p:nvSpPr>
          <p:spPr>
            <a:xfrm>
              <a:off x="0" y="0"/>
              <a:ext cx="9892665" cy="4326255"/>
            </a:xfrm>
            <a:custGeom>
              <a:avLst/>
              <a:gdLst/>
              <a:ahLst/>
              <a:cxnLst/>
              <a:rect l="l" t="t" r="r" b="b"/>
              <a:pathLst>
                <a:path w="9892665" h="4326255">
                  <a:moveTo>
                    <a:pt x="0" y="0"/>
                  </a:moveTo>
                  <a:lnTo>
                    <a:pt x="9892665" y="0"/>
                  </a:lnTo>
                  <a:lnTo>
                    <a:pt x="9892665" y="4326255"/>
                  </a:lnTo>
                  <a:lnTo>
                    <a:pt x="0" y="4326255"/>
                  </a:lnTo>
                  <a:lnTo>
                    <a:pt x="0" y="0"/>
                  </a:lnTo>
                  <a:close/>
                </a:path>
              </a:pathLst>
            </a:custGeom>
            <a:blipFill>
              <a:blip r:embed="rId5"/>
              <a:stretch>
                <a:fillRect b="-1"/>
              </a:stretch>
            </a:blipFill>
          </p:spPr>
          <p:txBody>
            <a:bodyPr/>
            <a:lstStyle/>
            <a:p>
              <a:endParaRPr lang="en-GB"/>
            </a:p>
          </p:txBody>
        </p:sp>
      </p:grpSp>
      <p:grpSp>
        <p:nvGrpSpPr>
          <p:cNvPr id="10" name="Group 10"/>
          <p:cNvGrpSpPr/>
          <p:nvPr/>
        </p:nvGrpSpPr>
        <p:grpSpPr>
          <a:xfrm>
            <a:off x="1055922" y="9038854"/>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6"/>
              <a:stretch>
                <a:fillRect t="-62169" b="-62169"/>
              </a:stretch>
            </a:blipFill>
          </p:spPr>
          <p:txBody>
            <a:bodyPr/>
            <a:lstStyle/>
            <a:p>
              <a:endParaRPr lang="en-GB"/>
            </a:p>
          </p:txBody>
        </p:sp>
      </p:grpSp>
      <p:grpSp>
        <p:nvGrpSpPr>
          <p:cNvPr id="12" name="Group 12"/>
          <p:cNvGrpSpPr/>
          <p:nvPr/>
        </p:nvGrpSpPr>
        <p:grpSpPr>
          <a:xfrm>
            <a:off x="0" y="2069525"/>
            <a:ext cx="6903596" cy="5975014"/>
            <a:chOff x="0" y="0"/>
            <a:chExt cx="8851392" cy="7660818"/>
          </a:xfrm>
        </p:grpSpPr>
        <p:sp>
          <p:nvSpPr>
            <p:cNvPr id="13" name="Freeform 13"/>
            <p:cNvSpPr/>
            <p:nvPr/>
          </p:nvSpPr>
          <p:spPr>
            <a:xfrm>
              <a:off x="0" y="0"/>
              <a:ext cx="8851392" cy="7660767"/>
            </a:xfrm>
            <a:custGeom>
              <a:avLst/>
              <a:gdLst/>
              <a:ahLst/>
              <a:cxnLst/>
              <a:rect l="l" t="t" r="r" b="b"/>
              <a:pathLst>
                <a:path w="8851392" h="7660767">
                  <a:moveTo>
                    <a:pt x="0" y="0"/>
                  </a:moveTo>
                  <a:lnTo>
                    <a:pt x="8851392" y="0"/>
                  </a:lnTo>
                  <a:lnTo>
                    <a:pt x="8851392" y="7660767"/>
                  </a:lnTo>
                  <a:lnTo>
                    <a:pt x="0" y="7660767"/>
                  </a:lnTo>
                  <a:lnTo>
                    <a:pt x="0" y="0"/>
                  </a:lnTo>
                  <a:close/>
                </a:path>
              </a:pathLst>
            </a:custGeom>
            <a:blipFill>
              <a:blip r:embed="rId7"/>
              <a:stretch>
                <a:fillRect l="-14856" r="-14904"/>
              </a:stretch>
            </a:blipFill>
          </p:spPr>
          <p:txBody>
            <a:bodyPr/>
            <a:lstStyle/>
            <a:p>
              <a:endParaRPr lang="en-GB"/>
            </a:p>
          </p:txBody>
        </p:sp>
      </p:grpSp>
      <p:sp>
        <p:nvSpPr>
          <p:cNvPr id="14" name="TextBox 14"/>
          <p:cNvSpPr txBox="1"/>
          <p:nvPr/>
        </p:nvSpPr>
        <p:spPr>
          <a:xfrm>
            <a:off x="9064173" y="8782050"/>
            <a:ext cx="6942236" cy="1190625"/>
          </a:xfrm>
          <a:prstGeom prst="rect">
            <a:avLst/>
          </a:prstGeom>
        </p:spPr>
        <p:txBody>
          <a:bodyPr lIns="0" tIns="0" rIns="0" bIns="0" rtlCol="0" anchor="t">
            <a:spAutoFit/>
          </a:bodyPr>
          <a:lstStyle/>
          <a:p>
            <a:pPr marL="0" lvl="0" indent="0" algn="just">
              <a:lnSpc>
                <a:spcPts val="1889"/>
              </a:lnSpc>
              <a:spcBef>
                <a:spcPct val="0"/>
              </a:spcBef>
            </a:pPr>
            <a:r>
              <a:rPr lang="en-US" sz="1575" u="none" strike="noStrike">
                <a:solidFill>
                  <a:srgbClr val="7F7F7F"/>
                </a:solidFill>
                <a:latin typeface="Lato Light"/>
                <a:ea typeface="Lato Light"/>
                <a:cs typeface="Lato Light"/>
                <a:sym typeface="Lato Light"/>
              </a:rPr>
              <a:t>Questo progetto è stato cofinanziato con il supporto del programma Erasmus+ della Commissione europea. La presente pubblicazione riflette esclusivamente le opinioni dei suoi autori e né la Commissione europea né SEPIE possono essere ritenute responsabili per l'uso che potrebbe essere fatto delle informazioni ivi contenute.</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5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TotalTime>
  <Words>6899</Words>
  <Application>Microsoft Office PowerPoint</Application>
  <PresentationFormat>Custom</PresentationFormat>
  <Paragraphs>481</Paragraphs>
  <Slides>51</Slides>
  <Notes>41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51</vt:i4>
      </vt:variant>
    </vt:vector>
  </HeadingPairs>
  <TitlesOfParts>
    <vt:vector size="63" baseType="lpstr">
      <vt:lpstr>Lato Light</vt:lpstr>
      <vt:lpstr>Canva Sans</vt:lpstr>
      <vt:lpstr>Arial Bold</vt:lpstr>
      <vt:lpstr>Quattrocento Bold</vt:lpstr>
      <vt:lpstr>Canva Sans Bold</vt:lpstr>
      <vt:lpstr>Oswald</vt:lpstr>
      <vt:lpstr>Lato Bold</vt:lpstr>
      <vt:lpstr>Staatliches</vt:lpstr>
      <vt:lpstr>Calibri</vt:lpstr>
      <vt:lpstr>Roboto Condensed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IT_Module 3_INclusive TrAIners</dc:title>
  <dc:creator>User00</dc:creator>
  <cp:lastModifiedBy>Jaione Santos Miguel</cp:lastModifiedBy>
  <cp:revision>7</cp:revision>
  <dcterms:created xsi:type="dcterms:W3CDTF">2006-08-16T00:00:00Z</dcterms:created>
  <dcterms:modified xsi:type="dcterms:W3CDTF">2026-10-08T13:37:22Z</dcterms:modified>
  <dc:identifier>DAHQL8ZFBDY</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58071EAB-C9BE-4FC2-BE1A-06D4F5AC6186</vt:lpwstr>
  </property>
  <property fmtid="{D5CDD505-2E9C-101B-9397-08002B2CF9AE}" pid="3" name="ArticulatePath">
    <vt:lpwstr>IT_Module 3 - INclusive trAIners</vt:lpwstr>
  </property>
</Properties>
</file>