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8.xml" ContentType="application/vnd.openxmlformats-officedocument.presentationml.notesSlide+xml"/>
  <Override PartName="/ppt/tags/tag23.xml" ContentType="application/vnd.openxmlformats-officedocument.presentationml.tags+xml"/>
  <Override PartName="/ppt/notesSlides/notesSlide19.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Override PartName="/ppt/tags/tag27.xml" ContentType="application/vnd.openxmlformats-officedocument.presentationml.tags+xml"/>
  <Override PartName="/ppt/notesSlides/notesSlide23.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ppt/tags/tag29.xml" ContentType="application/vnd.openxmlformats-officedocument.presentationml.tags+xml"/>
  <Override PartName="/ppt/notesSlides/notesSlide25.xml" ContentType="application/vnd.openxmlformats-officedocument.presentationml.notesSlide+xml"/>
  <Override PartName="/ppt/tags/tag30.xml" ContentType="application/vnd.openxmlformats-officedocument.presentationml.tags+xml"/>
  <Override PartName="/ppt/notesSlides/notesSlide2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notesSlides/notesSlide2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9.xml" ContentType="application/vnd.openxmlformats-officedocument.presentationml.notesSlide+xml"/>
  <Override PartName="/ppt/tags/tag38.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0" r:id="rId35"/>
    <p:sldId id="292" r:id="rId36"/>
    <p:sldId id="293" r:id="rId37"/>
    <p:sldId id="294" r:id="rId38"/>
  </p:sldIdLst>
  <p:sldSz cx="18288000" cy="10287000"/>
  <p:notesSz cx="6858000" cy="9144000"/>
  <p:embeddedFontLst>
    <p:embeddedFont>
      <p:font typeface="Lato" panose="020F0502020204030203" pitchFamily="34" charset="0"/>
      <p:regular r:id="rId40"/>
      <p:bold r:id="rId41"/>
      <p:italic r:id="rId42"/>
    </p:embeddedFont>
    <p:embeddedFont>
      <p:font typeface="Lato Bold" panose="020F0802020204030203" pitchFamily="34" charset="0"/>
      <p:regular r:id="rId43"/>
      <p:bold r:id="rId44"/>
    </p:embeddedFont>
    <p:embeddedFont>
      <p:font typeface="Lato Italics" panose="020B0604020202020204" charset="0"/>
      <p:regular r:id="rId45"/>
    </p:embeddedFont>
    <p:embeddedFont>
      <p:font typeface="Lato Light" panose="020F0302020204030203" pitchFamily="34" charset="0"/>
      <p:regular r:id="rId46"/>
    </p:embeddedFont>
    <p:embeddedFont>
      <p:font typeface="Oswald" pitchFamily="2" charset="0"/>
      <p:regular r:id="rId47"/>
      <p:bold r:id="rId48"/>
    </p:embeddedFont>
    <p:embeddedFont>
      <p:font typeface="Quattrocento Bold" panose="020B0604020202020204" charset="0"/>
      <p:regular r:id="rId49"/>
    </p:embeddedFont>
  </p:embeddedFontLst>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22" autoAdjust="0"/>
  </p:normalViewPr>
  <p:slideViewPr>
    <p:cSldViewPr>
      <p:cViewPr varScale="1">
        <p:scale>
          <a:sx n="56" d="100"/>
          <a:sy n="56" d="100"/>
        </p:scale>
        <p:origin x="72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5.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image" Target="../media/image18.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2.xml"/><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7.pn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27.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31.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17.xml"/><Relationship Id="rId7" Type="http://schemas.openxmlformats.org/officeDocument/2006/relationships/hyperlink" Target="https://www.canva.com/design/DAHCO3rG0ec/OkDumOBpbum4lvzsNGbtRw/edit?utm_content=DAHCO3rG0ec&amp;utm_campaign=designshare&amp;utm_medium=link2&amp;utm_source=sharebutton" TargetMode="External"/><Relationship Id="rId12"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33.png"/><Relationship Id="rId11" Type="http://schemas.openxmlformats.org/officeDocument/2006/relationships/hyperlink" Target="https://www.canva.com/design/DAHCO5M3yWw/U8ecK-87NGR0qk9o96Nejw/edit" TargetMode="External"/><Relationship Id="rId5" Type="http://schemas.openxmlformats.org/officeDocument/2006/relationships/hyperlink" Target="https://www.canva.com/design/DAHCO9R1h3M/360mxSQ6JZARQalpbWnl6w/edit?utm_content=DAHCO9R1h3M&amp;utm_campaign=designshare&amp;utm_medium=link2&amp;utm_source=sharebutton" TargetMode="External"/><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41.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8.xml"/><Relationship Id="rId5" Type="http://schemas.openxmlformats.org/officeDocument/2006/relationships/image" Target="../media/image29.pn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ags" Target="../tags/tag31.xml"/><Relationship Id="rId6" Type="http://schemas.openxmlformats.org/officeDocument/2006/relationships/image" Target="../media/image46.GIF"/><Relationship Id="rId5" Type="http://schemas.openxmlformats.org/officeDocument/2006/relationships/hyperlink" Target="https://drive.google.com/drive/folders/1KvDOXMPYutnfU8p3_MA9IjFxI9J116IQ" TargetMode="Externa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45.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image" Target="../media/image48.png"/><Relationship Id="rId5" Type="http://schemas.openxmlformats.org/officeDocument/2006/relationships/hyperlink" Target="https://docs.google.com/forms/d/1NmMv20eTQHesmHApnkTTVPZjYM_W4Xb_YCWqlYlqdfo/edit" TargetMode="External"/><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notesSlide" Target="../notesSlides/notesSlide28.xml"/><Relationship Id="rId7" Type="http://schemas.openxmlformats.org/officeDocument/2006/relationships/hyperlink" Target="https://canva.link/sz1jysllsq2llqq" TargetMode="External"/><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45.png"/><Relationship Id="rId5" Type="http://schemas.openxmlformats.org/officeDocument/2006/relationships/image" Target="../media/image39.png"/><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54.png"/><Relationship Id="rId2" Type="http://schemas.openxmlformats.org/officeDocument/2006/relationships/slideLayout" Target="../slideLayouts/slideLayout7.xml"/><Relationship Id="rId1" Type="http://schemas.openxmlformats.org/officeDocument/2006/relationships/tags" Target="../tags/tag38.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53924" b="-53924"/>
              </a:stretch>
            </a:blipFill>
          </p:spPr>
          <p:txBody>
            <a:bodyPr/>
            <a:lstStyle/>
            <a:p>
              <a:endParaRPr lang="es-ES"/>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
        <p:nvSpPr>
          <p:cNvPr id="13" name="TextBox 13"/>
          <p:cNvSpPr txBox="1"/>
          <p:nvPr/>
        </p:nvSpPr>
        <p:spPr>
          <a:xfrm>
            <a:off x="702226" y="1685925"/>
            <a:ext cx="8244221"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Module 4: </a:t>
            </a:r>
          </a:p>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Ensuring fairness in the use of AI</a:t>
            </a:r>
          </a:p>
          <a:p>
            <a:pPr marL="0" lvl="0" indent="0" algn="l">
              <a:lnSpc>
                <a:spcPts val="5040"/>
              </a:lnSpc>
              <a:spcBef>
                <a:spcPct val="0"/>
              </a:spcBef>
            </a:pP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460"/>
            <a:chOff x="0" y="0"/>
            <a:chExt cx="8391423" cy="1927280"/>
          </a:xfrm>
        </p:grpSpPr>
        <p:sp>
          <p:nvSpPr>
            <p:cNvPr id="6" name="Freeform 6"/>
            <p:cNvSpPr/>
            <p:nvPr/>
          </p:nvSpPr>
          <p:spPr>
            <a:xfrm>
              <a:off x="0" y="0"/>
              <a:ext cx="8391422" cy="1927275"/>
            </a:xfrm>
            <a:custGeom>
              <a:avLst/>
              <a:gdLst/>
              <a:ahLst/>
              <a:cxnLst/>
              <a:rect l="l" t="t" r="r" b="b"/>
              <a:pathLst>
                <a:path w="8391422" h="1927275">
                  <a:moveTo>
                    <a:pt x="0" y="0"/>
                  </a:moveTo>
                  <a:lnTo>
                    <a:pt x="8391422" y="0"/>
                  </a:lnTo>
                  <a:lnTo>
                    <a:pt x="8391422" y="1927275"/>
                  </a:lnTo>
                  <a:lnTo>
                    <a:pt x="0" y="1927275"/>
                  </a:lnTo>
                  <a:close/>
                </a:path>
              </a:pathLst>
            </a:custGeom>
            <a:blipFill>
              <a:blip r:embed="rId5">
                <a:alphaModFix amt="0"/>
              </a:blip>
              <a:stretch>
                <a:fillRect t="-39165" b="-30511"/>
              </a:stretch>
            </a:blipFill>
          </p:spPr>
          <p:txBody>
            <a:bodyPr/>
            <a:lstStyle/>
            <a:p>
              <a:endParaRPr lang="es-ES"/>
            </a:p>
          </p:txBody>
        </p:sp>
        <p:sp>
          <p:nvSpPr>
            <p:cNvPr id="7" name="TextBox 7"/>
            <p:cNvSpPr txBox="1"/>
            <p:nvPr/>
          </p:nvSpPr>
          <p:spPr>
            <a:xfrm>
              <a:off x="0" y="76200"/>
              <a:ext cx="8391423" cy="1851080"/>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CONTENTS</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500589" y="5977709"/>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732437" y="6197727"/>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305698" y="278597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523849" y="2986764"/>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1028700" y="797622"/>
            <a:ext cx="5400799" cy="2159712"/>
            <a:chOff x="0" y="0"/>
            <a:chExt cx="7201065" cy="2879615"/>
          </a:xfrm>
        </p:grpSpPr>
        <p:sp>
          <p:nvSpPr>
            <p:cNvPr id="26" name="Freeform 26"/>
            <p:cNvSpPr/>
            <p:nvPr/>
          </p:nvSpPr>
          <p:spPr>
            <a:xfrm>
              <a:off x="0" y="0"/>
              <a:ext cx="7201060" cy="2879607"/>
            </a:xfrm>
            <a:custGeom>
              <a:avLst/>
              <a:gdLst/>
              <a:ahLst/>
              <a:cxnLst/>
              <a:rect l="l" t="t" r="r" b="b"/>
              <a:pathLst>
                <a:path w="7201060" h="2879607">
                  <a:moveTo>
                    <a:pt x="0" y="0"/>
                  </a:moveTo>
                  <a:lnTo>
                    <a:pt x="7201060" y="0"/>
                  </a:lnTo>
                  <a:lnTo>
                    <a:pt x="7201060" y="2879607"/>
                  </a:lnTo>
                  <a:lnTo>
                    <a:pt x="0" y="2879607"/>
                  </a:lnTo>
                  <a:close/>
                </a:path>
              </a:pathLst>
            </a:custGeom>
            <a:blipFill>
              <a:blip r:embed="rId5">
                <a:alphaModFix amt="0"/>
              </a:blip>
              <a:stretch>
                <a:fillRect t="-28236" b="30783"/>
              </a:stretch>
            </a:blipFill>
          </p:spPr>
          <p:txBody>
            <a:bodyPr/>
            <a:lstStyle/>
            <a:p>
              <a:endParaRPr lang="es-ES"/>
            </a:p>
          </p:txBody>
        </p:sp>
        <p:sp>
          <p:nvSpPr>
            <p:cNvPr id="27" name="TextBox 27"/>
            <p:cNvSpPr txBox="1"/>
            <p:nvPr/>
          </p:nvSpPr>
          <p:spPr>
            <a:xfrm>
              <a:off x="0" y="-47625"/>
              <a:ext cx="7201065" cy="2927240"/>
            </a:xfrm>
            <a:prstGeom prst="rect">
              <a:avLst/>
            </a:prstGeom>
          </p:spPr>
          <p:txBody>
            <a:bodyPr lIns="0" tIns="0" rIns="0" bIns="0" rtlCol="0" anchor="ctr"/>
            <a:lstStyle/>
            <a:p>
              <a:pPr marL="0" lvl="0" indent="0" algn="ctr">
                <a:lnSpc>
                  <a:spcPts val="3920"/>
                </a:lnSpc>
              </a:pPr>
              <a:r>
                <a:rPr lang="en-US" sz="2800" u="none" strike="noStrike" dirty="0">
                  <a:solidFill>
                    <a:srgbClr val="000000"/>
                  </a:solidFill>
                  <a:latin typeface="Oswald"/>
                  <a:ea typeface="Oswald"/>
                  <a:cs typeface="Oswald"/>
                  <a:sym typeface="Oswald"/>
                </a:rPr>
                <a:t>UNIT 1: IDENTIFYING BIASES AND DISCRIMINATION IN AI TOOLS USED IN CVET</a:t>
              </a:r>
            </a:p>
          </p:txBody>
        </p:sp>
      </p:grpSp>
      <p:grpSp>
        <p:nvGrpSpPr>
          <p:cNvPr id="28" name="Group 28"/>
          <p:cNvGrpSpPr/>
          <p:nvPr/>
        </p:nvGrpSpPr>
        <p:grpSpPr>
          <a:xfrm>
            <a:off x="1492463" y="8140482"/>
            <a:ext cx="4595603" cy="1664412"/>
            <a:chOff x="0" y="0"/>
            <a:chExt cx="6127471" cy="2219215"/>
          </a:xfrm>
        </p:grpSpPr>
        <p:sp>
          <p:nvSpPr>
            <p:cNvPr id="29" name="Freeform 29"/>
            <p:cNvSpPr/>
            <p:nvPr/>
          </p:nvSpPr>
          <p:spPr>
            <a:xfrm>
              <a:off x="0" y="0"/>
              <a:ext cx="6127474" cy="2219209"/>
            </a:xfrm>
            <a:custGeom>
              <a:avLst/>
              <a:gdLst/>
              <a:ahLst/>
              <a:cxnLst/>
              <a:rect l="l" t="t" r="r" b="b"/>
              <a:pathLst>
                <a:path w="6127474" h="2219209">
                  <a:moveTo>
                    <a:pt x="0" y="0"/>
                  </a:moveTo>
                  <a:lnTo>
                    <a:pt x="6127474" y="0"/>
                  </a:lnTo>
                  <a:lnTo>
                    <a:pt x="6127474" y="2219209"/>
                  </a:lnTo>
                  <a:lnTo>
                    <a:pt x="0" y="2219209"/>
                  </a:lnTo>
                  <a:close/>
                </a:path>
              </a:pathLst>
            </a:custGeom>
            <a:blipFill>
              <a:blip r:embed="rId5">
                <a:alphaModFix amt="0"/>
              </a:blip>
              <a:stretch>
                <a:fillRect t="-27212" b="19612"/>
              </a:stretch>
            </a:blipFill>
          </p:spPr>
          <p:txBody>
            <a:bodyPr/>
            <a:lstStyle/>
            <a:p>
              <a:endParaRPr lang="es-ES"/>
            </a:p>
          </p:txBody>
        </p:sp>
        <p:sp>
          <p:nvSpPr>
            <p:cNvPr id="30" name="TextBox 30"/>
            <p:cNvSpPr txBox="1"/>
            <p:nvPr/>
          </p:nvSpPr>
          <p:spPr>
            <a:xfrm>
              <a:off x="0" y="-47625"/>
              <a:ext cx="6127471" cy="2266840"/>
            </a:xfrm>
            <a:prstGeom prst="rect">
              <a:avLst/>
            </a:prstGeom>
          </p:spPr>
          <p:txBody>
            <a:bodyPr lIns="0" tIns="0" rIns="0" bIns="0" rtlCol="0" anchor="ctr"/>
            <a:lstStyle/>
            <a:p>
              <a:pPr marL="0" lvl="0" indent="0" algn="ctr">
                <a:lnSpc>
                  <a:spcPts val="3920"/>
                </a:lnSpc>
              </a:pPr>
              <a:r>
                <a:rPr lang="en-US" sz="2800" u="none" strike="noStrike" dirty="0">
                  <a:solidFill>
                    <a:srgbClr val="000000"/>
                  </a:solidFill>
                  <a:latin typeface="Oswald"/>
                  <a:ea typeface="Oswald"/>
                  <a:cs typeface="Oswald"/>
                  <a:sym typeface="Oswald"/>
                </a:rPr>
                <a:t>UNIT 4: EXPLORING INCLUSIVE DESIGNS FOR FAIR AND ETHICAL AI SYSTEMS</a:t>
              </a:r>
            </a:p>
          </p:txBody>
        </p:sp>
      </p:grpSp>
      <p:grpSp>
        <p:nvGrpSpPr>
          <p:cNvPr id="31" name="Group 31"/>
          <p:cNvGrpSpPr/>
          <p:nvPr/>
        </p:nvGrpSpPr>
        <p:grpSpPr>
          <a:xfrm>
            <a:off x="12311215" y="3097660"/>
            <a:ext cx="5105829" cy="1169112"/>
            <a:chOff x="0" y="0"/>
            <a:chExt cx="6807771" cy="1558815"/>
          </a:xfrm>
        </p:grpSpPr>
        <p:sp>
          <p:nvSpPr>
            <p:cNvPr id="32" name="Freeform 32"/>
            <p:cNvSpPr/>
            <p:nvPr/>
          </p:nvSpPr>
          <p:spPr>
            <a:xfrm>
              <a:off x="0" y="0"/>
              <a:ext cx="6807770" cy="1558819"/>
            </a:xfrm>
            <a:custGeom>
              <a:avLst/>
              <a:gdLst/>
              <a:ahLst/>
              <a:cxnLst/>
              <a:rect l="l" t="t" r="r" b="b"/>
              <a:pathLst>
                <a:path w="6807770" h="1558819">
                  <a:moveTo>
                    <a:pt x="0" y="0"/>
                  </a:moveTo>
                  <a:lnTo>
                    <a:pt x="6807770" y="0"/>
                  </a:lnTo>
                  <a:lnTo>
                    <a:pt x="6807770" y="1558819"/>
                  </a:lnTo>
                  <a:lnTo>
                    <a:pt x="0" y="1558819"/>
                  </a:lnTo>
                  <a:close/>
                </a:path>
              </a:pathLst>
            </a:custGeom>
            <a:blipFill>
              <a:blip r:embed="rId5">
                <a:alphaModFix amt="0"/>
              </a:blip>
              <a:stretch>
                <a:fillRect t="-50766" b="-19426"/>
              </a:stretch>
            </a:blipFill>
          </p:spPr>
          <p:txBody>
            <a:bodyPr/>
            <a:lstStyle/>
            <a:p>
              <a:endParaRPr lang="es-ES"/>
            </a:p>
          </p:txBody>
        </p:sp>
        <p:sp>
          <p:nvSpPr>
            <p:cNvPr id="33" name="TextBox 33"/>
            <p:cNvSpPr txBox="1"/>
            <p:nvPr/>
          </p:nvSpPr>
          <p:spPr>
            <a:xfrm>
              <a:off x="0" y="-47625"/>
              <a:ext cx="6807771" cy="1606440"/>
            </a:xfrm>
            <a:prstGeom prst="rect">
              <a:avLst/>
            </a:prstGeom>
          </p:spPr>
          <p:txBody>
            <a:bodyPr lIns="0" tIns="0" rIns="0" bIns="0" rtlCol="0" anchor="ctr"/>
            <a:lstStyle/>
            <a:p>
              <a:pPr marL="0" lvl="0" indent="0" algn="ctr">
                <a:lnSpc>
                  <a:spcPts val="3920"/>
                </a:lnSpc>
              </a:pPr>
              <a:r>
                <a:rPr lang="en-US" sz="2800" u="none" strike="noStrike" dirty="0">
                  <a:solidFill>
                    <a:srgbClr val="000000"/>
                  </a:solidFill>
                  <a:latin typeface="Oswald"/>
                  <a:ea typeface="Oswald"/>
                  <a:cs typeface="Oswald"/>
                  <a:sym typeface="Oswald"/>
                </a:rPr>
                <a:t>UNIT 2: EVALUATING DATA QUALITY AND ALGORITHMIC TRANSPARENCY</a:t>
              </a:r>
            </a:p>
          </p:txBody>
        </p:sp>
      </p:grpSp>
      <p:grpSp>
        <p:nvGrpSpPr>
          <p:cNvPr id="34" name="Group 34"/>
          <p:cNvGrpSpPr/>
          <p:nvPr/>
        </p:nvGrpSpPr>
        <p:grpSpPr>
          <a:xfrm>
            <a:off x="12353706" y="6391853"/>
            <a:ext cx="5673528" cy="1664412"/>
            <a:chOff x="0" y="0"/>
            <a:chExt cx="7564704" cy="2219215"/>
          </a:xfrm>
        </p:grpSpPr>
        <p:sp>
          <p:nvSpPr>
            <p:cNvPr id="35" name="Freeform 35"/>
            <p:cNvSpPr/>
            <p:nvPr/>
          </p:nvSpPr>
          <p:spPr>
            <a:xfrm>
              <a:off x="0" y="0"/>
              <a:ext cx="7564708" cy="2219209"/>
            </a:xfrm>
            <a:custGeom>
              <a:avLst/>
              <a:gdLst/>
              <a:ahLst/>
              <a:cxnLst/>
              <a:rect l="l" t="t" r="r" b="b"/>
              <a:pathLst>
                <a:path w="7564708" h="2219209">
                  <a:moveTo>
                    <a:pt x="0" y="0"/>
                  </a:moveTo>
                  <a:lnTo>
                    <a:pt x="7564708" y="0"/>
                  </a:lnTo>
                  <a:lnTo>
                    <a:pt x="7564708" y="2219209"/>
                  </a:lnTo>
                  <a:lnTo>
                    <a:pt x="0" y="2219209"/>
                  </a:lnTo>
                  <a:close/>
                </a:path>
              </a:pathLst>
            </a:custGeom>
            <a:blipFill>
              <a:blip r:embed="rId5">
                <a:alphaModFix amt="0"/>
              </a:blip>
              <a:stretch>
                <a:fillRect t="-39831" b="6992"/>
              </a:stretch>
            </a:blipFill>
          </p:spPr>
          <p:txBody>
            <a:bodyPr/>
            <a:lstStyle/>
            <a:p>
              <a:endParaRPr lang="es-ES"/>
            </a:p>
          </p:txBody>
        </p:sp>
        <p:sp>
          <p:nvSpPr>
            <p:cNvPr id="36" name="TextBox 36"/>
            <p:cNvSpPr txBox="1"/>
            <p:nvPr/>
          </p:nvSpPr>
          <p:spPr>
            <a:xfrm>
              <a:off x="0" y="-47625"/>
              <a:ext cx="7564704" cy="2266840"/>
            </a:xfrm>
            <a:prstGeom prst="rect">
              <a:avLst/>
            </a:prstGeom>
          </p:spPr>
          <p:txBody>
            <a:bodyPr lIns="0" tIns="0" rIns="0" bIns="0" rtlCol="0" anchor="ctr"/>
            <a:lstStyle/>
            <a:p>
              <a:pPr marL="0" lvl="0" indent="0" algn="ctr">
                <a:lnSpc>
                  <a:spcPts val="3920"/>
                </a:lnSpc>
              </a:pPr>
              <a:r>
                <a:rPr lang="en-US" sz="2800" u="none" strike="noStrike" dirty="0">
                  <a:solidFill>
                    <a:srgbClr val="000000"/>
                  </a:solidFill>
                  <a:latin typeface="Oswald"/>
                  <a:ea typeface="Oswald"/>
                  <a:cs typeface="Oswald"/>
                  <a:sym typeface="Oswald"/>
                </a:rPr>
                <a:t>UNIT 3: IMPLEMENTING STRATEGIES TO MITIGATE INEQUALITY</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188270" y="998849"/>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0977182" y="3248892"/>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188055" y="6449692"/>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184641" y="8467544"/>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a:extLst>
              <a:ext uri="{FF2B5EF4-FFF2-40B4-BE49-F238E27FC236}">
                <a16:creationId xmlns:a16="http://schemas.microsoft.com/office/drawing/2014/main" id="{4C7A27C8-07BF-CFDE-1599-5C8184D08B07}"/>
              </a:ext>
            </a:extLst>
          </p:cNvPr>
          <p:cNvGrpSpPr/>
          <p:nvPr/>
        </p:nvGrpSpPr>
        <p:grpSpPr>
          <a:xfrm>
            <a:off x="14965994" y="349444"/>
            <a:ext cx="2799445" cy="1224267"/>
            <a:chOff x="0" y="0"/>
            <a:chExt cx="3732593" cy="1632356"/>
          </a:xfrm>
        </p:grpSpPr>
        <p:sp>
          <p:nvSpPr>
            <p:cNvPr id="44" name="Freeform 44" descr="A logo with a person's head in a circle  AI-generated content may be incorrect.">
              <a:extLst>
                <a:ext uri="{FF2B5EF4-FFF2-40B4-BE49-F238E27FC236}">
                  <a16:creationId xmlns:a16="http://schemas.microsoft.com/office/drawing/2014/main" id="{EB348639-E7E6-73FB-D567-278BC65357E0}"/>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0639" y="1085850"/>
            <a:ext cx="438194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LEARNING OBJECTIVES</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Insert Subtitle Here</a:t>
            </a:r>
          </a:p>
        </p:txBody>
      </p:sp>
      <p:grpSp>
        <p:nvGrpSpPr>
          <p:cNvPr id="4" name="Group 4"/>
          <p:cNvGrpSpPr/>
          <p:nvPr/>
        </p:nvGrpSpPr>
        <p:grpSpPr>
          <a:xfrm>
            <a:off x="1070639" y="2533202"/>
            <a:ext cx="973088" cy="1010098"/>
            <a:chOff x="0" y="0"/>
            <a:chExt cx="1297451" cy="1346797"/>
          </a:xfrm>
        </p:grpSpPr>
        <p:sp>
          <p:nvSpPr>
            <p:cNvPr id="5" name="Freeform 5"/>
            <p:cNvSpPr/>
            <p:nvPr/>
          </p:nvSpPr>
          <p:spPr>
            <a:xfrm>
              <a:off x="0" y="0"/>
              <a:ext cx="1297389" cy="1346708"/>
            </a:xfrm>
            <a:custGeom>
              <a:avLst/>
              <a:gdLst/>
              <a:ahLst/>
              <a:cxnLst/>
              <a:rect l="l" t="t" r="r" b="b"/>
              <a:pathLst>
                <a:path w="1297389" h="1346708">
                  <a:moveTo>
                    <a:pt x="0" y="672338"/>
                  </a:moveTo>
                  <a:cubicBezTo>
                    <a:pt x="0" y="300990"/>
                    <a:pt x="290405" y="0"/>
                    <a:pt x="648695" y="0"/>
                  </a:cubicBezTo>
                  <a:cubicBezTo>
                    <a:pt x="1006984" y="0"/>
                    <a:pt x="1297389" y="300990"/>
                    <a:pt x="1297389" y="672338"/>
                  </a:cubicBezTo>
                  <a:lnTo>
                    <a:pt x="1297389" y="674370"/>
                  </a:lnTo>
                  <a:cubicBezTo>
                    <a:pt x="1297389" y="1045718"/>
                    <a:pt x="1006984" y="1346708"/>
                    <a:pt x="648695" y="1346708"/>
                  </a:cubicBezTo>
                  <a:cubicBezTo>
                    <a:pt x="290405"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3990604"/>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380520"/>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70639" y="6876602"/>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70639" y="8356521"/>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398214" y="2607453"/>
            <a:ext cx="13211422" cy="108824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Differentiate between AI systems whose operation is difficult to understand ('black box') and those that offer clear explanations of their results, assessing what level of transparency is needed to use them responsibly in job training.</a:t>
            </a:r>
          </a:p>
        </p:txBody>
      </p:sp>
      <p:sp>
        <p:nvSpPr>
          <p:cNvPr id="15" name="TextBox 15"/>
          <p:cNvSpPr txBox="1"/>
          <p:nvPr/>
        </p:nvSpPr>
        <p:spPr>
          <a:xfrm>
            <a:off x="2430389" y="5570150"/>
            <a:ext cx="12830261" cy="7163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Examine what data an AI system is based on and determine if certain student groups may be underrepresented.</a:t>
            </a:r>
          </a:p>
        </p:txBody>
      </p:sp>
      <p:sp>
        <p:nvSpPr>
          <p:cNvPr id="16" name="TextBox 16"/>
          <p:cNvSpPr txBox="1"/>
          <p:nvPr/>
        </p:nvSpPr>
        <p:spPr>
          <a:xfrm>
            <a:off x="2412930" y="6902599"/>
            <a:ext cx="12830261" cy="7163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Evaluate how AI tools could harm students based on their gender, ethnicity, language proficiency, disability, socioeconomic background, or prior educational background.</a:t>
            </a:r>
          </a:p>
        </p:txBody>
      </p:sp>
      <p:sp>
        <p:nvSpPr>
          <p:cNvPr id="17" name="TextBox 17"/>
          <p:cNvSpPr txBox="1"/>
          <p:nvPr/>
        </p:nvSpPr>
        <p:spPr>
          <a:xfrm>
            <a:off x="2419760" y="8388029"/>
            <a:ext cx="12816602" cy="7163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Monitor AI-backed assessments, feedback systems, or learning analytics dashboards to detect patterns that suggest systematic disadvantages.</a:t>
            </a:r>
          </a:p>
        </p:txBody>
      </p:sp>
      <p:grpSp>
        <p:nvGrpSpPr>
          <p:cNvPr id="18" name="Group 18"/>
          <p:cNvGrpSpPr/>
          <p:nvPr/>
        </p:nvGrpSpPr>
        <p:grpSpPr>
          <a:xfrm>
            <a:off x="1297762" y="2606311"/>
            <a:ext cx="457200" cy="863879"/>
            <a:chOff x="0" y="0"/>
            <a:chExt cx="609600" cy="1151839"/>
          </a:xfrm>
        </p:grpSpPr>
        <p:sp>
          <p:nvSpPr>
            <p:cNvPr id="19" name="Freeform 19"/>
            <p:cNvSpPr/>
            <p:nvPr/>
          </p:nvSpPr>
          <p:spPr>
            <a:xfrm>
              <a:off x="0" y="0"/>
              <a:ext cx="609601" cy="1151839"/>
            </a:xfrm>
            <a:custGeom>
              <a:avLst/>
              <a:gdLst/>
              <a:ahLst/>
              <a:cxnLst/>
              <a:rect l="l" t="t" r="r" b="b"/>
              <a:pathLst>
                <a:path w="609601" h="1151839">
                  <a:moveTo>
                    <a:pt x="0" y="0"/>
                  </a:moveTo>
                  <a:lnTo>
                    <a:pt x="609601" y="0"/>
                  </a:lnTo>
                  <a:lnTo>
                    <a:pt x="609601" y="1151839"/>
                  </a:lnTo>
                  <a:lnTo>
                    <a:pt x="0" y="1151839"/>
                  </a:lnTo>
                  <a:close/>
                </a:path>
              </a:pathLst>
            </a:custGeom>
            <a:blipFill>
              <a:blip r:embed="rId4">
                <a:alphaModFix amt="0"/>
              </a:blip>
              <a:stretch>
                <a:fillRect l="-111550" r="-101221" b="35492"/>
              </a:stretch>
            </a:blipFill>
          </p:spPr>
          <p:txBody>
            <a:bodyPr/>
            <a:lstStyle/>
            <a:p>
              <a:endParaRPr lang="es-ES"/>
            </a:p>
          </p:txBody>
        </p:sp>
        <p:sp>
          <p:nvSpPr>
            <p:cNvPr id="20" name="TextBox 20"/>
            <p:cNvSpPr txBox="1"/>
            <p:nvPr/>
          </p:nvSpPr>
          <p:spPr>
            <a:xfrm>
              <a:off x="0" y="-9525"/>
              <a:ext cx="609600" cy="1161364"/>
            </a:xfrm>
            <a:prstGeom prst="rect">
              <a:avLst/>
            </a:prstGeom>
          </p:spPr>
          <p:txBody>
            <a:bodyPr lIns="0" tIns="0" rIns="0" bIns="0" rtlCol="0" anchor="ctr"/>
            <a:lstStyle/>
            <a:p>
              <a:pPr marL="0" lvl="0" indent="0" algn="ctr">
                <a:lnSpc>
                  <a:spcPts val="4320"/>
                </a:lnSpc>
                <a:spcBef>
                  <a:spcPct val="0"/>
                </a:spcBef>
              </a:pPr>
              <a:r>
                <a:rPr lang="en-US" sz="3600" u="none" strike="noStrike" dirty="0">
                  <a:solidFill>
                    <a:srgbClr val="FFFFFF"/>
                  </a:solidFill>
                  <a:latin typeface="Oswald"/>
                  <a:ea typeface="Oswald"/>
                  <a:cs typeface="Oswald"/>
                  <a:sym typeface="Oswald"/>
                </a:rPr>
                <a:t>1</a:t>
              </a:r>
            </a:p>
          </p:txBody>
        </p:sp>
      </p:grpSp>
      <p:grpSp>
        <p:nvGrpSpPr>
          <p:cNvPr id="21" name="Group 21"/>
          <p:cNvGrpSpPr/>
          <p:nvPr/>
        </p:nvGrpSpPr>
        <p:grpSpPr>
          <a:xfrm>
            <a:off x="1369928" y="4121898"/>
            <a:ext cx="409975" cy="863906"/>
            <a:chOff x="0" y="0"/>
            <a:chExt cx="546633" cy="1151875"/>
          </a:xfrm>
        </p:grpSpPr>
        <p:sp>
          <p:nvSpPr>
            <p:cNvPr id="22" name="Freeform 22"/>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23" name="TextBox 23"/>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4" name="Group 24"/>
          <p:cNvGrpSpPr/>
          <p:nvPr/>
        </p:nvGrpSpPr>
        <p:grpSpPr>
          <a:xfrm>
            <a:off x="1369933" y="5462764"/>
            <a:ext cx="409975" cy="863906"/>
            <a:chOff x="0" y="0"/>
            <a:chExt cx="546633" cy="1151875"/>
          </a:xfrm>
        </p:grpSpPr>
        <p:sp>
          <p:nvSpPr>
            <p:cNvPr id="25" name="Freeform 25"/>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26" name="TextBox 26"/>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7" name="Group 27"/>
          <p:cNvGrpSpPr/>
          <p:nvPr/>
        </p:nvGrpSpPr>
        <p:grpSpPr>
          <a:xfrm>
            <a:off x="1369928" y="6949698"/>
            <a:ext cx="409975" cy="863906"/>
            <a:chOff x="0" y="0"/>
            <a:chExt cx="546633" cy="1151875"/>
          </a:xfrm>
        </p:grpSpPr>
        <p:sp>
          <p:nvSpPr>
            <p:cNvPr id="28" name="Freeform 28"/>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29" name="TextBox 29"/>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dirty="0">
                  <a:solidFill>
                    <a:srgbClr val="FFFFFF"/>
                  </a:solidFill>
                  <a:latin typeface="Oswald"/>
                  <a:ea typeface="Oswald"/>
                  <a:cs typeface="Oswald"/>
                  <a:sym typeface="Oswald"/>
                </a:rPr>
                <a:t>4</a:t>
              </a:r>
            </a:p>
          </p:txBody>
        </p:sp>
      </p:grpSp>
      <p:grpSp>
        <p:nvGrpSpPr>
          <p:cNvPr id="30" name="Group 30"/>
          <p:cNvGrpSpPr/>
          <p:nvPr/>
        </p:nvGrpSpPr>
        <p:grpSpPr>
          <a:xfrm>
            <a:off x="1369933" y="8429616"/>
            <a:ext cx="409975" cy="863906"/>
            <a:chOff x="0" y="0"/>
            <a:chExt cx="546633" cy="1151875"/>
          </a:xfrm>
        </p:grpSpPr>
        <p:sp>
          <p:nvSpPr>
            <p:cNvPr id="31" name="Freeform 31"/>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32" name="TextBox 32"/>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3" name="Group 33"/>
          <p:cNvGrpSpPr/>
          <p:nvPr/>
        </p:nvGrpSpPr>
        <p:grpSpPr>
          <a:xfrm rot="-1022700">
            <a:off x="16114766" y="3205248"/>
            <a:ext cx="1639262" cy="2121370"/>
            <a:chOff x="0" y="0"/>
            <a:chExt cx="2185683" cy="2828493"/>
          </a:xfrm>
        </p:grpSpPr>
        <p:sp>
          <p:nvSpPr>
            <p:cNvPr id="34" name="Freeform 34" descr="A picture containing antenna  Description automatically generated"/>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5" name="Group 35"/>
          <p:cNvGrpSpPr/>
          <p:nvPr/>
        </p:nvGrpSpPr>
        <p:grpSpPr>
          <a:xfrm>
            <a:off x="15958242" y="6221559"/>
            <a:ext cx="1728340" cy="2414454"/>
            <a:chOff x="0" y="0"/>
            <a:chExt cx="2304453" cy="3219272"/>
          </a:xfrm>
        </p:grpSpPr>
        <p:sp>
          <p:nvSpPr>
            <p:cNvPr id="36" name="Freeform 36" descr="A picture containing antenna  Description automatically generated"/>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37" name="TextBox 37"/>
          <p:cNvSpPr txBox="1"/>
          <p:nvPr/>
        </p:nvSpPr>
        <p:spPr>
          <a:xfrm>
            <a:off x="2448039" y="3979053"/>
            <a:ext cx="13161597" cy="108824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Request information from suppliers about the origin and quality of the data used, the transparency in the operation of the systems, the responsibilities associated with their use, and the measures taken to identify and reduce possible biases.</a:t>
            </a:r>
          </a:p>
        </p:txBody>
      </p:sp>
      <p:sp>
        <p:nvSpPr>
          <p:cNvPr id="39" name="TextBox 38">
            <a:extLst>
              <a:ext uri="{FF2B5EF4-FFF2-40B4-BE49-F238E27FC236}">
                <a16:creationId xmlns:a16="http://schemas.microsoft.com/office/drawing/2014/main" id="{DB8A0C90-AEC3-2EE9-F6F1-B76F06DA4810}"/>
              </a:ext>
            </a:extLst>
          </p:cNvPr>
          <p:cNvSpPr txBox="1"/>
          <p:nvPr/>
        </p:nvSpPr>
        <p:spPr>
          <a:xfrm>
            <a:off x="1070639" y="1949167"/>
            <a:ext cx="11015739"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Upon completion of this module, participants will be able to:</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3404" y="1085850"/>
            <a:ext cx="296584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INTRODUCTION</a:t>
            </a:r>
          </a:p>
        </p:txBody>
      </p:sp>
      <p:sp>
        <p:nvSpPr>
          <p:cNvPr id="5" name="TextBox 5"/>
          <p:cNvSpPr txBox="1"/>
          <p:nvPr/>
        </p:nvSpPr>
        <p:spPr>
          <a:xfrm>
            <a:off x="1023404" y="2208639"/>
            <a:ext cx="10313660" cy="54292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Artificial intelligence is playing an increasingly important role in education and training. As a CVET trainer, you may already be using AI tools to support content creation, learning activities, assessment, or administrative tasks. Understanding how to use these technologies responsibly is becoming an increasingly important professional skill.</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this module, you will explore the principles and practices that help ensure equity in AI systems used in educational settings. You will reflect on aspects such as bias, equal treatment, inclusive design, responsible data use, and the potential impact of AI decisions on students and educational practice.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goal is not simply to learn about AI tools, but to develop the knowledge and judgment needed to identify potential sources of inequality and make informed and responsible decisions when integrating AI into education and vocational training for employment.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19600" y="7886700"/>
            <a:ext cx="8202835" cy="1709416"/>
            <a:chOff x="0" y="0"/>
            <a:chExt cx="10937113" cy="2279221"/>
          </a:xfrm>
        </p:grpSpPr>
        <p:sp>
          <p:nvSpPr>
            <p:cNvPr id="3" name="Freeform 3"/>
            <p:cNvSpPr/>
            <p:nvPr/>
          </p:nvSpPr>
          <p:spPr>
            <a:xfrm>
              <a:off x="0" y="0"/>
              <a:ext cx="10937152" cy="2279221"/>
            </a:xfrm>
            <a:custGeom>
              <a:avLst/>
              <a:gdLst/>
              <a:ahLst/>
              <a:cxnLst/>
              <a:rect l="l" t="t" r="r" b="b"/>
              <a:pathLst>
                <a:path w="10937152" h="2279221">
                  <a:moveTo>
                    <a:pt x="0" y="0"/>
                  </a:moveTo>
                  <a:lnTo>
                    <a:pt x="10937152" y="0"/>
                  </a:lnTo>
                  <a:lnTo>
                    <a:pt x="10937152" y="2279221"/>
                  </a:lnTo>
                  <a:lnTo>
                    <a:pt x="0" y="2279221"/>
                  </a:lnTo>
                  <a:lnTo>
                    <a:pt x="0" y="0"/>
                  </a:lnTo>
                  <a:close/>
                </a:path>
              </a:pathLst>
            </a:custGeom>
            <a:blipFill>
              <a:blip r:embed="rId4"/>
              <a:stretch>
                <a:fillRect t="-41926" b="-23689"/>
              </a:stretch>
            </a:blipFill>
          </p:spPr>
          <p:txBody>
            <a:bodyPr/>
            <a:lstStyle/>
            <a:p>
              <a:endParaRPr lang="es-ES"/>
            </a:p>
          </p:txBody>
        </p:sp>
      </p:grpSp>
      <p:sp>
        <p:nvSpPr>
          <p:cNvPr id="4" name="TextBox 4"/>
          <p:cNvSpPr txBox="1"/>
          <p:nvPr/>
        </p:nvSpPr>
        <p:spPr>
          <a:xfrm>
            <a:off x="866656" y="2218463"/>
            <a:ext cx="866470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THE ROLE OF THE TRAINER IN THE AGE OF AI</a:t>
            </a:r>
          </a:p>
        </p:txBody>
      </p:sp>
      <p:sp>
        <p:nvSpPr>
          <p:cNvPr id="5" name="TextBox 5"/>
          <p:cNvSpPr txBox="1"/>
          <p:nvPr/>
        </p:nvSpPr>
        <p:spPr>
          <a:xfrm>
            <a:off x="5199007" y="8403271"/>
            <a:ext cx="6525795" cy="676275"/>
          </a:xfrm>
          <a:prstGeom prst="rect">
            <a:avLst/>
          </a:prstGeom>
        </p:spPr>
        <p:txBody>
          <a:bodyPr lIns="0" tIns="0" rIns="0" bIns="0" rtlCol="0" anchor="t">
            <a:spAutoFit/>
          </a:bodyPr>
          <a:lstStyle/>
          <a:p>
            <a:pPr marL="0" lvl="0" indent="0" algn="ctr">
              <a:lnSpc>
                <a:spcPts val="2639"/>
              </a:lnSpc>
              <a:spcBef>
                <a:spcPct val="0"/>
              </a:spcBef>
            </a:pPr>
            <a:r>
              <a:rPr lang="en-US" sz="2800" u="none" strike="noStrike" dirty="0">
                <a:solidFill>
                  <a:srgbClr val="000000"/>
                </a:solidFill>
                <a:latin typeface="Lato Light"/>
                <a:ea typeface="Lato Light"/>
                <a:cs typeface="Lato Light"/>
                <a:sym typeface="Lato Light"/>
              </a:rPr>
              <a:t>AI does not replace you as a CVET trainer. But transform your professional role</a:t>
            </a:r>
          </a:p>
        </p:txBody>
      </p:sp>
      <p:sp>
        <p:nvSpPr>
          <p:cNvPr id="6" name="TextBox 6"/>
          <p:cNvSpPr txBox="1"/>
          <p:nvPr/>
        </p:nvSpPr>
        <p:spPr>
          <a:xfrm>
            <a:off x="1028700" y="3764665"/>
            <a:ext cx="8300104" cy="2575833"/>
          </a:xfrm>
          <a:prstGeom prst="rect">
            <a:avLst/>
          </a:prstGeom>
        </p:spPr>
        <p:txBody>
          <a:bodyPr lIns="0" tIns="0" rIns="0" bIns="0" rtlCol="0" anchor="t">
            <a:spAutoFit/>
          </a:bodyPr>
          <a:lstStyle/>
          <a:p>
            <a:pPr marL="0" lvl="0" indent="0" algn="just">
              <a:lnSpc>
                <a:spcPts val="2880"/>
              </a:lnSpc>
              <a:spcBef>
                <a:spcPct val="0"/>
              </a:spcBef>
            </a:pPr>
            <a:r>
              <a:rPr lang="en-US" sz="2500" u="none" strike="noStrike" dirty="0">
                <a:solidFill>
                  <a:srgbClr val="000000"/>
                </a:solidFill>
                <a:latin typeface="Lato Light"/>
                <a:ea typeface="Lato Light"/>
                <a:cs typeface="Lato Light"/>
                <a:sym typeface="Lato Light"/>
              </a:rPr>
              <a:t>In CVET, AI influences how students access jobs, how their skills are assessed, how training programs are designed, how career guidance is offered, and even how companies select candidates. </a:t>
            </a:r>
          </a:p>
          <a:p>
            <a:pPr marL="0" lvl="0" indent="0" algn="just">
              <a:lnSpc>
                <a:spcPts val="2880"/>
              </a:lnSpc>
              <a:spcBef>
                <a:spcPct val="0"/>
              </a:spcBef>
            </a:pPr>
            <a:endParaRPr lang="en-US" sz="25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500" u="none" strike="noStrike" dirty="0">
                <a:solidFill>
                  <a:srgbClr val="000000"/>
                </a:solidFill>
                <a:latin typeface="Lato Light"/>
                <a:ea typeface="Lato Light"/>
                <a:cs typeface="Lato Light"/>
                <a:sym typeface="Lato Light"/>
              </a:rPr>
              <a:t>This scenario makes </a:t>
            </a:r>
            <a:r>
              <a:rPr lang="en-US" sz="2400" u="none" strike="noStrike" dirty="0">
                <a:solidFill>
                  <a:srgbClr val="000000"/>
                </a:solidFill>
                <a:latin typeface="Lato Light"/>
                <a:ea typeface="Lato Light"/>
                <a:cs typeface="Lato Light"/>
                <a:sym typeface="Lato Light"/>
              </a:rPr>
              <a:t>the role of the trainer more important than ever.</a:t>
            </a:r>
          </a:p>
        </p:txBody>
      </p:sp>
      <p:grpSp>
        <p:nvGrpSpPr>
          <p:cNvPr id="7" name="Group 7"/>
          <p:cNvGrpSpPr/>
          <p:nvPr/>
        </p:nvGrpSpPr>
        <p:grpSpPr>
          <a:xfrm>
            <a:off x="10134600" y="1976276"/>
            <a:ext cx="7771848" cy="5183838"/>
            <a:chOff x="0" y="0"/>
            <a:chExt cx="10362463" cy="6911784"/>
          </a:xfrm>
        </p:grpSpPr>
        <p:sp>
          <p:nvSpPr>
            <p:cNvPr id="8" name="Freeform 8"/>
            <p:cNvSpPr/>
            <p:nvPr/>
          </p:nvSpPr>
          <p:spPr>
            <a:xfrm>
              <a:off x="0" y="0"/>
              <a:ext cx="10362438" cy="6911721"/>
            </a:xfrm>
            <a:custGeom>
              <a:avLst/>
              <a:gdLst/>
              <a:ahLst/>
              <a:cxnLst/>
              <a:rect l="l" t="t" r="r" b="b"/>
              <a:pathLst>
                <a:path w="10362438" h="6911721">
                  <a:moveTo>
                    <a:pt x="0" y="0"/>
                  </a:moveTo>
                  <a:lnTo>
                    <a:pt x="10362438" y="0"/>
                  </a:lnTo>
                  <a:lnTo>
                    <a:pt x="10362438" y="6911721"/>
                  </a:lnTo>
                  <a:lnTo>
                    <a:pt x="0" y="6911721"/>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25336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The trainer is no longer just a transmitter of technical knowledge, an evaluator, a mentor, and a curriculum designer.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He is also becoming a supervisor of automated systems, a critical interpreter of algorithmic recommendations, a mediator between technology and student rights, and a promoter of critical digital competence.</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Trainers don't need to program AI systems, but they do need to recognize when a tool uses AI, identify potential biases, assess the reliability of its results, and ensure that professional judgment always rests with them.</a:t>
            </a:r>
          </a:p>
        </p:txBody>
      </p:sp>
      <p:grpSp>
        <p:nvGrpSpPr>
          <p:cNvPr id="3" name="Group 3"/>
          <p:cNvGrpSpPr/>
          <p:nvPr/>
        </p:nvGrpSpPr>
        <p:grpSpPr>
          <a:xfrm>
            <a:off x="4791923" y="4455528"/>
            <a:ext cx="8294713" cy="5529805"/>
            <a:chOff x="0" y="0"/>
            <a:chExt cx="11059617" cy="7373074"/>
          </a:xfrm>
        </p:grpSpPr>
        <p:sp>
          <p:nvSpPr>
            <p:cNvPr id="4" name="Freeform 4"/>
            <p:cNvSpPr/>
            <p:nvPr/>
          </p:nvSpPr>
          <p:spPr>
            <a:xfrm>
              <a:off x="0" y="0"/>
              <a:ext cx="11059668" cy="7373112"/>
            </a:xfrm>
            <a:custGeom>
              <a:avLst/>
              <a:gdLst/>
              <a:ahLst/>
              <a:cxnLst/>
              <a:rect l="l" t="t" r="r" b="b"/>
              <a:pathLst>
                <a:path w="11059668" h="7373112">
                  <a:moveTo>
                    <a:pt x="0" y="0"/>
                  </a:moveTo>
                  <a:lnTo>
                    <a:pt x="11059668" y="0"/>
                  </a:lnTo>
                  <a:lnTo>
                    <a:pt x="11059668" y="7373112"/>
                  </a:lnTo>
                  <a:lnTo>
                    <a:pt x="0" y="7373112"/>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54783"/>
            <a:ext cx="5457528" cy="5453634"/>
          </a:xfrm>
          <a:prstGeom prst="rect">
            <a:avLst/>
          </a:prstGeom>
        </p:spPr>
        <p:txBody>
          <a:bodyPr lIns="0" tIns="0" rIns="0" bIns="0" rtlCol="0" anchor="t">
            <a:spAutoFit/>
          </a:bodyPr>
          <a:lstStyle/>
          <a:p>
            <a:pPr marL="0" lvl="0" indent="0" algn="l">
              <a:lnSpc>
                <a:spcPts val="7127"/>
              </a:lnSpc>
              <a:spcBef>
                <a:spcPct val="0"/>
              </a:spcBef>
            </a:pPr>
            <a:r>
              <a:rPr lang="en-US" sz="6599" u="none" strike="noStrike" dirty="0">
                <a:solidFill>
                  <a:srgbClr val="000000"/>
                </a:solidFill>
                <a:latin typeface="Oswald"/>
                <a:ea typeface="Oswald"/>
                <a:cs typeface="Oswald"/>
                <a:sym typeface="Oswald"/>
              </a:rPr>
              <a:t>UNIT 1: </a:t>
            </a:r>
          </a:p>
          <a:p>
            <a:pPr marL="0" lvl="0" indent="0" algn="l">
              <a:lnSpc>
                <a:spcPts val="7127"/>
              </a:lnSpc>
              <a:spcBef>
                <a:spcPct val="0"/>
              </a:spcBef>
            </a:pPr>
            <a:r>
              <a:rPr lang="en-US" sz="6599" u="none" strike="noStrike" dirty="0">
                <a:solidFill>
                  <a:srgbClr val="000000"/>
                </a:solidFill>
                <a:latin typeface="Oswald"/>
                <a:ea typeface="Oswald"/>
                <a:cs typeface="Oswald"/>
                <a:sym typeface="Oswald"/>
              </a:rPr>
              <a:t>IDENTIFYING BIASES AND DISCRIMINATION IN AI TOOLS USED IN CVET</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23208" y="7883094"/>
            <a:ext cx="8225851" cy="1570111"/>
            <a:chOff x="0" y="0"/>
            <a:chExt cx="10967802" cy="2093481"/>
          </a:xfrm>
        </p:grpSpPr>
        <p:sp>
          <p:nvSpPr>
            <p:cNvPr id="3" name="Freeform 3"/>
            <p:cNvSpPr/>
            <p:nvPr/>
          </p:nvSpPr>
          <p:spPr>
            <a:xfrm>
              <a:off x="0" y="0"/>
              <a:ext cx="10967802" cy="2093506"/>
            </a:xfrm>
            <a:custGeom>
              <a:avLst/>
              <a:gdLst/>
              <a:ahLst/>
              <a:cxnLst/>
              <a:rect l="l" t="t" r="r" b="b"/>
              <a:pathLst>
                <a:path w="10967802" h="2093506">
                  <a:moveTo>
                    <a:pt x="0" y="0"/>
                  </a:moveTo>
                  <a:lnTo>
                    <a:pt x="10967802" y="0"/>
                  </a:lnTo>
                  <a:lnTo>
                    <a:pt x="10967802" y="2093506"/>
                  </a:lnTo>
                  <a:lnTo>
                    <a:pt x="0" y="2093506"/>
                  </a:lnTo>
                  <a:lnTo>
                    <a:pt x="0" y="0"/>
                  </a:lnTo>
                  <a:close/>
                </a:path>
              </a:pathLst>
            </a:custGeom>
            <a:blipFill>
              <a:blip r:embed="rId4"/>
              <a:stretch>
                <a:fillRect t="-44796" b="-36017"/>
              </a:stretch>
            </a:blipFill>
          </p:spPr>
          <p:txBody>
            <a:bodyPr/>
            <a:lstStyle/>
            <a:p>
              <a:endParaRPr lang="es-ES"/>
            </a:p>
          </p:txBody>
        </p:sp>
      </p:grpSp>
      <p:grpSp>
        <p:nvGrpSpPr>
          <p:cNvPr id="4" name="Group 4"/>
          <p:cNvGrpSpPr/>
          <p:nvPr/>
        </p:nvGrpSpPr>
        <p:grpSpPr>
          <a:xfrm>
            <a:off x="11590020" y="28575"/>
            <a:ext cx="6697980" cy="10287000"/>
            <a:chOff x="0" y="0"/>
            <a:chExt cx="8930640" cy="13716000"/>
          </a:xfrm>
        </p:grpSpPr>
        <p:sp>
          <p:nvSpPr>
            <p:cNvPr id="5" name="Freeform 5"/>
            <p:cNvSpPr/>
            <p:nvPr/>
          </p:nvSpPr>
          <p:spPr>
            <a:xfrm>
              <a:off x="0" y="0"/>
              <a:ext cx="8930640" cy="13716000"/>
            </a:xfrm>
            <a:custGeom>
              <a:avLst/>
              <a:gdLst/>
              <a:ahLst/>
              <a:cxnLst/>
              <a:rect l="l" t="t" r="r" b="b"/>
              <a:pathLst>
                <a:path w="8930640" h="13716000">
                  <a:moveTo>
                    <a:pt x="0" y="0"/>
                  </a:moveTo>
                  <a:lnTo>
                    <a:pt x="8930640" y="0"/>
                  </a:lnTo>
                  <a:lnTo>
                    <a:pt x="8930640" y="13716000"/>
                  </a:lnTo>
                  <a:lnTo>
                    <a:pt x="0" y="13716000"/>
                  </a:lnTo>
                  <a:lnTo>
                    <a:pt x="0" y="0"/>
                  </a:lnTo>
                  <a:close/>
                </a:path>
              </a:pathLst>
            </a:custGeom>
            <a:blipFill>
              <a:blip r:embed="rId5"/>
              <a:stretch>
                <a:fillRect/>
              </a:stretch>
            </a:blipFill>
          </p:spPr>
          <p:txBody>
            <a:bodyPr/>
            <a:lstStyle/>
            <a:p>
              <a:endParaRPr lang="es-ES"/>
            </a:p>
          </p:txBody>
        </p:sp>
      </p:grpSp>
      <p:sp>
        <p:nvSpPr>
          <p:cNvPr id="7" name="TextBox 7"/>
          <p:cNvSpPr txBox="1"/>
          <p:nvPr/>
        </p:nvSpPr>
        <p:spPr>
          <a:xfrm>
            <a:off x="1028700" y="1085850"/>
            <a:ext cx="74295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WHAT IS BIAS IN AI?</a:t>
            </a:r>
          </a:p>
        </p:txBody>
      </p:sp>
      <p:sp>
        <p:nvSpPr>
          <p:cNvPr id="8" name="TextBox 8"/>
          <p:cNvSpPr txBox="1"/>
          <p:nvPr/>
        </p:nvSpPr>
        <p:spPr>
          <a:xfrm>
            <a:off x="1935087" y="8158561"/>
            <a:ext cx="7602093" cy="1009650"/>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a:ea typeface="Lato Light"/>
                <a:cs typeface="Lato Light"/>
                <a:sym typeface="Lato Light"/>
              </a:rPr>
              <a:t>AI biases often reflect social inequalities. Being aware of this helps trainers critically evaluate the tools and intervene when necessary.</a:t>
            </a:r>
          </a:p>
        </p:txBody>
      </p:sp>
      <p:sp>
        <p:nvSpPr>
          <p:cNvPr id="9" name="TextBox 9"/>
          <p:cNvSpPr txBox="1"/>
          <p:nvPr/>
        </p:nvSpPr>
        <p:spPr>
          <a:xfrm>
            <a:off x="1028700" y="2042672"/>
            <a:ext cx="10172700" cy="5179110"/>
          </a:xfrm>
          <a:prstGeom prst="rect">
            <a:avLst/>
          </a:prstGeom>
        </p:spPr>
        <p:txBody>
          <a:bodyPr wrap="square"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When we talk about biases in Artificial Intelligence, we are referring to the systematic discrimination inherent in AI systems that can reinforce existing biases and amplify discrimination, prejudice, and stereotypes.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the context of CVET, bias can manifest itself, for example, when:</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An assessment tool systematically rates certain groups of students with lower scores.</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A career recommendation system steers students towards stereotypical professions.</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A recruitment support platform disadvantages candidates with less traditional career paths.</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92757" y="647700"/>
            <a:ext cx="983917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THE IMPORTANCE OF ADDRESSING BIASES IN CVET</a:t>
            </a:r>
          </a:p>
        </p:txBody>
      </p:sp>
      <p:sp>
        <p:nvSpPr>
          <p:cNvPr id="3" name="TextBox 3"/>
          <p:cNvSpPr txBox="1"/>
          <p:nvPr/>
        </p:nvSpPr>
        <p:spPr>
          <a:xfrm>
            <a:off x="1028700" y="1697247"/>
            <a:ext cx="16230600" cy="7962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Bias is inherent in human thinking.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We all interpret the world from a limited perspective and generalize information to learn more effectively. However, bias becomes an ethical problem when it leads to unfair treatment or harms certain students.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tools, designed and trained by humans, can amplify these biases at an organizational or systemic level.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the field of continuous vocational training and education, this can affect tools such as personalized learning platforms, automated assessments, career guidance systems, and feedback analytics. While these technologies can improve efficiency and facilitate tailored learning, they can also unintentionally reinforce existing inequalities, misrepresent students' potential, or limit their access to opportunities.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results generated by AI systems should never be accepted as objective truths or definitive decisions. Algorithmic recommendations are the product of data, models, and design criteria that may contain limitations, errors, or implicit biases. Your role as an educator is to critically interpret these recommendations, compare them with other evidence, and contextualize them according to the real needs of each student.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Consequently, the ethical issue lies not only in the existence of biases in AI systems, but also in the ability of organizations and professionals to detect, assess, and mitigate them. Human oversight, transparency in the use of these tools, and the periodic review of their results are essential to ensuring that technology contributes to more inclusive and equitable education, rather than reproducing or amplifying pre-existing inequalities.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865934" cy="10287000"/>
            <a:chOff x="0" y="0"/>
            <a:chExt cx="9154579" cy="13716000"/>
          </a:xfrm>
        </p:grpSpPr>
        <p:sp>
          <p:nvSpPr>
            <p:cNvPr id="3" name="Freeform 3"/>
            <p:cNvSpPr/>
            <p:nvPr/>
          </p:nvSpPr>
          <p:spPr>
            <a:xfrm>
              <a:off x="0" y="0"/>
              <a:ext cx="9154541" cy="13716000"/>
            </a:xfrm>
            <a:custGeom>
              <a:avLst/>
              <a:gdLst/>
              <a:ahLst/>
              <a:cxnLst/>
              <a:rect l="l" t="t" r="r" b="b"/>
              <a:pathLst>
                <a:path w="9154541" h="13716000">
                  <a:moveTo>
                    <a:pt x="0" y="0"/>
                  </a:moveTo>
                  <a:lnTo>
                    <a:pt x="9154541" y="0"/>
                  </a:lnTo>
                  <a:lnTo>
                    <a:pt x="9154541"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7867291" y="2781300"/>
            <a:ext cx="9541869"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THE IMPORTANCE OF ADDRESSING BIASES</a:t>
            </a:r>
            <a:endParaRPr lang="en-US" sz="4200" dirty="0">
              <a:solidFill>
                <a:srgbClr val="000000"/>
              </a:solidFill>
              <a:latin typeface="Oswald"/>
              <a:ea typeface="Oswald"/>
              <a:cs typeface="Oswald"/>
              <a:sym typeface="Oswald"/>
            </a:endParaRPr>
          </a:p>
          <a:p>
            <a:pPr marL="0" lvl="0" indent="0" algn="l">
              <a:lnSpc>
                <a:spcPts val="4536"/>
              </a:lnSpc>
              <a:spcBef>
                <a:spcPct val="0"/>
              </a:spcBef>
            </a:pPr>
            <a:r>
              <a:rPr lang="en-US" sz="4200" u="none" strike="noStrike" dirty="0">
                <a:solidFill>
                  <a:srgbClr val="000000"/>
                </a:solidFill>
                <a:latin typeface="Oswald"/>
                <a:ea typeface="Oswald"/>
                <a:cs typeface="Oswald"/>
                <a:sym typeface="Oswald"/>
              </a:rPr>
              <a:t>IN CVET</a:t>
            </a:r>
          </a:p>
        </p:txBody>
      </p:sp>
      <p:sp>
        <p:nvSpPr>
          <p:cNvPr id="5" name="TextBox 5"/>
          <p:cNvSpPr txBox="1"/>
          <p:nvPr/>
        </p:nvSpPr>
        <p:spPr>
          <a:xfrm>
            <a:off x="7848600" y="4570530"/>
            <a:ext cx="8991600" cy="2975173"/>
          </a:xfrm>
          <a:prstGeom prst="rect">
            <a:avLst/>
          </a:prstGeom>
        </p:spPr>
        <p:txBody>
          <a:bodyPr wrap="square" lIns="0" tIns="0" rIns="0" bIns="0" rtlCol="0" anchor="t">
            <a:spAutoFit/>
          </a:bodyPr>
          <a:lstStyle/>
          <a:p>
            <a:pPr marL="0" lvl="0" indent="0" algn="just">
              <a:lnSpc>
                <a:spcPts val="2880"/>
              </a:lnSpc>
              <a:spcBef>
                <a:spcPct val="0"/>
              </a:spcBef>
            </a:pPr>
            <a:endParaRPr sz="2800" dirty="0">
              <a:latin typeface="Lato Light" panose="020F0302020204030203" pitchFamily="34" charset="0"/>
            </a:endParaRPr>
          </a:p>
          <a:p>
            <a:pPr marL="0" lvl="0" indent="0" algn="just">
              <a:lnSpc>
                <a:spcPts val="2880"/>
              </a:lnSpc>
              <a:spcBef>
                <a:spcPct val="0"/>
              </a:spcBef>
            </a:pPr>
            <a:r>
              <a:rPr lang="en-US" sz="2800" u="none" strike="noStrike" dirty="0">
                <a:solidFill>
                  <a:srgbClr val="000000"/>
                </a:solidFill>
                <a:latin typeface="Lato Light" panose="020F0302020204030203" pitchFamily="34" charset="0"/>
                <a:ea typeface="Lato Light"/>
                <a:cs typeface="Lato Light"/>
                <a:sym typeface="Lato Light"/>
              </a:rPr>
              <a:t>It is essential to recognize how bias can be introduced into AI systems and to actively implement strategies to mitigate it. </a:t>
            </a:r>
          </a:p>
          <a:p>
            <a:pPr marL="0" lvl="0" indent="0" algn="just">
              <a:lnSpc>
                <a:spcPts val="2880"/>
              </a:lnSpc>
              <a:spcBef>
                <a:spcPct val="0"/>
              </a:spcBef>
            </a:pPr>
            <a:endParaRPr lang="en-US" sz="28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880"/>
              </a:lnSpc>
              <a:spcBef>
                <a:spcPct val="0"/>
              </a:spcBef>
            </a:pPr>
            <a:r>
              <a:rPr lang="en-US" sz="2800" u="none" strike="noStrike" dirty="0">
                <a:solidFill>
                  <a:srgbClr val="000000"/>
                </a:solidFill>
                <a:latin typeface="Lato Light" panose="020F0302020204030203" pitchFamily="34" charset="0"/>
                <a:ea typeface="Lato Light"/>
                <a:cs typeface="Lato Light"/>
                <a:sym typeface="Lato Light"/>
              </a:rPr>
              <a:t>In this way, professional development programs can remain fair, inclusive, and effective, ensuring that all participants have the opportunity to succeed and grow.</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99648" y="0"/>
            <a:ext cx="7388352" cy="10287000"/>
            <a:chOff x="0" y="0"/>
            <a:chExt cx="9851136" cy="13716000"/>
          </a:xfrm>
        </p:grpSpPr>
        <p:sp>
          <p:nvSpPr>
            <p:cNvPr id="3" name="Freeform 3"/>
            <p:cNvSpPr/>
            <p:nvPr/>
          </p:nvSpPr>
          <p:spPr>
            <a:xfrm>
              <a:off x="0" y="0"/>
              <a:ext cx="9851136" cy="13716000"/>
            </a:xfrm>
            <a:custGeom>
              <a:avLst/>
              <a:gdLst/>
              <a:ahLst/>
              <a:cxnLst/>
              <a:rect l="l" t="t" r="r" b="b"/>
              <a:pathLst>
                <a:path w="9851136" h="13716000">
                  <a:moveTo>
                    <a:pt x="0" y="0"/>
                  </a:moveTo>
                  <a:lnTo>
                    <a:pt x="9851136" y="0"/>
                  </a:lnTo>
                  <a:lnTo>
                    <a:pt x="9851136" y="13716000"/>
                  </a:lnTo>
                  <a:lnTo>
                    <a:pt x="0" y="13716000"/>
                  </a:lnTo>
                  <a:lnTo>
                    <a:pt x="0" y="0"/>
                  </a:lnTo>
                  <a:close/>
                </a:path>
              </a:pathLst>
            </a:custGeom>
            <a:blipFill>
              <a:blip r:embed="rId4"/>
              <a:stretch>
                <a:fillRect l="-23762" r="-15470"/>
              </a:stretch>
            </a:blipFill>
          </p:spPr>
          <p:txBody>
            <a:bodyPr/>
            <a:lstStyle/>
            <a:p>
              <a:endParaRPr lang="es-ES"/>
            </a:p>
          </p:txBody>
        </p:sp>
      </p:grpSp>
      <p:sp>
        <p:nvSpPr>
          <p:cNvPr id="4" name="TextBox 4"/>
          <p:cNvSpPr txBox="1"/>
          <p:nvPr/>
        </p:nvSpPr>
        <p:spPr>
          <a:xfrm>
            <a:off x="1028700" y="1028700"/>
            <a:ext cx="9378182" cy="2533650"/>
          </a:xfrm>
          <a:prstGeom prst="rect">
            <a:avLst/>
          </a:prstGeom>
        </p:spPr>
        <p:txBody>
          <a:bodyPr lIns="0" tIns="0" rIns="0" bIns="0" rtlCol="0" anchor="t">
            <a:spAutoFit/>
          </a:bodyPr>
          <a:lstStyle/>
          <a:p>
            <a:pPr marL="0" lvl="0" indent="0" algn="just">
              <a:lnSpc>
                <a:spcPts val="2880"/>
              </a:lnSpc>
              <a:spcBef>
                <a:spcPct val="0"/>
              </a:spcBef>
            </a:pPr>
            <a:r>
              <a:rPr lang="en-US" sz="2400" u="sng" dirty="0">
                <a:solidFill>
                  <a:srgbClr val="000000"/>
                </a:solidFill>
                <a:latin typeface="Lato Light"/>
                <a:ea typeface="Lato Light"/>
                <a:cs typeface="Lato Light"/>
                <a:sym typeface="Lato Light"/>
              </a:rPr>
              <a:t>CVET </a:t>
            </a:r>
            <a:r>
              <a:rPr lang="en-US" sz="2400" u="sng" strike="noStrike" dirty="0">
                <a:solidFill>
                  <a:srgbClr val="000000"/>
                </a:solidFill>
                <a:latin typeface="Lato Light"/>
                <a:ea typeface="Lato Light"/>
                <a:cs typeface="Lato Light"/>
                <a:sym typeface="Lato Light"/>
              </a:rPr>
              <a:t>is directly linked to employability.</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the case of vocational training, learning is directly linked to entry into or advancement within the labor market. When AI tools influence learning pathways, assessment results, or access to advanced modules, they indirectly impact students' job opportunities. If these systems are biased, they can limit access to essential skills for employment, especially for vulnerable or underrepresented groups.</a:t>
            </a:r>
          </a:p>
        </p:txBody>
      </p:sp>
      <p:sp>
        <p:nvSpPr>
          <p:cNvPr id="5" name="TextBox 5"/>
          <p:cNvSpPr txBox="1"/>
          <p:nvPr/>
        </p:nvSpPr>
        <p:spPr>
          <a:xfrm>
            <a:off x="1028700" y="4140095"/>
            <a:ext cx="9319555" cy="2895600"/>
          </a:xfrm>
          <a:prstGeom prst="rect">
            <a:avLst/>
          </a:prstGeom>
        </p:spPr>
        <p:txBody>
          <a:bodyPr lIns="0" tIns="0" rIns="0" bIns="0" rtlCol="0" anchor="t">
            <a:spAutoFit/>
          </a:bodyPr>
          <a:lstStyle/>
          <a:p>
            <a:pPr marL="0" lvl="0" indent="0" algn="just">
              <a:lnSpc>
                <a:spcPts val="2880"/>
              </a:lnSpc>
              <a:spcBef>
                <a:spcPct val="0"/>
              </a:spcBef>
            </a:pPr>
            <a:r>
              <a:rPr lang="en-US" sz="2400" u="sng" strike="noStrike">
                <a:solidFill>
                  <a:srgbClr val="000000"/>
                </a:solidFill>
                <a:latin typeface="Lato Light"/>
                <a:ea typeface="Lato Light"/>
                <a:cs typeface="Lato Light"/>
                <a:sym typeface="Lato Light"/>
              </a:rPr>
              <a:t>Certifications directly influence access to the labor market.</a:t>
            </a: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Certifications typically determine who qualifies for specific positions, apprenticeship programs, or professional licenses. If AI-supported assessment systems consistently produce unfair results, they can affect who passes, who advances, and who is deemed suitable for the job market. In this context, bias not only affects qualifications but can also determine a person's career future.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p:txBody>
      </p:sp>
      <p:sp>
        <p:nvSpPr>
          <p:cNvPr id="6" name="TextBox 6"/>
          <p:cNvSpPr txBox="1"/>
          <p:nvPr/>
        </p:nvSpPr>
        <p:spPr>
          <a:xfrm>
            <a:off x="921325" y="8423329"/>
            <a:ext cx="8961120" cy="923925"/>
          </a:xfrm>
          <a:prstGeom prst="rect">
            <a:avLst/>
          </a:prstGeom>
        </p:spPr>
        <p:txBody>
          <a:bodyPr lIns="0" tIns="0" rIns="0" bIns="0" rtlCol="0" anchor="t">
            <a:spAutoFit/>
          </a:bodyPr>
          <a:lstStyle/>
          <a:p>
            <a:pPr marL="0" lvl="0" indent="0" algn="ctr">
              <a:lnSpc>
                <a:spcPts val="3600"/>
              </a:lnSpc>
              <a:spcBef>
                <a:spcPct val="0"/>
              </a:spcBef>
            </a:pPr>
            <a:r>
              <a:rPr lang="en-US" sz="3000" i="1" u="none" strike="noStrike" dirty="0">
                <a:solidFill>
                  <a:srgbClr val="000000"/>
                </a:solidFill>
                <a:latin typeface="Lato Italics"/>
                <a:ea typeface="Lato Italics"/>
                <a:cs typeface="Lato Italics"/>
                <a:sym typeface="Lato Italics"/>
              </a:rPr>
              <a:t>Can you think of any situations in which an AI tool could unintentionally harm certain students?</a:t>
            </a:r>
          </a:p>
        </p:txBody>
      </p:sp>
      <p:grpSp>
        <p:nvGrpSpPr>
          <p:cNvPr id="7" name="Group 7"/>
          <p:cNvGrpSpPr/>
          <p:nvPr/>
        </p:nvGrpSpPr>
        <p:grpSpPr>
          <a:xfrm rot="-1491600">
            <a:off x="542815" y="7739936"/>
            <a:ext cx="757018" cy="704298"/>
            <a:chOff x="0" y="0"/>
            <a:chExt cx="1009358" cy="939063"/>
          </a:xfrm>
        </p:grpSpPr>
        <p:sp>
          <p:nvSpPr>
            <p:cNvPr id="8" name="Freeform 8"/>
            <p:cNvSpPr/>
            <p:nvPr/>
          </p:nvSpPr>
          <p:spPr>
            <a:xfrm>
              <a:off x="0" y="0"/>
              <a:ext cx="1009396" cy="939038"/>
            </a:xfrm>
            <a:custGeom>
              <a:avLst/>
              <a:gdLst/>
              <a:ahLst/>
              <a:cxnLst/>
              <a:rect l="l" t="t" r="r" b="b"/>
              <a:pathLst>
                <a:path w="1009396" h="939038">
                  <a:moveTo>
                    <a:pt x="0" y="0"/>
                  </a:moveTo>
                  <a:lnTo>
                    <a:pt x="1009396" y="0"/>
                  </a:lnTo>
                  <a:lnTo>
                    <a:pt x="1009396" y="939038"/>
                  </a:lnTo>
                  <a:lnTo>
                    <a:pt x="0" y="939038"/>
                  </a:lnTo>
                  <a:lnTo>
                    <a:pt x="0" y="0"/>
                  </a:lnTo>
                  <a:close/>
                </a:path>
              </a:pathLst>
            </a:custGeom>
            <a:blipFill>
              <a:blip r:embed="rId5"/>
              <a:stretch>
                <a:fillRect r="-19656" b="-894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18402" y="0"/>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l="-11258" r="-8727"/>
              </a:stretch>
            </a:blipFill>
          </p:spPr>
          <p:txBody>
            <a:bodyPr/>
            <a:lstStyle/>
            <a:p>
              <a:endParaRPr lang="es-ES"/>
            </a:p>
          </p:txBody>
        </p:sp>
      </p:grpSp>
      <p:sp>
        <p:nvSpPr>
          <p:cNvPr id="4" name="TextBox 4"/>
          <p:cNvSpPr txBox="1"/>
          <p:nvPr/>
        </p:nvSpPr>
        <p:spPr>
          <a:xfrm>
            <a:off x="1028700" y="1038225"/>
            <a:ext cx="81153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RISKS OF USING UNFAIR SYSTEMS</a:t>
            </a:r>
          </a:p>
        </p:txBody>
      </p:sp>
      <p:sp>
        <p:nvSpPr>
          <p:cNvPr id="5" name="TextBox 5"/>
          <p:cNvSpPr txBox="1"/>
          <p:nvPr/>
        </p:nvSpPr>
        <p:spPr>
          <a:xfrm>
            <a:off x="1028700" y="2278283"/>
            <a:ext cx="9807179" cy="68770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Customized learning platforms</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Adaptive platforms can personalize content based on students' performance levels. However, if the underlying data reflects biased assumptions, some students could be placed on simplified learning paths that limit their progress. What appears to be "personalization" may, in reality, lower expectations for certain groups.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Automated rating systems</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Automated assessment tools can improve efficiency, but they may prioritize certain language styles, response formats, or speed over depth and practical competence. In professional contexts, this could disadvantage adult learners, second language learners, or those with non-traditional educational backgrounds.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Career guidance tools</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AI-based career guidance systems can recommend opportunities based on patterns found in historical data. If that data reflects unequal access to certain professions, the system could inadvertently steer students toward roles that reflect past inequalities rather than their future potential.</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77688" y="2309047"/>
            <a:ext cx="10081612"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tools can assist with tasks such as assessment, feedback, personalized learning, and career guidance. However, they should be used as support tools, not as a substitute for professional judgment.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the context of CVET, you, as trainers, know the students beyond what the data shows. You understand their backgrounds, motivations, learning pace, and practical skills. These aspects are difficult for AI systems to fully capture.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For this reason, human supervision remains essential when using AI in training environments.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Therefore, trainers must: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Review and interpret the feedback or recommendations generated by AI.</a:t>
            </a: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Question results that seem unusual or potentially unfair.</a:t>
            </a: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Consider the student's individual situation before making decisions.</a:t>
            </a: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Intervene when automated results may negatively affect certain students.</a:t>
            </a:r>
          </a:p>
        </p:txBody>
      </p:sp>
      <p:sp>
        <p:nvSpPr>
          <p:cNvPr id="3" name="TextBox 3"/>
          <p:cNvSpPr txBox="1"/>
          <p:nvPr/>
        </p:nvSpPr>
        <p:spPr>
          <a:xfrm>
            <a:off x="7177688" y="1038225"/>
            <a:ext cx="755466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IMPORTANCE OF HUMAN SUPERVISION</a:t>
            </a:r>
          </a:p>
        </p:txBody>
      </p:sp>
      <p:grpSp>
        <p:nvGrpSpPr>
          <p:cNvPr id="4" name="Group 4"/>
          <p:cNvGrpSpPr/>
          <p:nvPr/>
        </p:nvGrpSpPr>
        <p:grpSpPr>
          <a:xfrm>
            <a:off x="-767944" y="0"/>
            <a:ext cx="7349747" cy="10287000"/>
            <a:chOff x="0" y="0"/>
            <a:chExt cx="9799663" cy="13716000"/>
          </a:xfrm>
        </p:grpSpPr>
        <p:sp>
          <p:nvSpPr>
            <p:cNvPr id="5" name="Freeform 5"/>
            <p:cNvSpPr/>
            <p:nvPr/>
          </p:nvSpPr>
          <p:spPr>
            <a:xfrm>
              <a:off x="0" y="0"/>
              <a:ext cx="9799701" cy="13716000"/>
            </a:xfrm>
            <a:custGeom>
              <a:avLst/>
              <a:gdLst/>
              <a:ahLst/>
              <a:cxnLst/>
              <a:rect l="l" t="t" r="r" b="b"/>
              <a:pathLst>
                <a:path w="9799701" h="13716000">
                  <a:moveTo>
                    <a:pt x="0" y="0"/>
                  </a:moveTo>
                  <a:lnTo>
                    <a:pt x="9799701" y="0"/>
                  </a:lnTo>
                  <a:lnTo>
                    <a:pt x="9799701"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08224" y="903160"/>
            <a:ext cx="9184376" cy="577081"/>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WHERE DOES BIAS COME INTO AN AI SYSTEM?</a:t>
            </a:r>
          </a:p>
        </p:txBody>
      </p:sp>
      <p:grpSp>
        <p:nvGrpSpPr>
          <p:cNvPr id="3" name="Group 3"/>
          <p:cNvGrpSpPr/>
          <p:nvPr/>
        </p:nvGrpSpPr>
        <p:grpSpPr>
          <a:xfrm>
            <a:off x="0" y="0"/>
            <a:ext cx="6858000" cy="10287000"/>
            <a:chOff x="0" y="0"/>
            <a:chExt cx="9144000" cy="13716000"/>
          </a:xfrm>
        </p:grpSpPr>
        <p:sp>
          <p:nvSpPr>
            <p:cNvPr id="4" name="Freeform 4"/>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
        <p:nvSpPr>
          <p:cNvPr id="5" name="TextBox 5"/>
          <p:cNvSpPr txBox="1"/>
          <p:nvPr/>
        </p:nvSpPr>
        <p:spPr>
          <a:xfrm>
            <a:off x="7808224" y="2251634"/>
            <a:ext cx="9457172" cy="741049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Bias in AI can arise from various sources and, in vocational training, can directly affect assessment, certification processes, student support, and professional development. Understanding these sources helps trainers use AI tools more critically and responsibly.</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There are four main sources of bias: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Bias in the data.</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Algorithmic bias.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Bias in human decision-making.</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Bias in generative AI.</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grpSp>
        <p:nvGrpSpPr>
          <p:cNvPr id="6" name="Group 6"/>
          <p:cNvGrpSpPr/>
          <p:nvPr/>
        </p:nvGrpSpPr>
        <p:grpSpPr>
          <a:xfrm>
            <a:off x="8363455" y="4610100"/>
            <a:ext cx="719128" cy="780336"/>
            <a:chOff x="0" y="0"/>
            <a:chExt cx="958837" cy="1040448"/>
          </a:xfrm>
        </p:grpSpPr>
        <p:sp>
          <p:nvSpPr>
            <p:cNvPr id="7" name="Freeform 7"/>
            <p:cNvSpPr/>
            <p:nvPr/>
          </p:nvSpPr>
          <p:spPr>
            <a:xfrm>
              <a:off x="0" y="0"/>
              <a:ext cx="958850" cy="1040384"/>
            </a:xfrm>
            <a:custGeom>
              <a:avLst/>
              <a:gdLst/>
              <a:ahLst/>
              <a:cxnLst/>
              <a:rect l="l" t="t" r="r" b="b"/>
              <a:pathLst>
                <a:path w="958850" h="1040384">
                  <a:moveTo>
                    <a:pt x="0" y="0"/>
                  </a:moveTo>
                  <a:lnTo>
                    <a:pt x="958850" y="0"/>
                  </a:lnTo>
                  <a:lnTo>
                    <a:pt x="958850" y="1040384"/>
                  </a:lnTo>
                  <a:lnTo>
                    <a:pt x="0" y="1040384"/>
                  </a:lnTo>
                  <a:lnTo>
                    <a:pt x="0" y="0"/>
                  </a:lnTo>
                  <a:close/>
                </a:path>
              </a:pathLst>
            </a:custGeom>
            <a:blipFill>
              <a:blip r:embed="rId5"/>
              <a:stretch>
                <a:fillRect r="1" b="-6"/>
              </a:stretch>
            </a:blipFill>
          </p:spPr>
          <p:txBody>
            <a:bodyPr/>
            <a:lstStyle/>
            <a:p>
              <a:endParaRPr lang="es-ES"/>
            </a:p>
          </p:txBody>
        </p:sp>
      </p:grpSp>
      <p:grpSp>
        <p:nvGrpSpPr>
          <p:cNvPr id="8" name="Group 8"/>
          <p:cNvGrpSpPr/>
          <p:nvPr/>
        </p:nvGrpSpPr>
        <p:grpSpPr>
          <a:xfrm>
            <a:off x="8399298" y="5771613"/>
            <a:ext cx="683295" cy="780336"/>
            <a:chOff x="0" y="0"/>
            <a:chExt cx="911060" cy="1040448"/>
          </a:xfrm>
        </p:grpSpPr>
        <p:sp>
          <p:nvSpPr>
            <p:cNvPr id="9" name="Freeform 9"/>
            <p:cNvSpPr/>
            <p:nvPr/>
          </p:nvSpPr>
          <p:spPr>
            <a:xfrm>
              <a:off x="0" y="0"/>
              <a:ext cx="911098" cy="1040384"/>
            </a:xfrm>
            <a:custGeom>
              <a:avLst/>
              <a:gdLst/>
              <a:ahLst/>
              <a:cxnLst/>
              <a:rect l="l" t="t" r="r" b="b"/>
              <a:pathLst>
                <a:path w="911098" h="1040384">
                  <a:moveTo>
                    <a:pt x="0" y="0"/>
                  </a:moveTo>
                  <a:lnTo>
                    <a:pt x="911098" y="0"/>
                  </a:lnTo>
                  <a:lnTo>
                    <a:pt x="911098" y="1040384"/>
                  </a:lnTo>
                  <a:lnTo>
                    <a:pt x="0" y="1040384"/>
                  </a:lnTo>
                  <a:lnTo>
                    <a:pt x="0" y="0"/>
                  </a:lnTo>
                  <a:close/>
                </a:path>
              </a:pathLst>
            </a:custGeom>
            <a:blipFill>
              <a:blip r:embed="rId6"/>
              <a:stretch>
                <a:fillRect r="4" b="-6"/>
              </a:stretch>
            </a:blipFill>
          </p:spPr>
          <p:txBody>
            <a:bodyPr/>
            <a:lstStyle/>
            <a:p>
              <a:endParaRPr lang="es-ES"/>
            </a:p>
          </p:txBody>
        </p:sp>
      </p:grpSp>
      <p:grpSp>
        <p:nvGrpSpPr>
          <p:cNvPr id="10" name="Group 10"/>
          <p:cNvGrpSpPr/>
          <p:nvPr/>
        </p:nvGrpSpPr>
        <p:grpSpPr>
          <a:xfrm>
            <a:off x="8399298" y="6901084"/>
            <a:ext cx="683295" cy="725453"/>
            <a:chOff x="0" y="0"/>
            <a:chExt cx="911060" cy="967270"/>
          </a:xfrm>
        </p:grpSpPr>
        <p:sp>
          <p:nvSpPr>
            <p:cNvPr id="11" name="Freeform 11"/>
            <p:cNvSpPr/>
            <p:nvPr/>
          </p:nvSpPr>
          <p:spPr>
            <a:xfrm>
              <a:off x="0" y="0"/>
              <a:ext cx="911098" cy="967232"/>
            </a:xfrm>
            <a:custGeom>
              <a:avLst/>
              <a:gdLst/>
              <a:ahLst/>
              <a:cxnLst/>
              <a:rect l="l" t="t" r="r" b="b"/>
              <a:pathLst>
                <a:path w="911098" h="967232">
                  <a:moveTo>
                    <a:pt x="0" y="0"/>
                  </a:moveTo>
                  <a:lnTo>
                    <a:pt x="911098" y="0"/>
                  </a:lnTo>
                  <a:lnTo>
                    <a:pt x="911098" y="967232"/>
                  </a:lnTo>
                  <a:lnTo>
                    <a:pt x="0" y="967232"/>
                  </a:lnTo>
                  <a:lnTo>
                    <a:pt x="0" y="0"/>
                  </a:lnTo>
                  <a:close/>
                </a:path>
              </a:pathLst>
            </a:custGeom>
            <a:blipFill>
              <a:blip r:embed="rId7"/>
              <a:stretch>
                <a:fillRect r="4" b="-3"/>
              </a:stretch>
            </a:blipFill>
          </p:spPr>
          <p:txBody>
            <a:bodyPr/>
            <a:lstStyle/>
            <a:p>
              <a:endParaRPr lang="es-ES"/>
            </a:p>
          </p:txBody>
        </p:sp>
      </p:grpSp>
      <p:grpSp>
        <p:nvGrpSpPr>
          <p:cNvPr id="12" name="Group 12"/>
          <p:cNvGrpSpPr/>
          <p:nvPr/>
        </p:nvGrpSpPr>
        <p:grpSpPr>
          <a:xfrm>
            <a:off x="8399298" y="7974167"/>
            <a:ext cx="683295" cy="795899"/>
            <a:chOff x="0" y="0"/>
            <a:chExt cx="911060" cy="1061199"/>
          </a:xfrm>
        </p:grpSpPr>
        <p:sp>
          <p:nvSpPr>
            <p:cNvPr id="13" name="Freeform 13"/>
            <p:cNvSpPr/>
            <p:nvPr/>
          </p:nvSpPr>
          <p:spPr>
            <a:xfrm>
              <a:off x="0" y="0"/>
              <a:ext cx="911098" cy="1061212"/>
            </a:xfrm>
            <a:custGeom>
              <a:avLst/>
              <a:gdLst/>
              <a:ahLst/>
              <a:cxnLst/>
              <a:rect l="l" t="t" r="r" b="b"/>
              <a:pathLst>
                <a:path w="911098" h="1061212">
                  <a:moveTo>
                    <a:pt x="0" y="0"/>
                  </a:moveTo>
                  <a:lnTo>
                    <a:pt x="911098" y="0"/>
                  </a:lnTo>
                  <a:lnTo>
                    <a:pt x="911098" y="1061212"/>
                  </a:lnTo>
                  <a:lnTo>
                    <a:pt x="0" y="1061212"/>
                  </a:lnTo>
                  <a:lnTo>
                    <a:pt x="0" y="0"/>
                  </a:lnTo>
                  <a:close/>
                </a:path>
              </a:pathLst>
            </a:custGeom>
            <a:blipFill>
              <a:blip r:embed="rId8"/>
              <a:stretch>
                <a:fillRect r="4" b="1"/>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7" r="-58916"/>
              </a:stretch>
            </a:blipFill>
          </p:spPr>
          <p:txBody>
            <a:bodyPr/>
            <a:lstStyle/>
            <a:p>
              <a:endParaRPr lang="es-ES"/>
            </a:p>
          </p:txBody>
        </p:sp>
      </p:grpSp>
      <p:sp>
        <p:nvSpPr>
          <p:cNvPr id="4" name="TextBox 4"/>
          <p:cNvSpPr txBox="1"/>
          <p:nvPr/>
        </p:nvSpPr>
        <p:spPr>
          <a:xfrm>
            <a:off x="1028700" y="1038225"/>
            <a:ext cx="41529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DATA BIAS</a:t>
            </a:r>
          </a:p>
        </p:txBody>
      </p:sp>
      <p:sp>
        <p:nvSpPr>
          <p:cNvPr id="5" name="TextBox 5"/>
          <p:cNvSpPr txBox="1"/>
          <p:nvPr/>
        </p:nvSpPr>
        <p:spPr>
          <a:xfrm>
            <a:off x="1028700" y="2032328"/>
            <a:ext cx="9190995" cy="54292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Data bias occurs when the information used to train an AI system does not fairly represent all student groups.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The training data mainly reflects young students who work full-time, but not adult participants in professional retraining programs.</a:t>
            </a:r>
          </a:p>
          <a:p>
            <a:pPr marL="434340" lvl="1" indent="-21717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Performance data comes primarily from students in academic programs, rather than apprentices or interns.</a:t>
            </a:r>
          </a:p>
          <a:p>
            <a:pPr marL="434340" lvl="1" indent="-21717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Historical records reflect unequal access to internships, equipment, certification programs, or mentorship.</a:t>
            </a:r>
          </a:p>
          <a:p>
            <a:pPr marL="434340" lvl="1" indent="-21717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If certain groups are underrepresented or historically disadvantaged, AI may generate less accurate predictions or unfair recommendations for them.</a:t>
            </a:r>
          </a:p>
        </p:txBody>
      </p:sp>
      <p:grpSp>
        <p:nvGrpSpPr>
          <p:cNvPr id="6" name="Group 6"/>
          <p:cNvGrpSpPr/>
          <p:nvPr/>
        </p:nvGrpSpPr>
        <p:grpSpPr>
          <a:xfrm>
            <a:off x="1686062" y="7999956"/>
            <a:ext cx="6897644" cy="1596437"/>
            <a:chOff x="0" y="0"/>
            <a:chExt cx="8711954" cy="2016354"/>
          </a:xfrm>
        </p:grpSpPr>
        <p:sp>
          <p:nvSpPr>
            <p:cNvPr id="7" name="Freeform 7"/>
            <p:cNvSpPr/>
            <p:nvPr/>
          </p:nvSpPr>
          <p:spPr>
            <a:xfrm>
              <a:off x="0" y="0"/>
              <a:ext cx="8711954" cy="2016298"/>
            </a:xfrm>
            <a:custGeom>
              <a:avLst/>
              <a:gdLst/>
              <a:ahLst/>
              <a:cxnLst/>
              <a:rect l="l" t="t" r="r" b="b"/>
              <a:pathLst>
                <a:path w="8711954" h="2016298">
                  <a:moveTo>
                    <a:pt x="0" y="0"/>
                  </a:moveTo>
                  <a:lnTo>
                    <a:pt x="8711954" y="0"/>
                  </a:lnTo>
                  <a:lnTo>
                    <a:pt x="8711954" y="2016298"/>
                  </a:lnTo>
                  <a:lnTo>
                    <a:pt x="0" y="2016298"/>
                  </a:lnTo>
                  <a:lnTo>
                    <a:pt x="0" y="0"/>
                  </a:lnTo>
                  <a:close/>
                </a:path>
              </a:pathLst>
            </a:custGeom>
            <a:blipFill>
              <a:blip r:embed="rId5"/>
              <a:stretch>
                <a:fillRect t="-40237" b="-20775"/>
              </a:stretch>
            </a:blipFill>
          </p:spPr>
          <p:txBody>
            <a:bodyPr/>
            <a:lstStyle/>
            <a:p>
              <a:endParaRPr lang="es-ES"/>
            </a:p>
          </p:txBody>
        </p:sp>
      </p:grpSp>
      <p:sp>
        <p:nvSpPr>
          <p:cNvPr id="8" name="TextBox 8"/>
          <p:cNvSpPr txBox="1"/>
          <p:nvPr/>
        </p:nvSpPr>
        <p:spPr>
          <a:xfrm>
            <a:off x="2612283" y="8455274"/>
            <a:ext cx="5045202" cy="1000274"/>
          </a:xfrm>
          <a:prstGeom prst="rect">
            <a:avLst/>
          </a:prstGeom>
        </p:spPr>
        <p:txBody>
          <a:bodyPr lIns="0" tIns="0" rIns="0" bIns="0" rtlCol="0" anchor="t">
            <a:spAutoFit/>
          </a:bodyPr>
          <a:lstStyle/>
          <a:p>
            <a:pPr marL="0" lvl="0" indent="0" algn="ctr">
              <a:lnSpc>
                <a:spcPts val="2639"/>
              </a:lnSpc>
              <a:spcBef>
                <a:spcPct val="0"/>
              </a:spcBef>
            </a:pPr>
            <a:r>
              <a:rPr lang="en-US" sz="2800" u="none" strike="noStrike" dirty="0">
                <a:solidFill>
                  <a:srgbClr val="000000"/>
                </a:solidFill>
                <a:latin typeface="Lato Light" panose="020F0302020204030203" pitchFamily="34" charset="0"/>
                <a:ea typeface="Lato"/>
                <a:cs typeface="Lato"/>
                <a:sym typeface="Lato"/>
              </a:rPr>
              <a:t>Ask yourself: Does this system reflect the diversity of my students?</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78" y="0"/>
            <a:ext cx="6844884" cy="10287000"/>
            <a:chOff x="0" y="0"/>
            <a:chExt cx="9126512" cy="13716000"/>
          </a:xfrm>
        </p:grpSpPr>
        <p:sp>
          <p:nvSpPr>
            <p:cNvPr id="3" name="Freeform 3"/>
            <p:cNvSpPr/>
            <p:nvPr/>
          </p:nvSpPr>
          <p:spPr>
            <a:xfrm>
              <a:off x="0" y="0"/>
              <a:ext cx="9126474" cy="13716000"/>
            </a:xfrm>
            <a:custGeom>
              <a:avLst/>
              <a:gdLst/>
              <a:ahLst/>
              <a:cxnLst/>
              <a:rect l="l" t="t" r="r" b="b"/>
              <a:pathLst>
                <a:path w="9126474" h="13716000">
                  <a:moveTo>
                    <a:pt x="0" y="0"/>
                  </a:moveTo>
                  <a:lnTo>
                    <a:pt x="9126474" y="0"/>
                  </a:lnTo>
                  <a:lnTo>
                    <a:pt x="9126474"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7562743" y="1085850"/>
            <a:ext cx="3780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ALGORITHMIC BIAS</a:t>
            </a:r>
          </a:p>
        </p:txBody>
      </p:sp>
      <p:sp>
        <p:nvSpPr>
          <p:cNvPr id="5" name="TextBox 5"/>
          <p:cNvSpPr txBox="1"/>
          <p:nvPr/>
        </p:nvSpPr>
        <p:spPr>
          <a:xfrm>
            <a:off x="7562743" y="2130986"/>
            <a:ext cx="9696557"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Algorithmic bias occurs when the design of a system produces unfair results, even if the data appears balanced.</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For example: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A predictive tool could prioritize the speed of task completion over quality, harming students who work more diligently.</a:t>
            </a:r>
          </a:p>
          <a:p>
            <a:pPr marL="434340" lvl="1" indent="-21717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An automated grading system could focus excessively on the accuracy of written language, overlooking practical competence.</a:t>
            </a:r>
          </a:p>
          <a:p>
            <a:pPr marL="434340" lvl="1" indent="-21717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A career recommendation tool could optimize the most common career paths instead of personalized skills and aspiration profiles.</a:t>
            </a:r>
          </a:p>
          <a:p>
            <a:pPr marL="434340" lvl="1" indent="-21717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Even small design decisions, such as what is measured and what is prioritized, can affect equity.</a:t>
            </a:r>
          </a:p>
          <a:p>
            <a:pPr marL="434340" lvl="1" indent="-217170" algn="just">
              <a:lnSpc>
                <a:spcPts val="2879"/>
              </a:lnSpc>
              <a:spcBef>
                <a:spcPct val="0"/>
              </a:spcBef>
            </a:pPr>
            <a:endParaRPr lang="en-US" sz="2400" u="none" strike="noStrike">
              <a:solidFill>
                <a:srgbClr val="000000"/>
              </a:solidFill>
              <a:latin typeface="Lato Light"/>
              <a:ea typeface="Lato Light"/>
              <a:cs typeface="Lato Light"/>
              <a:sym typeface="Lato Light"/>
            </a:endParaRPr>
          </a:p>
        </p:txBody>
      </p:sp>
      <p:grpSp>
        <p:nvGrpSpPr>
          <p:cNvPr id="6" name="Group 6"/>
          <p:cNvGrpSpPr/>
          <p:nvPr/>
        </p:nvGrpSpPr>
        <p:grpSpPr>
          <a:xfrm>
            <a:off x="8059883" y="8646681"/>
            <a:ext cx="8702277" cy="1223239"/>
            <a:chOff x="0" y="0"/>
            <a:chExt cx="9735630" cy="1368493"/>
          </a:xfrm>
        </p:grpSpPr>
        <p:sp>
          <p:nvSpPr>
            <p:cNvPr id="7" name="Freeform 7"/>
            <p:cNvSpPr/>
            <p:nvPr/>
          </p:nvSpPr>
          <p:spPr>
            <a:xfrm>
              <a:off x="0" y="0"/>
              <a:ext cx="9735566" cy="1368493"/>
            </a:xfrm>
            <a:custGeom>
              <a:avLst/>
              <a:gdLst/>
              <a:ahLst/>
              <a:cxnLst/>
              <a:rect l="l" t="t" r="r" b="b"/>
              <a:pathLst>
                <a:path w="9735566" h="1368493">
                  <a:moveTo>
                    <a:pt x="0" y="0"/>
                  </a:moveTo>
                  <a:lnTo>
                    <a:pt x="9735566" y="0"/>
                  </a:lnTo>
                  <a:lnTo>
                    <a:pt x="9735566" y="1368493"/>
                  </a:lnTo>
                  <a:lnTo>
                    <a:pt x="0" y="1368493"/>
                  </a:lnTo>
                  <a:lnTo>
                    <a:pt x="0" y="0"/>
                  </a:lnTo>
                  <a:close/>
                </a:path>
              </a:pathLst>
            </a:custGeom>
            <a:blipFill>
              <a:blip r:embed="rId5"/>
              <a:stretch>
                <a:fillRect l="-422" t="-71070" r="-7431" b="-19417"/>
              </a:stretch>
            </a:blipFill>
          </p:spPr>
          <p:txBody>
            <a:bodyPr/>
            <a:lstStyle/>
            <a:p>
              <a:endParaRPr lang="es-ES"/>
            </a:p>
          </p:txBody>
        </p:sp>
      </p:grpSp>
      <p:sp>
        <p:nvSpPr>
          <p:cNvPr id="8" name="TextBox 8"/>
          <p:cNvSpPr txBox="1"/>
          <p:nvPr/>
        </p:nvSpPr>
        <p:spPr>
          <a:xfrm>
            <a:off x="8839200" y="8915400"/>
            <a:ext cx="7010400" cy="666849"/>
          </a:xfrm>
          <a:prstGeom prst="rect">
            <a:avLst/>
          </a:prstGeom>
        </p:spPr>
        <p:txBody>
          <a:bodyPr wrap="square" lIns="0" tIns="0" rIns="0" bIns="0" rtlCol="0" anchor="t">
            <a:spAutoFit/>
          </a:bodyPr>
          <a:lstStyle/>
          <a:p>
            <a:pPr marL="0" lvl="0" indent="0" algn="ctr">
              <a:lnSpc>
                <a:spcPts val="2639"/>
              </a:lnSpc>
              <a:spcBef>
                <a:spcPct val="0"/>
              </a:spcBef>
            </a:pPr>
            <a:r>
              <a:rPr lang="en-US" sz="2800" u="none" strike="noStrike" dirty="0">
                <a:solidFill>
                  <a:srgbClr val="000000"/>
                </a:solidFill>
                <a:latin typeface="Lato Light" panose="020F0302020204030203" pitchFamily="34" charset="0"/>
                <a:ea typeface="Lato"/>
                <a:cs typeface="Lato"/>
                <a:sym typeface="Lato"/>
              </a:rPr>
              <a:t>What aspects of student performance might not be detected by AI systems in CVET?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182350" y="0"/>
            <a:ext cx="7105650" cy="10287000"/>
            <a:chOff x="0" y="0"/>
            <a:chExt cx="9474200" cy="13716000"/>
          </a:xfrm>
        </p:grpSpPr>
        <p:sp>
          <p:nvSpPr>
            <p:cNvPr id="3" name="Freeform 3"/>
            <p:cNvSpPr/>
            <p:nvPr/>
          </p:nvSpPr>
          <p:spPr>
            <a:xfrm>
              <a:off x="0" y="0"/>
              <a:ext cx="9474200" cy="13716000"/>
            </a:xfrm>
            <a:custGeom>
              <a:avLst/>
              <a:gdLst/>
              <a:ahLst/>
              <a:cxnLst/>
              <a:rect l="l" t="t" r="r" b="b"/>
              <a:pathLst>
                <a:path w="9474200" h="13716000">
                  <a:moveTo>
                    <a:pt x="0" y="0"/>
                  </a:moveTo>
                  <a:lnTo>
                    <a:pt x="9474200" y="0"/>
                  </a:lnTo>
                  <a:lnTo>
                    <a:pt x="9474200" y="13716000"/>
                  </a:lnTo>
                  <a:lnTo>
                    <a:pt x="0" y="13716000"/>
                  </a:lnTo>
                  <a:lnTo>
                    <a:pt x="0" y="0"/>
                  </a:lnTo>
                  <a:close/>
                </a:path>
              </a:pathLst>
            </a:custGeom>
            <a:blipFill>
              <a:blip r:embed="rId4"/>
              <a:stretch>
                <a:fillRect t="-1756" b="-1756"/>
              </a:stretch>
            </a:blipFill>
          </p:spPr>
          <p:txBody>
            <a:bodyPr/>
            <a:lstStyle/>
            <a:p>
              <a:endParaRPr lang="es-ES"/>
            </a:p>
          </p:txBody>
        </p:sp>
      </p:grpSp>
      <p:sp>
        <p:nvSpPr>
          <p:cNvPr id="4" name="TextBox 4"/>
          <p:cNvSpPr txBox="1"/>
          <p:nvPr/>
        </p:nvSpPr>
        <p:spPr>
          <a:xfrm>
            <a:off x="1028700" y="1038225"/>
            <a:ext cx="5192762"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BIAS IN DECISION-MAKING</a:t>
            </a:r>
          </a:p>
        </p:txBody>
      </p:sp>
      <p:grpSp>
        <p:nvGrpSpPr>
          <p:cNvPr id="5" name="Group 5"/>
          <p:cNvGrpSpPr/>
          <p:nvPr/>
        </p:nvGrpSpPr>
        <p:grpSpPr>
          <a:xfrm>
            <a:off x="2159643" y="8170296"/>
            <a:ext cx="6886793" cy="1718809"/>
            <a:chOff x="0" y="0"/>
            <a:chExt cx="8686800" cy="2168055"/>
          </a:xfrm>
        </p:grpSpPr>
        <p:sp>
          <p:nvSpPr>
            <p:cNvPr id="6" name="Freeform 6"/>
            <p:cNvSpPr/>
            <p:nvPr/>
          </p:nvSpPr>
          <p:spPr>
            <a:xfrm>
              <a:off x="0" y="0"/>
              <a:ext cx="8686800" cy="2168017"/>
            </a:xfrm>
            <a:custGeom>
              <a:avLst/>
              <a:gdLst/>
              <a:ahLst/>
              <a:cxnLst/>
              <a:rect l="l" t="t" r="r" b="b"/>
              <a:pathLst>
                <a:path w="8686800" h="2168017">
                  <a:moveTo>
                    <a:pt x="0" y="0"/>
                  </a:moveTo>
                  <a:lnTo>
                    <a:pt x="8686800" y="0"/>
                  </a:lnTo>
                  <a:lnTo>
                    <a:pt x="8686800" y="2168017"/>
                  </a:lnTo>
                  <a:lnTo>
                    <a:pt x="0" y="2168017"/>
                  </a:lnTo>
                  <a:lnTo>
                    <a:pt x="0" y="0"/>
                  </a:lnTo>
                  <a:close/>
                </a:path>
              </a:pathLst>
            </a:custGeom>
            <a:blipFill>
              <a:blip r:embed="rId5"/>
              <a:stretch>
                <a:fillRect t="-42272" b="-7040"/>
              </a:stretch>
            </a:blipFill>
          </p:spPr>
          <p:txBody>
            <a:bodyPr/>
            <a:lstStyle/>
            <a:p>
              <a:endParaRPr lang="es-ES"/>
            </a:p>
          </p:txBody>
        </p:sp>
      </p:grpSp>
      <p:sp>
        <p:nvSpPr>
          <p:cNvPr id="7" name="TextBox 7"/>
          <p:cNvSpPr txBox="1"/>
          <p:nvPr/>
        </p:nvSpPr>
        <p:spPr>
          <a:xfrm>
            <a:off x="1028700" y="2013460"/>
            <a:ext cx="9259874" cy="5668218"/>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Human biases can influence AI systems at multiple stages of development and implementation.</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This may include:</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Subjective decisions during data labeling (e.g., what is considered "good performance").</a:t>
            </a:r>
          </a:p>
          <a:p>
            <a:pPr marL="398146" lvl="1" indent="-199073"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Developers' assumptions about how "professional success" is defined.</a:t>
            </a:r>
          </a:p>
          <a:p>
            <a:pPr marL="398146" lvl="1" indent="-199073"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The excessive trust of trainers in AI recommendations without questioning them.</a:t>
            </a:r>
          </a:p>
          <a:p>
            <a:pPr marL="398146" lvl="1" indent="-199073"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In CVET environments, this could mean reinforcing stereotypes, for example, assuming that certain students are better suited for technical or leadership roles based on past patterns.</a:t>
            </a:r>
          </a:p>
        </p:txBody>
      </p:sp>
      <p:sp>
        <p:nvSpPr>
          <p:cNvPr id="8" name="TextBox 8"/>
          <p:cNvSpPr txBox="1"/>
          <p:nvPr/>
        </p:nvSpPr>
        <p:spPr>
          <a:xfrm>
            <a:off x="2789925" y="8520112"/>
            <a:ext cx="5626228" cy="1000274"/>
          </a:xfrm>
          <a:prstGeom prst="rect">
            <a:avLst/>
          </a:prstGeom>
        </p:spPr>
        <p:txBody>
          <a:bodyPr lIns="0" tIns="0" rIns="0" bIns="0" rtlCol="0" anchor="t">
            <a:spAutoFit/>
          </a:bodyPr>
          <a:lstStyle/>
          <a:p>
            <a:pPr marL="0" lvl="0" indent="0" algn="ctr">
              <a:lnSpc>
                <a:spcPts val="2639"/>
              </a:lnSpc>
              <a:spcBef>
                <a:spcPct val="0"/>
              </a:spcBef>
            </a:pPr>
            <a:r>
              <a:rPr lang="en-US" sz="2800" u="none" strike="noStrike" dirty="0">
                <a:solidFill>
                  <a:srgbClr val="000000"/>
                </a:solidFill>
                <a:latin typeface="Lato Light" panose="020F0302020204030203" pitchFamily="34" charset="0"/>
                <a:ea typeface="Lato"/>
                <a:cs typeface="Lato"/>
                <a:sym typeface="Lato"/>
              </a:rPr>
              <a:t>AI systems do not eliminate biases; they can reproduce and magnify them in many students.</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58796" y="1085850"/>
            <a:ext cx="5519004"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GENERATIVE AI BIAS</a:t>
            </a:r>
          </a:p>
        </p:txBody>
      </p:sp>
      <p:grpSp>
        <p:nvGrpSpPr>
          <p:cNvPr id="3" name="Group 3"/>
          <p:cNvGrpSpPr/>
          <p:nvPr/>
        </p:nvGrpSpPr>
        <p:grpSpPr>
          <a:xfrm>
            <a:off x="9305747" y="8321366"/>
            <a:ext cx="6006603" cy="1585534"/>
            <a:chOff x="0" y="0"/>
            <a:chExt cx="7459586" cy="1969072"/>
          </a:xfrm>
        </p:grpSpPr>
        <p:sp>
          <p:nvSpPr>
            <p:cNvPr id="4" name="Freeform 4"/>
            <p:cNvSpPr/>
            <p:nvPr/>
          </p:nvSpPr>
          <p:spPr>
            <a:xfrm>
              <a:off x="0" y="0"/>
              <a:ext cx="7459599" cy="1969030"/>
            </a:xfrm>
            <a:custGeom>
              <a:avLst/>
              <a:gdLst/>
              <a:ahLst/>
              <a:cxnLst/>
              <a:rect l="l" t="t" r="r" b="b"/>
              <a:pathLst>
                <a:path w="7459599" h="1969030">
                  <a:moveTo>
                    <a:pt x="0" y="0"/>
                  </a:moveTo>
                  <a:lnTo>
                    <a:pt x="7459599" y="0"/>
                  </a:lnTo>
                  <a:lnTo>
                    <a:pt x="7459599" y="1969030"/>
                  </a:lnTo>
                  <a:lnTo>
                    <a:pt x="0" y="1969030"/>
                  </a:lnTo>
                  <a:lnTo>
                    <a:pt x="0" y="0"/>
                  </a:lnTo>
                  <a:close/>
                </a:path>
              </a:pathLst>
            </a:custGeom>
            <a:blipFill>
              <a:blip r:embed="rId4"/>
              <a:stretch>
                <a:fillRect t="-69878" r="-104540" b="-22500"/>
              </a:stretch>
            </a:blipFill>
          </p:spPr>
          <p:txBody>
            <a:bodyPr/>
            <a:lstStyle/>
            <a:p>
              <a:endParaRPr lang="es-ES"/>
            </a:p>
          </p:txBody>
        </p:sp>
      </p:grpSp>
      <p:grpSp>
        <p:nvGrpSpPr>
          <p:cNvPr id="5" name="Group 5"/>
          <p:cNvGrpSpPr/>
          <p:nvPr/>
        </p:nvGrpSpPr>
        <p:grpSpPr>
          <a:xfrm>
            <a:off x="-19050" y="0"/>
            <a:ext cx="6726869" cy="10287000"/>
            <a:chOff x="0" y="0"/>
            <a:chExt cx="8969159" cy="13716000"/>
          </a:xfrm>
        </p:grpSpPr>
        <p:sp>
          <p:nvSpPr>
            <p:cNvPr id="6" name="Freeform 6"/>
            <p:cNvSpPr/>
            <p:nvPr/>
          </p:nvSpPr>
          <p:spPr>
            <a:xfrm>
              <a:off x="0" y="0"/>
              <a:ext cx="8969121" cy="13716000"/>
            </a:xfrm>
            <a:custGeom>
              <a:avLst/>
              <a:gdLst/>
              <a:ahLst/>
              <a:cxnLst/>
              <a:rect l="l" t="t" r="r" b="b"/>
              <a:pathLst>
                <a:path w="8969121" h="13716000">
                  <a:moveTo>
                    <a:pt x="0" y="0"/>
                  </a:moveTo>
                  <a:lnTo>
                    <a:pt x="8969121" y="0"/>
                  </a:lnTo>
                  <a:lnTo>
                    <a:pt x="8969121" y="13716000"/>
                  </a:lnTo>
                  <a:lnTo>
                    <a:pt x="0" y="13716000"/>
                  </a:lnTo>
                  <a:lnTo>
                    <a:pt x="0" y="0"/>
                  </a:lnTo>
                  <a:close/>
                </a:path>
              </a:pathLst>
            </a:custGeom>
            <a:blipFill>
              <a:blip r:embed="rId5"/>
              <a:stretch>
                <a:fillRect/>
              </a:stretch>
            </a:blipFill>
          </p:spPr>
          <p:txBody>
            <a:bodyPr/>
            <a:lstStyle/>
            <a:p>
              <a:endParaRPr lang="es-ES"/>
            </a:p>
          </p:txBody>
        </p:sp>
      </p:grpSp>
      <p:sp>
        <p:nvSpPr>
          <p:cNvPr id="7" name="TextBox 7"/>
          <p:cNvSpPr txBox="1"/>
          <p:nvPr/>
        </p:nvSpPr>
        <p:spPr>
          <a:xfrm>
            <a:off x="7358796" y="2052816"/>
            <a:ext cx="9900504" cy="6010275"/>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Generative AI tools (such as those used to create texts, teaching materials, feedback, or simulations) can reproduce stereotypes or biased perspectives present in their training data.</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In the CVET, this could manifest itself in the following way:</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Generate case studies that reflect only certain dominant sectors or professional profiles.</a:t>
            </a:r>
          </a:p>
          <a:p>
            <a:pPr marL="398146" lvl="1" indent="-199073"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To produce feedback that favors dominant linguistic styles over practical competence.</a:t>
            </a:r>
          </a:p>
          <a:p>
            <a:pPr marL="398146" lvl="1" indent="-199073"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Creating examples that, unintentionally, marginalize certain professions or student profiles.</a:t>
            </a:r>
          </a:p>
          <a:p>
            <a:pPr marL="398146" lvl="1" indent="-199073"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Since generative AI produces new content rather than simple predictions, bias can manifest itself in subtle ways.</a:t>
            </a:r>
          </a:p>
          <a:p>
            <a:pPr marL="398146" lvl="1" indent="-199073" algn="just">
              <a:lnSpc>
                <a:spcPts val="2640"/>
              </a:lnSpc>
              <a:spcBef>
                <a:spcPct val="0"/>
              </a:spcBef>
            </a:pPr>
            <a:endParaRPr lang="en-US" sz="2200" u="none" strike="noStrike" dirty="0">
              <a:solidFill>
                <a:srgbClr val="000000"/>
              </a:solidFill>
              <a:latin typeface="Lato Light"/>
              <a:ea typeface="Lato Light"/>
              <a:cs typeface="Lato Light"/>
              <a:sym typeface="Lato Light"/>
            </a:endParaRPr>
          </a:p>
        </p:txBody>
      </p:sp>
      <p:sp>
        <p:nvSpPr>
          <p:cNvPr id="8" name="TextBox 8"/>
          <p:cNvSpPr txBox="1"/>
          <p:nvPr/>
        </p:nvSpPr>
        <p:spPr>
          <a:xfrm>
            <a:off x="9825961" y="8599864"/>
            <a:ext cx="4966173" cy="1115690"/>
          </a:xfrm>
          <a:prstGeom prst="rect">
            <a:avLst/>
          </a:prstGeom>
        </p:spPr>
        <p:txBody>
          <a:bodyPr lIns="0" tIns="0" rIns="0" bIns="0" rtlCol="0" anchor="t">
            <a:spAutoFit/>
          </a:bodyPr>
          <a:lstStyle/>
          <a:p>
            <a:pPr marL="0" lvl="0" indent="0" algn="ctr">
              <a:lnSpc>
                <a:spcPts val="2879"/>
              </a:lnSpc>
              <a:spcBef>
                <a:spcPct val="0"/>
              </a:spcBef>
            </a:pPr>
            <a:r>
              <a:rPr lang="en-US" sz="2800" u="none" strike="noStrike" dirty="0">
                <a:solidFill>
                  <a:srgbClr val="000000"/>
                </a:solidFill>
                <a:latin typeface="Lato Light" panose="020F0302020204030203" pitchFamily="34" charset="0"/>
                <a:ea typeface="Lato"/>
                <a:cs typeface="Lato"/>
                <a:sym typeface="Lato"/>
              </a:rPr>
              <a:t>It is always necessary to review AI-generated materials before using them in class.</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29993"/>
            <a:ext cx="18288000" cy="3025721"/>
            <a:chOff x="0" y="0"/>
            <a:chExt cx="24384000" cy="4034295"/>
          </a:xfrm>
        </p:grpSpPr>
        <p:sp>
          <p:nvSpPr>
            <p:cNvPr id="3" name="Freeform 3"/>
            <p:cNvSpPr/>
            <p:nvPr/>
          </p:nvSpPr>
          <p:spPr>
            <a:xfrm>
              <a:off x="0" y="0"/>
              <a:ext cx="24384000" cy="4034282"/>
            </a:xfrm>
            <a:custGeom>
              <a:avLst/>
              <a:gdLst/>
              <a:ahLst/>
              <a:cxnLst/>
              <a:rect l="l" t="t" r="r" b="b"/>
              <a:pathLst>
                <a:path w="24384000" h="4034282">
                  <a:moveTo>
                    <a:pt x="0" y="0"/>
                  </a:moveTo>
                  <a:lnTo>
                    <a:pt x="24384000" y="0"/>
                  </a:lnTo>
                  <a:lnTo>
                    <a:pt x="24384000" y="4034282"/>
                  </a:lnTo>
                  <a:lnTo>
                    <a:pt x="0" y="4034282"/>
                  </a:lnTo>
                  <a:lnTo>
                    <a:pt x="0" y="0"/>
                  </a:lnTo>
                  <a:close/>
                </a:path>
              </a:pathLst>
            </a:custGeom>
            <a:blipFill>
              <a:blip r:embed="rId4"/>
              <a:stretch>
                <a:fillRect t="-150129" b="-31085"/>
              </a:stretch>
            </a:blipFill>
          </p:spPr>
          <p:txBody>
            <a:bodyPr/>
            <a:lstStyle/>
            <a:p>
              <a:endParaRPr lang="es-ES"/>
            </a:p>
          </p:txBody>
        </p:sp>
      </p:grpSp>
      <p:sp>
        <p:nvSpPr>
          <p:cNvPr id="4" name="TextBox 4"/>
          <p:cNvSpPr txBox="1"/>
          <p:nvPr/>
        </p:nvSpPr>
        <p:spPr>
          <a:xfrm>
            <a:off x="1548765" y="4366117"/>
            <a:ext cx="3487655" cy="344453"/>
          </a:xfrm>
          <a:prstGeom prst="rect">
            <a:avLst/>
          </a:prstGeom>
        </p:spPr>
        <p:txBody>
          <a:bodyPr lIns="0" tIns="0" rIns="0" bIns="0" rtlCol="0" anchor="t">
            <a:spAutoFit/>
          </a:bodyPr>
          <a:lstStyle/>
          <a:p>
            <a:pPr marL="0" lvl="0" indent="0" algn="l">
              <a:lnSpc>
                <a:spcPts val="2879"/>
              </a:lnSpc>
              <a:spcBef>
                <a:spcPct val="0"/>
              </a:spcBef>
            </a:pPr>
            <a:r>
              <a:rPr lang="en-US" sz="2399" u="none" strike="noStrike" dirty="0">
                <a:solidFill>
                  <a:srgbClr val="000000"/>
                </a:solidFill>
                <a:latin typeface="Lato Light" panose="020F0302020204030203" pitchFamily="34" charset="0"/>
                <a:ea typeface="Lato"/>
                <a:cs typeface="Lato"/>
                <a:sym typeface="Lato"/>
              </a:rPr>
              <a:t>Select your case:</a:t>
            </a:r>
          </a:p>
        </p:txBody>
      </p:sp>
      <p:grpSp>
        <p:nvGrpSpPr>
          <p:cNvPr id="5" name="Group 5"/>
          <p:cNvGrpSpPr/>
          <p:nvPr/>
        </p:nvGrpSpPr>
        <p:grpSpPr>
          <a:xfrm>
            <a:off x="1312736" y="5504936"/>
            <a:ext cx="4447984" cy="4205992"/>
            <a:chOff x="0" y="0"/>
            <a:chExt cx="5930646" cy="5607990"/>
          </a:xfrm>
        </p:grpSpPr>
        <p:sp>
          <p:nvSpPr>
            <p:cNvPr id="6" name="Freeform 6">
              <a:hlinkClick r:id="rId5" tooltip="https://www.canva.com/design/DAHCO9R1h3M/360mxSQ6JZARQalpbWnl6w/edit?utm_content=DAHCO9R1h3M&amp;utm_campaign=designshare&amp;utm_medium=link2&amp;utm_source=sharebutton"/>
            </p:cNvPr>
            <p:cNvSpPr/>
            <p:nvPr/>
          </p:nvSpPr>
          <p:spPr>
            <a:xfrm>
              <a:off x="0" y="0"/>
              <a:ext cx="5930646" cy="5607939"/>
            </a:xfrm>
            <a:custGeom>
              <a:avLst/>
              <a:gdLst/>
              <a:ahLst/>
              <a:cxnLst/>
              <a:rect l="l" t="t" r="r" b="b"/>
              <a:pathLst>
                <a:path w="5930646" h="5607939">
                  <a:moveTo>
                    <a:pt x="0" y="0"/>
                  </a:moveTo>
                  <a:lnTo>
                    <a:pt x="5930646" y="0"/>
                  </a:lnTo>
                  <a:lnTo>
                    <a:pt x="5930646" y="5607939"/>
                  </a:lnTo>
                  <a:lnTo>
                    <a:pt x="0" y="5607939"/>
                  </a:lnTo>
                  <a:lnTo>
                    <a:pt x="0" y="0"/>
                  </a:lnTo>
                  <a:close/>
                </a:path>
              </a:pathLst>
            </a:custGeom>
            <a:blipFill>
              <a:blip r:embed="rId6"/>
              <a:stretch>
                <a:fillRect l="-4843" t="-12174" r="-5012" b="-9777"/>
              </a:stretch>
            </a:blipFill>
          </p:spPr>
          <p:txBody>
            <a:bodyPr/>
            <a:lstStyle/>
            <a:p>
              <a:endParaRPr lang="es-ES"/>
            </a:p>
          </p:txBody>
        </p:sp>
      </p:grpSp>
      <p:grpSp>
        <p:nvGrpSpPr>
          <p:cNvPr id="7" name="Group 7"/>
          <p:cNvGrpSpPr/>
          <p:nvPr/>
        </p:nvGrpSpPr>
        <p:grpSpPr>
          <a:xfrm>
            <a:off x="6690836" y="4517450"/>
            <a:ext cx="3404140" cy="5014398"/>
            <a:chOff x="0" y="0"/>
            <a:chExt cx="4538853" cy="6685864"/>
          </a:xfrm>
        </p:grpSpPr>
        <p:sp>
          <p:nvSpPr>
            <p:cNvPr id="8" name="Freeform 8">
              <a:hlinkClick r:id="rId7" tooltip="https://www.canva.com/design/DAHCO3rG0ec/OkDumOBpbum4lvzsNGbtRw/edit?utm_content=DAHCO3rG0ec&amp;utm_campaign=designshare&amp;utm_medium=link2&amp;utm_source=sharebutton"/>
            </p:cNvPr>
            <p:cNvSpPr/>
            <p:nvPr/>
          </p:nvSpPr>
          <p:spPr>
            <a:xfrm>
              <a:off x="0" y="0"/>
              <a:ext cx="4538853" cy="6685915"/>
            </a:xfrm>
            <a:custGeom>
              <a:avLst/>
              <a:gdLst/>
              <a:ahLst/>
              <a:cxnLst/>
              <a:rect l="l" t="t" r="r" b="b"/>
              <a:pathLst>
                <a:path w="4538853" h="6685915">
                  <a:moveTo>
                    <a:pt x="0" y="0"/>
                  </a:moveTo>
                  <a:lnTo>
                    <a:pt x="4538853" y="0"/>
                  </a:lnTo>
                  <a:lnTo>
                    <a:pt x="4538853" y="6685915"/>
                  </a:lnTo>
                  <a:lnTo>
                    <a:pt x="0" y="6685915"/>
                  </a:lnTo>
                  <a:lnTo>
                    <a:pt x="0" y="0"/>
                  </a:lnTo>
                  <a:close/>
                </a:path>
              </a:pathLst>
            </a:custGeom>
            <a:blipFill>
              <a:blip r:embed="rId8"/>
              <a:stretch>
                <a:fillRect/>
              </a:stretch>
            </a:blipFill>
          </p:spPr>
          <p:txBody>
            <a:bodyPr/>
            <a:lstStyle/>
            <a:p>
              <a:endParaRPr lang="es-ES"/>
            </a:p>
          </p:txBody>
        </p:sp>
      </p:grpSp>
      <p:grpSp>
        <p:nvGrpSpPr>
          <p:cNvPr id="9" name="Group 9"/>
          <p:cNvGrpSpPr/>
          <p:nvPr/>
        </p:nvGrpSpPr>
        <p:grpSpPr>
          <a:xfrm>
            <a:off x="434340" y="4027046"/>
            <a:ext cx="1028700" cy="914400"/>
            <a:chOff x="0" y="0"/>
            <a:chExt cx="1371600" cy="1219200"/>
          </a:xfrm>
        </p:grpSpPr>
        <p:sp>
          <p:nvSpPr>
            <p:cNvPr id="10" name="Freeform 10"/>
            <p:cNvSpPr/>
            <p:nvPr/>
          </p:nvSpPr>
          <p:spPr>
            <a:xfrm>
              <a:off x="0" y="0"/>
              <a:ext cx="1371600" cy="1219200"/>
            </a:xfrm>
            <a:custGeom>
              <a:avLst/>
              <a:gdLst/>
              <a:ahLst/>
              <a:cxnLst/>
              <a:rect l="l" t="t" r="r" b="b"/>
              <a:pathLst>
                <a:path w="1371600" h="1219200">
                  <a:moveTo>
                    <a:pt x="0" y="0"/>
                  </a:moveTo>
                  <a:lnTo>
                    <a:pt x="1371600" y="0"/>
                  </a:lnTo>
                  <a:lnTo>
                    <a:pt x="1371600" y="1219200"/>
                  </a:lnTo>
                  <a:lnTo>
                    <a:pt x="0" y="1219200"/>
                  </a:lnTo>
                  <a:lnTo>
                    <a:pt x="0" y="0"/>
                  </a:lnTo>
                  <a:close/>
                </a:path>
              </a:pathLst>
            </a:custGeom>
            <a:blipFill>
              <a:blip r:embed="rId9"/>
              <a:stretch>
                <a:fillRect/>
              </a:stretch>
            </a:blipFill>
          </p:spPr>
          <p:txBody>
            <a:bodyPr/>
            <a:lstStyle/>
            <a:p>
              <a:endParaRPr lang="es-ES"/>
            </a:p>
          </p:txBody>
        </p:sp>
      </p:grpSp>
      <p:grpSp>
        <p:nvGrpSpPr>
          <p:cNvPr id="11" name="Group 11"/>
          <p:cNvGrpSpPr/>
          <p:nvPr/>
        </p:nvGrpSpPr>
        <p:grpSpPr>
          <a:xfrm>
            <a:off x="11729552" y="2614736"/>
            <a:ext cx="1071562" cy="885825"/>
            <a:chOff x="0" y="0"/>
            <a:chExt cx="1428750" cy="1181100"/>
          </a:xfrm>
        </p:grpSpPr>
        <p:sp>
          <p:nvSpPr>
            <p:cNvPr id="12" name="Freeform 12"/>
            <p:cNvSpPr/>
            <p:nvPr/>
          </p:nvSpPr>
          <p:spPr>
            <a:xfrm>
              <a:off x="0" y="0"/>
              <a:ext cx="1428750" cy="1181100"/>
            </a:xfrm>
            <a:custGeom>
              <a:avLst/>
              <a:gdLst/>
              <a:ahLst/>
              <a:cxnLst/>
              <a:rect l="l" t="t" r="r" b="b"/>
              <a:pathLst>
                <a:path w="1428750" h="1181100">
                  <a:moveTo>
                    <a:pt x="0" y="0"/>
                  </a:moveTo>
                  <a:lnTo>
                    <a:pt x="1428750" y="0"/>
                  </a:lnTo>
                  <a:lnTo>
                    <a:pt x="1428750" y="1181100"/>
                  </a:lnTo>
                  <a:lnTo>
                    <a:pt x="0" y="1181100"/>
                  </a:lnTo>
                  <a:lnTo>
                    <a:pt x="0" y="0"/>
                  </a:lnTo>
                  <a:close/>
                </a:path>
              </a:pathLst>
            </a:custGeom>
            <a:blipFill>
              <a:blip r:embed="rId10"/>
              <a:stretch>
                <a:fillRect/>
              </a:stretch>
            </a:blipFill>
          </p:spPr>
          <p:txBody>
            <a:bodyPr/>
            <a:lstStyle/>
            <a:p>
              <a:endParaRPr lang="es-ES"/>
            </a:p>
          </p:txBody>
        </p:sp>
      </p:grpSp>
      <p:sp>
        <p:nvSpPr>
          <p:cNvPr id="13" name="Freeform 13">
            <a:hlinkClick r:id="rId11" tooltip="https://www.canva.com/design/DAHCO5M3yWw/U8ecK-87NGR0qk9o96Nejw/edit"/>
          </p:cNvPr>
          <p:cNvSpPr/>
          <p:nvPr/>
        </p:nvSpPr>
        <p:spPr>
          <a:xfrm>
            <a:off x="12078348" y="3681536"/>
            <a:ext cx="4414626" cy="6174443"/>
          </a:xfrm>
          <a:custGeom>
            <a:avLst/>
            <a:gdLst/>
            <a:ahLst/>
            <a:cxnLst/>
            <a:rect l="l" t="t" r="r" b="b"/>
            <a:pathLst>
              <a:path w="4414626" h="6174443">
                <a:moveTo>
                  <a:pt x="0" y="0"/>
                </a:moveTo>
                <a:lnTo>
                  <a:pt x="4414627" y="0"/>
                </a:lnTo>
                <a:lnTo>
                  <a:pt x="4414627" y="6174444"/>
                </a:lnTo>
                <a:lnTo>
                  <a:pt x="0" y="6174444"/>
                </a:lnTo>
                <a:lnTo>
                  <a:pt x="0" y="0"/>
                </a:lnTo>
                <a:close/>
              </a:path>
            </a:pathLst>
          </a:custGeom>
          <a:blipFill>
            <a:blip r:embed="rId12"/>
            <a:stretch>
              <a:fillRect/>
            </a:stretch>
          </a:blipFill>
        </p:spPr>
        <p:txBody>
          <a:bodyPr/>
          <a:lstStyle/>
          <a:p>
            <a:endParaRPr lang="es-ES"/>
          </a:p>
        </p:txBody>
      </p:sp>
      <p:sp>
        <p:nvSpPr>
          <p:cNvPr id="14" name="TextBox 14"/>
          <p:cNvSpPr txBox="1"/>
          <p:nvPr/>
        </p:nvSpPr>
        <p:spPr>
          <a:xfrm>
            <a:off x="630917" y="2993260"/>
            <a:ext cx="514737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BIAS DETECTION EXERCISE</a:t>
            </a:r>
          </a:p>
        </p:txBody>
      </p:sp>
      <p:sp>
        <p:nvSpPr>
          <p:cNvPr id="15" name="TextBox 15"/>
          <p:cNvSpPr txBox="1"/>
          <p:nvPr/>
        </p:nvSpPr>
        <p:spPr>
          <a:xfrm>
            <a:off x="12695253" y="2829858"/>
            <a:ext cx="3487655" cy="344453"/>
          </a:xfrm>
          <a:prstGeom prst="rect">
            <a:avLst/>
          </a:prstGeom>
        </p:spPr>
        <p:txBody>
          <a:bodyPr lIns="0" tIns="0" rIns="0" bIns="0" rtlCol="0" anchor="t">
            <a:spAutoFit/>
          </a:bodyPr>
          <a:lstStyle/>
          <a:p>
            <a:pPr marL="0" lvl="0" indent="0" algn="l">
              <a:lnSpc>
                <a:spcPts val="2879"/>
              </a:lnSpc>
              <a:spcBef>
                <a:spcPct val="0"/>
              </a:spcBef>
            </a:pPr>
            <a:r>
              <a:rPr lang="en-US" sz="2399" u="none" strike="noStrike" dirty="0">
                <a:solidFill>
                  <a:srgbClr val="000000"/>
                </a:solidFill>
                <a:latin typeface="Lato Light" panose="020F0302020204030203" pitchFamily="34" charset="0"/>
                <a:ea typeface="Lato"/>
                <a:cs typeface="Lato"/>
                <a:sym typeface="Lato"/>
              </a:rPr>
              <a:t>Complete the questions:</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907221"/>
            <a:ext cx="5758144" cy="4548759"/>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UNIT 2:</a:t>
            </a:r>
          </a:p>
          <a:p>
            <a:pPr marL="0" lvl="0" indent="0" algn="l">
              <a:lnSpc>
                <a:spcPts val="7127"/>
              </a:lnSpc>
              <a:spcBef>
                <a:spcPct val="0"/>
              </a:spcBef>
            </a:pPr>
            <a:r>
              <a:rPr lang="en-US" sz="6599" u="none" strike="noStrike">
                <a:solidFill>
                  <a:srgbClr val="000000"/>
                </a:solidFill>
                <a:latin typeface="Oswald"/>
                <a:ea typeface="Oswald"/>
                <a:cs typeface="Oswald"/>
                <a:sym typeface="Oswald"/>
              </a:rPr>
              <a:t>EVALUATE DATA QUALITY AND ALGORITHMIC TRANSPARENCY</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94282" y="0"/>
            <a:ext cx="7493718" cy="10287000"/>
            <a:chOff x="0" y="0"/>
            <a:chExt cx="9991623" cy="13716000"/>
          </a:xfrm>
        </p:grpSpPr>
        <p:sp>
          <p:nvSpPr>
            <p:cNvPr id="3" name="Freeform 3"/>
            <p:cNvSpPr/>
            <p:nvPr/>
          </p:nvSpPr>
          <p:spPr>
            <a:xfrm>
              <a:off x="0" y="0"/>
              <a:ext cx="9991598" cy="13716000"/>
            </a:xfrm>
            <a:custGeom>
              <a:avLst/>
              <a:gdLst/>
              <a:ahLst/>
              <a:cxnLst/>
              <a:rect l="l" t="t" r="r" b="b"/>
              <a:pathLst>
                <a:path w="9991598" h="13716000">
                  <a:moveTo>
                    <a:pt x="0" y="0"/>
                  </a:moveTo>
                  <a:lnTo>
                    <a:pt x="9991598" y="0"/>
                  </a:lnTo>
                  <a:lnTo>
                    <a:pt x="9991598"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43940" y="2324100"/>
            <a:ext cx="863316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DATA QUALITY ASSESSMENT</a:t>
            </a:r>
          </a:p>
        </p:txBody>
      </p:sp>
      <p:sp>
        <p:nvSpPr>
          <p:cNvPr id="5" name="TextBox 5"/>
          <p:cNvSpPr txBox="1"/>
          <p:nvPr/>
        </p:nvSpPr>
        <p:spPr>
          <a:xfrm>
            <a:off x="1043978" y="3543300"/>
            <a:ext cx="8633127" cy="39814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As explained in the previous unit of the module, Artificial Intelligence relies on large volumes of data to generate results.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the context of CVET, it is essential that you understand that the quality of this data directly influences the reliability of the answers or recommendations offered by an AI system.</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Evaluating data quality involves analyzing its origin, currency, relevance, and potential bias. Incomplete, outdated, or poorly represented data can lead to inaccurate or unfair results that negatively impact student learning.</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71600" y="1028700"/>
            <a:ext cx="15392400" cy="7410490"/>
          </a:xfrm>
          <a:prstGeom prst="rect">
            <a:avLst/>
          </a:prstGeom>
        </p:spPr>
        <p:txBody>
          <a:bodyPr wrap="square"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the field of CVET, you as a trainer should ask yourself questions such as: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Is the data used up to date?</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Do they adequately represent the diversity of the student body?</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Are there underrepresented groups?</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Is the information gathered relevant to the decision that is intended to be made?</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dirty="0">
                <a:solidFill>
                  <a:srgbClr val="000000"/>
                </a:solidFill>
                <a:latin typeface="Lato Bold"/>
                <a:ea typeface="Lato Bold"/>
                <a:cs typeface="Lato Bold"/>
                <a:sym typeface="Lato Bold"/>
              </a:rPr>
              <a:t>Example 1: Recommendation of training itineraries. </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 career guidance platform recommends advanced technical specializations primarily to younger students because it has been trained on historical data showing that most successful participants belonged to that age group. Although the system does not explicitly discriminate by age, historical data may lead it to reproduce exclusionary patterns, limiting opportunities for older students.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dirty="0">
                <a:solidFill>
                  <a:srgbClr val="000000"/>
                </a:solidFill>
                <a:latin typeface="Lato Bold"/>
                <a:ea typeface="Lato Bold"/>
                <a:cs typeface="Lato Bold"/>
                <a:sym typeface="Lato Bold"/>
              </a:rPr>
              <a:t>Example 2: Prediction of dropout. </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 system identifies students with irregular attendance during the first weeks of the course as "at risk." However, some students combine their studies with employment or family responsibilities. If the model does not incorporate this context, it may generate inaccurate predictions and incorrectly label certain students.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584566"/>
            <a:ext cx="956185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PROFESSIONAL JUDGMENT IN THE USE OF AI</a:t>
            </a:r>
          </a:p>
        </p:txBody>
      </p:sp>
      <p:sp>
        <p:nvSpPr>
          <p:cNvPr id="3" name="TextBox 3"/>
          <p:cNvSpPr txBox="1"/>
          <p:nvPr/>
        </p:nvSpPr>
        <p:spPr>
          <a:xfrm>
            <a:off x="1028700" y="3778134"/>
            <a:ext cx="9275945" cy="39814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As a CVET trainer, you don't need to be a technical specialist, but you do need to develop a solid understanding of how to evaluate information generated by AI.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This involves questioning the results, comparing sources when necessary, and being aware of the system's limitations.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The goal is to integrate AI as a support tool, not a substitute for professional judgment. Responsible practice involves making informed decisions based on an understanding of its limitations, data quality, and level of transparency.</a:t>
            </a:r>
          </a:p>
        </p:txBody>
      </p:sp>
      <p:grpSp>
        <p:nvGrpSpPr>
          <p:cNvPr id="4" name="Group 4"/>
          <p:cNvGrpSpPr/>
          <p:nvPr/>
        </p:nvGrpSpPr>
        <p:grpSpPr>
          <a:xfrm>
            <a:off x="15114346" y="293056"/>
            <a:ext cx="2799445" cy="1224267"/>
            <a:chOff x="0" y="0"/>
            <a:chExt cx="3732593" cy="1632356"/>
          </a:xfrm>
        </p:grpSpPr>
        <p:sp>
          <p:nvSpPr>
            <p:cNvPr id="5" name="Freeform 5"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grpSp>
        <p:nvGrpSpPr>
          <p:cNvPr id="6" name="Group 6"/>
          <p:cNvGrpSpPr/>
          <p:nvPr/>
        </p:nvGrpSpPr>
        <p:grpSpPr>
          <a:xfrm>
            <a:off x="10840117" y="0"/>
            <a:ext cx="7447883" cy="10287000"/>
            <a:chOff x="0" y="0"/>
            <a:chExt cx="9930511" cy="13716000"/>
          </a:xfrm>
        </p:grpSpPr>
        <p:sp>
          <p:nvSpPr>
            <p:cNvPr id="7" name="Freeform 7"/>
            <p:cNvSpPr/>
            <p:nvPr/>
          </p:nvSpPr>
          <p:spPr>
            <a:xfrm>
              <a:off x="0" y="0"/>
              <a:ext cx="9930511" cy="13716000"/>
            </a:xfrm>
            <a:custGeom>
              <a:avLst/>
              <a:gdLst/>
              <a:ahLst/>
              <a:cxnLst/>
              <a:rect l="l" t="t" r="r" b="b"/>
              <a:pathLst>
                <a:path w="9930511" h="13716000">
                  <a:moveTo>
                    <a:pt x="0" y="0"/>
                  </a:moveTo>
                  <a:lnTo>
                    <a:pt x="9930511" y="0"/>
                  </a:lnTo>
                  <a:lnTo>
                    <a:pt x="9930511" y="13716000"/>
                  </a:lnTo>
                  <a:lnTo>
                    <a:pt x="0" y="13716000"/>
                  </a:lnTo>
                  <a:lnTo>
                    <a:pt x="0" y="0"/>
                  </a:lnTo>
                  <a:close/>
                </a:path>
              </a:pathLst>
            </a:custGeom>
            <a:blipFill>
              <a:blip r:embed="rId5"/>
              <a:stretch>
                <a:fillRect l="-10231" b="-3638"/>
              </a:stretch>
            </a:blipFill>
          </p:spPr>
          <p:txBody>
            <a:bodyPr/>
            <a:lstStyle/>
            <a:p>
              <a:endParaRPr lang="es-ES"/>
            </a:p>
          </p:txBody>
        </p:sp>
      </p:gr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21539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EVALUATION OF ALGORITHMIC TRANSPARENCY</a:t>
            </a:r>
          </a:p>
        </p:txBody>
      </p:sp>
      <p:sp>
        <p:nvSpPr>
          <p:cNvPr id="3" name="TextBox 3"/>
          <p:cNvSpPr txBox="1"/>
          <p:nvPr/>
        </p:nvSpPr>
        <p:spPr>
          <a:xfrm>
            <a:off x="1028700" y="2165198"/>
            <a:ext cx="16230600" cy="666669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Algorithmic transparency involves understanding, at least in a basic way, how a tool arrives at a recommendation or decision. It's not necessary to know the source code, but it is essential to have enough information to interpret the results and question them when necessary.</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Is it possible to know which variables have influenced the result?</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Are there mechanisms in place to review or correct errors?</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Does the provider inform about system limitations?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Light"/>
                <a:ea typeface="Lato Light"/>
                <a:cs typeface="Lato Light"/>
                <a:sym typeface="Lato Light"/>
              </a:rPr>
              <a:t>Example 1: Automatic grading of activities.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An AI tool assigns a low score to a student's written response. If the system displays the grade without justification, the instructor cannot determine whether the assessment is appropriate. In contrast, a more transparent tool would indicate which criteria influenced the grade, allowing for review and validation of the result.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Light"/>
                <a:ea typeface="Lato Light"/>
                <a:cs typeface="Lato Light"/>
                <a:sym typeface="Lato Light"/>
              </a:rPr>
              <a:t>Example 2: </a:t>
            </a:r>
            <a:r>
              <a:rPr lang="en-US" sz="2400" b="1" u="none" strike="noStrike">
                <a:solidFill>
                  <a:srgbClr val="000000"/>
                </a:solidFill>
                <a:latin typeface="Lato Light"/>
                <a:ea typeface="Lato Light"/>
                <a:cs typeface="Lato Light"/>
                <a:sym typeface="Lato Light"/>
              </a:rPr>
              <a:t>Participation Analysis.</a:t>
            </a:r>
            <a:endParaRPr lang="en-US" sz="2400" b="1"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platform indicates that a student has a low level of engagement because they participate little in forums and collaborative activities planned for the course. However, the student can demonstrate their learning through other evidence, such as practical projects or individual tutorials. Transparency allows us to understand which indicators the tool is using and avoid hasty conclusions that could influence the student's evaluation.</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3300" y="2454783"/>
            <a:ext cx="6286595" cy="5453634"/>
          </a:xfrm>
          <a:prstGeom prst="rect">
            <a:avLst/>
          </a:prstGeom>
        </p:spPr>
        <p:txBody>
          <a:bodyPr lIns="0" tIns="0" rIns="0" bIns="0" rtlCol="0" anchor="t">
            <a:spAutoFit/>
          </a:bodyPr>
          <a:lstStyle/>
          <a:p>
            <a:pPr marL="0" lvl="0" indent="0" algn="l">
              <a:lnSpc>
                <a:spcPts val="7127"/>
              </a:lnSpc>
              <a:spcBef>
                <a:spcPct val="0"/>
              </a:spcBef>
            </a:pPr>
            <a:r>
              <a:rPr lang="en-US" sz="6599" u="none" strike="noStrike" dirty="0">
                <a:solidFill>
                  <a:srgbClr val="000000"/>
                </a:solidFill>
                <a:latin typeface="Oswald"/>
                <a:ea typeface="Oswald"/>
                <a:cs typeface="Oswald"/>
                <a:sym typeface="Oswald"/>
              </a:rPr>
              <a:t>UNIT 3: </a:t>
            </a:r>
          </a:p>
          <a:p>
            <a:pPr marL="0" lvl="0" indent="0" algn="l">
              <a:lnSpc>
                <a:spcPts val="7127"/>
              </a:lnSpc>
              <a:spcBef>
                <a:spcPct val="0"/>
              </a:spcBef>
            </a:pPr>
            <a:r>
              <a:rPr lang="en-US" sz="6599" u="none" strike="noStrike" dirty="0">
                <a:solidFill>
                  <a:srgbClr val="000000"/>
                </a:solidFill>
                <a:latin typeface="Oswald"/>
                <a:ea typeface="Oswald"/>
                <a:cs typeface="Oswald"/>
                <a:sym typeface="Oswald"/>
              </a:rPr>
              <a:t>STRATEGIES TO MITIGATE POTENTIAL INEQUALITY BIASES PRODUCED BY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4"/>
              <a:stretch>
                <a:fillRect l="-3430" r="-7369"/>
              </a:stretch>
            </a:blipFill>
          </p:spPr>
          <p:txBody>
            <a:bodyPr/>
            <a:lstStyle/>
            <a:p>
              <a:endParaRPr lang="es-ES"/>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35056" y="0"/>
            <a:ext cx="7660710" cy="10287000"/>
            <a:chOff x="0" y="0"/>
            <a:chExt cx="10214280" cy="13716000"/>
          </a:xfrm>
        </p:grpSpPr>
        <p:sp>
          <p:nvSpPr>
            <p:cNvPr id="3" name="Freeform 3"/>
            <p:cNvSpPr/>
            <p:nvPr/>
          </p:nvSpPr>
          <p:spPr>
            <a:xfrm>
              <a:off x="0" y="0"/>
              <a:ext cx="10214229" cy="13716000"/>
            </a:xfrm>
            <a:custGeom>
              <a:avLst/>
              <a:gdLst/>
              <a:ahLst/>
              <a:cxnLst/>
              <a:rect l="l" t="t" r="r" b="b"/>
              <a:pathLst>
                <a:path w="10214229" h="13716000">
                  <a:moveTo>
                    <a:pt x="0" y="0"/>
                  </a:moveTo>
                  <a:lnTo>
                    <a:pt x="10214229" y="0"/>
                  </a:lnTo>
                  <a:lnTo>
                    <a:pt x="10214229" y="13716000"/>
                  </a:lnTo>
                  <a:lnTo>
                    <a:pt x="0" y="13716000"/>
                  </a:lnTo>
                  <a:lnTo>
                    <a:pt x="0" y="0"/>
                  </a:lnTo>
                  <a:close/>
                </a:path>
              </a:pathLst>
            </a:custGeom>
            <a:blipFill>
              <a:blip r:embed="rId4"/>
              <a:stretch>
                <a:fillRect t="-2128" b="-2128"/>
              </a:stretch>
            </a:blipFill>
          </p:spPr>
          <p:txBody>
            <a:bodyPr/>
            <a:lstStyle/>
            <a:p>
              <a:endParaRPr lang="es-ES"/>
            </a:p>
          </p:txBody>
        </p:sp>
      </p:grpSp>
      <p:sp>
        <p:nvSpPr>
          <p:cNvPr id="4" name="TextBox 4"/>
          <p:cNvSpPr txBox="1"/>
          <p:nvPr/>
        </p:nvSpPr>
        <p:spPr>
          <a:xfrm>
            <a:off x="1028700" y="1619871"/>
            <a:ext cx="8309924"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INCLUSION AND ACCESSIBILITY IN THE USE OF AI IN CVET</a:t>
            </a:r>
          </a:p>
        </p:txBody>
      </p:sp>
      <p:sp>
        <p:nvSpPr>
          <p:cNvPr id="5" name="TextBox 5"/>
          <p:cNvSpPr txBox="1"/>
          <p:nvPr/>
        </p:nvSpPr>
        <p:spPr>
          <a:xfrm>
            <a:off x="1028700" y="3247404"/>
            <a:ext cx="8961120" cy="5551007"/>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AI is not inclusive by default; rather, such inclusivity is linked to the pedagogical design we develop.</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In CVET, diversity can include:</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Different ages and professional backgrounds.</a:t>
            </a:r>
          </a:p>
          <a:p>
            <a:pPr marL="434341" lvl="1" indent="-217171"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Various levels of digital competence.</a:t>
            </a:r>
          </a:p>
          <a:p>
            <a:pPr marL="434341" lvl="1" indent="-217171"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Working students.</a:t>
            </a:r>
          </a:p>
          <a:p>
            <a:pPr marL="434341" lvl="1" indent="-217171"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Students with disabilities.</a:t>
            </a:r>
          </a:p>
          <a:p>
            <a:pPr marL="434341" lvl="1" indent="-217171"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Migrant students or students who are learning a second language in their professional integration process.</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857571" cy="10287000"/>
            <a:chOff x="0" y="0"/>
            <a:chExt cx="9143428" cy="13716000"/>
          </a:xfrm>
        </p:grpSpPr>
        <p:sp>
          <p:nvSpPr>
            <p:cNvPr id="3" name="Freeform 3"/>
            <p:cNvSpPr/>
            <p:nvPr/>
          </p:nvSpPr>
          <p:spPr>
            <a:xfrm>
              <a:off x="0" y="0"/>
              <a:ext cx="9143365" cy="13716000"/>
            </a:xfrm>
            <a:custGeom>
              <a:avLst/>
              <a:gdLst/>
              <a:ahLst/>
              <a:cxnLst/>
              <a:rect l="l" t="t" r="r" b="b"/>
              <a:pathLst>
                <a:path w="9143365" h="13716000">
                  <a:moveTo>
                    <a:pt x="0" y="0"/>
                  </a:moveTo>
                  <a:lnTo>
                    <a:pt x="9143365" y="0"/>
                  </a:lnTo>
                  <a:lnTo>
                    <a:pt x="9143365"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7480416" y="1085850"/>
            <a:ext cx="980015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HIDDEN BARRIERS TO USING AI IN THE CLASSROOM</a:t>
            </a:r>
          </a:p>
        </p:txBody>
      </p:sp>
      <p:sp>
        <p:nvSpPr>
          <p:cNvPr id="5" name="TextBox 5"/>
          <p:cNvSpPr txBox="1"/>
          <p:nvPr/>
        </p:nvSpPr>
        <p:spPr>
          <a:xfrm>
            <a:off x="7480416" y="2704957"/>
            <a:ext cx="8610105" cy="4435317"/>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Even when access is available, barriers can arise:</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Complex or overloaded interfaces.</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Responses with a high level of linguistic complexity.</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Prior knowledge is assumed.</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Excessive dependence on written text.</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Need for constant internet access.</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grpSp>
        <p:nvGrpSpPr>
          <p:cNvPr id="6" name="Group 6"/>
          <p:cNvGrpSpPr/>
          <p:nvPr/>
        </p:nvGrpSpPr>
        <p:grpSpPr>
          <a:xfrm>
            <a:off x="8597014" y="7282870"/>
            <a:ext cx="7182850" cy="2252301"/>
            <a:chOff x="0" y="0"/>
            <a:chExt cx="9577134" cy="3003067"/>
          </a:xfrm>
        </p:grpSpPr>
        <p:sp>
          <p:nvSpPr>
            <p:cNvPr id="7" name="Freeform 7"/>
            <p:cNvSpPr/>
            <p:nvPr/>
          </p:nvSpPr>
          <p:spPr>
            <a:xfrm>
              <a:off x="0" y="0"/>
              <a:ext cx="9577197" cy="3003042"/>
            </a:xfrm>
            <a:custGeom>
              <a:avLst/>
              <a:gdLst/>
              <a:ahLst/>
              <a:cxnLst/>
              <a:rect l="l" t="t" r="r" b="b"/>
              <a:pathLst>
                <a:path w="9577197" h="3003042">
                  <a:moveTo>
                    <a:pt x="0" y="0"/>
                  </a:moveTo>
                  <a:lnTo>
                    <a:pt x="9577197" y="0"/>
                  </a:lnTo>
                  <a:lnTo>
                    <a:pt x="9577197" y="3003042"/>
                  </a:lnTo>
                  <a:lnTo>
                    <a:pt x="0" y="3003042"/>
                  </a:lnTo>
                  <a:lnTo>
                    <a:pt x="0" y="0"/>
                  </a:lnTo>
                  <a:close/>
                </a:path>
              </a:pathLst>
            </a:custGeom>
            <a:blipFill>
              <a:blip r:embed="rId5"/>
              <a:stretch>
                <a:fillRect t="-72939" r="-118426"/>
              </a:stretch>
            </a:blipFill>
          </p:spPr>
          <p:txBody>
            <a:bodyPr/>
            <a:lstStyle/>
            <a:p>
              <a:endParaRPr lang="es-ES"/>
            </a:p>
          </p:txBody>
        </p:sp>
      </p:grpSp>
      <p:sp>
        <p:nvSpPr>
          <p:cNvPr id="8" name="TextBox 8"/>
          <p:cNvSpPr txBox="1"/>
          <p:nvPr/>
        </p:nvSpPr>
        <p:spPr>
          <a:xfrm>
            <a:off x="9284471" y="7713695"/>
            <a:ext cx="5807935" cy="1381125"/>
          </a:xfrm>
          <a:prstGeom prst="rect">
            <a:avLst/>
          </a:prstGeom>
        </p:spPr>
        <p:txBody>
          <a:bodyPr lIns="0" tIns="0" rIns="0" bIns="0" rtlCol="0" anchor="t">
            <a:spAutoFit/>
          </a:bodyPr>
          <a:lstStyle/>
          <a:p>
            <a:pPr marL="0" lvl="0" indent="0" algn="ctr">
              <a:lnSpc>
                <a:spcPts val="3600"/>
              </a:lnSpc>
              <a:spcBef>
                <a:spcPct val="0"/>
              </a:spcBef>
            </a:pPr>
            <a:r>
              <a:rPr lang="en-US" sz="3000" b="1" u="none" strike="noStrike" dirty="0">
                <a:solidFill>
                  <a:srgbClr val="000000"/>
                </a:solidFill>
                <a:latin typeface="Lato Bold"/>
                <a:ea typeface="Lato Bold"/>
                <a:cs typeface="Lato Bold"/>
                <a:sym typeface="Lato Bold"/>
              </a:rPr>
              <a:t>Who might be involuntarily excluded from AI, and for what reasons?</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42875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PRINCIPLES FOR THE INCLUSIVE INTEGRATION OF AI IN THE CVET</a:t>
            </a:r>
          </a:p>
        </p:txBody>
      </p:sp>
      <p:sp>
        <p:nvSpPr>
          <p:cNvPr id="3" name="TextBox 3"/>
          <p:cNvSpPr txBox="1"/>
          <p:nvPr/>
        </p:nvSpPr>
        <p:spPr>
          <a:xfrm>
            <a:off x="1028700" y="2124221"/>
            <a:ext cx="16077343" cy="5551007"/>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Flexibility</a:t>
            </a: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It allows multiple forms of interaction (text, voice, structured instructions, step-by-step guidance).</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Cognitive adjustment</a:t>
            </a: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Teach students how to ask AI:</a:t>
            </a: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Simplified explanations.</a:t>
            </a: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Practical examples.</a:t>
            </a: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Bulleted summaries.</a:t>
            </a: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Process Breakdown.</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algn="l">
              <a:lnSpc>
                <a:spcPts val="2879"/>
              </a:lnSpc>
              <a:spcBef>
                <a:spcPct val="0"/>
              </a:spcBef>
            </a:pPr>
            <a:r>
              <a:rPr lang="en-US" sz="2400" b="1" u="none" strike="noStrike" dirty="0">
                <a:solidFill>
                  <a:srgbClr val="000000"/>
                </a:solidFill>
                <a:latin typeface="Lato Bold"/>
                <a:ea typeface="Lato Bold"/>
                <a:cs typeface="Lato Bold"/>
                <a:sym typeface="Lato Bold"/>
              </a:rPr>
              <a:t>Equivalent alternatives</a:t>
            </a:r>
          </a:p>
          <a:p>
            <a:pPr algn="l">
              <a:lnSpc>
                <a:spcPts val="2879"/>
              </a:lnSpc>
              <a:spcBef>
                <a:spcPct val="0"/>
              </a:spcBef>
            </a:pPr>
            <a:r>
              <a:rPr lang="en-US" sz="2400" u="none" strike="noStrike" dirty="0">
                <a:solidFill>
                  <a:srgbClr val="000000"/>
                </a:solidFill>
                <a:latin typeface="Lato Light"/>
                <a:ea typeface="Lato Light"/>
                <a:cs typeface="Lato Light"/>
                <a:sym typeface="Lato Light"/>
              </a:rPr>
              <a:t>AI should never be the only possible way to complete a task.</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algn="l">
              <a:lnSpc>
                <a:spcPts val="2879"/>
              </a:lnSpc>
              <a:spcBef>
                <a:spcPct val="0"/>
              </a:spcBef>
            </a:pPr>
            <a:r>
              <a:rPr lang="en-US" sz="2400" b="1" u="none" strike="noStrike" dirty="0">
                <a:solidFill>
                  <a:srgbClr val="000000"/>
                </a:solidFill>
                <a:latin typeface="Lato Bold"/>
                <a:ea typeface="Lato Bold"/>
                <a:cs typeface="Lato Bold"/>
                <a:sym typeface="Lato Bold"/>
              </a:rPr>
              <a:t>Trainer mediation</a:t>
            </a:r>
          </a:p>
          <a:p>
            <a:pPr algn="l">
              <a:lnSpc>
                <a:spcPts val="2879"/>
              </a:lnSpc>
              <a:spcBef>
                <a:spcPct val="0"/>
              </a:spcBef>
            </a:pPr>
            <a:r>
              <a:rPr lang="en-US" sz="2400" u="none" strike="noStrike" dirty="0">
                <a:solidFill>
                  <a:srgbClr val="000000"/>
                </a:solidFill>
                <a:latin typeface="Lato Light"/>
                <a:ea typeface="Lato Light"/>
                <a:cs typeface="Lato Light"/>
                <a:sym typeface="Lato Light"/>
              </a:rPr>
              <a:t>AI does not replace pedagogical support, but rather requires it.</a:t>
            </a:r>
          </a:p>
        </p:txBody>
      </p:sp>
      <p:sp>
        <p:nvSpPr>
          <p:cNvPr id="4" name="TextBox 4"/>
          <p:cNvSpPr txBox="1"/>
          <p:nvPr/>
        </p:nvSpPr>
        <p:spPr>
          <a:xfrm>
            <a:off x="9668765" y="8068520"/>
            <a:ext cx="7119385" cy="1381125"/>
          </a:xfrm>
          <a:prstGeom prst="rect">
            <a:avLst/>
          </a:prstGeom>
        </p:spPr>
        <p:txBody>
          <a:bodyPr lIns="0" tIns="0" rIns="0" bIns="0" rtlCol="0" anchor="t">
            <a:spAutoFit/>
          </a:bodyPr>
          <a:lstStyle/>
          <a:p>
            <a:pPr marL="0" lvl="0" indent="0" algn="ctr">
              <a:lnSpc>
                <a:spcPts val="3600"/>
              </a:lnSpc>
              <a:spcBef>
                <a:spcPct val="0"/>
              </a:spcBef>
            </a:pPr>
            <a:r>
              <a:rPr lang="en-US" sz="3000" i="1" u="none" strike="noStrike">
                <a:solidFill>
                  <a:srgbClr val="000000"/>
                </a:solidFill>
                <a:latin typeface="Lato Italics"/>
                <a:ea typeface="Lato Italics"/>
                <a:cs typeface="Lato Italics"/>
                <a:sym typeface="Lato Italics"/>
              </a:rPr>
              <a:t>What strategies could help ensure that AI benefits all students and not just those most familiar with digital technology?</a:t>
            </a:r>
          </a:p>
        </p:txBody>
      </p:sp>
      <p:grpSp>
        <p:nvGrpSpPr>
          <p:cNvPr id="5" name="Group 5"/>
          <p:cNvGrpSpPr/>
          <p:nvPr/>
        </p:nvGrpSpPr>
        <p:grpSpPr>
          <a:xfrm rot="-1491600">
            <a:off x="8707331" y="8137166"/>
            <a:ext cx="757018" cy="704298"/>
            <a:chOff x="0" y="0"/>
            <a:chExt cx="1009358" cy="939063"/>
          </a:xfrm>
        </p:grpSpPr>
        <p:sp>
          <p:nvSpPr>
            <p:cNvPr id="6" name="Freeform 6"/>
            <p:cNvSpPr/>
            <p:nvPr/>
          </p:nvSpPr>
          <p:spPr>
            <a:xfrm>
              <a:off x="0" y="0"/>
              <a:ext cx="1009396" cy="939038"/>
            </a:xfrm>
            <a:custGeom>
              <a:avLst/>
              <a:gdLst/>
              <a:ahLst/>
              <a:cxnLst/>
              <a:rect l="l" t="t" r="r" b="b"/>
              <a:pathLst>
                <a:path w="1009396" h="939038">
                  <a:moveTo>
                    <a:pt x="0" y="0"/>
                  </a:moveTo>
                  <a:lnTo>
                    <a:pt x="1009396" y="0"/>
                  </a:lnTo>
                  <a:lnTo>
                    <a:pt x="1009396" y="939038"/>
                  </a:lnTo>
                  <a:lnTo>
                    <a:pt x="0" y="939038"/>
                  </a:lnTo>
                  <a:lnTo>
                    <a:pt x="0" y="0"/>
                  </a:lnTo>
                  <a:close/>
                </a:path>
              </a:pathLst>
            </a:custGeom>
            <a:blipFill>
              <a:blip r:embed="rId4"/>
              <a:stretch>
                <a:fillRect r="-19656" b="-8949"/>
              </a:stretch>
            </a:blipFill>
          </p:spPr>
          <p:txBody>
            <a:bodyPr/>
            <a:lstStyle/>
            <a:p>
              <a:endParaRPr lang="es-ES"/>
            </a:p>
          </p:txBody>
        </p:sp>
      </p:gr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0"/>
            <a:ext cx="6400799" cy="10287000"/>
            <a:chOff x="0" y="0"/>
            <a:chExt cx="10546918" cy="13716000"/>
          </a:xfrm>
        </p:grpSpPr>
        <p:sp>
          <p:nvSpPr>
            <p:cNvPr id="3" name="Freeform 3"/>
            <p:cNvSpPr/>
            <p:nvPr/>
          </p:nvSpPr>
          <p:spPr>
            <a:xfrm>
              <a:off x="0" y="0"/>
              <a:ext cx="10546969" cy="13716000"/>
            </a:xfrm>
            <a:custGeom>
              <a:avLst/>
              <a:gdLst/>
              <a:ahLst/>
              <a:cxnLst/>
              <a:rect l="l" t="t" r="r" b="b"/>
              <a:pathLst>
                <a:path w="10546969" h="13716000">
                  <a:moveTo>
                    <a:pt x="0" y="0"/>
                  </a:moveTo>
                  <a:lnTo>
                    <a:pt x="10546969" y="0"/>
                  </a:lnTo>
                  <a:lnTo>
                    <a:pt x="10546969" y="13716000"/>
                  </a:lnTo>
                  <a:lnTo>
                    <a:pt x="0" y="13716000"/>
                  </a:lnTo>
                  <a:lnTo>
                    <a:pt x="0" y="0"/>
                  </a:lnTo>
                  <a:close/>
                </a:path>
              </a:pathLst>
            </a:custGeom>
            <a:blipFill>
              <a:blip r:embed="rId4"/>
              <a:stretch>
                <a:fillRect l="-669" r="-669"/>
              </a:stretch>
            </a:blipFill>
          </p:spPr>
          <p:txBody>
            <a:bodyPr/>
            <a:lstStyle/>
            <a:p>
              <a:endParaRPr lang="es-ES"/>
            </a:p>
          </p:txBody>
        </p:sp>
      </p:grpSp>
      <p:sp>
        <p:nvSpPr>
          <p:cNvPr id="4" name="TextBox 4"/>
          <p:cNvSpPr txBox="1"/>
          <p:nvPr/>
        </p:nvSpPr>
        <p:spPr>
          <a:xfrm>
            <a:off x="8915400" y="500934"/>
            <a:ext cx="7076396"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PRACTICAL STRATEGIES FOR CVET</a:t>
            </a:r>
          </a:p>
        </p:txBody>
      </p:sp>
      <p:sp>
        <p:nvSpPr>
          <p:cNvPr id="5" name="TextBox 5"/>
          <p:cNvSpPr txBox="1"/>
          <p:nvPr/>
        </p:nvSpPr>
        <p:spPr>
          <a:xfrm>
            <a:off x="6934200" y="1714500"/>
            <a:ext cx="10515600" cy="7782387"/>
          </a:xfrm>
          <a:prstGeom prst="rect">
            <a:avLst/>
          </a:prstGeom>
        </p:spPr>
        <p:txBody>
          <a:bodyPr wrap="square" lIns="0" tIns="0" rIns="0" bIns="0" rtlCol="0" anchor="t">
            <a:spAutoFit/>
          </a:bodyPr>
          <a:lstStyle/>
          <a:p>
            <a:pPr marL="434340" lvl="1" indent="-217170" algn="just">
              <a:lnSpc>
                <a:spcPts val="2879"/>
              </a:lnSpc>
              <a:spcBef>
                <a:spcPct val="0"/>
              </a:spcBef>
              <a:buFont typeface="Arial"/>
              <a:buChar char="•"/>
            </a:pPr>
            <a:r>
              <a:rPr lang="en-US" sz="2400" b="1" u="none" strike="noStrike" dirty="0">
                <a:solidFill>
                  <a:srgbClr val="000000"/>
                </a:solidFill>
                <a:latin typeface="Lato Light"/>
                <a:ea typeface="Lato Light"/>
                <a:cs typeface="Lato Light"/>
                <a:sym typeface="Lato Light"/>
              </a:rPr>
              <a:t>Provide accessible instruction templates</a:t>
            </a:r>
            <a:r>
              <a:rPr lang="en-US" sz="2400" u="none" strike="noStrike" dirty="0">
                <a:solidFill>
                  <a:srgbClr val="000000"/>
                </a:solidFill>
                <a:latin typeface="Lato Light"/>
                <a:ea typeface="Lato Light"/>
                <a:cs typeface="Lato Light"/>
                <a:sym typeface="Lato Light"/>
              </a:rPr>
              <a:t>. Offer examples of clear, structured instructions that students can adapt. This reduces cognitive load and helps students who may struggle to formulate precise instructions for AI tools.</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a:ea typeface="Lato Light"/>
                <a:cs typeface="Lato Light"/>
                <a:sym typeface="Lato Light"/>
              </a:rPr>
              <a:t>Rephrasing unclear results</a:t>
            </a:r>
            <a:r>
              <a:rPr lang="en-US" sz="2400" u="none" strike="noStrike" dirty="0">
                <a:solidFill>
                  <a:srgbClr val="000000"/>
                </a:solidFill>
                <a:latin typeface="Lato Light"/>
                <a:ea typeface="Lato Light"/>
                <a:cs typeface="Lato Light"/>
                <a:sym typeface="Lato Light"/>
              </a:rPr>
              <a:t>. Demonstrates how to question, refine, or simplify AI responses. This helps students understand that AI outputs are not final answers, but drafts that can be improved.</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a:ea typeface="Lato Light"/>
                <a:cs typeface="Lato Light"/>
                <a:sym typeface="Lato Light"/>
              </a:rPr>
              <a:t>Allow multimodal submissions (audio, video, written). </a:t>
            </a:r>
            <a:r>
              <a:rPr lang="en-US" sz="2400" u="none" strike="noStrike" dirty="0">
                <a:solidFill>
                  <a:srgbClr val="000000"/>
                </a:solidFill>
                <a:latin typeface="Lato Light"/>
                <a:ea typeface="Lato Light"/>
                <a:cs typeface="Lato Light"/>
                <a:sym typeface="Lato Light"/>
              </a:rPr>
              <a:t>Design assignments that allow students to demonstrate their learning in different formats. This supports diverse learning styles and reduces over-reliance on written text production.</a:t>
            </a:r>
          </a:p>
          <a:p>
            <a:pPr marL="434340" lvl="1" indent="-217170" algn="just">
              <a:lnSpc>
                <a:spcPts val="2879"/>
              </a:lnSpc>
              <a:spcBef>
                <a:spcPct val="0"/>
              </a:spcBef>
              <a:buFont typeface="Arial"/>
              <a:buChar char="•"/>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dirty="0">
                <a:solidFill>
                  <a:srgbClr val="000000"/>
                </a:solidFill>
                <a:latin typeface="Lato Light" panose="020F0302020204030203" pitchFamily="34" charset="0"/>
                <a:ea typeface="Lato Bold"/>
                <a:cs typeface="Lato Bold"/>
                <a:sym typeface="Lato Bold"/>
              </a:rPr>
              <a:t>Use AI to adapt materials to simpler reading levels. </a:t>
            </a:r>
            <a:r>
              <a:rPr lang="en-US" sz="2400" dirty="0">
                <a:solidFill>
                  <a:srgbClr val="000000"/>
                </a:solidFill>
                <a:latin typeface="Lato Light" panose="020F0302020204030203" pitchFamily="34" charset="0"/>
                <a:ea typeface="Lato Light"/>
                <a:cs typeface="Lato Light"/>
                <a:sym typeface="Lato Light"/>
              </a:rPr>
              <a:t>AI can help simplify technical texts, generate summaries, or create step-by-step explanations. This can help second language learners and students with reading difficulties.</a:t>
            </a:r>
          </a:p>
          <a:p>
            <a:pPr marL="434340" lvl="1" indent="-217170" algn="just">
              <a:lnSpc>
                <a:spcPts val="2879"/>
              </a:lnSpc>
              <a:spcBef>
                <a:spcPct val="0"/>
              </a:spcBef>
            </a:pPr>
            <a:endParaRPr lang="en-US" sz="2400"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buFont typeface="Arial"/>
              <a:buChar char="•"/>
            </a:pPr>
            <a:r>
              <a:rPr lang="en-US" sz="2400" b="1" dirty="0">
                <a:solidFill>
                  <a:srgbClr val="000000"/>
                </a:solidFill>
                <a:latin typeface="Lato Light" panose="020F0302020204030203" pitchFamily="34" charset="0"/>
                <a:ea typeface="Lato Bold"/>
                <a:cs typeface="Lato Bold"/>
                <a:sym typeface="Lato Bold"/>
              </a:rPr>
              <a:t>Monitor the impact on students with lower digital literacy</a:t>
            </a:r>
            <a:r>
              <a:rPr lang="en-US" sz="2400" dirty="0">
                <a:solidFill>
                  <a:srgbClr val="000000"/>
                </a:solidFill>
                <a:latin typeface="Lato Light" panose="020F0302020204030203" pitchFamily="34" charset="0"/>
                <a:ea typeface="Lato Light"/>
                <a:cs typeface="Lato Light"/>
                <a:sym typeface="Lato Light"/>
              </a:rPr>
              <a:t>. Observe who benefits most from using AI and who hesitates or disengages. Provide additional support or alternatives to prevent existing gaps from widening.</a:t>
            </a: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25442" y="1085850"/>
            <a:ext cx="405601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LEARNING SCENARIO</a:t>
            </a:r>
          </a:p>
        </p:txBody>
      </p:sp>
      <p:grpSp>
        <p:nvGrpSpPr>
          <p:cNvPr id="3" name="Group 3"/>
          <p:cNvGrpSpPr/>
          <p:nvPr/>
        </p:nvGrpSpPr>
        <p:grpSpPr>
          <a:xfrm>
            <a:off x="0" y="0"/>
            <a:ext cx="6859772" cy="10287000"/>
            <a:chOff x="0" y="0"/>
            <a:chExt cx="9146362" cy="13716000"/>
          </a:xfrm>
        </p:grpSpPr>
        <p:sp>
          <p:nvSpPr>
            <p:cNvPr id="4" name="Freeform 4"/>
            <p:cNvSpPr/>
            <p:nvPr/>
          </p:nvSpPr>
          <p:spPr>
            <a:xfrm>
              <a:off x="0" y="0"/>
              <a:ext cx="9146413" cy="13716000"/>
            </a:xfrm>
            <a:custGeom>
              <a:avLst/>
              <a:gdLst/>
              <a:ahLst/>
              <a:cxnLst/>
              <a:rect l="l" t="t" r="r" b="b"/>
              <a:pathLst>
                <a:path w="9146413" h="13716000">
                  <a:moveTo>
                    <a:pt x="0" y="0"/>
                  </a:moveTo>
                  <a:lnTo>
                    <a:pt x="9146413" y="0"/>
                  </a:lnTo>
                  <a:lnTo>
                    <a:pt x="9146413" y="13716000"/>
                  </a:lnTo>
                  <a:lnTo>
                    <a:pt x="0" y="13716000"/>
                  </a:lnTo>
                  <a:lnTo>
                    <a:pt x="0" y="0"/>
                  </a:lnTo>
                  <a:close/>
                </a:path>
              </a:pathLst>
            </a:custGeom>
            <a:blipFill>
              <a:blip r:embed="rId3"/>
              <a:stretch>
                <a:fillRect/>
              </a:stretch>
            </a:blipFill>
          </p:spPr>
          <p:txBody>
            <a:bodyPr/>
            <a:lstStyle/>
            <a:p>
              <a:endParaRPr lang="es-ES"/>
            </a:p>
          </p:txBody>
        </p:sp>
      </p:grpSp>
      <p:grpSp>
        <p:nvGrpSpPr>
          <p:cNvPr id="5" name="Group 5"/>
          <p:cNvGrpSpPr/>
          <p:nvPr/>
        </p:nvGrpSpPr>
        <p:grpSpPr>
          <a:xfrm rot="-2305740">
            <a:off x="10267774" y="5204792"/>
            <a:ext cx="1808778" cy="2787606"/>
            <a:chOff x="0" y="0"/>
            <a:chExt cx="2411705" cy="3716807"/>
          </a:xfrm>
        </p:grpSpPr>
        <p:sp>
          <p:nvSpPr>
            <p:cNvPr id="6" name="Freeform 6"/>
            <p:cNvSpPr/>
            <p:nvPr/>
          </p:nvSpPr>
          <p:spPr>
            <a:xfrm flipH="1">
              <a:off x="0" y="0"/>
              <a:ext cx="2411730" cy="3716782"/>
            </a:xfrm>
            <a:custGeom>
              <a:avLst/>
              <a:gdLst/>
              <a:ahLst/>
              <a:cxnLst/>
              <a:rect l="l" t="t" r="r" b="b"/>
              <a:pathLst>
                <a:path w="2411730" h="3716782">
                  <a:moveTo>
                    <a:pt x="2411730" y="0"/>
                  </a:moveTo>
                  <a:lnTo>
                    <a:pt x="0" y="0"/>
                  </a:lnTo>
                  <a:lnTo>
                    <a:pt x="0" y="3716782"/>
                  </a:lnTo>
                  <a:lnTo>
                    <a:pt x="2411730" y="3716782"/>
                  </a:lnTo>
                  <a:lnTo>
                    <a:pt x="2411730" y="0"/>
                  </a:lnTo>
                  <a:close/>
                </a:path>
              </a:pathLst>
            </a:custGeom>
            <a:blipFill>
              <a:blip r:embed="rId4"/>
              <a:stretch>
                <a:fillRect l="-6739" t="-6623"/>
              </a:stretch>
            </a:blipFill>
          </p:spPr>
          <p:txBody>
            <a:bodyPr/>
            <a:lstStyle/>
            <a:p>
              <a:endParaRPr lang="es-ES"/>
            </a:p>
          </p:txBody>
        </p:sp>
      </p:grpSp>
      <p:sp>
        <p:nvSpPr>
          <p:cNvPr id="7" name="TextBox 7"/>
          <p:cNvSpPr txBox="1"/>
          <p:nvPr/>
        </p:nvSpPr>
        <p:spPr>
          <a:xfrm>
            <a:off x="8222410" y="4401673"/>
            <a:ext cx="3683270" cy="10858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Are you ready to use AI to assess students inclusively and promote equality?</a:t>
            </a:r>
          </a:p>
        </p:txBody>
      </p:sp>
      <p:pic>
        <p:nvPicPr>
          <p:cNvPr id="9" name="Picture 8">
            <a:hlinkClick r:id="rId5"/>
            <a:extLst>
              <a:ext uri="{FF2B5EF4-FFF2-40B4-BE49-F238E27FC236}">
                <a16:creationId xmlns:a16="http://schemas.microsoft.com/office/drawing/2014/main" id="{E6600867-0F57-54DF-FFA2-BAC34AEAB3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57973" y="1626486"/>
            <a:ext cx="4366219" cy="7722073"/>
          </a:xfrm>
          <a:prstGeom prst="rect">
            <a:avLst/>
          </a:prstGeom>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07113" y="1643062"/>
            <a:ext cx="5116335" cy="7000875"/>
          </a:xfrm>
          <a:prstGeom prst="rect">
            <a:avLst/>
          </a:prstGeom>
        </p:spPr>
        <p:txBody>
          <a:bodyPr lIns="0" tIns="0" rIns="0" bIns="0" rtlCol="0" anchor="t">
            <a:spAutoFit/>
          </a:bodyPr>
          <a:lstStyle/>
          <a:p>
            <a:pPr marL="0" lvl="0" indent="0" algn="l">
              <a:lnSpc>
                <a:spcPts val="7920"/>
              </a:lnSpc>
              <a:spcBef>
                <a:spcPct val="0"/>
              </a:spcBef>
            </a:pPr>
            <a:r>
              <a:rPr lang="en-US" sz="6600" u="none" strike="noStrike">
                <a:solidFill>
                  <a:srgbClr val="000000"/>
                </a:solidFill>
                <a:latin typeface="Oswald"/>
                <a:ea typeface="Oswald"/>
                <a:cs typeface="Oswald"/>
                <a:sym typeface="Oswald"/>
              </a:rPr>
              <a:t>UNIT 4: </a:t>
            </a:r>
          </a:p>
          <a:p>
            <a:pPr marL="0" lvl="0" indent="0" algn="l">
              <a:lnSpc>
                <a:spcPts val="7920"/>
              </a:lnSpc>
              <a:spcBef>
                <a:spcPct val="0"/>
              </a:spcBef>
            </a:pPr>
            <a:r>
              <a:rPr lang="en-US" sz="6600" u="none" strike="noStrike">
                <a:solidFill>
                  <a:srgbClr val="000000"/>
                </a:solidFill>
                <a:latin typeface="Oswald"/>
                <a:ea typeface="Oswald"/>
                <a:cs typeface="Oswald"/>
                <a:sym typeface="Oswald"/>
              </a:rPr>
              <a:t>EXPLORE INCLUSIVE DESIGNS FOR FAIR AND ETHICAL AI SYSTEMS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7363616" cy="10287000"/>
            <a:chOff x="0" y="0"/>
            <a:chExt cx="9818154" cy="13716000"/>
          </a:xfrm>
        </p:grpSpPr>
        <p:sp>
          <p:nvSpPr>
            <p:cNvPr id="5" name="Freeform 5"/>
            <p:cNvSpPr/>
            <p:nvPr/>
          </p:nvSpPr>
          <p:spPr>
            <a:xfrm>
              <a:off x="0" y="0"/>
              <a:ext cx="9818116" cy="13716000"/>
            </a:xfrm>
            <a:custGeom>
              <a:avLst/>
              <a:gdLst/>
              <a:ahLst/>
              <a:cxnLst/>
              <a:rect l="l" t="t" r="r" b="b"/>
              <a:pathLst>
                <a:path w="9818116" h="13716000">
                  <a:moveTo>
                    <a:pt x="0" y="0"/>
                  </a:moveTo>
                  <a:lnTo>
                    <a:pt x="9818116" y="0"/>
                  </a:lnTo>
                  <a:lnTo>
                    <a:pt x="9818116" y="13716000"/>
                  </a:lnTo>
                  <a:lnTo>
                    <a:pt x="0" y="13716000"/>
                  </a:lnTo>
                  <a:lnTo>
                    <a:pt x="0" y="0"/>
                  </a:lnTo>
                  <a:close/>
                </a:path>
              </a:pathLst>
            </a:custGeom>
            <a:blipFill>
              <a:blip r:embed="rId4"/>
              <a:stretch>
                <a:fillRect/>
              </a:stretch>
            </a:blipFill>
          </p:spPr>
          <p:txBody>
            <a:bodyPr/>
            <a:lstStyle/>
            <a:p>
              <a:endParaRPr lang="es-ES"/>
            </a:p>
          </p:txBody>
        </p:sp>
      </p:grpSp>
      <p:sp>
        <p:nvSpPr>
          <p:cNvPr id="6" name="TextBox 6"/>
          <p:cNvSpPr txBox="1"/>
          <p:nvPr/>
        </p:nvSpPr>
        <p:spPr>
          <a:xfrm>
            <a:off x="7789910" y="1562100"/>
            <a:ext cx="8580120"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QUESTIONNAIRE ON PRINCIPLES OF EQUITY</a:t>
            </a:r>
          </a:p>
        </p:txBody>
      </p:sp>
      <p:sp>
        <p:nvSpPr>
          <p:cNvPr id="7" name="TextBox 7"/>
          <p:cNvSpPr txBox="1"/>
          <p:nvPr/>
        </p:nvSpPr>
        <p:spPr>
          <a:xfrm>
            <a:off x="7785597" y="2854962"/>
            <a:ext cx="8961120"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Test yourself and assess your understanding of fairness in AI.</a:t>
            </a:r>
          </a:p>
        </p:txBody>
      </p:sp>
      <p:grpSp>
        <p:nvGrpSpPr>
          <p:cNvPr id="8" name="Group 8"/>
          <p:cNvGrpSpPr/>
          <p:nvPr/>
        </p:nvGrpSpPr>
        <p:grpSpPr>
          <a:xfrm>
            <a:off x="10563749" y="3345980"/>
            <a:ext cx="5138337" cy="6657032"/>
            <a:chOff x="0" y="0"/>
            <a:chExt cx="6851117" cy="8876043"/>
          </a:xfrm>
        </p:grpSpPr>
        <p:sp>
          <p:nvSpPr>
            <p:cNvPr id="9" name="Freeform 9">
              <a:hlinkClick r:id="rId5" tooltip="https://docs.google.com/forms/d/1NmMv20eTQHesmHApnkTTVPZjYM_W4Xb_YCWqlYlqdfo/edit"/>
            </p:cNvPr>
            <p:cNvSpPr/>
            <p:nvPr/>
          </p:nvSpPr>
          <p:spPr>
            <a:xfrm>
              <a:off x="0" y="0"/>
              <a:ext cx="6851142" cy="8876030"/>
            </a:xfrm>
            <a:custGeom>
              <a:avLst/>
              <a:gdLst/>
              <a:ahLst/>
              <a:cxnLst/>
              <a:rect l="l" t="t" r="r" b="b"/>
              <a:pathLst>
                <a:path w="6851142" h="8876030">
                  <a:moveTo>
                    <a:pt x="0" y="0"/>
                  </a:moveTo>
                  <a:lnTo>
                    <a:pt x="6851142" y="0"/>
                  </a:lnTo>
                  <a:lnTo>
                    <a:pt x="6851142" y="8876030"/>
                  </a:lnTo>
                  <a:lnTo>
                    <a:pt x="0" y="8876030"/>
                  </a:lnTo>
                  <a:lnTo>
                    <a:pt x="0" y="0"/>
                  </a:lnTo>
                  <a:close/>
                </a:path>
              </a:pathLst>
            </a:custGeom>
            <a:blipFill>
              <a:blip r:embed="rId6"/>
              <a:stretch>
                <a:fillRect l="-9890" t="-11479" r="-9889" b="-11384"/>
              </a:stretch>
            </a:blipFill>
          </p:spPr>
          <p:txBody>
            <a:bodyPr/>
            <a:lstStyle/>
            <a:p>
              <a:endParaRPr lang="es-ES"/>
            </a:p>
          </p:txBody>
        </p:sp>
      </p:grpSp>
      <p:grpSp>
        <p:nvGrpSpPr>
          <p:cNvPr id="10" name="Group 10"/>
          <p:cNvGrpSpPr/>
          <p:nvPr/>
        </p:nvGrpSpPr>
        <p:grpSpPr>
          <a:xfrm>
            <a:off x="14965994" y="3345980"/>
            <a:ext cx="1901790" cy="2927756"/>
            <a:chOff x="0" y="0"/>
            <a:chExt cx="2535720" cy="3903675"/>
          </a:xfrm>
        </p:grpSpPr>
        <p:sp>
          <p:nvSpPr>
            <p:cNvPr id="11" name="Freeform 11"/>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7"/>
              <a:stretch>
                <a:fillRect r="-1" b="1"/>
              </a:stretch>
            </a:blipFill>
          </p:spPr>
          <p:txBody>
            <a:bodyPr/>
            <a:lstStyle/>
            <a:p>
              <a:endParaRPr lang="es-ES"/>
            </a:p>
          </p:txBody>
        </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155680" y="0"/>
            <a:ext cx="7105259" cy="10287000"/>
            <a:chOff x="0" y="0"/>
            <a:chExt cx="9473679" cy="13716000"/>
          </a:xfrm>
        </p:grpSpPr>
        <p:sp>
          <p:nvSpPr>
            <p:cNvPr id="3" name="Freeform 3"/>
            <p:cNvSpPr/>
            <p:nvPr/>
          </p:nvSpPr>
          <p:spPr>
            <a:xfrm>
              <a:off x="0" y="0"/>
              <a:ext cx="9473692" cy="13716000"/>
            </a:xfrm>
            <a:custGeom>
              <a:avLst/>
              <a:gdLst/>
              <a:ahLst/>
              <a:cxnLst/>
              <a:rect l="l" t="t" r="r" b="b"/>
              <a:pathLst>
                <a:path w="9473692" h="13716000">
                  <a:moveTo>
                    <a:pt x="0" y="0"/>
                  </a:moveTo>
                  <a:lnTo>
                    <a:pt x="9473692" y="0"/>
                  </a:lnTo>
                  <a:lnTo>
                    <a:pt x="9473692" y="13716000"/>
                  </a:lnTo>
                  <a:lnTo>
                    <a:pt x="0" y="13716000"/>
                  </a:lnTo>
                  <a:lnTo>
                    <a:pt x="0" y="0"/>
                  </a:lnTo>
                  <a:close/>
                </a:path>
              </a:pathLst>
            </a:custGeom>
            <a:blipFill>
              <a:blip r:embed="rId4"/>
              <a:stretch>
                <a:fillRect t="-1797" b="-1797"/>
              </a:stretch>
            </a:blipFill>
          </p:spPr>
          <p:txBody>
            <a:bodyPr/>
            <a:lstStyle/>
            <a:p>
              <a:endParaRPr lang="es-ES"/>
            </a:p>
          </p:txBody>
        </p:sp>
      </p:grpSp>
      <p:grpSp>
        <p:nvGrpSpPr>
          <p:cNvPr id="4" name="Group 4"/>
          <p:cNvGrpSpPr/>
          <p:nvPr/>
        </p:nvGrpSpPr>
        <p:grpSpPr>
          <a:xfrm>
            <a:off x="15022906" y="365846"/>
            <a:ext cx="2799445" cy="1224267"/>
            <a:chOff x="0" y="0"/>
            <a:chExt cx="3732593" cy="1632356"/>
          </a:xfrm>
        </p:grpSpPr>
        <p:sp>
          <p:nvSpPr>
            <p:cNvPr id="5" name="Freeform 5"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grpSp>
        <p:nvGrpSpPr>
          <p:cNvPr id="6" name="Group 6"/>
          <p:cNvGrpSpPr/>
          <p:nvPr/>
        </p:nvGrpSpPr>
        <p:grpSpPr>
          <a:xfrm>
            <a:off x="2604487" y="4343486"/>
            <a:ext cx="1896513" cy="2919632"/>
            <a:chOff x="0" y="0"/>
            <a:chExt cx="2528684" cy="3892842"/>
          </a:xfrm>
        </p:grpSpPr>
        <p:sp>
          <p:nvSpPr>
            <p:cNvPr id="7" name="Freeform 7"/>
            <p:cNvSpPr/>
            <p:nvPr/>
          </p:nvSpPr>
          <p:spPr>
            <a:xfrm flipH="1">
              <a:off x="0" y="0"/>
              <a:ext cx="2528697" cy="3892804"/>
            </a:xfrm>
            <a:custGeom>
              <a:avLst/>
              <a:gdLst/>
              <a:ahLst/>
              <a:cxnLst/>
              <a:rect l="l" t="t" r="r" b="b"/>
              <a:pathLst>
                <a:path w="2528697" h="3892804">
                  <a:moveTo>
                    <a:pt x="2528697" y="0"/>
                  </a:moveTo>
                  <a:lnTo>
                    <a:pt x="0" y="0"/>
                  </a:lnTo>
                  <a:lnTo>
                    <a:pt x="0" y="3892804"/>
                  </a:lnTo>
                  <a:lnTo>
                    <a:pt x="2528697" y="3892804"/>
                  </a:lnTo>
                  <a:lnTo>
                    <a:pt x="2528697" y="0"/>
                  </a:lnTo>
                  <a:close/>
                </a:path>
              </a:pathLst>
            </a:custGeom>
            <a:blipFill>
              <a:blip r:embed="rId6"/>
              <a:stretch>
                <a:fillRect/>
              </a:stretch>
            </a:blipFill>
          </p:spPr>
          <p:txBody>
            <a:bodyPr/>
            <a:lstStyle/>
            <a:p>
              <a:endParaRPr lang="es-ES"/>
            </a:p>
          </p:txBody>
        </p:sp>
      </p:grpSp>
      <p:grpSp>
        <p:nvGrpSpPr>
          <p:cNvPr id="8" name="Group 8"/>
          <p:cNvGrpSpPr/>
          <p:nvPr/>
        </p:nvGrpSpPr>
        <p:grpSpPr>
          <a:xfrm>
            <a:off x="4902735" y="2582943"/>
            <a:ext cx="5081035" cy="7186755"/>
            <a:chOff x="0" y="0"/>
            <a:chExt cx="6774713" cy="9582340"/>
          </a:xfrm>
        </p:grpSpPr>
        <p:sp>
          <p:nvSpPr>
            <p:cNvPr id="9" name="Freeform 9">
              <a:hlinkClick r:id="rId7" tooltip="https://canva.link/sz1jysllsq2llqq"/>
            </p:cNvPr>
            <p:cNvSpPr/>
            <p:nvPr/>
          </p:nvSpPr>
          <p:spPr>
            <a:xfrm>
              <a:off x="0" y="0"/>
              <a:ext cx="6774688" cy="9582277"/>
            </a:xfrm>
            <a:custGeom>
              <a:avLst/>
              <a:gdLst/>
              <a:ahLst/>
              <a:cxnLst/>
              <a:rect l="l" t="t" r="r" b="b"/>
              <a:pathLst>
                <a:path w="6774688" h="9582277">
                  <a:moveTo>
                    <a:pt x="0" y="0"/>
                  </a:moveTo>
                  <a:lnTo>
                    <a:pt x="6774688" y="0"/>
                  </a:lnTo>
                  <a:lnTo>
                    <a:pt x="6774688" y="9582277"/>
                  </a:lnTo>
                  <a:lnTo>
                    <a:pt x="0" y="9582277"/>
                  </a:lnTo>
                  <a:lnTo>
                    <a:pt x="0" y="0"/>
                  </a:lnTo>
                  <a:close/>
                </a:path>
              </a:pathLst>
            </a:custGeom>
            <a:blipFill>
              <a:blip r:embed="rId8"/>
              <a:stretch>
                <a:fillRect l="-407" r="-407"/>
              </a:stretch>
            </a:blipFill>
          </p:spPr>
          <p:txBody>
            <a:bodyPr/>
            <a:lstStyle/>
            <a:p>
              <a:endParaRPr lang="es-ES"/>
            </a:p>
          </p:txBody>
        </p:sp>
      </p:grpSp>
      <p:sp>
        <p:nvSpPr>
          <p:cNvPr id="10" name="TextBox 10"/>
          <p:cNvSpPr txBox="1"/>
          <p:nvPr/>
        </p:nvSpPr>
        <p:spPr>
          <a:xfrm>
            <a:off x="557089" y="800329"/>
            <a:ext cx="8282111"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EQUITY AUDIT VERIFICATION</a:t>
            </a:r>
          </a:p>
        </p:txBody>
      </p:sp>
      <p:sp>
        <p:nvSpPr>
          <p:cNvPr id="11" name="TextBox 11"/>
          <p:cNvSpPr txBox="1"/>
          <p:nvPr/>
        </p:nvSpPr>
        <p:spPr>
          <a:xfrm>
            <a:off x="574519" y="2895686"/>
            <a:ext cx="4059936" cy="14478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Take the next step:</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Check if your AI practice truly promotes fairness.</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025392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REFLECTING ON THE RESPONSIBLE USE OF AI</a:t>
            </a:r>
          </a:p>
        </p:txBody>
      </p:sp>
      <p:grpSp>
        <p:nvGrpSpPr>
          <p:cNvPr id="3" name="Group 3"/>
          <p:cNvGrpSpPr/>
          <p:nvPr/>
        </p:nvGrpSpPr>
        <p:grpSpPr>
          <a:xfrm>
            <a:off x="11430400" y="0"/>
            <a:ext cx="6857600" cy="10287000"/>
            <a:chOff x="0" y="0"/>
            <a:chExt cx="9143467" cy="13716000"/>
          </a:xfrm>
        </p:grpSpPr>
        <p:sp>
          <p:nvSpPr>
            <p:cNvPr id="4" name="Freeform 4"/>
            <p:cNvSpPr/>
            <p:nvPr/>
          </p:nvSpPr>
          <p:spPr>
            <a:xfrm>
              <a:off x="0" y="0"/>
              <a:ext cx="9143492" cy="13716000"/>
            </a:xfrm>
            <a:custGeom>
              <a:avLst/>
              <a:gdLst/>
              <a:ahLst/>
              <a:cxnLst/>
              <a:rect l="l" t="t" r="r" b="b"/>
              <a:pathLst>
                <a:path w="9143492" h="13716000">
                  <a:moveTo>
                    <a:pt x="0" y="0"/>
                  </a:moveTo>
                  <a:lnTo>
                    <a:pt x="9143492" y="0"/>
                  </a:lnTo>
                  <a:lnTo>
                    <a:pt x="9143492" y="13716000"/>
                  </a:lnTo>
                  <a:lnTo>
                    <a:pt x="0" y="13716000"/>
                  </a:lnTo>
                  <a:lnTo>
                    <a:pt x="0" y="0"/>
                  </a:lnTo>
                  <a:close/>
                </a:path>
              </a:pathLst>
            </a:custGeom>
            <a:blipFill>
              <a:blip r:embed="rId3"/>
              <a:stretch>
                <a:fillRect/>
              </a:stretch>
            </a:blipFill>
          </p:spPr>
          <p:txBody>
            <a:bodyPr/>
            <a:lstStyle/>
            <a:p>
              <a:endParaRPr lang="es-ES"/>
            </a:p>
          </p:txBody>
        </p:sp>
      </p:grpSp>
      <p:sp>
        <p:nvSpPr>
          <p:cNvPr id="5" name="TextBox 5"/>
          <p:cNvSpPr txBox="1"/>
          <p:nvPr/>
        </p:nvSpPr>
        <p:spPr>
          <a:xfrm>
            <a:off x="1028700" y="2073210"/>
            <a:ext cx="9555480" cy="50673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tools can bring many benefits, but their use requires careful consideration by all parties involved in the training ecosystem.</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Before relying on AI-based decisions, it is important to consider the potential impact on students, fairness in assessment, and the degree of human control over the process.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Reflect on the following questions: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When should AI results be questioned or ignored?</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Who is responsible if an AI-based decision leads to unfair outcomes?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Are there any training tasks where human judgment is preferable to AI?</a:t>
            </a:r>
          </a:p>
        </p:txBody>
      </p:sp>
      <p:grpSp>
        <p:nvGrpSpPr>
          <p:cNvPr id="6" name="Group 6"/>
          <p:cNvGrpSpPr/>
          <p:nvPr/>
        </p:nvGrpSpPr>
        <p:grpSpPr>
          <a:xfrm>
            <a:off x="2248870" y="7697583"/>
            <a:ext cx="6895130" cy="1913012"/>
            <a:chOff x="0" y="0"/>
            <a:chExt cx="8068031" cy="2238426"/>
          </a:xfrm>
        </p:grpSpPr>
        <p:sp>
          <p:nvSpPr>
            <p:cNvPr id="7" name="Freeform 7"/>
            <p:cNvSpPr/>
            <p:nvPr/>
          </p:nvSpPr>
          <p:spPr>
            <a:xfrm>
              <a:off x="0" y="0"/>
              <a:ext cx="8067990" cy="2238375"/>
            </a:xfrm>
            <a:custGeom>
              <a:avLst/>
              <a:gdLst/>
              <a:ahLst/>
              <a:cxnLst/>
              <a:rect l="l" t="t" r="r" b="b"/>
              <a:pathLst>
                <a:path w="8067990" h="2238375">
                  <a:moveTo>
                    <a:pt x="0" y="0"/>
                  </a:moveTo>
                  <a:lnTo>
                    <a:pt x="8067990" y="0"/>
                  </a:lnTo>
                  <a:lnTo>
                    <a:pt x="8067990" y="2238375"/>
                  </a:lnTo>
                  <a:lnTo>
                    <a:pt x="0" y="2238375"/>
                  </a:lnTo>
                  <a:lnTo>
                    <a:pt x="0" y="0"/>
                  </a:lnTo>
                  <a:close/>
                </a:path>
              </a:pathLst>
            </a:custGeom>
            <a:blipFill>
              <a:blip r:embed="rId4"/>
              <a:stretch>
                <a:fillRect t="-48741" r="-13974" b="-4345"/>
              </a:stretch>
            </a:blipFill>
          </p:spPr>
          <p:txBody>
            <a:bodyPr/>
            <a:lstStyle/>
            <a:p>
              <a:endParaRPr lang="es-ES"/>
            </a:p>
          </p:txBody>
        </p:sp>
      </p:grpSp>
      <p:sp>
        <p:nvSpPr>
          <p:cNvPr id="8" name="TextBox 8"/>
          <p:cNvSpPr txBox="1"/>
          <p:nvPr/>
        </p:nvSpPr>
        <p:spPr>
          <a:xfrm>
            <a:off x="2751876" y="8144501"/>
            <a:ext cx="5889118" cy="1009650"/>
          </a:xfrm>
          <a:prstGeom prst="rect">
            <a:avLst/>
          </a:prstGeom>
        </p:spPr>
        <p:txBody>
          <a:bodyPr lIns="0" tIns="0" rIns="0" bIns="0" rtlCol="0" anchor="t">
            <a:spAutoFit/>
          </a:bodyPr>
          <a:lstStyle/>
          <a:p>
            <a:pPr marL="0" lvl="0" indent="0" algn="ctr">
              <a:lnSpc>
                <a:spcPts val="2640"/>
              </a:lnSpc>
              <a:spcBef>
                <a:spcPct val="0"/>
              </a:spcBef>
            </a:pPr>
            <a:r>
              <a:rPr lang="en-US" sz="2400" u="none" strike="noStrike" dirty="0">
                <a:solidFill>
                  <a:srgbClr val="000000"/>
                </a:solidFill>
                <a:latin typeface="Lato Light" panose="020F0302020204030203" pitchFamily="34" charset="0"/>
                <a:ea typeface="Lato Bold Italics"/>
                <a:cs typeface="Lato Bold Italics"/>
                <a:sym typeface="Lato Bold Italics"/>
              </a:rPr>
              <a:t>Even the most advanced AI systems still rely on human judgment to interpret results and make fair decisions.</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8970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CRITICAL REFLECTION ON THE USE OF AI</a:t>
            </a:r>
          </a:p>
        </p:txBody>
      </p:sp>
      <p:grpSp>
        <p:nvGrpSpPr>
          <p:cNvPr id="3" name="Group 3"/>
          <p:cNvGrpSpPr/>
          <p:nvPr/>
        </p:nvGrpSpPr>
        <p:grpSpPr>
          <a:xfrm>
            <a:off x="10953493" y="-18288"/>
            <a:ext cx="7334507" cy="10323576"/>
            <a:chOff x="0" y="0"/>
            <a:chExt cx="9779343" cy="13764768"/>
          </a:xfrm>
        </p:grpSpPr>
        <p:sp>
          <p:nvSpPr>
            <p:cNvPr id="4" name="Freeform 4"/>
            <p:cNvSpPr/>
            <p:nvPr/>
          </p:nvSpPr>
          <p:spPr>
            <a:xfrm>
              <a:off x="0" y="0"/>
              <a:ext cx="9779381" cy="13764768"/>
            </a:xfrm>
            <a:custGeom>
              <a:avLst/>
              <a:gdLst/>
              <a:ahLst/>
              <a:cxnLst/>
              <a:rect l="l" t="t" r="r" b="b"/>
              <a:pathLst>
                <a:path w="9779381" h="13764768">
                  <a:moveTo>
                    <a:pt x="0" y="0"/>
                  </a:moveTo>
                  <a:lnTo>
                    <a:pt x="9779381" y="0"/>
                  </a:lnTo>
                  <a:lnTo>
                    <a:pt x="9779381" y="13764768"/>
                  </a:lnTo>
                  <a:lnTo>
                    <a:pt x="0" y="13764768"/>
                  </a:lnTo>
                  <a:lnTo>
                    <a:pt x="0" y="0"/>
                  </a:lnTo>
                  <a:close/>
                </a:path>
              </a:pathLst>
            </a:custGeom>
            <a:blipFill>
              <a:blip r:embed="rId3"/>
              <a:stretch>
                <a:fillRect r="-1000"/>
              </a:stretch>
            </a:blipFill>
          </p:spPr>
          <p:txBody>
            <a:bodyPr/>
            <a:lstStyle/>
            <a:p>
              <a:endParaRPr lang="es-ES"/>
            </a:p>
          </p:txBody>
        </p:sp>
      </p:grpSp>
      <p:grpSp>
        <p:nvGrpSpPr>
          <p:cNvPr id="5" name="Group 5"/>
          <p:cNvGrpSpPr/>
          <p:nvPr/>
        </p:nvGrpSpPr>
        <p:grpSpPr>
          <a:xfrm>
            <a:off x="37114" y="5929323"/>
            <a:ext cx="10953493" cy="3328977"/>
            <a:chOff x="0" y="0"/>
            <a:chExt cx="15821511" cy="4808461"/>
          </a:xfrm>
        </p:grpSpPr>
        <p:sp>
          <p:nvSpPr>
            <p:cNvPr id="6" name="Freeform 6"/>
            <p:cNvSpPr/>
            <p:nvPr/>
          </p:nvSpPr>
          <p:spPr>
            <a:xfrm>
              <a:off x="0" y="0"/>
              <a:ext cx="15821436" cy="4808474"/>
            </a:xfrm>
            <a:custGeom>
              <a:avLst/>
              <a:gdLst/>
              <a:ahLst/>
              <a:cxnLst/>
              <a:rect l="l" t="t" r="r" b="b"/>
              <a:pathLst>
                <a:path w="15821436" h="4808474">
                  <a:moveTo>
                    <a:pt x="0" y="0"/>
                  </a:moveTo>
                  <a:lnTo>
                    <a:pt x="15821436" y="0"/>
                  </a:lnTo>
                  <a:lnTo>
                    <a:pt x="15821436" y="4808474"/>
                  </a:lnTo>
                  <a:lnTo>
                    <a:pt x="0" y="4808474"/>
                  </a:lnTo>
                  <a:lnTo>
                    <a:pt x="0" y="0"/>
                  </a:lnTo>
                  <a:close/>
                </a:path>
              </a:pathLst>
            </a:custGeom>
            <a:blipFill>
              <a:blip r:embed="rId4"/>
              <a:stretch>
                <a:fillRect t="-377" b="-377"/>
              </a:stretch>
            </a:blipFill>
          </p:spPr>
          <p:txBody>
            <a:bodyPr/>
            <a:lstStyle/>
            <a:p>
              <a:endParaRPr lang="es-ES" dirty="0"/>
            </a:p>
          </p:txBody>
        </p:sp>
      </p:grpSp>
      <p:sp>
        <p:nvSpPr>
          <p:cNvPr id="7" name="TextBox 7"/>
          <p:cNvSpPr txBox="1"/>
          <p:nvPr/>
        </p:nvSpPr>
        <p:spPr>
          <a:xfrm>
            <a:off x="1028729" y="2337357"/>
            <a:ext cx="8970264"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tools can support many aspects of teaching and learning in vocational training for employment, but their use also raises important questions about equity, accountability, and professional judgment. The following questions are designed to encourage trainers to reflect on their own practice and critically consider how AI tools may influence learner decisions, learning opportunities, and outcomes in continuing vocational training contexts.</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924377"/>
            <a:ext cx="16633631" cy="8010525"/>
          </a:xfrm>
          <a:prstGeom prst="rect">
            <a:avLst/>
          </a:prstGeom>
        </p:spPr>
        <p:txBody>
          <a:bodyPr lIns="0" tIns="0" rIns="0" bIns="0" rtlCol="0" anchor="t">
            <a:spAutoFit/>
          </a:bodyPr>
          <a:lstStyle/>
          <a:p>
            <a:pPr algn="just">
              <a:lnSpc>
                <a:spcPts val="2639"/>
              </a:lnSpc>
            </a:pPr>
            <a:r>
              <a:rPr lang="en-US" sz="2400" b="1" dirty="0">
                <a:solidFill>
                  <a:srgbClr val="000000"/>
                </a:solidFill>
                <a:latin typeface="Lato Bold"/>
                <a:ea typeface="Lato Bold"/>
                <a:cs typeface="Lato Bold"/>
                <a:sym typeface="Lato Bold"/>
              </a:rPr>
              <a:t>Barocas, S., Hardt, M., &amp; Narayanan, A. (2019).</a:t>
            </a:r>
          </a:p>
          <a:p>
            <a:pPr algn="just">
              <a:lnSpc>
                <a:spcPts val="2639"/>
              </a:lnSpc>
            </a:pPr>
            <a:r>
              <a:rPr lang="en-US" sz="2400" dirty="0">
                <a:solidFill>
                  <a:srgbClr val="000000"/>
                </a:solidFill>
                <a:latin typeface="Lato Light" panose="020F0302020204030203" pitchFamily="34" charset="0"/>
                <a:ea typeface="Lato"/>
                <a:cs typeface="Lato"/>
                <a:sym typeface="Lato"/>
              </a:rPr>
              <a:t>Fairness and Machine Learning: Limitations and Opportunities.</a:t>
            </a:r>
          </a:p>
          <a:p>
            <a:pPr algn="just">
              <a:lnSpc>
                <a:spcPts val="2639"/>
              </a:lnSpc>
            </a:pPr>
            <a:endParaRPr lang="en-US" sz="2400" dirty="0">
              <a:solidFill>
                <a:srgbClr val="000000"/>
              </a:solidFill>
              <a:latin typeface="Lato"/>
              <a:ea typeface="Lato"/>
              <a:cs typeface="Lato"/>
              <a:sym typeface="Lato"/>
            </a:endParaRPr>
          </a:p>
          <a:p>
            <a:pPr algn="just">
              <a:lnSpc>
                <a:spcPts val="2639"/>
              </a:lnSpc>
            </a:pPr>
            <a:r>
              <a:rPr lang="en-US" sz="2400" b="1" dirty="0" err="1">
                <a:solidFill>
                  <a:srgbClr val="000000"/>
                </a:solidFill>
                <a:latin typeface="Lato Bold"/>
                <a:ea typeface="Lato Bold"/>
                <a:cs typeface="Lato Bold"/>
                <a:sym typeface="Lato Bold"/>
              </a:rPr>
              <a:t>Buolamwini</a:t>
            </a:r>
            <a:r>
              <a:rPr lang="en-US" sz="2400" b="1" dirty="0">
                <a:solidFill>
                  <a:srgbClr val="000000"/>
                </a:solidFill>
                <a:latin typeface="Lato Bold"/>
                <a:ea typeface="Lato Bold"/>
                <a:cs typeface="Lato Bold"/>
                <a:sym typeface="Lato Bold"/>
              </a:rPr>
              <a:t>, J., &amp; Gebru, T. (2018).</a:t>
            </a:r>
          </a:p>
          <a:p>
            <a:pPr algn="just">
              <a:lnSpc>
                <a:spcPts val="2639"/>
              </a:lnSpc>
            </a:pPr>
            <a:r>
              <a:rPr lang="en-US" sz="2400" dirty="0">
                <a:solidFill>
                  <a:srgbClr val="000000"/>
                </a:solidFill>
                <a:latin typeface="Lato Light" panose="020F0302020204030203" pitchFamily="34" charset="0"/>
                <a:sym typeface="Lato"/>
              </a:rPr>
              <a:t>Gender Shades: Intersectional Accuracy Disparities in Commercial Gender Classification.</a:t>
            </a:r>
          </a:p>
          <a:p>
            <a:pPr algn="just">
              <a:lnSpc>
                <a:spcPts val="2639"/>
              </a:lnSpc>
            </a:pPr>
            <a:endParaRPr lang="en-US" sz="2400"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European Commission (2019).</a:t>
            </a:r>
          </a:p>
          <a:p>
            <a:pPr marL="0" lvl="0" indent="0" algn="just">
              <a:lnSpc>
                <a:spcPts val="2639"/>
              </a:lnSpc>
              <a:spcBef>
                <a:spcPct val="0"/>
              </a:spcBef>
            </a:pPr>
            <a:r>
              <a:rPr lang="en-US" sz="2400" dirty="0">
                <a:solidFill>
                  <a:srgbClr val="000000"/>
                </a:solidFill>
                <a:latin typeface="Lato Light" panose="020F0302020204030203" pitchFamily="34" charset="0"/>
                <a:sym typeface="Lato"/>
              </a:rPr>
              <a:t>Ethics Guidelines for Trustworthy AI.</a:t>
            </a:r>
          </a:p>
          <a:p>
            <a:pPr marL="0" lvl="0" indent="0" algn="just">
              <a:lnSpc>
                <a:spcPts val="263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European Commission (2022).</a:t>
            </a:r>
          </a:p>
          <a:p>
            <a:pPr marL="0" lvl="0" indent="0" algn="just">
              <a:lnSpc>
                <a:spcPts val="2639"/>
              </a:lnSpc>
              <a:spcBef>
                <a:spcPct val="0"/>
              </a:spcBef>
            </a:pPr>
            <a:r>
              <a:rPr lang="en-US" sz="2400" dirty="0">
                <a:solidFill>
                  <a:srgbClr val="000000"/>
                </a:solidFill>
                <a:latin typeface="Lato Light" panose="020F0302020204030203" pitchFamily="34" charset="0"/>
                <a:sym typeface="Lato"/>
              </a:rPr>
              <a:t>Ethical Guidelines on the Use of Artificial Intelligence and Data in Teaching and Learning for Educators.</a:t>
            </a:r>
          </a:p>
          <a:p>
            <a:pPr marL="0" lvl="0" indent="0" algn="just">
              <a:lnSpc>
                <a:spcPts val="263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European Union (2024).</a:t>
            </a:r>
          </a:p>
          <a:p>
            <a:pPr algn="just">
              <a:lnSpc>
                <a:spcPts val="2639"/>
              </a:lnSpc>
              <a:spcBef>
                <a:spcPct val="0"/>
              </a:spcBef>
            </a:pPr>
            <a:r>
              <a:rPr lang="en-US" sz="2400" dirty="0">
                <a:solidFill>
                  <a:srgbClr val="000000"/>
                </a:solidFill>
                <a:latin typeface="Lato Light" panose="020F0302020204030203" pitchFamily="34" charset="0"/>
                <a:sym typeface="Lato"/>
              </a:rPr>
              <a:t>Artificial Intelligence Act (AI Act).</a:t>
            </a:r>
          </a:p>
          <a:p>
            <a:pPr marL="0" lvl="0" indent="0" algn="just">
              <a:lnSpc>
                <a:spcPts val="263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OECD (2019).</a:t>
            </a:r>
          </a:p>
          <a:p>
            <a:pPr lvl="0" indent="0" algn="just">
              <a:lnSpc>
                <a:spcPts val="2639"/>
              </a:lnSpc>
              <a:spcBef>
                <a:spcPct val="0"/>
              </a:spcBef>
            </a:pPr>
            <a:r>
              <a:rPr lang="en-US" sz="2400" dirty="0">
                <a:solidFill>
                  <a:srgbClr val="000000"/>
                </a:solidFill>
                <a:latin typeface="Lato Light" panose="020F0302020204030203" pitchFamily="34" charset="0"/>
                <a:sym typeface="Lato"/>
              </a:rPr>
              <a:t>OECD Principles on Artificial Intelligence.</a:t>
            </a:r>
          </a:p>
          <a:p>
            <a:pPr marL="0" lvl="0" indent="0" algn="just">
              <a:lnSpc>
                <a:spcPts val="263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UNESCO (2021).</a:t>
            </a:r>
          </a:p>
          <a:p>
            <a:pPr algn="just">
              <a:lnSpc>
                <a:spcPts val="2639"/>
              </a:lnSpc>
              <a:spcBef>
                <a:spcPct val="0"/>
              </a:spcBef>
            </a:pPr>
            <a:r>
              <a:rPr lang="en-US" sz="2400" dirty="0">
                <a:solidFill>
                  <a:srgbClr val="000000"/>
                </a:solidFill>
                <a:latin typeface="Lato Light" panose="020F0302020204030203" pitchFamily="34" charset="0"/>
                <a:sym typeface="Lato"/>
              </a:rPr>
              <a:t>Recommendation on the Ethics of Artificial Intelligence.</a:t>
            </a:r>
          </a:p>
          <a:p>
            <a:pPr marL="0" lvl="0" indent="0" algn="just">
              <a:lnSpc>
                <a:spcPts val="263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UNESCO (2023).</a:t>
            </a:r>
          </a:p>
          <a:p>
            <a:pPr marL="0" lvl="0" indent="0" algn="just">
              <a:lnSpc>
                <a:spcPts val="2639"/>
              </a:lnSpc>
              <a:spcBef>
                <a:spcPct val="0"/>
              </a:spcBef>
            </a:pPr>
            <a:r>
              <a:rPr lang="en-US" sz="2400" dirty="0">
                <a:solidFill>
                  <a:srgbClr val="000000"/>
                </a:solidFill>
                <a:latin typeface="Lato Light" panose="020F0302020204030203" pitchFamily="34" charset="0"/>
                <a:sym typeface="Lato"/>
              </a:rPr>
              <a:t>Guidance for Generative AI in Education and Research.</a:t>
            </a:r>
          </a:p>
          <a:p>
            <a:pPr marL="0" lvl="0" indent="0" algn="just">
              <a:lnSpc>
                <a:spcPts val="2639"/>
              </a:lnSpc>
              <a:spcBef>
                <a:spcPct val="0"/>
              </a:spcBef>
            </a:pPr>
            <a:endParaRPr lang="en-US" sz="2199" u="none" strike="noStrike" dirty="0">
              <a:solidFill>
                <a:srgbClr val="000000"/>
              </a:solidFill>
              <a:latin typeface="Lato"/>
              <a:ea typeface="Lato"/>
              <a:cs typeface="Lato"/>
              <a:sym typeface="Lato"/>
            </a:endParaRPr>
          </a:p>
        </p:txBody>
      </p:sp>
      <p:sp>
        <p:nvSpPr>
          <p:cNvPr id="3" name="TextBox 3"/>
          <p:cNvSpPr txBox="1"/>
          <p:nvPr/>
        </p:nvSpPr>
        <p:spPr>
          <a:xfrm>
            <a:off x="1028700" y="1085850"/>
            <a:ext cx="25614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 </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642671"/>
            <a:chOff x="0" y="0"/>
            <a:chExt cx="3117914" cy="856894"/>
          </a:xfrm>
        </p:grpSpPr>
        <p:sp>
          <p:nvSpPr>
            <p:cNvPr id="6" name="Freeform 6"/>
            <p:cNvSpPr/>
            <p:nvPr/>
          </p:nvSpPr>
          <p:spPr>
            <a:xfrm>
              <a:off x="0" y="0"/>
              <a:ext cx="3117912" cy="856895"/>
            </a:xfrm>
            <a:custGeom>
              <a:avLst/>
              <a:gdLst/>
              <a:ahLst/>
              <a:cxnLst/>
              <a:rect l="l" t="t" r="r" b="b"/>
              <a:pathLst>
                <a:path w="3117912" h="856895">
                  <a:moveTo>
                    <a:pt x="0" y="0"/>
                  </a:moveTo>
                  <a:lnTo>
                    <a:pt x="3117912" y="0"/>
                  </a:lnTo>
                  <a:lnTo>
                    <a:pt x="3117912" y="856895"/>
                  </a:lnTo>
                  <a:lnTo>
                    <a:pt x="0" y="856895"/>
                  </a:lnTo>
                  <a:close/>
                </a:path>
              </a:pathLst>
            </a:custGeom>
            <a:blipFill>
              <a:blip r:embed="rId4">
                <a:alphaModFix amt="0"/>
              </a:blip>
              <a:stretch>
                <a:fillRect t="-31134" b="-10662"/>
              </a:stretch>
            </a:blipFill>
          </p:spPr>
          <p:txBody>
            <a:bodyPr/>
            <a:lstStyle/>
            <a:p>
              <a:endParaRPr lang="es-ES"/>
            </a:p>
          </p:txBody>
        </p:sp>
        <p:sp>
          <p:nvSpPr>
            <p:cNvPr id="7" name="TextBox 7"/>
            <p:cNvSpPr txBox="1"/>
            <p:nvPr/>
          </p:nvSpPr>
          <p:spPr>
            <a:xfrm>
              <a:off x="0" y="0"/>
              <a:ext cx="3117914"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53924" b="-53924"/>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4" name="TextBox 14"/>
          <p:cNvSpPr txBox="1"/>
          <p:nvPr/>
        </p:nvSpPr>
        <p:spPr>
          <a:xfrm>
            <a:off x="9064173" y="8782050"/>
            <a:ext cx="6942236" cy="952500"/>
          </a:xfrm>
          <a:prstGeom prst="rect">
            <a:avLst/>
          </a:prstGeom>
        </p:spPr>
        <p:txBody>
          <a:bodyPr lIns="0" tIns="0" rIns="0" bIns="0" rtlCol="0" anchor="t">
            <a:spAutoFit/>
          </a:bodyPr>
          <a:lstStyle/>
          <a:p>
            <a:pPr marL="0" lvl="0" indent="0" algn="just">
              <a:lnSpc>
                <a:spcPts val="1889"/>
              </a:lnSpc>
              <a:spcBef>
                <a:spcPct val="0"/>
              </a:spcBef>
            </a:pPr>
            <a:r>
              <a:rPr lang="en-US" sz="1575"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3604</Words>
  <Application>Microsoft Office PowerPoint</Application>
  <PresentationFormat>Custom</PresentationFormat>
  <Paragraphs>386</Paragraphs>
  <Slides>37</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Lato</vt:lpstr>
      <vt:lpstr>Lato Light</vt:lpstr>
      <vt:lpstr>Quattrocento Bold</vt:lpstr>
      <vt:lpstr>Lato Italics</vt:lpstr>
      <vt:lpstr>Arial</vt:lpstr>
      <vt:lpstr>Lato Bold</vt:lpstr>
      <vt:lpstr>Calibri</vt:lpstr>
      <vt:lpstr>Oswald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4_INclusive trAIners</dc:title>
  <cp:lastModifiedBy>Jaione Santos Miguel</cp:lastModifiedBy>
  <cp:revision>11</cp:revision>
  <dcterms:created xsi:type="dcterms:W3CDTF">2006-08-16T00:00:00Z</dcterms:created>
  <dcterms:modified xsi:type="dcterms:W3CDTF">2026-09-14T16:35:08Z</dcterms:modified>
  <dc:identifier>DAHNkt_8G1U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E6A580B2-0442-4B5C-B12B-E06056DBF29C</vt:lpwstr>
  </property>
  <property fmtid="{D5CDD505-2E9C-101B-9397-08002B2CF9AE}" pid="3" name="ArticulatePath">
    <vt:lpwstr>M4 - Ensuring fairness in the use of AI</vt:lpwstr>
  </property>
</Properties>
</file>