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</p:sldIdLst>
  <p:sldSz cx="18288000" cy="10287000"/>
  <p:notesSz cx="6858000" cy="9144000"/>
  <p:embeddedFontLst>
    <p:embeddedFont>
      <p:font typeface="Lato" panose="020F0502020204030203" pitchFamily="34" charset="0"/>
      <p:regular r:id="rId41"/>
      <p:bold r:id="rId42"/>
      <p:italic r:id="rId43"/>
    </p:embeddedFont>
    <p:embeddedFont>
      <p:font typeface="Lato Bold" panose="020F0802020204030203" pitchFamily="34" charset="0"/>
      <p:regular r:id="rId44"/>
      <p:bold r:id="rId45"/>
    </p:embeddedFont>
    <p:embeddedFont>
      <p:font typeface="Lato Italics" panose="020B0604020202020204" charset="0"/>
      <p:regular r:id="rId46"/>
    </p:embeddedFont>
    <p:embeddedFont>
      <p:font typeface="Lato Light" panose="020F0302020204030203" pitchFamily="34" charset="0"/>
      <p:regular r:id="rId47"/>
    </p:embeddedFont>
    <p:embeddedFont>
      <p:font typeface="Oswald" pitchFamily="2" charset="0"/>
      <p:regular r:id="rId48"/>
      <p:bold r:id="rId49"/>
    </p:embeddedFont>
    <p:embeddedFont>
      <p:font typeface="Quattrocento Bold" panose="020B0604020202020204" charset="0"/>
      <p:regular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hyperlink" Target="https://drive.google.com/file/d/1k07LN6TqpVliopwtx6k5YhPvU5dsrjjq/view?usp=sharing" TargetMode="External"/><Relationship Id="rId10" Type="http://schemas.openxmlformats.org/officeDocument/2006/relationships/hyperlink" Target="https://www.canva.com/design/DAHCO5M3yWw/U8ecK-87NGR0qk9o96Nejw/edit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29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46.png"/><Relationship Id="rId5" Type="http://schemas.openxmlformats.org/officeDocument/2006/relationships/hyperlink" Target="https://drive.google.com/file/d/12-LuiPi1ugBWxmR4Ac7E3-e0-5U1Z69j/view?usp=drive_link" TargetMode="Externa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48.png"/><Relationship Id="rId5" Type="http://schemas.openxmlformats.org/officeDocument/2006/relationships/hyperlink" Target="https://docs.google.com/forms/d/e/1FAIpQLSd1K19QIepQcAY75-vNdvWPcK94sHWApNmqS_8dkSl2Gb2BOw/viewform" TargetMode="Externa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openxmlformats.org/officeDocument/2006/relationships/hyperlink" Target="https://drive.google.com/file/d/16L7_W5cDrO9U7kahj8P4A152-1Imsukh/view?usp=sharing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553975"/>
            <a:ext cx="824422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4: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Garantir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a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equidade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no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uso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da 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CONTENTE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00589" y="5977709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32437" y="619772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05698" y="278597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23849" y="298676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71676" y="320051"/>
            <a:ext cx="6214385" cy="2441143"/>
            <a:chOff x="0" y="0"/>
            <a:chExt cx="8285847" cy="32548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85840" cy="3254849"/>
            </a:xfrm>
            <a:custGeom>
              <a:avLst/>
              <a:gdLst/>
              <a:ahLst/>
              <a:cxnLst/>
              <a:rect l="l" t="t" r="r" b="b"/>
              <a:pathLst>
                <a:path w="8285840" h="3254849">
                  <a:moveTo>
                    <a:pt x="0" y="0"/>
                  </a:moveTo>
                  <a:lnTo>
                    <a:pt x="8285840" y="0"/>
                  </a:lnTo>
                  <a:lnTo>
                    <a:pt x="8285840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981" r="13091" b="3876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23825"/>
              <a:ext cx="8285847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UNIDADE 1: IDENTIFICANDO VIESES E DISCRIMINAÇÃO EM FERRAMENTAS DE IA UTILIZADAS NA EDUCAÇÃO PROFISSIONAL CONTINUADA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71676" y="7908560"/>
            <a:ext cx="6187402" cy="1850593"/>
            <a:chOff x="0" y="0"/>
            <a:chExt cx="8249869" cy="24674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49872" cy="2467451"/>
            </a:xfrm>
            <a:custGeom>
              <a:avLst/>
              <a:gdLst/>
              <a:ahLst/>
              <a:cxnLst/>
              <a:rect l="l" t="t" r="r" b="b"/>
              <a:pathLst>
                <a:path w="8249872" h="2467451">
                  <a:moveTo>
                    <a:pt x="0" y="0"/>
                  </a:moveTo>
                  <a:lnTo>
                    <a:pt x="8249872" y="0"/>
                  </a:lnTo>
                  <a:lnTo>
                    <a:pt x="824987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474" r="25726" b="276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824986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UNIDADE 4: EXPLORANDO PROJETOS INCLUSIVOS PARA SISTEMAS DE IA JUSTOS E ÉTICOS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64287" y="2585913"/>
            <a:ext cx="5105829" cy="1850593"/>
            <a:chOff x="0" y="0"/>
            <a:chExt cx="6807771" cy="24674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807770" cy="2467461"/>
            </a:xfrm>
            <a:custGeom>
              <a:avLst/>
              <a:gdLst/>
              <a:ahLst/>
              <a:cxnLst/>
              <a:rect l="l" t="t" r="r" b="b"/>
              <a:pathLst>
                <a:path w="6807770" h="2467461">
                  <a:moveTo>
                    <a:pt x="0" y="0"/>
                  </a:moveTo>
                  <a:lnTo>
                    <a:pt x="6807770" y="0"/>
                  </a:lnTo>
                  <a:lnTo>
                    <a:pt x="6807770" y="2467461"/>
                  </a:lnTo>
                  <a:lnTo>
                    <a:pt x="0" y="24674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071" b="2455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23825"/>
              <a:ext cx="6807771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UNIDADE 2: AVALIANDO A QUALIDADE DOS DADOS E A TRANSPARÊNCIA ALGORÍTMICA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58840" y="6002446"/>
            <a:ext cx="4789195" cy="1850593"/>
            <a:chOff x="0" y="0"/>
            <a:chExt cx="6385594" cy="246745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85598" cy="2467451"/>
            </a:xfrm>
            <a:custGeom>
              <a:avLst/>
              <a:gdLst/>
              <a:ahLst/>
              <a:cxnLst/>
              <a:rect l="l" t="t" r="r" b="b"/>
              <a:pathLst>
                <a:path w="6385598" h="2467451">
                  <a:moveTo>
                    <a:pt x="0" y="0"/>
                  </a:moveTo>
                  <a:lnTo>
                    <a:pt x="6385598" y="0"/>
                  </a:lnTo>
                  <a:lnTo>
                    <a:pt x="6385598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24" r="-18465" b="1635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23825"/>
              <a:ext cx="638559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UNIDADE 3: IMPLEMENTANDO ESTRATÉGIAS PARA MITIGAR A DESIGUALDADE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977182" y="32488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188055" y="64496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3752393F-115B-F10C-D552-96E57E6C8D48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4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5DD49BFD-7382-A94B-9419-104CDC7E78BC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2739"/>
            <a:ext cx="656053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APRENDIZAGEM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6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Insira a legenda aqui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228402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609604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4995329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515100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8047196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18197" y="2306427"/>
            <a:ext cx="13167405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cujo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difícil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caixa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preta")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389" y="5285110"/>
            <a:ext cx="1283026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e determine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sub-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5149" y="6770729"/>
            <a:ext cx="1283026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ferramentas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prejudicar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gênero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socioeconômica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histórico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anterior.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70992" y="8174517"/>
            <a:ext cx="1281660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painéis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padrões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sugiram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desvantagens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sistêmicas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69928" y="2301511"/>
            <a:ext cx="409975" cy="863879"/>
            <a:chOff x="0" y="0"/>
            <a:chExt cx="546633" cy="11518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69933" y="3682713"/>
            <a:ext cx="409975" cy="863879"/>
            <a:chOff x="0" y="0"/>
            <a:chExt cx="546633" cy="11518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9933" y="5077587"/>
            <a:ext cx="409975" cy="863879"/>
            <a:chOff x="0" y="0"/>
            <a:chExt cx="546633" cy="115183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9933" y="6588209"/>
            <a:ext cx="409975" cy="863879"/>
            <a:chOff x="0" y="0"/>
            <a:chExt cx="546633" cy="115183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27995" y="8120305"/>
            <a:ext cx="409975" cy="863879"/>
            <a:chOff x="0" y="0"/>
            <a:chExt cx="546633" cy="115183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 rot="-1022700">
            <a:off x="16380066" y="3594355"/>
            <a:ext cx="1639262" cy="2121370"/>
            <a:chOff x="0" y="0"/>
            <a:chExt cx="2185683" cy="2828493"/>
          </a:xfrm>
        </p:grpSpPr>
        <p:sp>
          <p:nvSpPr>
            <p:cNvPr id="34" name="Freeform 34" descr="Uma imagem contendo uma antena  Descrição gerad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958242" y="6221559"/>
            <a:ext cx="1728340" cy="2414454"/>
            <a:chOff x="0" y="0"/>
            <a:chExt cx="2304453" cy="3219272"/>
          </a:xfrm>
        </p:grpSpPr>
        <p:sp>
          <p:nvSpPr>
            <p:cNvPr id="36" name="Freeform 36" descr="Uma imagem contendo uma antena  Descrição gerad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448677" y="3775039"/>
            <a:ext cx="12684058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associadas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0DF00A6-4F85-92CB-A28C-40E266D69BC9}"/>
              </a:ext>
            </a:extLst>
          </p:cNvPr>
          <p:cNvSpPr txBox="1"/>
          <p:nvPr/>
        </p:nvSpPr>
        <p:spPr>
          <a:xfrm>
            <a:off x="1070639" y="1562268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t-BR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Após a conclusão deste módulo, os participantes serão capazes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1" y="2120206"/>
            <a:ext cx="10096500" cy="6666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desempenha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Neste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igualitário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design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simplesmente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discernimento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9600" y="7581900"/>
            <a:ext cx="8202835" cy="1786408"/>
            <a:chOff x="0" y="0"/>
            <a:chExt cx="10937113" cy="2381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37152" cy="2381877"/>
            </a:xfrm>
            <a:custGeom>
              <a:avLst/>
              <a:gdLst/>
              <a:ahLst/>
              <a:cxnLst/>
              <a:rect l="l" t="t" r="r" b="b"/>
              <a:pathLst>
                <a:path w="10937152" h="2381877">
                  <a:moveTo>
                    <a:pt x="0" y="0"/>
                  </a:moveTo>
                  <a:lnTo>
                    <a:pt x="10937152" y="0"/>
                  </a:lnTo>
                  <a:lnTo>
                    <a:pt x="10937152" y="2381877"/>
                  </a:lnTo>
                  <a:lnTo>
                    <a:pt x="0" y="23818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491" b="-1898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866470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PAPEL DO TREINADOR NA ERA DA INTELIGÊNCIA ARTIFICIAL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40795" y="7965517"/>
            <a:ext cx="7160444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irá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substituí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irá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720395"/>
            <a:ext cx="8300104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campo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oferecida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selecionam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candidatos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65277" y="1351436"/>
            <a:ext cx="7771848" cy="5183838"/>
            <a:chOff x="0" y="0"/>
            <a:chExt cx="10362463" cy="69117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62438" cy="6911721"/>
            </a:xfrm>
            <a:custGeom>
              <a:avLst/>
              <a:gdLst/>
              <a:ahLst/>
              <a:cxnLst/>
              <a:rect l="l" t="t" r="r" b="b"/>
              <a:pathLst>
                <a:path w="10362438" h="6911721">
                  <a:moveTo>
                    <a:pt x="0" y="0"/>
                  </a:moveTo>
                  <a:lnTo>
                    <a:pt x="10362438" y="0"/>
                  </a:lnTo>
                  <a:lnTo>
                    <a:pt x="10362438" y="6911721"/>
                  </a:lnTo>
                  <a:lnTo>
                    <a:pt x="0" y="6911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transmissor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conhecimentos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técnicos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um mentor e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também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​​de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automatizados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intérprete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mediadora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entre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estudantes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promotora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competência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digital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instrutores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precisam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capazes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reconhecer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ferramenta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possíveis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confiabilidade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julgamento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sempre deles.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431327" y="4610626"/>
            <a:ext cx="7425346" cy="4950228"/>
            <a:chOff x="0" y="0"/>
            <a:chExt cx="11059617" cy="73730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59668" cy="7373112"/>
            </a:xfrm>
            <a:custGeom>
              <a:avLst/>
              <a:gdLst/>
              <a:ahLst/>
              <a:cxnLst/>
              <a:rect l="l" t="t" r="r" b="b"/>
              <a:pathLst>
                <a:path w="11059668" h="7373112">
                  <a:moveTo>
                    <a:pt x="0" y="0"/>
                  </a:moveTo>
                  <a:lnTo>
                    <a:pt x="11059668" y="0"/>
                  </a:lnTo>
                  <a:lnTo>
                    <a:pt x="11059668" y="7373112"/>
                  </a:lnTo>
                  <a:lnTo>
                    <a:pt x="0" y="7373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89775" y="573405"/>
            <a:ext cx="6332449" cy="9264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1: </a:t>
            </a:r>
          </a:p>
          <a:p>
            <a:pPr marL="0" lvl="0" indent="0" algn="l">
              <a:lnSpc>
                <a:spcPts val="6600"/>
              </a:lnSpc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IDENTIFICAÇÃO DE VIESES E DISCRIMINAÇÃO EM FERRAMENTAS DE INTELIGÊNCIA ARTIFICIAL UTILIZADAS NA EDUCAÇÃO PROFISSIONAL CONTINUADA.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3927" y="7983351"/>
            <a:ext cx="8225851" cy="1835410"/>
            <a:chOff x="0" y="0"/>
            <a:chExt cx="10967802" cy="2447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67802" cy="2447239"/>
            </a:xfrm>
            <a:custGeom>
              <a:avLst/>
              <a:gdLst/>
              <a:ahLst/>
              <a:cxnLst/>
              <a:rect l="l" t="t" r="r" b="b"/>
              <a:pathLst>
                <a:path w="10967802" h="2447239">
                  <a:moveTo>
                    <a:pt x="0" y="0"/>
                  </a:moveTo>
                  <a:lnTo>
                    <a:pt x="10967802" y="0"/>
                  </a:lnTo>
                  <a:lnTo>
                    <a:pt x="10967802" y="2447239"/>
                  </a:lnTo>
                  <a:lnTo>
                    <a:pt x="0" y="2447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113" b="-1556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590020" y="28575"/>
            <a:ext cx="6697980" cy="10287000"/>
            <a:chOff x="0" y="0"/>
            <a:chExt cx="89306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30640" cy="13716000"/>
            </a:xfrm>
            <a:custGeom>
              <a:avLst/>
              <a:gdLst/>
              <a:ahLst/>
              <a:cxnLst/>
              <a:rect l="l" t="t" r="r" b="b"/>
              <a:pathLst>
                <a:path w="8930640" h="13716000">
                  <a:moveTo>
                    <a:pt x="0" y="0"/>
                  </a:moveTo>
                  <a:lnTo>
                    <a:pt x="8930640" y="0"/>
                  </a:lnTo>
                  <a:lnTo>
                    <a:pt x="893064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07364" y="722502"/>
            <a:ext cx="861148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QUE É VIÉS EM INTELIGÊNCIA ARTIFICIAL?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99233" y="8238420"/>
            <a:ext cx="7602093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frequentemente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refletem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sociais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Estar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instrutores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ferramentas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intervir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6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699" y="1563399"/>
            <a:ext cx="9543163" cy="5922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Quando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falamos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viés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estamos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referindo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à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sistemática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inerente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reforçar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discriminação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preconceito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estereótipos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continuada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saúde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(ECCS),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surgir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exemplo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Uma ferramenta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atribui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pontuações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baixas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carreira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direciona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estereotipadas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Uma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plataforma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apoio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recrutamento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coloca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desvantagem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candidatos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trajetórias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carreira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tradicionais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00100"/>
            <a:ext cx="1581269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IMPORTÂNCIA DE COMBATER O PRECONCEITO NA FORMAÇÃO PROFISSIONAL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730421"/>
            <a:ext cx="16230600" cy="778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preconceito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intrínseco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pensamento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Todos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nós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mundo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perspectiva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generalizamos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eficácia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entanto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viés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torna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quando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leva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tratamento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injusto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prejudica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As ferramentas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projetadas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esses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nível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organizacional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sistêmico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No campo da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impactar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ferramentas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automatizadas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orientação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carreira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análises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feedback.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Embora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possam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melhorar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eficiência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facilitar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personalizada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também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inadvertidamente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reforçar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distorcer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potencial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gerados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aceitos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verdades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decisões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finais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produto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dados,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critérios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projeto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limitações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erros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implícitos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Seu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educadores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é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criticamente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recomendações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compará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-las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outras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evidências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contextualizá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-las com base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necessidades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reais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aluno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Consequentemente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questão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apenas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existência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vieses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IA, mas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também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capacidade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organizações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profissionais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identificá-los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avaliá-los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mitigá-los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humana,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transparência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dessas ferramentas 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revisão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regular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seus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essenciais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contribua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inclusiva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equitativa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reproduzir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ampliar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preexistentes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65934" cy="10287000"/>
            <a:chOff x="0" y="0"/>
            <a:chExt cx="91545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54541" cy="13716000"/>
            </a:xfrm>
            <a:custGeom>
              <a:avLst/>
              <a:gdLst/>
              <a:ahLst/>
              <a:cxnLst/>
              <a:rect l="l" t="t" r="r" b="b"/>
              <a:pathLst>
                <a:path w="9154541" h="13716000">
                  <a:moveTo>
                    <a:pt x="0" y="0"/>
                  </a:moveTo>
                  <a:lnTo>
                    <a:pt x="9154541" y="0"/>
                  </a:lnTo>
                  <a:lnTo>
                    <a:pt x="915454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275747" y="2899815"/>
            <a:ext cx="954186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 IMPORTÂNCIA DE COMBATER O PRECONCEITO NA FORMAÇÃO PROFISSIONAL E DE CUIDADOS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5747" y="4548735"/>
            <a:ext cx="9983553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crucial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reconhecer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como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vieses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podem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ser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introduzidos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nos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IA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implementar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ativamente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estratégias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mitigá-los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 panose="020F0302020204030203" pitchFamily="34" charset="0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Dessa forma,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programas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desenvolvimento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profissional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podem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permanecer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equitativos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inclusivos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eficazes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garantindo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todos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participantes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tenham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oportunidade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ter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sucesso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crescer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9648" y="0"/>
            <a:ext cx="7388352" cy="10287000"/>
            <a:chOff x="0" y="0"/>
            <a:chExt cx="985113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51136" cy="13716000"/>
            </a:xfrm>
            <a:custGeom>
              <a:avLst/>
              <a:gdLst/>
              <a:ahLst/>
              <a:cxnLst/>
              <a:rect l="l" t="t" r="r" b="b"/>
              <a:pathLst>
                <a:path w="9851136" h="13716000">
                  <a:moveTo>
                    <a:pt x="0" y="0"/>
                  </a:moveTo>
                  <a:lnTo>
                    <a:pt x="9851136" y="0"/>
                  </a:lnTo>
                  <a:lnTo>
                    <a:pt x="98511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62" r="-1547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5545" y="477567"/>
            <a:ext cx="9378182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diretamente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ligado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empregabilidade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ligada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entrada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ascensão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mercado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Quando 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avançados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indireto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esses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distorcidos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vulneráveis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sub-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4859" y="4199874"/>
            <a:ext cx="9319555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certificações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influenciam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diretamente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mercado de </a:t>
            </a: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qualificado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licenças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produzirem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consistente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testes, quem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progride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quem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mercado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Nesse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qualificações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pessoa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4859" y="8420100"/>
            <a:ext cx="896112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i="1" u="none" strike="noStrike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Você consegue pensar em alguma situação em que uma ferramenta de IA possa, inadvertidamente, prejudicar alguns alunos?</a:t>
            </a:r>
          </a:p>
        </p:txBody>
      </p:sp>
      <p:grpSp>
        <p:nvGrpSpPr>
          <p:cNvPr id="7" name="Group 7"/>
          <p:cNvGrpSpPr/>
          <p:nvPr/>
        </p:nvGrpSpPr>
        <p:grpSpPr>
          <a:xfrm rot="-1491600">
            <a:off x="424819" y="7770485"/>
            <a:ext cx="757018" cy="704298"/>
            <a:chOff x="0" y="0"/>
            <a:chExt cx="1009358" cy="9390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9656" b="-894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18402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258" r="-87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11975" y="378912"/>
            <a:ext cx="956538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RISCOS DECORRENTES DO USO DE SISTEMAS DESLEAIS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1975" y="2095500"/>
            <a:ext cx="9917922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Plataformas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aprendizagem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personalizadas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base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desempenho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subjacentes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refletirem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suposições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tendenciosas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alguns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colocados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simplificados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ser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verdade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diminuir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expectativas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Sistemas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avaliação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automatizados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melhorar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privilegiar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estilos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linguagem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velocidade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profundidade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profissionais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prejudicar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idioma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aqueles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tradicional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Ferramentas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orientação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profissional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baseados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sugerir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padrões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detectados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Se esses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evidenciarem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desigual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profissões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inadvertidamente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direcionar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passadas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futuro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77688" y="1884241"/>
            <a:ext cx="10081612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auxiliar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feedback,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revelam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motivações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Estes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difíceis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totalmente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continua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usar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ambientes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pela IA.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pareçam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incomuns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situação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individual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puderem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7688" y="1038225"/>
            <a:ext cx="841608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IMPORTÂNCIA DA SUPERVISÃO HUMANA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767944" y="0"/>
            <a:ext cx="7349747" cy="10287000"/>
            <a:chOff x="0" y="0"/>
            <a:chExt cx="9799663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99701" cy="13716000"/>
            </a:xfrm>
            <a:custGeom>
              <a:avLst/>
              <a:gdLst/>
              <a:ahLst/>
              <a:cxnLst/>
              <a:rect l="l" t="t" r="r" b="b"/>
              <a:pathLst>
                <a:path w="9799701" h="13716000">
                  <a:moveTo>
                    <a:pt x="0" y="0"/>
                  </a:moveTo>
                  <a:lnTo>
                    <a:pt x="9799701" y="0"/>
                  </a:lnTo>
                  <a:lnTo>
                    <a:pt x="979970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29173" y="870336"/>
            <a:ext cx="990269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ONDE O VIÉS SE INFILTRA EM UM SISTEMA DE INTELIGÊNCIA ARTIFICIAL?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56605" y="2533707"/>
            <a:ext cx="9902695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surgir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e,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usar as ferramentas de IA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772400" y="5582064"/>
            <a:ext cx="719128" cy="780336"/>
            <a:chOff x="0" y="0"/>
            <a:chExt cx="958837" cy="10404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8850" cy="1040384"/>
            </a:xfrm>
            <a:custGeom>
              <a:avLst/>
              <a:gdLst/>
              <a:ahLst/>
              <a:cxnLst/>
              <a:rect l="l" t="t" r="r" b="b"/>
              <a:pathLst>
                <a:path w="958850" h="1040384">
                  <a:moveTo>
                    <a:pt x="0" y="0"/>
                  </a:moveTo>
                  <a:lnTo>
                    <a:pt x="958850" y="0"/>
                  </a:lnTo>
                  <a:lnTo>
                    <a:pt x="958850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08243" y="6660351"/>
            <a:ext cx="683295" cy="780336"/>
            <a:chOff x="0" y="0"/>
            <a:chExt cx="911060" cy="1040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1098" cy="1040384"/>
            </a:xfrm>
            <a:custGeom>
              <a:avLst/>
              <a:gdLst/>
              <a:ahLst/>
              <a:cxnLst/>
              <a:rect l="l" t="t" r="r" b="b"/>
              <a:pathLst>
                <a:path w="911098" h="1040384">
                  <a:moveTo>
                    <a:pt x="0" y="0"/>
                  </a:moveTo>
                  <a:lnTo>
                    <a:pt x="911098" y="0"/>
                  </a:lnTo>
                  <a:lnTo>
                    <a:pt x="911098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26531" y="7758435"/>
            <a:ext cx="683295" cy="725453"/>
            <a:chOff x="0" y="0"/>
            <a:chExt cx="911060" cy="967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1098" cy="967232"/>
            </a:xfrm>
            <a:custGeom>
              <a:avLst/>
              <a:gdLst/>
              <a:ahLst/>
              <a:cxnLst/>
              <a:rect l="l" t="t" r="r" b="b"/>
              <a:pathLst>
                <a:path w="911098" h="967232">
                  <a:moveTo>
                    <a:pt x="0" y="0"/>
                  </a:moveTo>
                  <a:lnTo>
                    <a:pt x="911098" y="0"/>
                  </a:lnTo>
                  <a:lnTo>
                    <a:pt x="911098" y="967232"/>
                  </a:lnTo>
                  <a:lnTo>
                    <a:pt x="0" y="96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-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83386" y="8773756"/>
            <a:ext cx="683295" cy="795899"/>
            <a:chOff x="0" y="0"/>
            <a:chExt cx="911060" cy="10611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1098" cy="1061212"/>
            </a:xfrm>
            <a:custGeom>
              <a:avLst/>
              <a:gdLst/>
              <a:ahLst/>
              <a:cxnLst/>
              <a:rect l="l" t="t" r="r" b="b"/>
              <a:pathLst>
                <a:path w="911098" h="1061212">
                  <a:moveTo>
                    <a:pt x="0" y="0"/>
                  </a:moveTo>
                  <a:lnTo>
                    <a:pt x="911098" y="0"/>
                  </a:lnTo>
                  <a:lnTo>
                    <a:pt x="911098" y="1061212"/>
                  </a:lnTo>
                  <a:lnTo>
                    <a:pt x="0" y="1061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7" r="-589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606700"/>
            <a:ext cx="51865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DISTORÇÃO DE DADOS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19556" y="1618016"/>
            <a:ext cx="9260401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referem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jovens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tempo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inteiro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requalificação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matriculados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acadêmicos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estagiários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Registros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destacam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estágios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equipamentos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estiverem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sub-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desfavorecidos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954829" y="8002326"/>
            <a:ext cx="6897644" cy="2036233"/>
            <a:chOff x="0" y="0"/>
            <a:chExt cx="8711954" cy="2571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11954" cy="2571759"/>
            </a:xfrm>
            <a:custGeom>
              <a:avLst/>
              <a:gdLst/>
              <a:ahLst/>
              <a:cxnLst/>
              <a:rect l="l" t="t" r="r" b="b"/>
              <a:pathLst>
                <a:path w="8711954" h="2571759">
                  <a:moveTo>
                    <a:pt x="0" y="0"/>
                  </a:moveTo>
                  <a:lnTo>
                    <a:pt x="8711954" y="0"/>
                  </a:lnTo>
                  <a:lnTo>
                    <a:pt x="8711954" y="2571759"/>
                  </a:lnTo>
                  <a:lnTo>
                    <a:pt x="0" y="2571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971" t="-35874" r="-26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9221" y="8591818"/>
            <a:ext cx="562886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Pergunte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mesmo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Este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reflete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diversidade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meus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78" y="0"/>
            <a:ext cx="6844884" cy="10287000"/>
            <a:chOff x="0" y="0"/>
            <a:chExt cx="912651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26474" cy="13716000"/>
            </a:xfrm>
            <a:custGeom>
              <a:avLst/>
              <a:gdLst/>
              <a:ahLst/>
              <a:cxnLst/>
              <a:rect l="l" t="t" r="r" b="b"/>
              <a:pathLst>
                <a:path w="9126474" h="13716000">
                  <a:moveTo>
                    <a:pt x="0" y="0"/>
                  </a:moveTo>
                  <a:lnTo>
                    <a:pt x="9126474" y="0"/>
                  </a:lnTo>
                  <a:lnTo>
                    <a:pt x="912647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35284" y="758645"/>
            <a:ext cx="494794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VIÉS ALGORITMO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5284" y="1682570"/>
            <a:ext cx="9924016" cy="601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ocorre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pareçam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equilibrados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preditiva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velocidade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penalizando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afinco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excessivamente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negligenciando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otimizar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trajetórias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aspirações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Até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design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simples,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43800" y="8420100"/>
            <a:ext cx="9924016" cy="1559285"/>
            <a:chOff x="0" y="0"/>
            <a:chExt cx="11102444" cy="17444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02372" cy="1744443"/>
            </a:xfrm>
            <a:custGeom>
              <a:avLst/>
              <a:gdLst/>
              <a:ahLst/>
              <a:cxnLst/>
              <a:rect l="l" t="t" r="r" b="b"/>
              <a:pathLst>
                <a:path w="11102372" h="1744443">
                  <a:moveTo>
                    <a:pt x="0" y="0"/>
                  </a:moveTo>
                  <a:lnTo>
                    <a:pt x="11102372" y="0"/>
                  </a:lnTo>
                  <a:lnTo>
                    <a:pt x="11102372" y="1744443"/>
                  </a:lnTo>
                  <a:lnTo>
                    <a:pt x="0" y="1744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3454" r="-7853" b="-69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797405" y="8856843"/>
            <a:ext cx="9416807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aspectos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desempenho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compreender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profissional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continuada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82350" y="0"/>
            <a:ext cx="7105650" cy="10287000"/>
            <a:chOff x="0" y="0"/>
            <a:chExt cx="94742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4200" cy="13716000"/>
            </a:xfrm>
            <a:custGeom>
              <a:avLst/>
              <a:gdLst/>
              <a:ahLst/>
              <a:cxnLst/>
              <a:rect l="l" t="t" r="r" b="b"/>
              <a:pathLst>
                <a:path w="9474200" h="13716000">
                  <a:moveTo>
                    <a:pt x="0" y="0"/>
                  </a:moveTo>
                  <a:lnTo>
                    <a:pt x="9474200" y="0"/>
                  </a:lnTo>
                  <a:lnTo>
                    <a:pt x="9474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6" b="-175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723900"/>
            <a:ext cx="90676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VIÉS NO PROCESSO DE TOMADA DE DECISÃO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78543" y="8252919"/>
            <a:ext cx="6886793" cy="1718809"/>
            <a:chOff x="0" y="0"/>
            <a:chExt cx="8686800" cy="216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6800" cy="2168017"/>
            </a:xfrm>
            <a:custGeom>
              <a:avLst/>
              <a:gdLst/>
              <a:ahLst/>
              <a:cxnLst/>
              <a:rect l="l" t="t" r="r" b="b"/>
              <a:pathLst>
                <a:path w="8686800" h="2168017">
                  <a:moveTo>
                    <a:pt x="0" y="0"/>
                  </a:moveTo>
                  <a:lnTo>
                    <a:pt x="8686800" y="0"/>
                  </a:lnTo>
                  <a:lnTo>
                    <a:pt x="8686800" y="2168017"/>
                  </a:lnTo>
                  <a:lnTo>
                    <a:pt x="0" y="216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2272" b="-70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797597"/>
            <a:ext cx="9697968" cy="601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estágios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subjetivas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rotulagem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").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Suposições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questioná-los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reforçar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estereótipos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presumindo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adequados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liderança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anteriores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08825" y="8559873"/>
            <a:ext cx="5626228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eliminam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viés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reproduzi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-lo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amplificá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-lo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muitos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estudantes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6483" y="942687"/>
            <a:ext cx="612829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VIÉSES GENERATIVOS DA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314590" y="8170648"/>
            <a:ext cx="6006603" cy="1780088"/>
            <a:chOff x="0" y="0"/>
            <a:chExt cx="7459586" cy="22106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59599" cy="2210640"/>
            </a:xfrm>
            <a:custGeom>
              <a:avLst/>
              <a:gdLst/>
              <a:ahLst/>
              <a:cxnLst/>
              <a:rect l="l" t="t" r="r" b="b"/>
              <a:pathLst>
                <a:path w="7459599" h="2210640">
                  <a:moveTo>
                    <a:pt x="0" y="0"/>
                  </a:moveTo>
                  <a:lnTo>
                    <a:pt x="7459599" y="0"/>
                  </a:lnTo>
                  <a:lnTo>
                    <a:pt x="7459599" y="2210640"/>
                  </a:lnTo>
                  <a:lnTo>
                    <a:pt x="0" y="2210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7112" r="-104540" b="-42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9050" y="0"/>
            <a:ext cx="6726869" cy="10287000"/>
            <a:chOff x="0" y="0"/>
            <a:chExt cx="8969159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69121" cy="13716000"/>
            </a:xfrm>
            <a:custGeom>
              <a:avLst/>
              <a:gdLst/>
              <a:ahLst/>
              <a:cxnLst/>
              <a:rect l="l" t="t" r="r" b="b"/>
              <a:pathLst>
                <a:path w="8969121" h="13716000">
                  <a:moveTo>
                    <a:pt x="0" y="0"/>
                  </a:moveTo>
                  <a:lnTo>
                    <a:pt x="8969121" y="0"/>
                  </a:lnTo>
                  <a:lnTo>
                    <a:pt x="896912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76483" y="1982545"/>
            <a:ext cx="9882817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Ferramentas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reproduzir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estereótipos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tendenciosas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reflitam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setores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detrimento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involuntariamente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marginalizam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novo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simples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sutis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04878" y="8493954"/>
            <a:ext cx="5426026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 sempre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necessário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gerados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IA antes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utilizá-los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sala de aula.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9993"/>
            <a:ext cx="18288000" cy="3025721"/>
            <a:chOff x="0" y="0"/>
            <a:chExt cx="24384000" cy="4034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034282"/>
            </a:xfrm>
            <a:custGeom>
              <a:avLst/>
              <a:gdLst/>
              <a:ahLst/>
              <a:cxnLst/>
              <a:rect l="l" t="t" r="r" b="b"/>
              <a:pathLst>
                <a:path w="24384000" h="4034282">
                  <a:moveTo>
                    <a:pt x="0" y="0"/>
                  </a:moveTo>
                  <a:lnTo>
                    <a:pt x="24384000" y="0"/>
                  </a:lnTo>
                  <a:lnTo>
                    <a:pt x="24384000" y="4034282"/>
                  </a:lnTo>
                  <a:lnTo>
                    <a:pt x="0" y="403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0129" b="-3108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43125" y="427768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Selecione o seu caso: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12736" y="5504936"/>
            <a:ext cx="4447984" cy="4205992"/>
            <a:chOff x="0" y="0"/>
            <a:chExt cx="5930646" cy="5607990"/>
          </a:xfrm>
        </p:grpSpPr>
        <p:sp>
          <p:nvSpPr>
            <p:cNvPr id="6" name="Freeform 6">
              <a:hlinkClick r:id="rId5"/>
            </p:cNvPr>
            <p:cNvSpPr/>
            <p:nvPr/>
          </p:nvSpPr>
          <p:spPr>
            <a:xfrm>
              <a:off x="0" y="0"/>
              <a:ext cx="5930646" cy="5607939"/>
            </a:xfrm>
            <a:custGeom>
              <a:avLst/>
              <a:gdLst/>
              <a:ahLst/>
              <a:cxnLst/>
              <a:rect l="l" t="t" r="r" b="b"/>
              <a:pathLst>
                <a:path w="5930646" h="5607939">
                  <a:moveTo>
                    <a:pt x="0" y="0"/>
                  </a:moveTo>
                  <a:lnTo>
                    <a:pt x="5930646" y="0"/>
                  </a:lnTo>
                  <a:lnTo>
                    <a:pt x="5930646" y="5607939"/>
                  </a:lnTo>
                  <a:lnTo>
                    <a:pt x="0" y="5607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43" t="-12174" r="-5012" b="-977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90836" y="4517450"/>
            <a:ext cx="3404140" cy="5014398"/>
            <a:chOff x="0" y="0"/>
            <a:chExt cx="4538853" cy="6685864"/>
          </a:xfrm>
        </p:grpSpPr>
        <p:sp>
          <p:nvSpPr>
            <p:cNvPr id="8" name="Freeform 8">
              <a:hlinkClick r:id="rId5"/>
            </p:cNvPr>
            <p:cNvSpPr/>
            <p:nvPr/>
          </p:nvSpPr>
          <p:spPr>
            <a:xfrm>
              <a:off x="0" y="0"/>
              <a:ext cx="4538853" cy="6685915"/>
            </a:xfrm>
            <a:custGeom>
              <a:avLst/>
              <a:gdLst/>
              <a:ahLst/>
              <a:cxnLst/>
              <a:rect l="l" t="t" r="r" b="b"/>
              <a:pathLst>
                <a:path w="4538853" h="6685915">
                  <a:moveTo>
                    <a:pt x="0" y="0"/>
                  </a:moveTo>
                  <a:lnTo>
                    <a:pt x="4538853" y="0"/>
                  </a:lnTo>
                  <a:lnTo>
                    <a:pt x="4538853" y="6685915"/>
                  </a:lnTo>
                  <a:lnTo>
                    <a:pt x="0" y="6685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938613"/>
            <a:ext cx="1028700" cy="914400"/>
            <a:chOff x="0" y="0"/>
            <a:chExt cx="1371600" cy="1219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1600" cy="1219200"/>
            </a:xfrm>
            <a:custGeom>
              <a:avLst/>
              <a:gdLst/>
              <a:ahLst/>
              <a:cxnLst/>
              <a:rect l="l" t="t" r="r" b="b"/>
              <a:pathLst>
                <a:path w="1371600" h="1219200">
                  <a:moveTo>
                    <a:pt x="0" y="0"/>
                  </a:moveTo>
                  <a:lnTo>
                    <a:pt x="1371600" y="0"/>
                  </a:lnTo>
                  <a:lnTo>
                    <a:pt x="1371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29552" y="2614736"/>
            <a:ext cx="1071562" cy="885825"/>
            <a:chOff x="0" y="0"/>
            <a:chExt cx="1428750" cy="1181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28750" cy="1181100"/>
            </a:xfrm>
            <a:custGeom>
              <a:avLst/>
              <a:gdLst/>
              <a:ahLst/>
              <a:cxnLst/>
              <a:rect l="l" t="t" r="r" b="b"/>
              <a:pathLst>
                <a:path w="1428750" h="1181100">
                  <a:moveTo>
                    <a:pt x="0" y="0"/>
                  </a:moveTo>
                  <a:lnTo>
                    <a:pt x="1428750" y="0"/>
                  </a:lnTo>
                  <a:lnTo>
                    <a:pt x="1428750" y="1181100"/>
                  </a:lnTo>
                  <a:lnTo>
                    <a:pt x="0" y="118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" name="Freeform 13">
            <a:hlinkClick r:id="rId10"/>
          </p:cNvPr>
          <p:cNvSpPr/>
          <p:nvPr/>
        </p:nvSpPr>
        <p:spPr>
          <a:xfrm>
            <a:off x="12078348" y="3681536"/>
            <a:ext cx="4414626" cy="6174443"/>
          </a:xfrm>
          <a:custGeom>
            <a:avLst/>
            <a:gdLst/>
            <a:ahLst/>
            <a:cxnLst/>
            <a:rect l="l" t="t" r="r" b="b"/>
            <a:pathLst>
              <a:path w="4414626" h="6174443">
                <a:moveTo>
                  <a:pt x="0" y="0"/>
                </a:moveTo>
                <a:lnTo>
                  <a:pt x="4414627" y="0"/>
                </a:lnTo>
                <a:lnTo>
                  <a:pt x="4414627" y="6174444"/>
                </a:lnTo>
                <a:lnTo>
                  <a:pt x="0" y="61744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TextBox 14"/>
          <p:cNvSpPr txBox="1"/>
          <p:nvPr/>
        </p:nvSpPr>
        <p:spPr>
          <a:xfrm>
            <a:off x="1028700" y="3044171"/>
            <a:ext cx="848379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EXERCÍCIO DE DETECÇÃO DE VIÉS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01114" y="287667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Responda às perguntas: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45691"/>
            <a:ext cx="5740458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2: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AVALIAÇÃO DA QUALIDADE DOS DADOS E DA TRANSPARÊNCIA ALGORÍTMICA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4282" y="0"/>
            <a:ext cx="7493718" cy="10287000"/>
            <a:chOff x="0" y="0"/>
            <a:chExt cx="9991623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91598" cy="13716000"/>
            </a:xfrm>
            <a:custGeom>
              <a:avLst/>
              <a:gdLst/>
              <a:ahLst/>
              <a:cxnLst/>
              <a:rect l="l" t="t" r="r" b="b"/>
              <a:pathLst>
                <a:path w="9991598" h="13716000">
                  <a:moveTo>
                    <a:pt x="0" y="0"/>
                  </a:moveTo>
                  <a:lnTo>
                    <a:pt x="9991598" y="0"/>
                  </a:lnTo>
                  <a:lnTo>
                    <a:pt x="9991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53054"/>
            <a:ext cx="863316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AVALIAÇÃO DA QUALIDADE DOS DADOS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85746"/>
            <a:ext cx="8633127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Conforme explicado na unidade anterior deste módulo, a Inteligência Artificial depende de grandes quantidades de dados para gerar resultados.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contexto da educação continuada em saúde (ECCS), é crucial entender que a qualidade desses dados influencia diretamente a confiabilidade das respostas ou recomendações fornecidas por um sistema de 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avaliação da qualidade dos dados envolve a análise de sua origem, atualidade, relevância e potencial viés. Dados incompletos, desatualizados ou mal representados podem levar a resultados imprecisos ou injustos que impactam negativamente o aprendizado dos alunos.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09700"/>
            <a:ext cx="16230600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campo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atualizados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adequadamente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sub-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coletadas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relevantes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pretende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Exemplo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Recomendação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roteiros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treinamento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especializações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avançadas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jovens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pois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bem-sucedidos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pertenciam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faixa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etária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Embora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explicitamente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fazer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reproduza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padrões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exclusão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Exemplo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Previsão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evasão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escolar.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frequência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irregular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primeiras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conciliam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familiares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levar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imprecisas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classificar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incorretamente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33577"/>
            <a:ext cx="956185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JULGAMENTO PROFISSIONAL NO USO DA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67173"/>
            <a:ext cx="8753807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ser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especialista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sólida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dados e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114346" y="293056"/>
            <a:ext cx="2799445" cy="1224267"/>
            <a:chOff x="0" y="0"/>
            <a:chExt cx="3732593" cy="1632356"/>
          </a:xfrm>
        </p:grpSpPr>
        <p:sp>
          <p:nvSpPr>
            <p:cNvPr id="5" name="Freeform 5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40117" y="0"/>
            <a:ext cx="7447883" cy="10287000"/>
            <a:chOff x="0" y="0"/>
            <a:chExt cx="9930511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0511" cy="13716000"/>
            </a:xfrm>
            <a:custGeom>
              <a:avLst/>
              <a:gdLst/>
              <a:ahLst/>
              <a:cxnLst/>
              <a:rect l="l" t="t" r="r" b="b"/>
              <a:pathLst>
                <a:path w="9930511" h="13716000">
                  <a:moveTo>
                    <a:pt x="0" y="0"/>
                  </a:moveTo>
                  <a:lnTo>
                    <a:pt x="9930511" y="0"/>
                  </a:lnTo>
                  <a:lnTo>
                    <a:pt x="993051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231" b="-36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965671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AVALIAÇÃO DA TRANSPARÊNCIA ALGORÍTMICA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19300"/>
            <a:ext cx="16230600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exige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básico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chega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código-fonte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ter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suficientes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questioná-los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saber quais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variáveis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corrigir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disponibiliza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1: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atribui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baixa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exibir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nota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justificativa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o professor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adequada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Por outro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quais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critérios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nota,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baixo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engajamento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raramente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fóruns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colaborativas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outros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quais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precipitadas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poderiam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54783"/>
            <a:ext cx="6286595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3: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ESTRATÉGIAS PARA MITIGAR AS POTENCIAIS DESIGUALDADES GERADAS PELA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5056" y="0"/>
            <a:ext cx="7660710" cy="10287000"/>
            <a:chOff x="0" y="0"/>
            <a:chExt cx="1021428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14229" cy="13716000"/>
            </a:xfrm>
            <a:custGeom>
              <a:avLst/>
              <a:gdLst/>
              <a:ahLst/>
              <a:cxnLst/>
              <a:rect l="l" t="t" r="r" b="b"/>
              <a:pathLst>
                <a:path w="10214229" h="13716000">
                  <a:moveTo>
                    <a:pt x="0" y="0"/>
                  </a:moveTo>
                  <a:lnTo>
                    <a:pt x="10214229" y="0"/>
                  </a:lnTo>
                  <a:lnTo>
                    <a:pt x="102142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28" b="-21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8961120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INCLUSÃO E ACESSIBILIDADE NO USO DA IA NA FORMAÇÃO PROFISSIONAL E ESCOLAR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933700"/>
            <a:ext cx="8961120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ligada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(DPC),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segunda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língua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professional.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57571" cy="10287000"/>
            <a:chOff x="0" y="0"/>
            <a:chExt cx="91434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3365" cy="13716000"/>
            </a:xfrm>
            <a:custGeom>
              <a:avLst/>
              <a:gdLst/>
              <a:ahLst/>
              <a:cxnLst/>
              <a:rect l="l" t="t" r="r" b="b"/>
              <a:pathLst>
                <a:path w="9143365" h="13716000">
                  <a:moveTo>
                    <a:pt x="0" y="0"/>
                  </a:moveTo>
                  <a:lnTo>
                    <a:pt x="9143365" y="0"/>
                  </a:lnTo>
                  <a:lnTo>
                    <a:pt x="91433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480416" y="709981"/>
            <a:ext cx="98001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OBSTÁCULOS OCULTOS AO USO DA INTELIGÊNCIA ARTIFICIAL EM SALA DE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80416" y="2523982"/>
            <a:ext cx="8610105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disponível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surgir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obstáculos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Interfaces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complexas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sobrecarregadas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alto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complexidade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Pressupõe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prévio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internet.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789070" y="7338215"/>
            <a:ext cx="7182850" cy="1663889"/>
            <a:chOff x="0" y="0"/>
            <a:chExt cx="9577134" cy="22185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77197" cy="2218500"/>
            </a:xfrm>
            <a:custGeom>
              <a:avLst/>
              <a:gdLst/>
              <a:ahLst/>
              <a:cxnLst/>
              <a:rect l="l" t="t" r="r" b="b"/>
              <a:pathLst>
                <a:path w="9577197" h="2218500">
                  <a:moveTo>
                    <a:pt x="0" y="0"/>
                  </a:moveTo>
                  <a:lnTo>
                    <a:pt x="9577197" y="0"/>
                  </a:lnTo>
                  <a:lnTo>
                    <a:pt x="9577197" y="2218500"/>
                  </a:lnTo>
                  <a:lnTo>
                    <a:pt x="0" y="221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16414" r="-118426" b="-1768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76527" y="7769040"/>
            <a:ext cx="5807935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inadvertidamente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excluído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quais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motivos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345143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PRINCÍPIOS PARA A INTEGRAÇÃO INCLUSIVA DA IA ​​NA EDUCAÇÃO PROFISSIONAL SUSTENTÁVEL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81155"/>
            <a:ext cx="16077343" cy="551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Flexibilidade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múltiplas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Adaptação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cognitiva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fazer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artificial: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simplificadas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tópicos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568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Alternativas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equivalentes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Mediação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mecânica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96831" y="8337605"/>
            <a:ext cx="7877011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i="1" u="none" strike="noStrike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Que estratégias poderiam ajudar a garantir que a IA beneficie todos os alunos, e não apenas aqueles mais familiarizados com as tecnologias digitais?</a:t>
            </a:r>
          </a:p>
        </p:txBody>
      </p:sp>
      <p:grpSp>
        <p:nvGrpSpPr>
          <p:cNvPr id="5" name="Group 5"/>
          <p:cNvGrpSpPr/>
          <p:nvPr/>
        </p:nvGrpSpPr>
        <p:grpSpPr>
          <a:xfrm rot="-661452">
            <a:off x="8520685" y="8432758"/>
            <a:ext cx="1093374" cy="1017228"/>
            <a:chOff x="0" y="0"/>
            <a:chExt cx="1009358" cy="9390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9656" b="-894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61589" y="1028700"/>
            <a:ext cx="950875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ESTRATÉGIAS PRÁTICAS PARA O ENSINO FUNDAMENTAL E COMPUTADOR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61589" y="2579838"/>
            <a:ext cx="8915398" cy="5922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Forneça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acessíveis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exemplos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carga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formular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ferramentas de IA.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Reformulando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ambíguos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sim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rascunhos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Incentive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materiais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multimodais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áudio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vídeo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estimula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561616" y="3152775"/>
            <a:ext cx="8697684" cy="4435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dirty="0"/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Utilize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inteligência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artificial para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adaptar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materiais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a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níveis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leitura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mais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fáceis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ajudar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simplificar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textos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técnicos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gerar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resumos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criar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explicações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passo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passo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Isso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pode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útil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estudantes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um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segundo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e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alunos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com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dificuldades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leitura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Monitore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o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impacto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nos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alunos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com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menor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domínio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das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habilidades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sym typeface="Lato Bold"/>
              </a:rPr>
              <a:t>digitais</a:t>
            </a:r>
            <a:r>
              <a:rPr lang="en-US" sz="2400" b="1" dirty="0">
                <a:solidFill>
                  <a:srgbClr val="000000"/>
                </a:solidFill>
                <a:latin typeface="Lato Light"/>
                <a:sym typeface="Lato Bold"/>
              </a:rPr>
              <a:t>. 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Observe quem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se beneficia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da IA ​​e quem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hesita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perde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o interesse.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Ofereça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suporte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adicional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ou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alternativas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as lacunas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"/>
              </a:rPr>
              <a:t>agravem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4149" y="1541206"/>
            <a:ext cx="596458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DE APRENDIZAGEM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9772" cy="10287000"/>
            <a:chOff x="0" y="0"/>
            <a:chExt cx="9146362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6413" cy="13716000"/>
            </a:xfrm>
            <a:custGeom>
              <a:avLst/>
              <a:gdLst/>
              <a:ahLst/>
              <a:cxnLst/>
              <a:rect l="l" t="t" r="r" b="b"/>
              <a:pathLst>
                <a:path w="9146413" h="13716000">
                  <a:moveTo>
                    <a:pt x="0" y="0"/>
                  </a:moveTo>
                  <a:lnTo>
                    <a:pt x="9146413" y="0"/>
                  </a:lnTo>
                  <a:lnTo>
                    <a:pt x="91464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4822" y="4112855"/>
            <a:ext cx="4532229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 está preparado para usar a inteligência artificial para avaliar os alunos de forma inclusiva e promover a igualdade?</a:t>
            </a:r>
          </a:p>
        </p:txBody>
      </p:sp>
      <p:grpSp>
        <p:nvGrpSpPr>
          <p:cNvPr id="6" name="Group 6"/>
          <p:cNvGrpSpPr/>
          <p:nvPr/>
        </p:nvGrpSpPr>
        <p:grpSpPr>
          <a:xfrm rot="-2305740">
            <a:off x="10523849" y="5403694"/>
            <a:ext cx="1808778" cy="2787606"/>
            <a:chOff x="0" y="0"/>
            <a:chExt cx="2411705" cy="3716807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411730" cy="3716782"/>
            </a:xfrm>
            <a:custGeom>
              <a:avLst/>
              <a:gdLst/>
              <a:ahLst/>
              <a:cxnLst/>
              <a:rect l="l" t="t" r="r" b="b"/>
              <a:pathLst>
                <a:path w="2411730" h="3716782">
                  <a:moveTo>
                    <a:pt x="2411730" y="0"/>
                  </a:moveTo>
                  <a:lnTo>
                    <a:pt x="0" y="0"/>
                  </a:lnTo>
                  <a:lnTo>
                    <a:pt x="0" y="3716782"/>
                  </a:lnTo>
                  <a:lnTo>
                    <a:pt x="2411730" y="3716782"/>
                  </a:lnTo>
                  <a:lnTo>
                    <a:pt x="2411730" y="0"/>
                  </a:lnTo>
                  <a:close/>
                </a:path>
              </a:pathLst>
            </a:custGeom>
            <a:blipFill>
              <a:blip r:embed="rId4"/>
              <a:stretch>
                <a:fillRect l="-6739" t="-662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34676" y="2874064"/>
            <a:ext cx="3914204" cy="6958584"/>
            <a:chOff x="0" y="0"/>
            <a:chExt cx="5218938" cy="9278112"/>
          </a:xfrm>
        </p:grpSpPr>
        <p:sp>
          <p:nvSpPr>
            <p:cNvPr id="9" name="Freeform 9">
              <a:hlinkClick r:id="rId5" tooltip="https://drive.google.com/file/d/12-LuiPi1ugBWxmR4Ac7E3-e0-5U1Z69j/view?usp=drive_link"/>
            </p:cNvPr>
            <p:cNvSpPr/>
            <p:nvPr/>
          </p:nvSpPr>
          <p:spPr>
            <a:xfrm>
              <a:off x="0" y="0"/>
              <a:ext cx="5218938" cy="9278112"/>
            </a:xfrm>
            <a:custGeom>
              <a:avLst/>
              <a:gdLst/>
              <a:ahLst/>
              <a:cxnLst/>
              <a:rect l="l" t="t" r="r" b="b"/>
              <a:pathLst>
                <a:path w="5218938" h="9278112">
                  <a:moveTo>
                    <a:pt x="0" y="0"/>
                  </a:moveTo>
                  <a:lnTo>
                    <a:pt x="5218938" y="0"/>
                  </a:lnTo>
                  <a:lnTo>
                    <a:pt x="5218938" y="9278112"/>
                  </a:lnTo>
                  <a:lnTo>
                    <a:pt x="0" y="9278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562" b="-15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34096"/>
            <a:ext cx="5982858" cy="500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4: </a:t>
            </a:r>
          </a:p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EXPLORE PROJETOS INCLUSIVOS PARA SISTEMAS DE IA JUSTOS E ÉTICOS.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7363616" cy="10287000"/>
            <a:chOff x="0" y="0"/>
            <a:chExt cx="981815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18116" cy="13716000"/>
            </a:xfrm>
            <a:custGeom>
              <a:avLst/>
              <a:gdLst/>
              <a:ahLst/>
              <a:cxnLst/>
              <a:rect l="l" t="t" r="r" b="b"/>
              <a:pathLst>
                <a:path w="9818116" h="13716000">
                  <a:moveTo>
                    <a:pt x="0" y="0"/>
                  </a:moveTo>
                  <a:lnTo>
                    <a:pt x="9818116" y="0"/>
                  </a:lnTo>
                  <a:lnTo>
                    <a:pt x="981811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957764" y="1126517"/>
            <a:ext cx="9807676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QUESTIONÁRIO SOBRE OS PRINCÍPIOS DA EQUIDADE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57764" y="2935786"/>
            <a:ext cx="89611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Teste seus conhecimentos e avalie sua compreensão do conceito de imparcialidade em inteligência artificial.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78552" y="3574237"/>
            <a:ext cx="5138337" cy="6657032"/>
            <a:chOff x="0" y="0"/>
            <a:chExt cx="6851117" cy="8876043"/>
          </a:xfrm>
        </p:grpSpPr>
        <p:sp>
          <p:nvSpPr>
            <p:cNvPr id="9" name="Freeform 9">
              <a:hlinkClick r:id="rId5"/>
            </p:cNvPr>
            <p:cNvSpPr/>
            <p:nvPr/>
          </p:nvSpPr>
          <p:spPr>
            <a:xfrm>
              <a:off x="0" y="0"/>
              <a:ext cx="6851142" cy="8876030"/>
            </a:xfrm>
            <a:custGeom>
              <a:avLst/>
              <a:gdLst/>
              <a:ahLst/>
              <a:cxnLst/>
              <a:rect l="l" t="t" r="r" b="b"/>
              <a:pathLst>
                <a:path w="6851142" h="8876030">
                  <a:moveTo>
                    <a:pt x="0" y="0"/>
                  </a:moveTo>
                  <a:lnTo>
                    <a:pt x="6851142" y="0"/>
                  </a:lnTo>
                  <a:lnTo>
                    <a:pt x="6851142" y="8876030"/>
                  </a:lnTo>
                  <a:lnTo>
                    <a:pt x="0" y="887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9890" t="-11479" r="-9889" b="-113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994" y="3345980"/>
            <a:ext cx="1901790" cy="2927756"/>
            <a:chOff x="0" y="0"/>
            <a:chExt cx="2535720" cy="39036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35682" cy="3903726"/>
            </a:xfrm>
            <a:custGeom>
              <a:avLst/>
              <a:gdLst/>
              <a:ahLst/>
              <a:cxnLst/>
              <a:rect l="l" t="t" r="r" b="b"/>
              <a:pathLst>
                <a:path w="2535682" h="3903726">
                  <a:moveTo>
                    <a:pt x="0" y="0"/>
                  </a:moveTo>
                  <a:lnTo>
                    <a:pt x="2535682" y="0"/>
                  </a:lnTo>
                  <a:lnTo>
                    <a:pt x="2535682" y="3903726"/>
                  </a:lnTo>
                  <a:lnTo>
                    <a:pt x="0" y="3903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55680" y="0"/>
            <a:ext cx="7105259" cy="10287000"/>
            <a:chOff x="0" y="0"/>
            <a:chExt cx="94736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3692" cy="13716000"/>
            </a:xfrm>
            <a:custGeom>
              <a:avLst/>
              <a:gdLst/>
              <a:ahLst/>
              <a:cxnLst/>
              <a:rect l="l" t="t" r="r" b="b"/>
              <a:pathLst>
                <a:path w="9473692" h="13716000">
                  <a:moveTo>
                    <a:pt x="0" y="0"/>
                  </a:moveTo>
                  <a:lnTo>
                    <a:pt x="9473692" y="0"/>
                  </a:lnTo>
                  <a:lnTo>
                    <a:pt x="94736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97" b="-17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04487" y="4343486"/>
            <a:ext cx="1896513" cy="2919632"/>
            <a:chOff x="0" y="0"/>
            <a:chExt cx="2528684" cy="3892842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528697" cy="3892804"/>
            </a:xfrm>
            <a:custGeom>
              <a:avLst/>
              <a:gdLst/>
              <a:ahLst/>
              <a:cxnLst/>
              <a:rect l="l" t="t" r="r" b="b"/>
              <a:pathLst>
                <a:path w="2528697" h="3892804">
                  <a:moveTo>
                    <a:pt x="2528697" y="0"/>
                  </a:moveTo>
                  <a:lnTo>
                    <a:pt x="0" y="0"/>
                  </a:lnTo>
                  <a:lnTo>
                    <a:pt x="0" y="3892804"/>
                  </a:lnTo>
                  <a:lnTo>
                    <a:pt x="2528697" y="3892804"/>
                  </a:lnTo>
                  <a:lnTo>
                    <a:pt x="2528697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38225"/>
            <a:ext cx="805874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VERIFICAÇÃO DE REVISÃO DE CAPITAL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454925"/>
            <a:ext cx="4059936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Dê o próximo passo: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Veja se suas práticas de IA realmente promovem a equidade.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058073" y="2670048"/>
            <a:ext cx="5081035" cy="7186755"/>
            <a:chOff x="0" y="0"/>
            <a:chExt cx="6774713" cy="9582340"/>
          </a:xfrm>
        </p:grpSpPr>
        <p:sp>
          <p:nvSpPr>
            <p:cNvPr id="11" name="Freeform 11">
              <a:hlinkClick r:id="rId6"/>
            </p:cNvPr>
            <p:cNvSpPr/>
            <p:nvPr/>
          </p:nvSpPr>
          <p:spPr>
            <a:xfrm>
              <a:off x="0" y="0"/>
              <a:ext cx="6774688" cy="9582277"/>
            </a:xfrm>
            <a:custGeom>
              <a:avLst/>
              <a:gdLst/>
              <a:ahLst/>
              <a:cxnLst/>
              <a:rect l="l" t="t" r="r" b="b"/>
              <a:pathLst>
                <a:path w="6774688" h="9582277">
                  <a:moveTo>
                    <a:pt x="0" y="0"/>
                  </a:moveTo>
                  <a:lnTo>
                    <a:pt x="6774688" y="0"/>
                  </a:lnTo>
                  <a:lnTo>
                    <a:pt x="6774688" y="9582277"/>
                  </a:lnTo>
                  <a:lnTo>
                    <a:pt x="0" y="9582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07" r="-40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72341"/>
            <a:ext cx="1025392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REFLEXÕES SOBRE O USO RESPONSÁVEL DA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430400" y="0"/>
            <a:ext cx="6857600" cy="10287000"/>
            <a:chOff x="0" y="0"/>
            <a:chExt cx="9143467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3492" cy="13716000"/>
            </a:xfrm>
            <a:custGeom>
              <a:avLst/>
              <a:gdLst/>
              <a:ahLst/>
              <a:cxnLst/>
              <a:rect l="l" t="t" r="r" b="b"/>
              <a:pathLst>
                <a:path w="9143492" h="13716000">
                  <a:moveTo>
                    <a:pt x="0" y="0"/>
                  </a:moveTo>
                  <a:lnTo>
                    <a:pt x="9143492" y="0"/>
                  </a:lnTo>
                  <a:lnTo>
                    <a:pt x="91434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797617"/>
            <a:ext cx="9555480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trazer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benefícios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cuidadosa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partes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interessadas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ecossistema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imparcialidade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Quando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ignoradas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Quem é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levar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preferível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248870" y="8044375"/>
            <a:ext cx="6895130" cy="1913012"/>
            <a:chOff x="0" y="0"/>
            <a:chExt cx="8068031" cy="2238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67990" cy="2238375"/>
            </a:xfrm>
            <a:custGeom>
              <a:avLst/>
              <a:gdLst/>
              <a:ahLst/>
              <a:cxnLst/>
              <a:rect l="l" t="t" r="r" b="b"/>
              <a:pathLst>
                <a:path w="8067990" h="2238375">
                  <a:moveTo>
                    <a:pt x="0" y="0"/>
                  </a:moveTo>
                  <a:lnTo>
                    <a:pt x="8067990" y="0"/>
                  </a:lnTo>
                  <a:lnTo>
                    <a:pt x="8067990" y="2238375"/>
                  </a:lnTo>
                  <a:lnTo>
                    <a:pt x="0" y="2238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8741" r="-13974" b="-434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63425" y="8334010"/>
            <a:ext cx="6065984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Mesmo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avançados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ainda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dependem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humano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tomar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justas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897029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REFLEXÃO CRÍTICA SOBRE O USO DA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53493" y="-18288"/>
            <a:ext cx="7334507" cy="10323576"/>
            <a:chOff x="0" y="0"/>
            <a:chExt cx="9779343" cy="13764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79381" cy="13764768"/>
            </a:xfrm>
            <a:custGeom>
              <a:avLst/>
              <a:gdLst/>
              <a:ahLst/>
              <a:cxnLst/>
              <a:rect l="l" t="t" r="r" b="b"/>
              <a:pathLst>
                <a:path w="9779381" h="13764768">
                  <a:moveTo>
                    <a:pt x="0" y="0"/>
                  </a:moveTo>
                  <a:lnTo>
                    <a:pt x="9779381" y="0"/>
                  </a:lnTo>
                  <a:lnTo>
                    <a:pt x="9779381" y="13764768"/>
                  </a:lnTo>
                  <a:lnTo>
                    <a:pt x="0" y="13764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0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004678"/>
            <a:ext cx="9619630" cy="2923591"/>
            <a:chOff x="0" y="0"/>
            <a:chExt cx="15821511" cy="48084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21436" cy="4808474"/>
            </a:xfrm>
            <a:custGeom>
              <a:avLst/>
              <a:gdLst/>
              <a:ahLst/>
              <a:cxnLst/>
              <a:rect l="l" t="t" r="r" b="b"/>
              <a:pathLst>
                <a:path w="15821436" h="4808474">
                  <a:moveTo>
                    <a:pt x="0" y="0"/>
                  </a:moveTo>
                  <a:lnTo>
                    <a:pt x="15821436" y="0"/>
                  </a:lnTo>
                  <a:lnTo>
                    <a:pt x="15821436" y="4808474"/>
                  </a:lnTo>
                  <a:lnTo>
                    <a:pt x="0" y="4808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77" b="-37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Freeform 7"/>
          <p:cNvSpPr/>
          <p:nvPr/>
        </p:nvSpPr>
        <p:spPr>
          <a:xfrm>
            <a:off x="490668" y="6150178"/>
            <a:ext cx="10157649" cy="3257549"/>
          </a:xfrm>
          <a:custGeom>
            <a:avLst/>
            <a:gdLst/>
            <a:ahLst/>
            <a:cxnLst/>
            <a:rect l="l" t="t" r="r" b="b"/>
            <a:pathLst>
              <a:path w="10157649" h="2830068">
                <a:moveTo>
                  <a:pt x="0" y="0"/>
                </a:moveTo>
                <a:lnTo>
                  <a:pt x="10157648" y="0"/>
                </a:lnTo>
                <a:lnTo>
                  <a:pt x="10157648" y="2830068"/>
                </a:lnTo>
                <a:lnTo>
                  <a:pt x="0" y="28300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084346" y="6708915"/>
            <a:ext cx="8970293" cy="2051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18" lvl="1" indent="-194309" algn="l">
              <a:lnSpc>
                <a:spcPts val="2699"/>
              </a:lnSpc>
              <a:buFont typeface="Arial"/>
              <a:buChar char="•"/>
            </a:pP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Quando as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conclusões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devem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ser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contestadas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ignoradas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buFont typeface="Arial"/>
              <a:buChar char="•"/>
            </a:pP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Quem é o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responsável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uma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decisão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assistida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IA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levar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injustos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Existem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tarefas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treinamento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IA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deve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ser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usada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empregadores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podem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perceber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​​no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treinamento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avaliação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29" y="2023228"/>
            <a:ext cx="8970264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levanta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incentivar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refletirem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própria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ferramentas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12520"/>
            <a:ext cx="16854558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Comissão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Diretrizes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uma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confiável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Comissão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(2022).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Diretrizes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professores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e dados no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ensino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aprendizagem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União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(2024).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Lei da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(Lei de IA).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Regulamento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estabelece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regras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harmonizadas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sobre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inteligência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União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(2021).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Recomendação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(2023).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Diretrizes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Generativa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Educação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Pesquisa.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OCDE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Princípios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OCDE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Barocas, S., Hardt, M. e Narayanan, A. (2019).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Equidade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aprendizado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máquina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limitações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oportunidades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Buolamwini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J. e Gebru, T. (2018).</a:t>
            </a:r>
          </a:p>
          <a:p>
            <a:pPr marL="0" lvl="0" indent="0" algn="l">
              <a:lnSpc>
                <a:spcPts val="2399"/>
              </a:lnSpc>
            </a:pP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Nuances de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gênero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Disparidades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interseccionais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precisão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classificação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comercial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gênero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843962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Começar de novo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Curso de saída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m logotipo com a cabeça de uma pessoa dentro de um círculo.  O conteúdo gerado por IA pode estar incorre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4101</Words>
  <Application>Microsoft Office PowerPoint</Application>
  <PresentationFormat>Custom</PresentationFormat>
  <Paragraphs>388</Paragraphs>
  <Slides>38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Quattrocento Bold</vt:lpstr>
      <vt:lpstr>Oswald</vt:lpstr>
      <vt:lpstr>Lato Bold</vt:lpstr>
      <vt:lpstr>Calibri</vt:lpstr>
      <vt:lpstr>Arial</vt:lpstr>
      <vt:lpstr>Lato Light</vt:lpstr>
      <vt:lpstr>Lato</vt:lpstr>
      <vt:lpstr>Lato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PT_Módulo 4_INclusive trAIners</dc:title>
  <dc:creator>User00</dc:creator>
  <cp:lastModifiedBy>Jaione Santos Miguel</cp:lastModifiedBy>
  <cp:revision>4</cp:revision>
  <dcterms:created xsi:type="dcterms:W3CDTF">2006-08-16T00:00:00Z</dcterms:created>
  <dcterms:modified xsi:type="dcterms:W3CDTF">2026-10-08T14:32:56Z</dcterms:modified>
  <dc:identifier>DAHQqFxrp70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E94A7CE5-7D4D-49FE-A78F-C967BA040EC1</vt:lpwstr>
  </property>
  <property fmtid="{D5CDD505-2E9C-101B-9397-08002B2CF9AE}" pid="3" name="ArticulatePath">
    <vt:lpwstr>PT_Módulo 4 - INclusive trAIners</vt:lpwstr>
  </property>
</Properties>
</file>