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tags/tag16.xml" ContentType="application/vnd.openxmlformats-officedocument.presentationml.tags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notesSlides/notesSlide16.xml" ContentType="application/vnd.openxmlformats-officedocument.presentationml.notesSlide+xml"/>
  <Override PartName="/ppt/tags/tag20.xml" ContentType="application/vnd.openxmlformats-officedocument.presentationml.tags+xml"/>
  <Override PartName="/ppt/notesSlides/notesSlide17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8.xml" ContentType="application/vnd.openxmlformats-officedocument.presentationml.notesSlide+xml"/>
  <Override PartName="/ppt/tags/tag23.xml" ContentType="application/vnd.openxmlformats-officedocument.presentationml.tags+xml"/>
  <Override PartName="/ppt/notesSlides/notesSlide19.xml" ContentType="application/vnd.openxmlformats-officedocument.presentationml.notesSlide+xml"/>
  <Override PartName="/ppt/tags/tag24.xml" ContentType="application/vnd.openxmlformats-officedocument.presentationml.tags+xml"/>
  <Override PartName="/ppt/notesSlides/notesSlide20.xml" ContentType="application/vnd.openxmlformats-officedocument.presentationml.notesSlide+xml"/>
  <Override PartName="/ppt/tags/tag25.xml" ContentType="application/vnd.openxmlformats-officedocument.presentationml.tags+xml"/>
  <Override PartName="/ppt/notesSlides/notesSlide21.xml" ContentType="application/vnd.openxmlformats-officedocument.presentationml.notesSlide+xml"/>
  <Override PartName="/ppt/tags/tag26.xml" ContentType="application/vnd.openxmlformats-officedocument.presentationml.tags+xml"/>
  <Override PartName="/ppt/notesSlides/notesSlide22.xml" ContentType="application/vnd.openxmlformats-officedocument.presentationml.notesSlide+xml"/>
  <Override PartName="/ppt/tags/tag27.xml" ContentType="application/vnd.openxmlformats-officedocument.presentationml.tags+xml"/>
  <Override PartName="/ppt/notesSlides/notesSlide23.xml" ContentType="application/vnd.openxmlformats-officedocument.presentationml.notesSlide+xml"/>
  <Override PartName="/ppt/tags/tag28.xml" ContentType="application/vnd.openxmlformats-officedocument.presentationml.tags+xml"/>
  <Override PartName="/ppt/notesSlides/notesSlide24.xml" ContentType="application/vnd.openxmlformats-officedocument.presentationml.notesSlide+xml"/>
  <Override PartName="/ppt/tags/tag29.xml" ContentType="application/vnd.openxmlformats-officedocument.presentationml.tags+xml"/>
  <Override PartName="/ppt/notesSlides/notesSlide25.xml" ContentType="application/vnd.openxmlformats-officedocument.presentationml.notesSlide+xml"/>
  <Override PartName="/ppt/tags/tag30.xml" ContentType="application/vnd.openxmlformats-officedocument.presentationml.tags+xml"/>
  <Override PartName="/ppt/notesSlides/notesSlide26.xml" ContentType="application/vnd.openxmlformats-officedocument.presentationml.notesSlide+xml"/>
  <Override PartName="/ppt/tags/tag31.xml" ContentType="application/vnd.openxmlformats-officedocument.presentationml.tags+xml"/>
  <Override PartName="/ppt/notesSlides/notesSlide27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28.xml" ContentType="application/vnd.openxmlformats-officedocument.presentationml.notesSlide+xml"/>
  <Override PartName="/ppt/tags/tag35.xml" ContentType="application/vnd.openxmlformats-officedocument.presentationml.tags+xml"/>
  <Override PartName="/ppt/notesSlides/notesSlide29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30.xml" ContentType="application/vnd.openxmlformats-officedocument.presentationml.notesSlide+xml"/>
  <Override PartName="/ppt/tags/tag39.xml" ContentType="application/vnd.openxmlformats-officedocument.presentationml.tags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2" r:id="rId37"/>
    <p:sldId id="293" r:id="rId38"/>
    <p:sldId id="294" r:id="rId39"/>
  </p:sldIdLst>
  <p:sldSz cx="18288000" cy="10287000"/>
  <p:notesSz cx="6858000" cy="9144000"/>
  <p:embeddedFontLst>
    <p:embeddedFont>
      <p:font typeface="Lato" panose="020F0502020204030203" pitchFamily="34" charset="0"/>
      <p:regular r:id="rId41"/>
      <p:bold r:id="rId42"/>
      <p:italic r:id="rId43"/>
    </p:embeddedFont>
    <p:embeddedFont>
      <p:font typeface="Lato Bold" panose="020F0802020204030203" pitchFamily="34" charset="0"/>
      <p:regular r:id="rId44"/>
      <p:bold r:id="rId45"/>
    </p:embeddedFont>
    <p:embeddedFont>
      <p:font typeface="Lato Italics" panose="020B0604020202020204" charset="0"/>
      <p:regular r:id="rId46"/>
    </p:embeddedFont>
    <p:embeddedFont>
      <p:font typeface="Lato Light" panose="020F0302020204030203" pitchFamily="34" charset="0"/>
      <p:regular r:id="rId47"/>
    </p:embeddedFont>
    <p:embeddedFont>
      <p:font typeface="Oswald" pitchFamily="2" charset="0"/>
      <p:regular r:id="rId48"/>
      <p:bold r:id="rId49"/>
    </p:embeddedFont>
    <p:embeddedFont>
      <p:font typeface="Quattrocento Bold" panose="020B0604020202020204" charset="0"/>
      <p:regular r:id="rId50"/>
    </p:embeddedFont>
  </p:embeddedFontLst>
  <p:custDataLst>
    <p:tags r:id="rId5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90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tags" Target="tags/tag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08.10.2026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7.svg"/><Relationship Id="rId5" Type="http://schemas.openxmlformats.org/officeDocument/2006/relationships/image" Target="../media/image6.jpe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9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5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5" Type="http://schemas.openxmlformats.org/officeDocument/2006/relationships/image" Target="../media/image27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5" Type="http://schemas.openxmlformats.org/officeDocument/2006/relationships/image" Target="../media/image31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notesSlide" Target="../notesSlides/notesSlide17.xml"/><Relationship Id="rId7" Type="http://schemas.openxmlformats.org/officeDocument/2006/relationships/hyperlink" Target="https://www.canva.com/design/DAHFagwMjg8/Vzwhn3VLjKc7ArFGEHH-5A/view?utm_content=DAHFagwMjg8&amp;utm_campaign=designshare&amp;utm_medium=link2&amp;utm_source=uniquelinks&amp;utlId=h54ba8eb01b" TargetMode="External"/><Relationship Id="rId12" Type="http://schemas.openxmlformats.org/officeDocument/2006/relationships/image" Target="../media/image3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6" Type="http://schemas.openxmlformats.org/officeDocument/2006/relationships/image" Target="../media/image33.png"/><Relationship Id="rId11" Type="http://schemas.openxmlformats.org/officeDocument/2006/relationships/hyperlink" Target="https://www.canva.com/design/DAHFaolrXOI/wdsKEAdFK0FETmS4RC51VQ/view?utm_content=DAHFaolrXOI&amp;utm_campaign=designshare&amp;utm_medium=link2&amp;utm_source=uniquelinks&amp;utlId=h57041d5c8c" TargetMode="External"/><Relationship Id="rId5" Type="http://schemas.openxmlformats.org/officeDocument/2006/relationships/hyperlink" Target="https://www.canva.com/design/DAHFaeKgZW4/DEtq1rzOTtuey5KrE2DJBQ/view?utm_content=DAHFaeKgZW4&amp;utm_campaign=designshare&amp;utm_medium=link2&amp;utm_source=uniquelinks&amp;utlId=h42eaa6b0f6" TargetMode="External"/><Relationship Id="rId10" Type="http://schemas.openxmlformats.org/officeDocument/2006/relationships/image" Target="../media/image36.png"/><Relationship Id="rId4" Type="http://schemas.openxmlformats.org/officeDocument/2006/relationships/image" Target="../media/image32.png"/><Relationship Id="rId9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4" Type="http://schemas.openxmlformats.org/officeDocument/2006/relationships/image" Target="../media/image1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4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Relationship Id="rId5" Type="http://schemas.openxmlformats.org/officeDocument/2006/relationships/image" Target="../media/image29.png"/><Relationship Id="rId4" Type="http://schemas.openxmlformats.org/officeDocument/2006/relationships/image" Target="../media/image4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0.xml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1.xml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2.xml"/><Relationship Id="rId6" Type="http://schemas.openxmlformats.org/officeDocument/2006/relationships/image" Target="../media/image46.png"/><Relationship Id="rId5" Type="http://schemas.openxmlformats.org/officeDocument/2006/relationships/hyperlink" Target="https://www.canva.com/design/DAHFabn3LKE/96jioAwI0aVTqDE14ApEjg/watch?utm_content=DAHFabn3LKE&amp;utm_campaign=designshare&amp;utm_medium=link2&amp;utm_source=uniquelinks&amp;utlId=h61f0148494" TargetMode="External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4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4.xml"/><Relationship Id="rId6" Type="http://schemas.openxmlformats.org/officeDocument/2006/relationships/hyperlink" Target="https://forms.gle/sQ7ENH3DsXnSvdCi7" TargetMode="External"/><Relationship Id="rId5" Type="http://schemas.openxmlformats.org/officeDocument/2006/relationships/image" Target="../media/image47.jpeg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notesSlide" Target="../notesSlides/notesSlide29.xml"/><Relationship Id="rId7" Type="http://schemas.openxmlformats.org/officeDocument/2006/relationships/hyperlink" Target="https://drive.google.com/file/d/1pUneRp_rToZ3I7m4v7XNQ8swjWNp9bMg/view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5.xml"/><Relationship Id="rId6" Type="http://schemas.openxmlformats.org/officeDocument/2006/relationships/image" Target="../media/image45.png"/><Relationship Id="rId5" Type="http://schemas.openxmlformats.org/officeDocument/2006/relationships/image" Target="../media/image39.png"/><Relationship Id="rId4" Type="http://schemas.openxmlformats.org/officeDocument/2006/relationships/image" Target="../media/image4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6.xml"/><Relationship Id="rId4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7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5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9.xml"/><Relationship Id="rId6" Type="http://schemas.openxmlformats.org/officeDocument/2006/relationships/image" Target="../media/image4.jpeg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779008" y="3511296"/>
            <a:ext cx="12508992" cy="6775704"/>
            <a:chOff x="0" y="0"/>
            <a:chExt cx="16678656" cy="90342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678656" cy="9034272"/>
            </a:xfrm>
            <a:custGeom>
              <a:avLst/>
              <a:gdLst/>
              <a:ahLst/>
              <a:cxnLst/>
              <a:rect l="l" t="t" r="r" b="b"/>
              <a:pathLst>
                <a:path w="16678656" h="9034272">
                  <a:moveTo>
                    <a:pt x="0" y="0"/>
                  </a:moveTo>
                  <a:lnTo>
                    <a:pt x="16678656" y="0"/>
                  </a:lnTo>
                  <a:lnTo>
                    <a:pt x="16678656" y="9034272"/>
                  </a:lnTo>
                  <a:lnTo>
                    <a:pt x="0" y="90342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23076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429768"/>
            <a:ext cx="10115550" cy="3562864"/>
            <a:chOff x="0" y="0"/>
            <a:chExt cx="13487400" cy="475048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87531" cy="4750435"/>
            </a:xfrm>
            <a:custGeom>
              <a:avLst/>
              <a:gdLst/>
              <a:ahLst/>
              <a:cxnLst/>
              <a:rect l="l" t="t" r="r" b="b"/>
              <a:pathLst>
                <a:path w="13487531" h="4750435">
                  <a:moveTo>
                    <a:pt x="0" y="0"/>
                  </a:moveTo>
                  <a:lnTo>
                    <a:pt x="10679811" y="0"/>
                  </a:lnTo>
                  <a:lnTo>
                    <a:pt x="10707624" y="0"/>
                  </a:lnTo>
                  <a:lnTo>
                    <a:pt x="10707624" y="1524"/>
                  </a:lnTo>
                  <a:lnTo>
                    <a:pt x="11052175" y="20955"/>
                  </a:lnTo>
                  <a:cubicBezTo>
                    <a:pt x="11909425" y="117856"/>
                    <a:pt x="12674473" y="545846"/>
                    <a:pt x="13113004" y="1189990"/>
                  </a:cubicBezTo>
                  <a:cubicBezTo>
                    <a:pt x="13614146" y="1926209"/>
                    <a:pt x="13612240" y="2832862"/>
                    <a:pt x="13108051" y="3567684"/>
                  </a:cubicBezTo>
                  <a:cubicBezTo>
                    <a:pt x="12666853" y="4210558"/>
                    <a:pt x="11900027" y="4636262"/>
                    <a:pt x="11042396" y="4730623"/>
                  </a:cubicBezTo>
                  <a:lnTo>
                    <a:pt x="10707624" y="4748403"/>
                  </a:lnTo>
                  <a:lnTo>
                    <a:pt x="10707624" y="4750435"/>
                  </a:lnTo>
                  <a:lnTo>
                    <a:pt x="0" y="4750435"/>
                  </a:lnTo>
                  <a:close/>
                </a:path>
              </a:pathLst>
            </a:custGeom>
            <a:solidFill>
              <a:srgbClr val="00325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167615" y="508311"/>
            <a:ext cx="5884593" cy="2573484"/>
            <a:chOff x="0" y="0"/>
            <a:chExt cx="7846123" cy="3431311"/>
          </a:xfrm>
        </p:grpSpPr>
        <p:sp>
          <p:nvSpPr>
            <p:cNvPr id="7" name="Freeform 7" descr="Un logo con la testa di una persona in un cerchio.  Il contenuto generato dall'intelligenza artificiale potrebbe essere errato."/>
            <p:cNvSpPr/>
            <p:nvPr/>
          </p:nvSpPr>
          <p:spPr>
            <a:xfrm>
              <a:off x="0" y="0"/>
              <a:ext cx="7846187" cy="3431286"/>
            </a:xfrm>
            <a:custGeom>
              <a:avLst/>
              <a:gdLst/>
              <a:ahLst/>
              <a:cxnLst/>
              <a:rect l="l" t="t" r="r" b="b"/>
              <a:pathLst>
                <a:path w="7846187" h="3431286">
                  <a:moveTo>
                    <a:pt x="0" y="0"/>
                  </a:moveTo>
                  <a:lnTo>
                    <a:pt x="7846187" y="0"/>
                  </a:lnTo>
                  <a:lnTo>
                    <a:pt x="7846187" y="3431286"/>
                  </a:lnTo>
                  <a:lnTo>
                    <a:pt x="0" y="3431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37005" y="5143500"/>
            <a:ext cx="2376973" cy="811768"/>
            <a:chOff x="0" y="0"/>
            <a:chExt cx="3169298" cy="108235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69285" cy="1082294"/>
            </a:xfrm>
            <a:custGeom>
              <a:avLst/>
              <a:gdLst/>
              <a:ahLst/>
              <a:cxnLst/>
              <a:rect l="l" t="t" r="r" b="b"/>
              <a:pathLst>
                <a:path w="3169285" h="1082294">
                  <a:moveTo>
                    <a:pt x="0" y="0"/>
                  </a:moveTo>
                  <a:lnTo>
                    <a:pt x="3169285" y="0"/>
                  </a:lnTo>
                  <a:lnTo>
                    <a:pt x="3169285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249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54672" y="6341488"/>
            <a:ext cx="3869665" cy="811759"/>
            <a:chOff x="0" y="0"/>
            <a:chExt cx="5159553" cy="108234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159502" cy="1082294"/>
            </a:xfrm>
            <a:custGeom>
              <a:avLst/>
              <a:gdLst/>
              <a:ahLst/>
              <a:cxnLst/>
              <a:rect l="l" t="t" r="r" b="b"/>
              <a:pathLst>
                <a:path w="5159502" h="1082294">
                  <a:moveTo>
                    <a:pt x="0" y="0"/>
                  </a:moveTo>
                  <a:lnTo>
                    <a:pt x="5159502" y="0"/>
                  </a:lnTo>
                  <a:lnTo>
                    <a:pt x="5159502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62169" b="-6216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82085" y="7471296"/>
            <a:ext cx="3686813" cy="1838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7F7F7F"/>
                </a:solidFill>
                <a:latin typeface="Lato Light"/>
                <a:ea typeface="Lato Light"/>
                <a:cs typeface="Lato Light"/>
                <a:sym typeface="Lato Light"/>
              </a:rPr>
              <a:t>Questo progetto è stato cofinanziato con il supporto del programma Erasmus+ della Commissione europea. La presente pubblicazione riflette esclusivamente le opinioni dei suoi autori e né la Commissione europea né SEPIE possono essere ritenute responsabili per l'uso che potrebbe essere fatto delle informazioni ivi contenute.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02226" y="1553975"/>
            <a:ext cx="8244221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Modulo 4: </a:t>
            </a:r>
          </a:p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Garantire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l'equità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nell'uso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dell'IA</a:t>
            </a:r>
            <a:endParaRPr lang="en-US" sz="4200" b="1" u="none" strike="noStrike" dirty="0">
              <a:solidFill>
                <a:srgbClr val="FFFFFF"/>
              </a:solidFill>
              <a:latin typeface="Quattrocento Bold"/>
              <a:ea typeface="Quattrocento Bold"/>
              <a:cs typeface="Quattrocento Bold"/>
              <a:sym typeface="Quattrocento Bold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01418" y="3532794"/>
            <a:ext cx="3221250" cy="3221250"/>
          </a:xfrm>
          <a:custGeom>
            <a:avLst/>
            <a:gdLst/>
            <a:ahLst/>
            <a:cxnLst/>
            <a:rect l="l" t="t" r="r" b="b"/>
            <a:pathLst>
              <a:path w="3221250" h="3221250">
                <a:moveTo>
                  <a:pt x="0" y="0"/>
                </a:moveTo>
                <a:lnTo>
                  <a:pt x="3221250" y="0"/>
                </a:lnTo>
                <a:lnTo>
                  <a:pt x="3221250" y="3221250"/>
                </a:lnTo>
                <a:lnTo>
                  <a:pt x="0" y="32212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1" y="3535680"/>
            <a:ext cx="8657939" cy="3215459"/>
            <a:chOff x="0" y="0"/>
            <a:chExt cx="11543919" cy="42872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543919" cy="4287266"/>
            </a:xfrm>
            <a:custGeom>
              <a:avLst/>
              <a:gdLst/>
              <a:ahLst/>
              <a:cxnLst/>
              <a:rect l="l" t="t" r="r" b="b"/>
              <a:pathLst>
                <a:path w="11543919" h="4287266">
                  <a:moveTo>
                    <a:pt x="0" y="0"/>
                  </a:moveTo>
                  <a:lnTo>
                    <a:pt x="11543919" y="0"/>
                  </a:lnTo>
                  <a:lnTo>
                    <a:pt x="11543919" y="4287266"/>
                  </a:lnTo>
                  <a:lnTo>
                    <a:pt x="0" y="4287266"/>
                  </a:lnTo>
                  <a:close/>
                </a:path>
              </a:pathLst>
            </a:custGeom>
            <a:solidFill>
              <a:srgbClr val="00325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01072" y="4475226"/>
            <a:ext cx="6293568" cy="1445514"/>
            <a:chOff x="0" y="0"/>
            <a:chExt cx="8391423" cy="192735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391422" cy="1927347"/>
            </a:xfrm>
            <a:custGeom>
              <a:avLst/>
              <a:gdLst/>
              <a:ahLst/>
              <a:cxnLst/>
              <a:rect l="l" t="t" r="r" b="b"/>
              <a:pathLst>
                <a:path w="8391422" h="1927347">
                  <a:moveTo>
                    <a:pt x="0" y="0"/>
                  </a:moveTo>
                  <a:lnTo>
                    <a:pt x="8391422" y="0"/>
                  </a:lnTo>
                  <a:lnTo>
                    <a:pt x="8391422" y="1927347"/>
                  </a:lnTo>
                  <a:lnTo>
                    <a:pt x="0" y="192734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9164" b="-30506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76200"/>
              <a:ext cx="8391423" cy="185115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  <a:spcBef>
                  <a:spcPct val="0"/>
                </a:spcBef>
              </a:pPr>
              <a:r>
                <a:rPr lang="en-US" sz="60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CONTENUTO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7382085" y="1302582"/>
            <a:ext cx="4297499" cy="7733738"/>
          </a:xfrm>
          <a:custGeom>
            <a:avLst/>
            <a:gdLst/>
            <a:ahLst/>
            <a:cxnLst/>
            <a:rect l="l" t="t" r="r" b="b"/>
            <a:pathLst>
              <a:path w="4297499" h="7733738">
                <a:moveTo>
                  <a:pt x="0" y="0"/>
                </a:moveTo>
                <a:lnTo>
                  <a:pt x="4297499" y="0"/>
                </a:lnTo>
                <a:lnTo>
                  <a:pt x="4297499" y="7733738"/>
                </a:lnTo>
                <a:lnTo>
                  <a:pt x="0" y="77337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9" name="Group 9"/>
          <p:cNvGrpSpPr/>
          <p:nvPr/>
        </p:nvGrpSpPr>
        <p:grpSpPr>
          <a:xfrm>
            <a:off x="6586061" y="8056264"/>
            <a:ext cx="1700717" cy="1703699"/>
            <a:chOff x="0" y="0"/>
            <a:chExt cx="2267623" cy="2271598"/>
          </a:xfrm>
        </p:grpSpPr>
        <p:sp>
          <p:nvSpPr>
            <p:cNvPr id="10" name="Freeform 10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97535" y="8268110"/>
            <a:ext cx="1277779" cy="1280008"/>
            <a:chOff x="0" y="0"/>
            <a:chExt cx="1703705" cy="170667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500589" y="5977709"/>
            <a:ext cx="1700717" cy="1703699"/>
            <a:chOff x="0" y="0"/>
            <a:chExt cx="2267623" cy="2271598"/>
          </a:xfrm>
        </p:grpSpPr>
        <p:sp>
          <p:nvSpPr>
            <p:cNvPr id="14" name="Freeform 14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732437" y="6197727"/>
            <a:ext cx="1277779" cy="1280008"/>
            <a:chOff x="0" y="0"/>
            <a:chExt cx="1703705" cy="170667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05698" y="2785977"/>
            <a:ext cx="1700717" cy="1703699"/>
            <a:chOff x="0" y="0"/>
            <a:chExt cx="2267623" cy="2271598"/>
          </a:xfrm>
        </p:grpSpPr>
        <p:sp>
          <p:nvSpPr>
            <p:cNvPr id="18" name="Freeform 18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523849" y="2986764"/>
            <a:ext cx="1277779" cy="1280008"/>
            <a:chOff x="0" y="0"/>
            <a:chExt cx="1703705" cy="170667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616256" y="539182"/>
            <a:ext cx="1700717" cy="1703699"/>
            <a:chOff x="0" y="0"/>
            <a:chExt cx="2267623" cy="2271598"/>
          </a:xfrm>
        </p:grpSpPr>
        <p:sp>
          <p:nvSpPr>
            <p:cNvPr id="22" name="Freeform 22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797535" y="738711"/>
            <a:ext cx="1277779" cy="1280017"/>
            <a:chOff x="0" y="0"/>
            <a:chExt cx="1703705" cy="170669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371676" y="320051"/>
            <a:ext cx="6214385" cy="2441143"/>
            <a:chOff x="0" y="0"/>
            <a:chExt cx="8285847" cy="325485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285840" cy="3254849"/>
            </a:xfrm>
            <a:custGeom>
              <a:avLst/>
              <a:gdLst/>
              <a:ahLst/>
              <a:cxnLst/>
              <a:rect l="l" t="t" r="r" b="b"/>
              <a:pathLst>
                <a:path w="8285840" h="3254849">
                  <a:moveTo>
                    <a:pt x="0" y="0"/>
                  </a:moveTo>
                  <a:lnTo>
                    <a:pt x="8285840" y="0"/>
                  </a:lnTo>
                  <a:lnTo>
                    <a:pt x="8285840" y="3254849"/>
                  </a:lnTo>
                  <a:lnTo>
                    <a:pt x="0" y="325484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4981" r="13091" b="38763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123825"/>
              <a:ext cx="8285847" cy="33786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919"/>
                </a:lnSpc>
                <a:spcBef>
                  <a:spcPct val="0"/>
                </a:spcBef>
              </a:pPr>
              <a:r>
                <a:rPr lang="en-US" sz="2799" dirty="0">
                  <a:solidFill>
                    <a:srgbClr val="000000"/>
                  </a:solidFill>
                  <a:latin typeface="Oswald"/>
                  <a:sym typeface="Oswald"/>
                </a:rPr>
                <a:t>UNITÀ 1: IDENTIFICAZIONE DI PREGIUDIZI E DISCRIMINAZIONI NEGLI STRUMENTI DI IA UTILIZZATI NELLA FORMAZIONE PROFESSIONALE CONTINUA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71676" y="7908560"/>
            <a:ext cx="6187402" cy="1850593"/>
            <a:chOff x="0" y="0"/>
            <a:chExt cx="8249869" cy="2467458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249872" cy="2467451"/>
            </a:xfrm>
            <a:custGeom>
              <a:avLst/>
              <a:gdLst/>
              <a:ahLst/>
              <a:cxnLst/>
              <a:rect l="l" t="t" r="r" b="b"/>
              <a:pathLst>
                <a:path w="8249872" h="2467451">
                  <a:moveTo>
                    <a:pt x="0" y="0"/>
                  </a:moveTo>
                  <a:lnTo>
                    <a:pt x="8249872" y="0"/>
                  </a:lnTo>
                  <a:lnTo>
                    <a:pt x="8249872" y="2467451"/>
                  </a:lnTo>
                  <a:lnTo>
                    <a:pt x="0" y="246745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4474" r="25726" b="27699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123825"/>
              <a:ext cx="8249869" cy="25912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indent="0" algn="ctr">
                <a:lnSpc>
                  <a:spcPts val="3919"/>
                </a:lnSpc>
                <a:spcBef>
                  <a:spcPct val="0"/>
                </a:spcBef>
              </a:pPr>
              <a:r>
                <a:rPr lang="en-US" sz="2799" dirty="0">
                  <a:solidFill>
                    <a:srgbClr val="000000"/>
                  </a:solidFill>
                  <a:latin typeface="Oswald"/>
                  <a:sym typeface="Oswald"/>
                </a:rPr>
                <a:t>UNITÀ 4: ESPLORARE LE PROGETTAZIONI INCLUSIVE PER SISTEMI DI INTELLIGENZA ARTIFICIALE EQUI ED ETICI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164287" y="2585913"/>
            <a:ext cx="5105829" cy="1850593"/>
            <a:chOff x="0" y="0"/>
            <a:chExt cx="6807771" cy="2467458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807770" cy="2467461"/>
            </a:xfrm>
            <a:custGeom>
              <a:avLst/>
              <a:gdLst/>
              <a:ahLst/>
              <a:cxnLst/>
              <a:rect l="l" t="t" r="r" b="b"/>
              <a:pathLst>
                <a:path w="6807770" h="2467461">
                  <a:moveTo>
                    <a:pt x="0" y="0"/>
                  </a:moveTo>
                  <a:lnTo>
                    <a:pt x="6807770" y="0"/>
                  </a:lnTo>
                  <a:lnTo>
                    <a:pt x="6807770" y="2467461"/>
                  </a:lnTo>
                  <a:lnTo>
                    <a:pt x="0" y="246746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2071" b="24552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123825"/>
              <a:ext cx="6807771" cy="25912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indent="0" algn="ctr">
                <a:lnSpc>
                  <a:spcPts val="3919"/>
                </a:lnSpc>
                <a:spcBef>
                  <a:spcPct val="0"/>
                </a:spcBef>
              </a:pPr>
              <a:r>
                <a:rPr lang="en-US" sz="2799" dirty="0">
                  <a:solidFill>
                    <a:srgbClr val="000000"/>
                  </a:solidFill>
                  <a:latin typeface="Oswald"/>
                  <a:sym typeface="Oswald"/>
                </a:rPr>
                <a:t>UNITÀ 2: VALUTAZIONE DELLA QUALITÀ DEI DATI E DELLA TRASPARENZA ALGORITMICA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2358840" y="6002446"/>
            <a:ext cx="4789195" cy="1850593"/>
            <a:chOff x="0" y="0"/>
            <a:chExt cx="6385594" cy="2467458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385598" cy="2467451"/>
            </a:xfrm>
            <a:custGeom>
              <a:avLst/>
              <a:gdLst/>
              <a:ahLst/>
              <a:cxnLst/>
              <a:rect l="l" t="t" r="r" b="b"/>
              <a:pathLst>
                <a:path w="6385598" h="2467451">
                  <a:moveTo>
                    <a:pt x="0" y="0"/>
                  </a:moveTo>
                  <a:lnTo>
                    <a:pt x="6385598" y="0"/>
                  </a:lnTo>
                  <a:lnTo>
                    <a:pt x="6385598" y="2467451"/>
                  </a:lnTo>
                  <a:lnTo>
                    <a:pt x="0" y="246745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5824" r="-18465" b="1635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123825"/>
              <a:ext cx="6385594" cy="25912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919"/>
                </a:lnSpc>
                <a:spcBef>
                  <a:spcPct val="0"/>
                </a:spcBef>
              </a:pPr>
              <a:r>
                <a:rPr lang="en-US" sz="2799" dirty="0">
                  <a:solidFill>
                    <a:srgbClr val="000000"/>
                  </a:solidFill>
                  <a:latin typeface="Oswald"/>
                  <a:sym typeface="Oswald"/>
                </a:rPr>
                <a:t>UNITÀ 3: IMPLEMENTARE STRATEGIE PER MITIGARE LA DISUGUAGLIANZA</a:t>
              </a:r>
            </a:p>
            <a:p>
              <a:pPr marL="0" lvl="0" indent="0" algn="ctr">
                <a:lnSpc>
                  <a:spcPts val="4704"/>
                </a:lnSpc>
                <a:spcBef>
                  <a:spcPct val="0"/>
                </a:spcBef>
              </a:pPr>
              <a:endParaRPr lang="en-US" sz="28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655927" y="3580047"/>
            <a:ext cx="3294002" cy="3147593"/>
            <a:chOff x="0" y="0"/>
            <a:chExt cx="4392003" cy="419679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4392041" cy="4196842"/>
            </a:xfrm>
            <a:custGeom>
              <a:avLst/>
              <a:gdLst/>
              <a:ahLst/>
              <a:cxnLst/>
              <a:rect l="l" t="t" r="r" b="b"/>
              <a:pathLst>
                <a:path w="4392041" h="4196842">
                  <a:moveTo>
                    <a:pt x="0" y="0"/>
                  </a:moveTo>
                  <a:lnTo>
                    <a:pt x="4392041" y="0"/>
                  </a:lnTo>
                  <a:lnTo>
                    <a:pt x="4392041" y="4196842"/>
                  </a:lnTo>
                  <a:lnTo>
                    <a:pt x="0" y="4196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42703" b="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7188270" y="998849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1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0977182" y="3248892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2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1188055" y="6449692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184641" y="8467544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4</a:t>
            </a:r>
          </a:p>
        </p:txBody>
      </p:sp>
      <p:sp>
        <p:nvSpPr>
          <p:cNvPr id="44" name="Freeform 44" descr="A logo with a person's head in a circle  AI-generated content may be incorrect.">
            <a:extLst>
              <a:ext uri="{FF2B5EF4-FFF2-40B4-BE49-F238E27FC236}">
                <a16:creationId xmlns:a16="http://schemas.microsoft.com/office/drawing/2014/main" id="{321AC4DE-8EC9-1C77-9047-49E575AB0A58}"/>
              </a:ext>
            </a:extLst>
          </p:cNvPr>
          <p:cNvSpPr/>
          <p:nvPr/>
        </p:nvSpPr>
        <p:spPr>
          <a:xfrm>
            <a:off x="14965994" y="349444"/>
            <a:ext cx="2799493" cy="1224248"/>
          </a:xfrm>
          <a:custGeom>
            <a:avLst/>
            <a:gdLst/>
            <a:ahLst/>
            <a:cxnLst/>
            <a:rect l="l" t="t" r="r" b="b"/>
            <a:pathLst>
              <a:path w="3732657" h="1632331">
                <a:moveTo>
                  <a:pt x="0" y="0"/>
                </a:moveTo>
                <a:lnTo>
                  <a:pt x="3732657" y="0"/>
                </a:lnTo>
                <a:lnTo>
                  <a:pt x="3732657" y="1632331"/>
                </a:lnTo>
                <a:lnTo>
                  <a:pt x="0" y="163233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r="1" b="-1"/>
            </a:stretch>
          </a:blipFill>
        </p:spPr>
        <p:txBody>
          <a:bodyPr/>
          <a:lstStyle/>
          <a:p>
            <a:endParaRPr lang="en-GB"/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607500"/>
            <a:ext cx="5870674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OBIETTIVI DI APPRENDIMENTO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982193" y="7408907"/>
            <a:ext cx="3958914" cy="128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91"/>
              </a:lnSpc>
              <a:spcBef>
                <a:spcPct val="0"/>
              </a:spcBef>
            </a:pPr>
            <a:r>
              <a:rPr lang="en-US" sz="3150" b="1" u="none" strike="noStrike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Inserire il sottotitolo qui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28706" y="2132690"/>
            <a:ext cx="1008555" cy="1010098"/>
            <a:chOff x="0" y="0"/>
            <a:chExt cx="1344740" cy="134679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9576" y="3613454"/>
            <a:ext cx="1008555" cy="1010098"/>
            <a:chOff x="0" y="0"/>
            <a:chExt cx="1344740" cy="13467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09373" y="5143500"/>
            <a:ext cx="1008555" cy="1010098"/>
            <a:chOff x="0" y="0"/>
            <a:chExt cx="1344740" cy="134679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03406" y="6605225"/>
            <a:ext cx="1008555" cy="1010098"/>
            <a:chOff x="0" y="0"/>
            <a:chExt cx="1344740" cy="134679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28700" y="8047196"/>
            <a:ext cx="1008555" cy="1010098"/>
            <a:chOff x="0" y="0"/>
            <a:chExt cx="1344740" cy="134679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427341" y="2196402"/>
            <a:ext cx="13167405" cy="884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304"/>
              </a:lnSpc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Distinguere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il cui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funzionamento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è difficile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comprendere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("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scatola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")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quelli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offrono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spiegazioni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chiare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loro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risultati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valutando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quale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livello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trasparenza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necessario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utilizzarli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responsabilmente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389" y="5319519"/>
            <a:ext cx="12830261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304"/>
              </a:lnSpc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Esamina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cui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basa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determina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alcuni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gruppi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potrebbero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sottorappresentati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396861" y="6699788"/>
            <a:ext cx="12830261" cy="884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304"/>
              </a:lnSpc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Valutare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modo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strumenti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potrebbero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danneggiare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base al loro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linguistica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disabilità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contesto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socioeconomico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precedente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percorso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scolastico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46893" y="8288574"/>
            <a:ext cx="12816602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304"/>
              </a:lnSpc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Monitorare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valutazioni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basate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sull'intelligenza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feedback o le dashboard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dell'apprendimento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individuare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schemi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suggeriscano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svantaggi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sistematici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327995" y="2205799"/>
            <a:ext cx="409975" cy="863879"/>
            <a:chOff x="0" y="0"/>
            <a:chExt cx="546633" cy="115183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46634" cy="1151839"/>
            </a:xfrm>
            <a:custGeom>
              <a:avLst/>
              <a:gdLst/>
              <a:ahLst/>
              <a:cxnLst/>
              <a:rect l="l" t="t" r="r" b="b"/>
              <a:pathLst>
                <a:path w="546634" h="1151839">
                  <a:moveTo>
                    <a:pt x="0" y="0"/>
                  </a:moveTo>
                  <a:lnTo>
                    <a:pt x="546634" y="0"/>
                  </a:lnTo>
                  <a:lnTo>
                    <a:pt x="546634" y="1151839"/>
                  </a:lnTo>
                  <a:lnTo>
                    <a:pt x="0" y="11518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35492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9525"/>
              <a:ext cx="546633" cy="11613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1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98870" y="3686563"/>
            <a:ext cx="409975" cy="863879"/>
            <a:chOff x="0" y="0"/>
            <a:chExt cx="546633" cy="115183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46634" cy="1151839"/>
            </a:xfrm>
            <a:custGeom>
              <a:avLst/>
              <a:gdLst/>
              <a:ahLst/>
              <a:cxnLst/>
              <a:rect l="l" t="t" r="r" b="b"/>
              <a:pathLst>
                <a:path w="546634" h="1151839">
                  <a:moveTo>
                    <a:pt x="0" y="0"/>
                  </a:moveTo>
                  <a:lnTo>
                    <a:pt x="546634" y="0"/>
                  </a:lnTo>
                  <a:lnTo>
                    <a:pt x="546634" y="1151839"/>
                  </a:lnTo>
                  <a:lnTo>
                    <a:pt x="0" y="11518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35492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9525"/>
              <a:ext cx="546633" cy="11613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2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308667" y="5225758"/>
            <a:ext cx="409975" cy="863879"/>
            <a:chOff x="0" y="0"/>
            <a:chExt cx="546633" cy="115183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46634" cy="1151839"/>
            </a:xfrm>
            <a:custGeom>
              <a:avLst/>
              <a:gdLst/>
              <a:ahLst/>
              <a:cxnLst/>
              <a:rect l="l" t="t" r="r" b="b"/>
              <a:pathLst>
                <a:path w="546634" h="1151839">
                  <a:moveTo>
                    <a:pt x="0" y="0"/>
                  </a:moveTo>
                  <a:lnTo>
                    <a:pt x="546634" y="0"/>
                  </a:lnTo>
                  <a:lnTo>
                    <a:pt x="546634" y="1151839"/>
                  </a:lnTo>
                  <a:lnTo>
                    <a:pt x="0" y="11518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35492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9525"/>
              <a:ext cx="546633" cy="11613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3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302700" y="6678334"/>
            <a:ext cx="409975" cy="863879"/>
            <a:chOff x="0" y="0"/>
            <a:chExt cx="546633" cy="1151839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46634" cy="1151839"/>
            </a:xfrm>
            <a:custGeom>
              <a:avLst/>
              <a:gdLst/>
              <a:ahLst/>
              <a:cxnLst/>
              <a:rect l="l" t="t" r="r" b="b"/>
              <a:pathLst>
                <a:path w="546634" h="1151839">
                  <a:moveTo>
                    <a:pt x="0" y="0"/>
                  </a:moveTo>
                  <a:lnTo>
                    <a:pt x="546634" y="0"/>
                  </a:lnTo>
                  <a:lnTo>
                    <a:pt x="546634" y="1151839"/>
                  </a:lnTo>
                  <a:lnTo>
                    <a:pt x="0" y="11518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35492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546633" cy="11613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4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327995" y="8120305"/>
            <a:ext cx="409975" cy="863879"/>
            <a:chOff x="0" y="0"/>
            <a:chExt cx="546633" cy="115183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46634" cy="1151839"/>
            </a:xfrm>
            <a:custGeom>
              <a:avLst/>
              <a:gdLst/>
              <a:ahLst/>
              <a:cxnLst/>
              <a:rect l="l" t="t" r="r" b="b"/>
              <a:pathLst>
                <a:path w="546634" h="1151839">
                  <a:moveTo>
                    <a:pt x="0" y="0"/>
                  </a:moveTo>
                  <a:lnTo>
                    <a:pt x="546634" y="0"/>
                  </a:lnTo>
                  <a:lnTo>
                    <a:pt x="546634" y="1151839"/>
                  </a:lnTo>
                  <a:lnTo>
                    <a:pt x="0" y="11518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35492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9525"/>
              <a:ext cx="546633" cy="11613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5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 rot="-1022700">
            <a:off x="16380066" y="3594355"/>
            <a:ext cx="1639262" cy="2121370"/>
            <a:chOff x="0" y="0"/>
            <a:chExt cx="2185683" cy="2828493"/>
          </a:xfrm>
        </p:grpSpPr>
        <p:sp>
          <p:nvSpPr>
            <p:cNvPr id="34" name="Freeform 34" descr="Un'immagine contenente un'antenna  Descrizione generata automaticamente"/>
            <p:cNvSpPr/>
            <p:nvPr/>
          </p:nvSpPr>
          <p:spPr>
            <a:xfrm>
              <a:off x="0" y="0"/>
              <a:ext cx="2185670" cy="2828544"/>
            </a:xfrm>
            <a:custGeom>
              <a:avLst/>
              <a:gdLst/>
              <a:ahLst/>
              <a:cxnLst/>
              <a:rect l="l" t="t" r="r" b="b"/>
              <a:pathLst>
                <a:path w="2185670" h="2828544">
                  <a:moveTo>
                    <a:pt x="0" y="0"/>
                  </a:moveTo>
                  <a:lnTo>
                    <a:pt x="2185670" y="0"/>
                  </a:lnTo>
                  <a:lnTo>
                    <a:pt x="2185670" y="2828544"/>
                  </a:lnTo>
                  <a:lnTo>
                    <a:pt x="0" y="282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4280" t="-30435" r="-143905" b="-2959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5958242" y="6221559"/>
            <a:ext cx="1728340" cy="2414454"/>
            <a:chOff x="0" y="0"/>
            <a:chExt cx="2304453" cy="3219272"/>
          </a:xfrm>
        </p:grpSpPr>
        <p:sp>
          <p:nvSpPr>
            <p:cNvPr id="36" name="Freeform 36" descr="Un'immagine contenente un'antenna  Descrizione generata automaticamente"/>
            <p:cNvSpPr/>
            <p:nvPr/>
          </p:nvSpPr>
          <p:spPr>
            <a:xfrm>
              <a:off x="0" y="0"/>
              <a:ext cx="2304415" cy="3219323"/>
            </a:xfrm>
            <a:custGeom>
              <a:avLst/>
              <a:gdLst/>
              <a:ahLst/>
              <a:cxnLst/>
              <a:rect l="l" t="t" r="r" b="b"/>
              <a:pathLst>
                <a:path w="2304415" h="3219323">
                  <a:moveTo>
                    <a:pt x="0" y="0"/>
                  </a:moveTo>
                  <a:lnTo>
                    <a:pt x="2304415" y="0"/>
                  </a:lnTo>
                  <a:lnTo>
                    <a:pt x="2304415" y="3219323"/>
                  </a:lnTo>
                  <a:lnTo>
                    <a:pt x="0" y="32193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43558" t="-24079" r="-34633" b="-24163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2412101" y="3665584"/>
            <a:ext cx="12684058" cy="884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304"/>
              </a:lnSpc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Richiedere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fornitori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sull'origine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qualità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utilizzati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sulla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trasparenza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funzionamento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sulle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responsabilità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connesse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 loro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utilizzo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sulle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misure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adottate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individuare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ridurre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possibili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distorsioni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A4C2717-F238-9DEB-C58E-61CB47364225}"/>
              </a:ext>
            </a:extLst>
          </p:cNvPr>
          <p:cNvSpPr txBox="1"/>
          <p:nvPr/>
        </p:nvSpPr>
        <p:spPr>
          <a:xfrm>
            <a:off x="1261105" y="1362865"/>
            <a:ext cx="11015739" cy="344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it-IT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 termine di questo modulo, i partecipanti saranno in grado di:</a:t>
            </a: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180818" y="0"/>
            <a:ext cx="6107182" cy="10287000"/>
            <a:chOff x="0" y="0"/>
            <a:chExt cx="814291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42859" cy="13716000"/>
            </a:xfrm>
            <a:custGeom>
              <a:avLst/>
              <a:gdLst/>
              <a:ahLst/>
              <a:cxnLst/>
              <a:rect l="l" t="t" r="r" b="b"/>
              <a:pathLst>
                <a:path w="8142859" h="13716000">
                  <a:moveTo>
                    <a:pt x="0" y="0"/>
                  </a:moveTo>
                  <a:lnTo>
                    <a:pt x="8142859" y="0"/>
                  </a:lnTo>
                  <a:lnTo>
                    <a:pt x="814285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85850"/>
            <a:ext cx="2910334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INTRODUZIONE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120206"/>
            <a:ext cx="10614333" cy="651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L'intelligenza artificiale sta assumendo un ruolo sempre più importante nell'istruzione e nella formazione. Come formatore CVET, potresti già utilizzare strumenti di IA per supportare la creazione di contenuti, le attività di apprendimento, la valutazione o le attività amministrative. Comprendere come utilizzare queste tecnologie in modo responsabile sta diventando una competenza professionale sempre più importante.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 questo modulo, esplorerete i principi e le pratiche che contribuiscono a garantire l'equità nei sistemi di intelligenza artificiale utilizzati in ambito educativo. Rifletterete su aspetti quali i pregiudizi, la parità di trattamento, la progettazione inclusiva, l'uso responsabile dei dati e il potenziale impatto delle decisioni basate sull'IA sugli studenti e sulla pratica didattica.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L'obiettivo non è semplicemente imparare a conoscere gli strumenti di intelligenza artificiale, ma sviluppare le conoscenze e la capacità di giudizio necessarie per identificare le potenziali fonti di disuguaglianza e prendere decisioni informate e responsabili quando si integra l'IA nell'istruzione e nella formazione professionale per l'occupazione.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660405" y="7724884"/>
            <a:ext cx="8202835" cy="1786408"/>
            <a:chOff x="0" y="0"/>
            <a:chExt cx="10937113" cy="238187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937152" cy="2381877"/>
            </a:xfrm>
            <a:custGeom>
              <a:avLst/>
              <a:gdLst/>
              <a:ahLst/>
              <a:cxnLst/>
              <a:rect l="l" t="t" r="r" b="b"/>
              <a:pathLst>
                <a:path w="10937152" h="2381877">
                  <a:moveTo>
                    <a:pt x="0" y="0"/>
                  </a:moveTo>
                  <a:lnTo>
                    <a:pt x="10937152" y="0"/>
                  </a:lnTo>
                  <a:lnTo>
                    <a:pt x="10937152" y="2381877"/>
                  </a:lnTo>
                  <a:lnTo>
                    <a:pt x="0" y="23818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9491" b="-18987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49103" y="1638300"/>
            <a:ext cx="8664702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IL RUOLO DEL FORMATORE NELL'ERA DELL'INTELLIGENZA ARTIFICIALE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81600" y="8310562"/>
            <a:ext cx="7160444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39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L'intelligenza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non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sostituirà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formatore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CVET, ma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trasformerà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il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tuo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ruolo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62228" y="3514725"/>
            <a:ext cx="8300104" cy="3257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Nell'ambito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influenza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modalità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accesso 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lavoro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valutazione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delle loro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competenze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progettazione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programmi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l'offerta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persino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selezione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candidati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aziende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scenario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rende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ruolo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formatore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più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importante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065277" y="1351436"/>
            <a:ext cx="7771848" cy="5183838"/>
            <a:chOff x="0" y="0"/>
            <a:chExt cx="10362463" cy="691178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362438" cy="6911721"/>
            </a:xfrm>
            <a:custGeom>
              <a:avLst/>
              <a:gdLst/>
              <a:ahLst/>
              <a:cxnLst/>
              <a:rect l="l" t="t" r="r" b="b"/>
              <a:pathLst>
                <a:path w="10362438" h="6911721">
                  <a:moveTo>
                    <a:pt x="0" y="0"/>
                  </a:moveTo>
                  <a:lnTo>
                    <a:pt x="10362438" y="0"/>
                  </a:lnTo>
                  <a:lnTo>
                    <a:pt x="10362438" y="6911721"/>
                  </a:lnTo>
                  <a:lnTo>
                    <a:pt x="0" y="69117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28700"/>
            <a:ext cx="16230600" cy="3257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Il formatore non è più solo un trasmettitore di conoscenze tecniche, un valutatore, un mentore e un progettista di programmi di formazione.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Sta inoltre diventando un supervisore di sistemi automatizzati, un interprete critico delle raccomandazioni algoritmiche, un mediatore tra tecnologia e diritti degli studenti e un promotore della competenza digitale critica.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 formatori non devono programmare sistemi di intelligenza artificiale, ma devono essere in grado di riconoscere quando uno strumento utilizza l'IA, identificare potenziali pregiudizi, valutare l'affidabilità dei risultati e garantire che il giudizio professionale spetti sempre a loro.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5431327" y="4610626"/>
            <a:ext cx="7425346" cy="4950228"/>
            <a:chOff x="0" y="0"/>
            <a:chExt cx="11059617" cy="73730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059668" cy="7373112"/>
            </a:xfrm>
            <a:custGeom>
              <a:avLst/>
              <a:gdLst/>
              <a:ahLst/>
              <a:cxnLst/>
              <a:rect l="l" t="t" r="r" b="b"/>
              <a:pathLst>
                <a:path w="11059668" h="7373112">
                  <a:moveTo>
                    <a:pt x="0" y="0"/>
                  </a:moveTo>
                  <a:lnTo>
                    <a:pt x="11059668" y="0"/>
                  </a:lnTo>
                  <a:lnTo>
                    <a:pt x="11059668" y="7373112"/>
                  </a:lnTo>
                  <a:lnTo>
                    <a:pt x="0" y="73731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89775" y="573405"/>
            <a:ext cx="6332449" cy="9264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00"/>
              </a:lnSpc>
            </a:pPr>
            <a:r>
              <a:rPr lang="en-US" sz="66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UNITÀ 1: </a:t>
            </a:r>
          </a:p>
          <a:p>
            <a:pPr marL="0" lvl="0" indent="0" algn="l">
              <a:lnSpc>
                <a:spcPts val="6600"/>
              </a:lnSpc>
            </a:pPr>
            <a:r>
              <a:rPr lang="en-US" sz="66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IDENTIFICAZIONE DI PREGIUDIZI E DISCRIMINAZIONI NEGLI STRUMENTI DI INTELLIGENZA ARTIFICIALE UTILIZZATI NELLA FORMAZIONE PROFESSIONALE CONTINUA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57400" y="8121673"/>
            <a:ext cx="8225851" cy="2021328"/>
            <a:chOff x="0" y="0"/>
            <a:chExt cx="10967802" cy="24472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967802" cy="2447239"/>
            </a:xfrm>
            <a:custGeom>
              <a:avLst/>
              <a:gdLst/>
              <a:ahLst/>
              <a:cxnLst/>
              <a:rect l="l" t="t" r="r" b="b"/>
              <a:pathLst>
                <a:path w="10967802" h="2447239">
                  <a:moveTo>
                    <a:pt x="0" y="0"/>
                  </a:moveTo>
                  <a:lnTo>
                    <a:pt x="10967802" y="0"/>
                  </a:lnTo>
                  <a:lnTo>
                    <a:pt x="10967802" y="2447239"/>
                  </a:lnTo>
                  <a:lnTo>
                    <a:pt x="0" y="24472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9113" b="-15564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649200" y="28575"/>
            <a:ext cx="5638800" cy="10287000"/>
            <a:chOff x="0" y="0"/>
            <a:chExt cx="893064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930640" cy="13716000"/>
            </a:xfrm>
            <a:custGeom>
              <a:avLst/>
              <a:gdLst/>
              <a:ahLst/>
              <a:cxnLst/>
              <a:rect l="l" t="t" r="r" b="b"/>
              <a:pathLst>
                <a:path w="8930640" h="13716000">
                  <a:moveTo>
                    <a:pt x="0" y="0"/>
                  </a:moveTo>
                  <a:lnTo>
                    <a:pt x="8930640" y="0"/>
                  </a:lnTo>
                  <a:lnTo>
                    <a:pt x="893064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586934"/>
            <a:ext cx="8611485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COS'È IL PREGIUDIZIO NELL'INTELLIGENZA ARTIFICIALE?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350229" y="8558422"/>
            <a:ext cx="7602093" cy="1333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40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pregiudizi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dell'IA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spesso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riflettono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disuguaglianze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sociali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Esserne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consapevoli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aiuta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formatori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valutare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criticamente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strumenti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intervenire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quando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necessario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38200" y="2153729"/>
            <a:ext cx="11506199" cy="5551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Quando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parliamo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di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pregiudizi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nell'intelligenza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artificiale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ci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riferiamo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alla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discriminazione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insita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nei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di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che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può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rafforzare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pregiudizi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esistenti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amplificare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discriminazione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il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pregiudizio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gli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stereotipi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Nel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contesto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della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formazione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continua in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ambito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sanitario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(CVET), il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pregiudizio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può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manifestarsi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ad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esempio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</a:t>
            </a:r>
          </a:p>
          <a:p>
            <a:pPr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Uno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strumento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di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valutazione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assegna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sistematicamente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punteggi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più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bassi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determinati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gruppi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di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studenti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di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raccomandazione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professionale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indirizza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gli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studenti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verso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professioni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stereotipate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Una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piattaforma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di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supporto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reclutamento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svantaggia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candidati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percorsi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di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carriera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meno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tradizionali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15812691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L'IMPORTANZA DI AFFRONTARE I PREGIUDIZI NELLA FORMAZIONE PROFESSIONALE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009480"/>
            <a:ext cx="16230600" cy="7800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592"/>
              </a:lnSpc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pregiudizio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è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intrinseco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pensiero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592"/>
              </a:lnSpc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592"/>
              </a:lnSpc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Tutti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interpretiamo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il mondo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prospettiva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limitata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generalizziamo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apprendere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modo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più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efficace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Tuttavia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pregiudizio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diventa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problema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porta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trattamenti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ingiusti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danneggia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determinati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592"/>
              </a:lnSpc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592"/>
              </a:lnSpc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strumenti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progettati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addestrati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esseri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amplificare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pregiudizi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livello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organizzativo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592"/>
              </a:lnSpc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592"/>
              </a:lnSpc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 campo della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ciò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può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ripercussioni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strumenti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piattaforme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apprendimento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personalizzato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valutazioni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automatizzate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feedback. Se da un lato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tecnologie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migliorare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l'efficienza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facilitare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apprendimento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misura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dall'altro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inavvertitamente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rafforzare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disuguaglianze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esistenti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travisare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potenziale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degli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il loro accesso alle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opportunità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592"/>
              </a:lnSpc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592"/>
              </a:lnSpc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risultati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dovrebbero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accettati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oggettive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definitive.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raccomandazioni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algoritmiche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prodotto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modelli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criteri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progettazione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contenere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errori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pregiudizi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impliciti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Il vostro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ruolo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educatori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è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quello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interpretare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criticamente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raccomandazioni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confrontarle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altre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evidenze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contestualizzarle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base alle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esigenze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ogni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592"/>
              </a:lnSpc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592"/>
              </a:lnSpc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conseguenza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risiede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solo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nell'esistenza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pregiudizi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ma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capacità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organizzazioni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professionisti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individuarli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valutarli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mitigarli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supervisione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trasparenza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nell'uso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strumenti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revisione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periodica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loro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risultati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essenziali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garantire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tecnologia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contribuisca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un'istruzione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più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inclusiva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ed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equa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anziché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riprodurre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amplificare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disuguaglianze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preesistenti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6865934" cy="10287000"/>
            <a:chOff x="0" y="0"/>
            <a:chExt cx="9154579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54541" cy="13716000"/>
            </a:xfrm>
            <a:custGeom>
              <a:avLst/>
              <a:gdLst/>
              <a:ahLst/>
              <a:cxnLst/>
              <a:rect l="l" t="t" r="r" b="b"/>
              <a:pathLst>
                <a:path w="9154541" h="13716000">
                  <a:moveTo>
                    <a:pt x="0" y="0"/>
                  </a:moveTo>
                  <a:lnTo>
                    <a:pt x="9154541" y="0"/>
                  </a:lnTo>
                  <a:lnTo>
                    <a:pt x="9154541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275747" y="2899815"/>
            <a:ext cx="9541869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L'IMPORTANZA DI AFFRONTARE I PREGIUDIZI NELLA FORMAZIONE PROFESSIONALE E CURANTE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275747" y="4548735"/>
            <a:ext cx="9983553" cy="2895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dirty="0"/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È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fondamentale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riconoscere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pregiudizi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introdotti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implementare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attivamente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strategie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mitigarli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modo,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programmi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sviluppo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rimanere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equi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inclusivi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ed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efficaci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garantendo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tutti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partecipanti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l'opportunità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successo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crescere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899648" y="0"/>
            <a:ext cx="7388352" cy="10287000"/>
            <a:chOff x="0" y="0"/>
            <a:chExt cx="985113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851136" cy="13716000"/>
            </a:xfrm>
            <a:custGeom>
              <a:avLst/>
              <a:gdLst/>
              <a:ahLst/>
              <a:cxnLst/>
              <a:rect l="l" t="t" r="r" b="b"/>
              <a:pathLst>
                <a:path w="9851136" h="13716000">
                  <a:moveTo>
                    <a:pt x="0" y="0"/>
                  </a:moveTo>
                  <a:lnTo>
                    <a:pt x="9851136" y="0"/>
                  </a:lnTo>
                  <a:lnTo>
                    <a:pt x="9851136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3762" r="-1547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27014" y="472582"/>
            <a:ext cx="9378182" cy="3334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</a:t>
            </a: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formazione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continua è </a:t>
            </a: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direttamente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collegata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all'occupabilità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l'apprendimento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è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direttamente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collegato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all'ingresso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all'avanzamento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mercato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lavoro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Quando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strumenti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influenzano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percorsi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apprendimento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risultati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valutazioni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l'accesso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moduli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avanzati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hanno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impatto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indiretto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sulle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opportunità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lavoro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degli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distorti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l'accesso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competenze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essenziali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l'occupazione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soprattutto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gruppi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vulnerabili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sottorappresentati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27014" y="4210298"/>
            <a:ext cx="9319555" cy="3000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Le </a:t>
            </a: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certificazioni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influenzano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direttamente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l'accesso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 </a:t>
            </a: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mercato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lavoro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certificazioni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determinano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chi è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qualificato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determinate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posizioni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programmi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apprendistato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licenze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valutazione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supportati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dall'intelligenza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producono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costantemente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risultati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iniqui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influenzare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chi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supera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le prove, chi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carriera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chi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viene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considerato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idoneo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mercato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lavoro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contesto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pregiudizi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non solo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incidono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sulle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qualifiche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ma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determinare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futuro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persona.</a:t>
            </a:r>
            <a:endParaRPr lang="en-US" sz="22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64859" y="8322885"/>
            <a:ext cx="8961120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Riesci</a:t>
            </a:r>
            <a:r>
              <a:rPr lang="en-US" sz="30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a </a:t>
            </a:r>
            <a:r>
              <a:rPr lang="en-US" sz="30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pensare</a:t>
            </a:r>
            <a:r>
              <a:rPr lang="en-US" sz="30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a </a:t>
            </a:r>
            <a:r>
              <a:rPr lang="en-US" sz="30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qualche</a:t>
            </a:r>
            <a:r>
              <a:rPr lang="en-US" sz="30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30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situazione</a:t>
            </a:r>
            <a:r>
              <a:rPr lang="en-US" sz="30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in cui uno </a:t>
            </a:r>
            <a:r>
              <a:rPr lang="en-US" sz="30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strumento</a:t>
            </a:r>
            <a:r>
              <a:rPr lang="en-US" sz="30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di </a:t>
            </a:r>
            <a:r>
              <a:rPr lang="en-US" sz="30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intelligenza</a:t>
            </a:r>
            <a:r>
              <a:rPr lang="en-US" sz="30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30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artificiale</a:t>
            </a:r>
            <a:r>
              <a:rPr lang="en-US" sz="30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30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potrebbe</a:t>
            </a:r>
            <a:r>
              <a:rPr lang="en-US" sz="30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30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inavvertitamente</a:t>
            </a:r>
            <a:r>
              <a:rPr lang="en-US" sz="30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30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danneggiare</a:t>
            </a:r>
            <a:r>
              <a:rPr lang="en-US" sz="30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30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alcuni</a:t>
            </a:r>
            <a:r>
              <a:rPr lang="en-US" sz="30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30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studenti</a:t>
            </a:r>
            <a:r>
              <a:rPr lang="en-US" sz="30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?</a:t>
            </a:r>
          </a:p>
        </p:txBody>
      </p:sp>
      <p:grpSp>
        <p:nvGrpSpPr>
          <p:cNvPr id="7" name="Group 7"/>
          <p:cNvGrpSpPr/>
          <p:nvPr/>
        </p:nvGrpSpPr>
        <p:grpSpPr>
          <a:xfrm rot="-1491600">
            <a:off x="839985" y="7708215"/>
            <a:ext cx="757018" cy="704298"/>
            <a:chOff x="0" y="0"/>
            <a:chExt cx="1009358" cy="93906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09396" cy="939038"/>
            </a:xfrm>
            <a:custGeom>
              <a:avLst/>
              <a:gdLst/>
              <a:ahLst/>
              <a:cxnLst/>
              <a:rect l="l" t="t" r="r" b="b"/>
              <a:pathLst>
                <a:path w="1009396" h="939038">
                  <a:moveTo>
                    <a:pt x="0" y="0"/>
                  </a:moveTo>
                  <a:lnTo>
                    <a:pt x="1009396" y="0"/>
                  </a:lnTo>
                  <a:lnTo>
                    <a:pt x="1009396" y="939038"/>
                  </a:lnTo>
                  <a:lnTo>
                    <a:pt x="0" y="939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9656" b="-894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18402" y="0"/>
            <a:ext cx="6858000" cy="10287000"/>
            <a:chOff x="0" y="0"/>
            <a:chExt cx="914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258" r="-8727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33311" y="419100"/>
            <a:ext cx="9565384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RISCHI DERIVANTI DALL'UTILIZZO DI SISTEMI INGIUSTI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96735" y="2171700"/>
            <a:ext cx="9917922" cy="7335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Piattaforme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di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apprendimento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personalizzate</a:t>
            </a:r>
            <a:endParaRPr lang="en-US" sz="2400" b="1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Bold"/>
              <a:cs typeface="Lato Bold"/>
              <a:sym typeface="Lato Bold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piattaforme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adattive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possono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personalizzare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contenuti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in base 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livello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degli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Tuttavia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sottostanti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riflettono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presupposti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distorti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alcuni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potrebbero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essere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inseriti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percorsi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apprendimento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semplificati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ne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limitano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progressi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Quella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appare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come "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personalizzazione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"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potrebbe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realtà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abbassare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aspettative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determinati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gruppi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Sistemi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di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valutazione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automatizzati</a:t>
            </a:r>
            <a:endParaRPr lang="en-US" sz="2400" b="1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Bold"/>
              <a:cs typeface="Lato Bold"/>
              <a:sym typeface="Lato Bold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strumenti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valutazione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automatizzati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possono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migliorare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l'efficienza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ma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potrebbero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privilegiare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determinati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stili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linguistici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risposta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velocità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rispetto alla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profondità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 alla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competenza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pratica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contesti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professionali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ciò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potrebbe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svantaggiare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adulti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coloro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apprendono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seconda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lingua o chi ha un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percorso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formativo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non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tradizionale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Strumenti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di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orientamento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professionale</a:t>
            </a:r>
            <a:endParaRPr lang="en-US" sz="2400" b="1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Bold"/>
              <a:cs typeface="Lato Bold"/>
              <a:sym typeface="Lato Bold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sistemi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orientamento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basati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sull'intelligenza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possono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suggerire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opportunità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in base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modelli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rilevati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nei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storici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Se tali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evidenziano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disparità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di accesso a determinate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professioni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sistema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potrebbe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inavvertitamente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indirizzare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verso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ruoli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rispecchiano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disuguaglianze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passate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anziché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il loro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potenziale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futuro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177688" y="1884241"/>
            <a:ext cx="10081612" cy="7668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strumenti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d'aiuto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attività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come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valutazione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il feedback,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l'apprendimento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personalizzato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l'orientamento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Tuttavia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dovrebbero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utilizzati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strumenti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supporto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non come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sostituti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giudizio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contesto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continua,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qualità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formatori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conoscete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emerge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Comprendete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il loro background, le loro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motivazioni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il loro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ritmo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apprendimento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le loro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competenze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pratiche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aspetti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difficili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cogliere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appieno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motivo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supervisione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rimane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essenziale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ambienti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Pertanto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istruttori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Esaminare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interpretare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il feedback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suggerimenti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dall'IA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Metti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discussione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risultati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sembrano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insoliti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potenzialmente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ingiusti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Prima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prendere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tenga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situazione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individuale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dello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Intervenire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risultati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automatizzati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impatto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negativo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alcuni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7688" y="1038225"/>
            <a:ext cx="8416082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IMPORTANZA DELLA SUPERVISIONE UMANA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767944" y="0"/>
            <a:ext cx="7349747" cy="10287000"/>
            <a:chOff x="0" y="0"/>
            <a:chExt cx="9799663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799701" cy="13716000"/>
            </a:xfrm>
            <a:custGeom>
              <a:avLst/>
              <a:gdLst/>
              <a:ahLst/>
              <a:cxnLst/>
              <a:rect l="l" t="t" r="r" b="b"/>
              <a:pathLst>
                <a:path w="9799701" h="13716000">
                  <a:moveTo>
                    <a:pt x="0" y="0"/>
                  </a:moveTo>
                  <a:lnTo>
                    <a:pt x="9799701" y="0"/>
                  </a:lnTo>
                  <a:lnTo>
                    <a:pt x="9799701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356605" y="1085850"/>
            <a:ext cx="9902695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DOVE SI INTRODUCE IL PREGIUDIZIO IN UN SISTEMA DI INTELLIGENZA ARTIFICIALE?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6858000" cy="10287000"/>
            <a:chOff x="0" y="0"/>
            <a:chExt cx="914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356605" y="2533707"/>
            <a:ext cx="9902695" cy="7239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pregiudizi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nell'intelligenza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derivare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diverse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influenzare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direttamente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valutazione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certificazione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supporto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lo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sviluppo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Comprendere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aiuta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formatori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utilizzare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strumenti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modo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più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critico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responsabile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Esistono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quattro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principali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pregiudizio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                        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Pregiudizi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                         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Pregiudizio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algoritmico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                         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Pregiudizi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                         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Pregiudizi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nell'IA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generative.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030337" y="5270360"/>
            <a:ext cx="719128" cy="780336"/>
            <a:chOff x="0" y="0"/>
            <a:chExt cx="958837" cy="104044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58850" cy="1040384"/>
            </a:xfrm>
            <a:custGeom>
              <a:avLst/>
              <a:gdLst/>
              <a:ahLst/>
              <a:cxnLst/>
              <a:rect l="l" t="t" r="r" b="b"/>
              <a:pathLst>
                <a:path w="958850" h="1040384">
                  <a:moveTo>
                    <a:pt x="0" y="0"/>
                  </a:moveTo>
                  <a:lnTo>
                    <a:pt x="958850" y="0"/>
                  </a:lnTo>
                  <a:lnTo>
                    <a:pt x="958850" y="1040384"/>
                  </a:lnTo>
                  <a:lnTo>
                    <a:pt x="0" y="10403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-6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048258" y="6372172"/>
            <a:ext cx="683295" cy="780336"/>
            <a:chOff x="0" y="0"/>
            <a:chExt cx="911060" cy="104044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11098" cy="1040384"/>
            </a:xfrm>
            <a:custGeom>
              <a:avLst/>
              <a:gdLst/>
              <a:ahLst/>
              <a:cxnLst/>
              <a:rect l="l" t="t" r="r" b="b"/>
              <a:pathLst>
                <a:path w="911098" h="1040384">
                  <a:moveTo>
                    <a:pt x="0" y="0"/>
                  </a:moveTo>
                  <a:lnTo>
                    <a:pt x="911098" y="0"/>
                  </a:lnTo>
                  <a:lnTo>
                    <a:pt x="911098" y="1040384"/>
                  </a:lnTo>
                  <a:lnTo>
                    <a:pt x="0" y="10403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4" b="-6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029594" y="7450459"/>
            <a:ext cx="683295" cy="725453"/>
            <a:chOff x="0" y="0"/>
            <a:chExt cx="911060" cy="9672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11098" cy="967232"/>
            </a:xfrm>
            <a:custGeom>
              <a:avLst/>
              <a:gdLst/>
              <a:ahLst/>
              <a:cxnLst/>
              <a:rect l="l" t="t" r="r" b="b"/>
              <a:pathLst>
                <a:path w="911098" h="967232">
                  <a:moveTo>
                    <a:pt x="0" y="0"/>
                  </a:moveTo>
                  <a:lnTo>
                    <a:pt x="911098" y="0"/>
                  </a:lnTo>
                  <a:lnTo>
                    <a:pt x="911098" y="967232"/>
                  </a:lnTo>
                  <a:lnTo>
                    <a:pt x="0" y="967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4" b="-3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066180" y="8473882"/>
            <a:ext cx="683295" cy="795899"/>
            <a:chOff x="0" y="0"/>
            <a:chExt cx="911060" cy="106119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11098" cy="1061212"/>
            </a:xfrm>
            <a:custGeom>
              <a:avLst/>
              <a:gdLst/>
              <a:ahLst/>
              <a:cxnLst/>
              <a:rect l="l" t="t" r="r" b="b"/>
              <a:pathLst>
                <a:path w="911098" h="1061212">
                  <a:moveTo>
                    <a:pt x="0" y="0"/>
                  </a:moveTo>
                  <a:lnTo>
                    <a:pt x="911098" y="0"/>
                  </a:lnTo>
                  <a:lnTo>
                    <a:pt x="911098" y="1061212"/>
                  </a:lnTo>
                  <a:lnTo>
                    <a:pt x="0" y="1061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4" b="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71632" y="0"/>
            <a:ext cx="7516368" cy="10287000"/>
            <a:chOff x="0" y="0"/>
            <a:chExt cx="100218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21824" cy="13716000"/>
            </a:xfrm>
            <a:custGeom>
              <a:avLst/>
              <a:gdLst/>
              <a:ahLst/>
              <a:cxnLst/>
              <a:rect l="l" t="t" r="r" b="b"/>
              <a:pathLst>
                <a:path w="10021824" h="13716000">
                  <a:moveTo>
                    <a:pt x="0" y="0"/>
                  </a:moveTo>
                  <a:lnTo>
                    <a:pt x="10021824" y="0"/>
                  </a:lnTo>
                  <a:lnTo>
                    <a:pt x="100218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6457" r="-58916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636264"/>
            <a:ext cx="7189383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DISTORSIONE DEI DATI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604022"/>
            <a:ext cx="9260401" cy="6001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verifica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distorsione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utilizzate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addestrare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rappresentano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modo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equo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tutti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gruppi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relativi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riferiscono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principalmente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giovani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lavorano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tempo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pieno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e non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partecipanti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adulti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programmi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riqualificazione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sulle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prestazioni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provengono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principalmente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iscritti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studio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accademici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piuttosto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apprendisti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tirocinanti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documenti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storici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evidenziano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disparità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accesso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tirocini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attrezzature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programmi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certificazione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tutoraggio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determinati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gruppi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sottorappresentati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storicamente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svantaggiati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potrebbe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previsioni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accurate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raccomandazioni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inique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loro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confronti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954829" y="8002326"/>
            <a:ext cx="6897644" cy="2036233"/>
            <a:chOff x="0" y="0"/>
            <a:chExt cx="8711954" cy="25718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711954" cy="2571759"/>
            </a:xfrm>
            <a:custGeom>
              <a:avLst/>
              <a:gdLst/>
              <a:ahLst/>
              <a:cxnLst/>
              <a:rect l="l" t="t" r="r" b="b"/>
              <a:pathLst>
                <a:path w="8711954" h="2571759">
                  <a:moveTo>
                    <a:pt x="0" y="0"/>
                  </a:moveTo>
                  <a:lnTo>
                    <a:pt x="8711954" y="0"/>
                  </a:lnTo>
                  <a:lnTo>
                    <a:pt x="8711954" y="2571759"/>
                  </a:lnTo>
                  <a:lnTo>
                    <a:pt x="0" y="25717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4971" t="-35874" r="-2662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589221" y="8591818"/>
            <a:ext cx="5628862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59"/>
              </a:lnSpc>
              <a:spcBef>
                <a:spcPct val="0"/>
              </a:spcBef>
            </a:pPr>
            <a:r>
              <a:rPr lang="en-US" sz="27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Chiediti</a:t>
            </a:r>
            <a:r>
              <a:rPr lang="en-US" sz="27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: </a:t>
            </a:r>
            <a:r>
              <a:rPr lang="en-US" sz="27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questo</a:t>
            </a:r>
            <a:r>
              <a:rPr lang="en-US" sz="27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7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sistema</a:t>
            </a:r>
            <a:r>
              <a:rPr lang="en-US" sz="27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7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rispecchia</a:t>
            </a:r>
            <a:r>
              <a:rPr lang="en-US" sz="27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la </a:t>
            </a:r>
            <a:r>
              <a:rPr lang="en-US" sz="27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diversità</a:t>
            </a:r>
            <a:r>
              <a:rPr lang="en-US" sz="27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7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dei</a:t>
            </a:r>
            <a:r>
              <a:rPr lang="en-US" sz="27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7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miei</a:t>
            </a:r>
            <a:r>
              <a:rPr lang="en-US" sz="27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7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studenti</a:t>
            </a:r>
            <a:r>
              <a:rPr lang="en-US" sz="27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?</a:t>
            </a: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278" y="0"/>
            <a:ext cx="6844884" cy="10287000"/>
            <a:chOff x="0" y="0"/>
            <a:chExt cx="9126512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26474" cy="13716000"/>
            </a:xfrm>
            <a:custGeom>
              <a:avLst/>
              <a:gdLst/>
              <a:ahLst/>
              <a:cxnLst/>
              <a:rect l="l" t="t" r="r" b="b"/>
              <a:pathLst>
                <a:path w="9126474" h="13716000">
                  <a:moveTo>
                    <a:pt x="0" y="0"/>
                  </a:moveTo>
                  <a:lnTo>
                    <a:pt x="9126474" y="0"/>
                  </a:lnTo>
                  <a:lnTo>
                    <a:pt x="912647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335284" y="758645"/>
            <a:ext cx="4947940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PREGIUDIZIO ALGORITMO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5284" y="1682570"/>
            <a:ext cx="9924016" cy="6668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Il bias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algoritmico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verifica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progettazione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un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produce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risultati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iniqui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appaiono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bilanciati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esempio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predittivo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potrebbe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privilegiare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velocità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completamento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un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compito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rispetto alla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qualità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penalizzando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lavorano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maggiore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valutazione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automatizzato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potrebbe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concentrarsi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eccessivamente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sulla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correttezza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della lingua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scritta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trascurando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raccomandazione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potrebbe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ottimizzare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percorsi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carriera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più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comuni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anziché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basarsi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personalizzati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competenze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aspirazioni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progettazione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più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semplici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come ad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esempio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cosa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viene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misurato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cosa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viene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data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priorità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influire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sull'equità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</a:pPr>
            <a:endParaRPr lang="en-US" sz="22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7747395" y="8581570"/>
            <a:ext cx="9924016" cy="1559285"/>
            <a:chOff x="0" y="0"/>
            <a:chExt cx="11102444" cy="174444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102372" cy="1744443"/>
            </a:xfrm>
            <a:custGeom>
              <a:avLst/>
              <a:gdLst/>
              <a:ahLst/>
              <a:cxnLst/>
              <a:rect l="l" t="t" r="r" b="b"/>
              <a:pathLst>
                <a:path w="11102372" h="1744443">
                  <a:moveTo>
                    <a:pt x="0" y="0"/>
                  </a:moveTo>
                  <a:lnTo>
                    <a:pt x="11102372" y="0"/>
                  </a:lnTo>
                  <a:lnTo>
                    <a:pt x="11102372" y="1744443"/>
                  </a:lnTo>
                  <a:lnTo>
                    <a:pt x="0" y="17444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63454" r="-7853" b="-696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001000" y="8861150"/>
            <a:ext cx="9416807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99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Quali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aspetti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del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rendimento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degli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studenti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potrebbero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non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essere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rilevati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dai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sistemi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di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intelligenza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artificiale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nell'ambito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della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formazione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professionale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continua?</a:t>
            </a:r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182350" y="0"/>
            <a:ext cx="7105650" cy="10287000"/>
            <a:chOff x="0" y="0"/>
            <a:chExt cx="94742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474200" cy="13716000"/>
            </a:xfrm>
            <a:custGeom>
              <a:avLst/>
              <a:gdLst/>
              <a:ahLst/>
              <a:cxnLst/>
              <a:rect l="l" t="t" r="r" b="b"/>
              <a:pathLst>
                <a:path w="9474200" h="13716000">
                  <a:moveTo>
                    <a:pt x="0" y="0"/>
                  </a:moveTo>
                  <a:lnTo>
                    <a:pt x="9474200" y="0"/>
                  </a:lnTo>
                  <a:lnTo>
                    <a:pt x="94742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756" b="-1756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476841"/>
            <a:ext cx="7956798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PREGIUDIZI NEL PROCESSO DECISIONALE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728988" y="8062394"/>
            <a:ext cx="6886793" cy="1718809"/>
            <a:chOff x="0" y="0"/>
            <a:chExt cx="8686800" cy="216805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686800" cy="2168017"/>
            </a:xfrm>
            <a:custGeom>
              <a:avLst/>
              <a:gdLst/>
              <a:ahLst/>
              <a:cxnLst/>
              <a:rect l="l" t="t" r="r" b="b"/>
              <a:pathLst>
                <a:path w="8686800" h="2168017">
                  <a:moveTo>
                    <a:pt x="0" y="0"/>
                  </a:moveTo>
                  <a:lnTo>
                    <a:pt x="8686800" y="0"/>
                  </a:lnTo>
                  <a:lnTo>
                    <a:pt x="8686800" y="2168017"/>
                  </a:lnTo>
                  <a:lnTo>
                    <a:pt x="0" y="21680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42272" b="-704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1588008"/>
            <a:ext cx="9697968" cy="6001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pregiudizi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influenzare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diverse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fasi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sviluppo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implementazione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Ciò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può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includere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soggettive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durante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l'etichettatura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(ad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esempio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cosa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considera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"buona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prestazione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").</a:t>
            </a: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supposizioni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degli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sviluppatori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viene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definito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il "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successo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".</a:t>
            </a: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L'eccessiva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fiducia degli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istruttori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consigli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dell'IA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senza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metterli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discussione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ambienti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ciò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potrebbe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significare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rafforzare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stereotipi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ad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esempio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presumendo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alcuni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più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adatti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ruoli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tecnici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di leadership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sulla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base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modelli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passati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127435" y="8363938"/>
            <a:ext cx="6089898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79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sistemi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di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intelligenza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artificiale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non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eliminano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pregiudizi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;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possono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riprodurli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amplificarli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in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molti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studenti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376483" y="669096"/>
            <a:ext cx="8549317" cy="5783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PREGIUDIZI GENERATIVI DELL'IA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9314590" y="8170648"/>
            <a:ext cx="6006603" cy="1780088"/>
            <a:chOff x="0" y="0"/>
            <a:chExt cx="7459586" cy="221068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59599" cy="2210640"/>
            </a:xfrm>
            <a:custGeom>
              <a:avLst/>
              <a:gdLst/>
              <a:ahLst/>
              <a:cxnLst/>
              <a:rect l="l" t="t" r="r" b="b"/>
              <a:pathLst>
                <a:path w="7459599" h="2210640">
                  <a:moveTo>
                    <a:pt x="0" y="0"/>
                  </a:moveTo>
                  <a:lnTo>
                    <a:pt x="7459599" y="0"/>
                  </a:lnTo>
                  <a:lnTo>
                    <a:pt x="7459599" y="2210640"/>
                  </a:lnTo>
                  <a:lnTo>
                    <a:pt x="0" y="2210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67112" r="-104540" b="-424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9050" y="0"/>
            <a:ext cx="6726869" cy="10287000"/>
            <a:chOff x="0" y="0"/>
            <a:chExt cx="8969159" cy="13716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969121" cy="13716000"/>
            </a:xfrm>
            <a:custGeom>
              <a:avLst/>
              <a:gdLst/>
              <a:ahLst/>
              <a:cxnLst/>
              <a:rect l="l" t="t" r="r" b="b"/>
              <a:pathLst>
                <a:path w="8969121" h="13716000">
                  <a:moveTo>
                    <a:pt x="0" y="0"/>
                  </a:moveTo>
                  <a:lnTo>
                    <a:pt x="8969121" y="0"/>
                  </a:lnTo>
                  <a:lnTo>
                    <a:pt x="8969121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376483" y="1982545"/>
            <a:ext cx="9882817" cy="6335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strumenti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(come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quelli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utilizzati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creare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testi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materiali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didattici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feedback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simulazioni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)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riprodurre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stereotipi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prospettive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distorte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presenti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addestramento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contesto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CVET,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ciò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potrebbe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manifestarsi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modo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seguente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5" lvl="1" indent="-199072" algn="just">
              <a:lnSpc>
                <a:spcPts val="263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studio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riflettano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solo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determinati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settori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dominanti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98145" lvl="1" indent="-199072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5" lvl="1" indent="-199072" algn="just">
              <a:lnSpc>
                <a:spcPts val="263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Produrre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feedback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privilegi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stili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linguistici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dominanti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rispetto alla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98145" lvl="1" indent="-199072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5" lvl="1" indent="-199072" algn="just">
              <a:lnSpc>
                <a:spcPts val="263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Creare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esempi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involontariamente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marginalizzano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determinate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98145" lvl="1" indent="-199072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5" lvl="1" indent="-199072" algn="just">
              <a:lnSpc>
                <a:spcPts val="263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Poiché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produce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nuovi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contenuti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anziché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semplici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previsioni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pregiudizi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manifestarsi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modi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sottili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98145" lvl="1" indent="-199072" algn="just">
              <a:lnSpc>
                <a:spcPts val="2639"/>
              </a:lnSpc>
              <a:spcBef>
                <a:spcPct val="0"/>
              </a:spcBef>
            </a:pPr>
            <a:endParaRPr lang="en-US" sz="2199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604878" y="8503479"/>
            <a:ext cx="5426026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99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È sempre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necessario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rivedere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materiali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generati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dall'IA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prima di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utilizzarli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in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classe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629993"/>
            <a:ext cx="18288000" cy="3025721"/>
            <a:chOff x="0" y="0"/>
            <a:chExt cx="24384000" cy="40342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4034282"/>
            </a:xfrm>
            <a:custGeom>
              <a:avLst/>
              <a:gdLst/>
              <a:ahLst/>
              <a:cxnLst/>
              <a:rect l="l" t="t" r="r" b="b"/>
              <a:pathLst>
                <a:path w="24384000" h="4034282">
                  <a:moveTo>
                    <a:pt x="0" y="0"/>
                  </a:moveTo>
                  <a:lnTo>
                    <a:pt x="24384000" y="0"/>
                  </a:lnTo>
                  <a:lnTo>
                    <a:pt x="24384000" y="4034282"/>
                  </a:lnTo>
                  <a:lnTo>
                    <a:pt x="0" y="4034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50129" b="-31085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143125" y="4277684"/>
            <a:ext cx="3487655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399" u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Seleziona il tuo caso: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312736" y="5504936"/>
            <a:ext cx="4447984" cy="4205992"/>
            <a:chOff x="0" y="0"/>
            <a:chExt cx="5930646" cy="5607990"/>
          </a:xfrm>
        </p:grpSpPr>
        <p:sp>
          <p:nvSpPr>
            <p:cNvPr id="6" name="Freeform 6">
              <a:hlinkClick r:id="rId5" tooltip="https://canva.link/70w369wgepvrj18"/>
            </p:cNvPr>
            <p:cNvSpPr/>
            <p:nvPr/>
          </p:nvSpPr>
          <p:spPr>
            <a:xfrm>
              <a:off x="0" y="0"/>
              <a:ext cx="5930646" cy="5607939"/>
            </a:xfrm>
            <a:custGeom>
              <a:avLst/>
              <a:gdLst/>
              <a:ahLst/>
              <a:cxnLst/>
              <a:rect l="l" t="t" r="r" b="b"/>
              <a:pathLst>
                <a:path w="5930646" h="5607939">
                  <a:moveTo>
                    <a:pt x="0" y="0"/>
                  </a:moveTo>
                  <a:lnTo>
                    <a:pt x="5930646" y="0"/>
                  </a:lnTo>
                  <a:lnTo>
                    <a:pt x="5930646" y="5607939"/>
                  </a:lnTo>
                  <a:lnTo>
                    <a:pt x="0" y="5607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4843" t="-12174" r="-5012" b="-9777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690836" y="4517450"/>
            <a:ext cx="3404140" cy="5014398"/>
            <a:chOff x="0" y="0"/>
            <a:chExt cx="4538853" cy="6685864"/>
          </a:xfrm>
        </p:grpSpPr>
        <p:sp>
          <p:nvSpPr>
            <p:cNvPr id="8" name="Freeform 8">
              <a:hlinkClick r:id="rId7" tooltip="https://www.canva.com/design/DAHQMLSJpBE/r2v68HkbLCae-ksX7FsK7Q/edit"/>
            </p:cNvPr>
            <p:cNvSpPr/>
            <p:nvPr/>
          </p:nvSpPr>
          <p:spPr>
            <a:xfrm>
              <a:off x="0" y="0"/>
              <a:ext cx="4538853" cy="6685915"/>
            </a:xfrm>
            <a:custGeom>
              <a:avLst/>
              <a:gdLst/>
              <a:ahLst/>
              <a:cxnLst/>
              <a:rect l="l" t="t" r="r" b="b"/>
              <a:pathLst>
                <a:path w="4538853" h="6685915">
                  <a:moveTo>
                    <a:pt x="0" y="0"/>
                  </a:moveTo>
                  <a:lnTo>
                    <a:pt x="4538853" y="0"/>
                  </a:lnTo>
                  <a:lnTo>
                    <a:pt x="4538853" y="6685915"/>
                  </a:lnTo>
                  <a:lnTo>
                    <a:pt x="0" y="66859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3938613"/>
            <a:ext cx="1028700" cy="914400"/>
            <a:chOff x="0" y="0"/>
            <a:chExt cx="1371600" cy="12192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71600" cy="1219200"/>
            </a:xfrm>
            <a:custGeom>
              <a:avLst/>
              <a:gdLst/>
              <a:ahLst/>
              <a:cxnLst/>
              <a:rect l="l" t="t" r="r" b="b"/>
              <a:pathLst>
                <a:path w="1371600" h="1219200">
                  <a:moveTo>
                    <a:pt x="0" y="0"/>
                  </a:moveTo>
                  <a:lnTo>
                    <a:pt x="1371600" y="0"/>
                  </a:lnTo>
                  <a:lnTo>
                    <a:pt x="13716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729552" y="2614736"/>
            <a:ext cx="1071562" cy="885825"/>
            <a:chOff x="0" y="0"/>
            <a:chExt cx="1428750" cy="1181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28750" cy="1181100"/>
            </a:xfrm>
            <a:custGeom>
              <a:avLst/>
              <a:gdLst/>
              <a:ahLst/>
              <a:cxnLst/>
              <a:rect l="l" t="t" r="r" b="b"/>
              <a:pathLst>
                <a:path w="1428750" h="1181100">
                  <a:moveTo>
                    <a:pt x="0" y="0"/>
                  </a:moveTo>
                  <a:lnTo>
                    <a:pt x="1428750" y="0"/>
                  </a:lnTo>
                  <a:lnTo>
                    <a:pt x="1428750" y="1181100"/>
                  </a:lnTo>
                  <a:lnTo>
                    <a:pt x="0" y="1181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3" name="Freeform 13">
            <a:hlinkClick r:id="rId11" tooltip="https://canva.link/3vbjsnscso9xien"/>
          </p:cNvPr>
          <p:cNvSpPr/>
          <p:nvPr/>
        </p:nvSpPr>
        <p:spPr>
          <a:xfrm>
            <a:off x="12078348" y="3681536"/>
            <a:ext cx="4414626" cy="6174443"/>
          </a:xfrm>
          <a:custGeom>
            <a:avLst/>
            <a:gdLst/>
            <a:ahLst/>
            <a:cxnLst/>
            <a:rect l="l" t="t" r="r" b="b"/>
            <a:pathLst>
              <a:path w="4414626" h="6174443">
                <a:moveTo>
                  <a:pt x="0" y="0"/>
                </a:moveTo>
                <a:lnTo>
                  <a:pt x="4414627" y="0"/>
                </a:lnTo>
                <a:lnTo>
                  <a:pt x="4414627" y="6174444"/>
                </a:lnTo>
                <a:lnTo>
                  <a:pt x="0" y="617444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/>
          <p:cNvSpPr txBox="1"/>
          <p:nvPr/>
        </p:nvSpPr>
        <p:spPr>
          <a:xfrm>
            <a:off x="1028700" y="3044171"/>
            <a:ext cx="9334500" cy="5783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ESERCIZIO DI RILEVAMENTO DEI PREGIUDIZI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801114" y="2876674"/>
            <a:ext cx="3487655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399" u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Rispondi alle domande:</a:t>
            </a:r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445691"/>
            <a:ext cx="5740458" cy="5453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UNITÀ 2:</a:t>
            </a:r>
          </a:p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VALUTARE LA QUALITÀ DEI DATI E LA TRASPARENZA ALGORITMICA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94282" y="0"/>
            <a:ext cx="7493718" cy="10287000"/>
            <a:chOff x="0" y="0"/>
            <a:chExt cx="9991623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991598" cy="13716000"/>
            </a:xfrm>
            <a:custGeom>
              <a:avLst/>
              <a:gdLst/>
              <a:ahLst/>
              <a:cxnLst/>
              <a:rect l="l" t="t" r="r" b="b"/>
              <a:pathLst>
                <a:path w="9991598" h="13716000">
                  <a:moveTo>
                    <a:pt x="0" y="0"/>
                  </a:moveTo>
                  <a:lnTo>
                    <a:pt x="9991598" y="0"/>
                  </a:lnTo>
                  <a:lnTo>
                    <a:pt x="9991598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2153054"/>
            <a:ext cx="8633165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VALUTAZIONE DELLA QUALITÀ DEI DATI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3485746"/>
            <a:ext cx="8633127" cy="470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spiegato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nell'unità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precedente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modulo,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basa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grandi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quantità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risultati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contesto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continua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ambito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sanitario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(CVET), è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fondamentale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comprendere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qualità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influenza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direttamente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l'affidabilità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risposte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consigli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forniti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un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valutazione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qualità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implica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l'analisi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della loro origine,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attualità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pertinenza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potenziale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distorsione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Dati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incompleti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obsoleti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mal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rappresentati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risultati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inaccurati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iniqui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hanno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impatto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negativo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sull'apprendimento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degli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885950"/>
            <a:ext cx="16230600" cy="651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 campo della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continua,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formatori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dovrebbero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domande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come: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utilizzati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aggiornati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Rappresentano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adeguatamente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diversità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corpo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studentesco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Esistono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gruppi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sottorappresentati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raccolte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pertinenti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intende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prendere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Esempio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1: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Raccomandazione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di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itinerari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di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formazione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. 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piattaforma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raccomanda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specializzazioni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tecniche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avanzate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principalmente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più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giovani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è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stata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addestrata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storici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mostrano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partecipanti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maggior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successo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appartenessero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quella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fascia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d'età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Sebbene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discrimini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esplicitamente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base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all'età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storici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potrebbero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indurlo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riprodurre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schemi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esclusione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opportunità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più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anziani.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Esempio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2: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Previsione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dell'abbandono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scolastico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.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frequenza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irregolare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durante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le prime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settimane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come "a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rischio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".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Tuttavia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alcuni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conciliano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lo studio con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lavoro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responsabilità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familiari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Se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modello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tiene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contesto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potrebbe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previsioni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imprecise ed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etichettare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erroneamente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alcuni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433577"/>
            <a:ext cx="9561852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GIUDIZIO PROFESSIONALE NELL'USO DELL'IA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567173"/>
            <a:ext cx="8753807" cy="434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qualità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formatore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CVET, non è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necessario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specialista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ma è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fondamentale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sviluppare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solida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comprensione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come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valutare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generate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dall'intelligenza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Ciò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implica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mettere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discussione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risultati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confrontare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necessario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ed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consapevoli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L'obiettivo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è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supporto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non come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sostituto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giudizio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Una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responsabile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implica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prendere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basate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sulla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comprensione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suoi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della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qualità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del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livello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trasparenza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5114346" y="293056"/>
            <a:ext cx="2799445" cy="1224267"/>
            <a:chOff x="0" y="0"/>
            <a:chExt cx="3732593" cy="1632356"/>
          </a:xfrm>
        </p:grpSpPr>
        <p:sp>
          <p:nvSpPr>
            <p:cNvPr id="5" name="Freeform 5" descr="Un logo con la testa di una persona in un cerchio.  Il contenuto generato dall'intelligenza artificiale potrebbe essere errato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840117" y="0"/>
            <a:ext cx="7447883" cy="10287000"/>
            <a:chOff x="0" y="0"/>
            <a:chExt cx="9930511" cy="13716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930511" cy="13716000"/>
            </a:xfrm>
            <a:custGeom>
              <a:avLst/>
              <a:gdLst/>
              <a:ahLst/>
              <a:cxnLst/>
              <a:rect l="l" t="t" r="r" b="b"/>
              <a:pathLst>
                <a:path w="9930511" h="13716000">
                  <a:moveTo>
                    <a:pt x="0" y="0"/>
                  </a:moveTo>
                  <a:lnTo>
                    <a:pt x="9930511" y="0"/>
                  </a:lnTo>
                  <a:lnTo>
                    <a:pt x="9930511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0231" b="-3638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12534900" cy="5783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VALUTAZIONE DELLA TRASPARENZA ALGORITMICA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019300"/>
            <a:ext cx="16230600" cy="7410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trasparenza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algoritmica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implica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comprensione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almeno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livello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basilare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di come uno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giunga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raccomandazione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Non è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necessario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conoscere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codice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sorgente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ma è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fondamentale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disporre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sufficienti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interpretare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risultati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metterli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discussione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necessario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È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possibile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sapere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variabili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hanno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influenzato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risultato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Esistono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meccanismi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rivedere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correggere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errori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fornitore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sulle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Esempio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1: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Valutazione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automatica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delle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attività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basato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sull'intelligenza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assegna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punteggio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basso alla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risposta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scritta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uno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Se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visualizza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senza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giustificazione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docente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può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stabilire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valutazione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appropriata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contrario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uno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più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trasparente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indicherebbe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criteri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hanno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influenzato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consentendo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revisione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convalida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risultato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Esempio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2: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Analisi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della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partecipazione</a:t>
            </a:r>
            <a:endParaRPr lang="en-US" sz="2400" b="1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piattaforma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può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indicare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basso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livello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coinvolgimento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dello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poiché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quest'ultimo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partecipa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poco ai forum e alle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attività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collaborative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previste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Tuttavia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può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dimostrare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il proprio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apprendimento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attraverso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altre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prove, come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progetti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pratici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esercitazioni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individuali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trasparenza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permette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comprendere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indicatori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vengono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utilizzati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dallo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ed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evitare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conclusioni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affrettate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potrebbero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influenzare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valutazione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dello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716530"/>
            <a:ext cx="6286595" cy="5453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27"/>
              </a:lnSpc>
              <a:spcBef>
                <a:spcPct val="0"/>
              </a:spcBef>
            </a:pPr>
            <a:r>
              <a:rPr lang="en-US" sz="65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UNITÀ 3: </a:t>
            </a:r>
          </a:p>
          <a:p>
            <a:pPr marL="0" lvl="0" indent="0" algn="l">
              <a:lnSpc>
                <a:spcPts val="7127"/>
              </a:lnSpc>
              <a:spcBef>
                <a:spcPct val="0"/>
              </a:spcBef>
            </a:pPr>
            <a:r>
              <a:rPr lang="en-US" sz="65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STRATEGIE PER MITIGARE LE POTENZIALI DISUGUAGLIANZE GENERATE DALL'IA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430" r="-736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35056" y="0"/>
            <a:ext cx="7660710" cy="10287000"/>
            <a:chOff x="0" y="0"/>
            <a:chExt cx="1021428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214229" cy="13716000"/>
            </a:xfrm>
            <a:custGeom>
              <a:avLst/>
              <a:gdLst/>
              <a:ahLst/>
              <a:cxnLst/>
              <a:rect l="l" t="t" r="r" b="b"/>
              <a:pathLst>
                <a:path w="10214229" h="13716000">
                  <a:moveTo>
                    <a:pt x="0" y="0"/>
                  </a:moveTo>
                  <a:lnTo>
                    <a:pt x="10214229" y="0"/>
                  </a:lnTo>
                  <a:lnTo>
                    <a:pt x="1021422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128" b="-2128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38225"/>
            <a:ext cx="8309924" cy="1905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INCLUSIONE E ACCESSIBILITÀ NELL'USO DELL'IA NELLA FORMAZIONE PROFESSIONALE E SCOLASTICA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3467100"/>
            <a:ext cx="8961120" cy="5922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non è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inclusiva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definizione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;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piuttosto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tale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inclusività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è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legata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progettazione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pedagogica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sviluppiamo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Nell'ambito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continua (CVET),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diversità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può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includere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1" lvl="1" indent="-217171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background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diversi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1" lvl="1" indent="-217171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1" lvl="1" indent="-217171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Vari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livelli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digitale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1" lvl="1" indent="-217171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1" lvl="1" indent="-217171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lavoratori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1" lvl="1" indent="-217171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1" lvl="1" indent="-217171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disabilità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1" lvl="1" indent="-217171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1" lvl="1" indent="-217171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migranti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stanno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imparando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seconda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lingua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loro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6857571" cy="10287000"/>
            <a:chOff x="0" y="0"/>
            <a:chExt cx="9143428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43365" cy="13716000"/>
            </a:xfrm>
            <a:custGeom>
              <a:avLst/>
              <a:gdLst/>
              <a:ahLst/>
              <a:cxnLst/>
              <a:rect l="l" t="t" r="r" b="b"/>
              <a:pathLst>
                <a:path w="9143365" h="13716000">
                  <a:moveTo>
                    <a:pt x="0" y="0"/>
                  </a:moveTo>
                  <a:lnTo>
                    <a:pt x="9143365" y="0"/>
                  </a:lnTo>
                  <a:lnTo>
                    <a:pt x="9143365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480416" y="1085850"/>
            <a:ext cx="9800158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OSTACOLI NASCOSTI ALL'UTILIZZO DELL'INTELLIGENZA ARTIFICIALE IN CLASSE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480416" y="2523982"/>
            <a:ext cx="8610105" cy="4807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l'accesso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è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disponibile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sorgere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degli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ostacoli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Interfacce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complesse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sovraccariche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Risposte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un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elevato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livello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complessità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linguistica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presuppone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conoscenza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pregressa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Eccessiva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dipendenza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dal testo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scritto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Necessità di un accesso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costante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Internet.</a:t>
            </a: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789070" y="7338215"/>
            <a:ext cx="7182850" cy="2252301"/>
            <a:chOff x="0" y="0"/>
            <a:chExt cx="9577134" cy="300306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577197" cy="3003042"/>
            </a:xfrm>
            <a:custGeom>
              <a:avLst/>
              <a:gdLst/>
              <a:ahLst/>
              <a:cxnLst/>
              <a:rect l="l" t="t" r="r" b="b"/>
              <a:pathLst>
                <a:path w="9577197" h="3003042">
                  <a:moveTo>
                    <a:pt x="0" y="0"/>
                  </a:moveTo>
                  <a:lnTo>
                    <a:pt x="9577197" y="0"/>
                  </a:lnTo>
                  <a:lnTo>
                    <a:pt x="9577197" y="3003042"/>
                  </a:lnTo>
                  <a:lnTo>
                    <a:pt x="0" y="30030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2939" r="-118426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476527" y="7769040"/>
            <a:ext cx="5807935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Chi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potrebbe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essere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escluso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involontariamente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dall'intelligenza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artificiale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e per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quali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motivi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?</a:t>
            </a:r>
          </a:p>
        </p:txBody>
      </p:sp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38225"/>
            <a:ext cx="16345143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PRINCIPI PER L'INTEGRAZIONE INCLUSIVA DELL'IA NELLA FORMAZIONE PROFESSIONALE E SOSTENIBILE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681155"/>
            <a:ext cx="16077343" cy="5512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Flessibilità</a:t>
            </a:r>
            <a:endParaRPr lang="en-US" sz="2400" b="1" u="none" strike="noStrike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molteplici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(testo, voce,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istruzioni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strutturate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guida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).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adattamento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cognitivo</a:t>
            </a:r>
            <a:endParaRPr lang="en-US" sz="2400" b="1" u="none" strike="noStrike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Insegna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domande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all'intelligenza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Spiegazioni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semplificate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Esempi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pratici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Riepiloghi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puntati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1" indent="0" algn="l">
              <a:lnSpc>
                <a:spcPts val="2568"/>
              </a:lnSpc>
            </a:pP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Alternative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equivalenti</a:t>
            </a:r>
            <a:endParaRPr lang="en-US" sz="2400" b="1" u="none" strike="noStrike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0" lvl="1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dovrebbe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l'unico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modo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possibile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termine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compito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1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Mediazione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meccanica</a:t>
            </a:r>
            <a:endParaRPr lang="en-US" sz="2400" b="1" u="none" strike="noStrike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0" lvl="1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sostituisce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supporto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pedagogico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ma lo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rende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necessario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848601" y="8634413"/>
            <a:ext cx="9587262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239"/>
              </a:lnSpc>
              <a:spcBef>
                <a:spcPct val="0"/>
              </a:spcBef>
            </a:pPr>
            <a:r>
              <a:rPr lang="en-US" sz="2800" i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Italics"/>
                <a:cs typeface="Lato Italics"/>
                <a:sym typeface="Lato Italics"/>
              </a:rPr>
              <a:t>Quali </a:t>
            </a:r>
            <a:r>
              <a:rPr lang="en-US" sz="2800" i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Italics"/>
                <a:cs typeface="Lato Italics"/>
                <a:sym typeface="Lato Italics"/>
              </a:rPr>
              <a:t>strategie</a:t>
            </a:r>
            <a:r>
              <a:rPr lang="en-US" sz="2800" i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Italics"/>
                <a:cs typeface="Lato Italics"/>
                <a:sym typeface="Lato Italics"/>
              </a:rPr>
              <a:t> </a:t>
            </a:r>
            <a:r>
              <a:rPr lang="en-US" sz="2800" i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Italics"/>
                <a:cs typeface="Lato Italics"/>
                <a:sym typeface="Lato Italics"/>
              </a:rPr>
              <a:t>potrebbero</a:t>
            </a:r>
            <a:r>
              <a:rPr lang="en-US" sz="2800" i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Italics"/>
                <a:cs typeface="Lato Italics"/>
                <a:sym typeface="Lato Italics"/>
              </a:rPr>
              <a:t> </a:t>
            </a:r>
            <a:r>
              <a:rPr lang="en-US" sz="2800" i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Italics"/>
                <a:cs typeface="Lato Italics"/>
                <a:sym typeface="Lato Italics"/>
              </a:rPr>
              <a:t>contribuire</a:t>
            </a:r>
            <a:r>
              <a:rPr lang="en-US" sz="2800" i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Italics"/>
                <a:cs typeface="Lato Italics"/>
                <a:sym typeface="Lato Italics"/>
              </a:rPr>
              <a:t> a </a:t>
            </a:r>
            <a:r>
              <a:rPr lang="en-US" sz="2800" i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Italics"/>
                <a:cs typeface="Lato Italics"/>
                <a:sym typeface="Lato Italics"/>
              </a:rPr>
              <a:t>garantire</a:t>
            </a:r>
            <a:r>
              <a:rPr lang="en-US" sz="2800" i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Italics"/>
                <a:cs typeface="Lato Italics"/>
                <a:sym typeface="Lato Italics"/>
              </a:rPr>
              <a:t> </a:t>
            </a:r>
            <a:r>
              <a:rPr lang="en-US" sz="2800" i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Italics"/>
                <a:cs typeface="Lato Italics"/>
                <a:sym typeface="Lato Italics"/>
              </a:rPr>
              <a:t>che</a:t>
            </a:r>
            <a:r>
              <a:rPr lang="en-US" sz="2800" i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Italics"/>
                <a:cs typeface="Lato Italics"/>
                <a:sym typeface="Lato Italics"/>
              </a:rPr>
              <a:t> </a:t>
            </a:r>
            <a:r>
              <a:rPr lang="en-US" sz="2800" i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Italics"/>
                <a:cs typeface="Lato Italics"/>
                <a:sym typeface="Lato Italics"/>
              </a:rPr>
              <a:t>l'intelligenza</a:t>
            </a:r>
            <a:r>
              <a:rPr lang="en-US" sz="2800" i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Italics"/>
                <a:cs typeface="Lato Italics"/>
                <a:sym typeface="Lato Italics"/>
              </a:rPr>
              <a:t> </a:t>
            </a:r>
            <a:r>
              <a:rPr lang="en-US" sz="2800" i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Italics"/>
                <a:cs typeface="Lato Italics"/>
                <a:sym typeface="Lato Italics"/>
              </a:rPr>
              <a:t>artificiale</a:t>
            </a:r>
            <a:r>
              <a:rPr lang="en-US" sz="2800" i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Italics"/>
                <a:cs typeface="Lato Italics"/>
                <a:sym typeface="Lato Italics"/>
              </a:rPr>
              <a:t> </a:t>
            </a:r>
            <a:r>
              <a:rPr lang="en-US" sz="2800" i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Italics"/>
                <a:cs typeface="Lato Italics"/>
                <a:sym typeface="Lato Italics"/>
              </a:rPr>
              <a:t>avvantaggi</a:t>
            </a:r>
            <a:r>
              <a:rPr lang="en-US" sz="2800" i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Italics"/>
                <a:cs typeface="Lato Italics"/>
                <a:sym typeface="Lato Italics"/>
              </a:rPr>
              <a:t> tutti </a:t>
            </a:r>
            <a:r>
              <a:rPr lang="en-US" sz="2800" i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Italics"/>
                <a:cs typeface="Lato Italics"/>
                <a:sym typeface="Lato Italics"/>
              </a:rPr>
              <a:t>gli</a:t>
            </a:r>
            <a:r>
              <a:rPr lang="en-US" sz="2800" i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Italics"/>
                <a:cs typeface="Lato Italics"/>
                <a:sym typeface="Lato Italics"/>
              </a:rPr>
              <a:t> </a:t>
            </a:r>
            <a:r>
              <a:rPr lang="en-US" sz="2800" i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Italics"/>
                <a:cs typeface="Lato Italics"/>
                <a:sym typeface="Lato Italics"/>
              </a:rPr>
              <a:t>studenti</a:t>
            </a:r>
            <a:r>
              <a:rPr lang="en-US" sz="2800" i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Italics"/>
                <a:cs typeface="Lato Italics"/>
                <a:sym typeface="Lato Italics"/>
              </a:rPr>
              <a:t> e non solo </a:t>
            </a:r>
            <a:r>
              <a:rPr lang="en-US" sz="2800" i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Italics"/>
                <a:cs typeface="Lato Italics"/>
                <a:sym typeface="Lato Italics"/>
              </a:rPr>
              <a:t>quelli</a:t>
            </a:r>
            <a:r>
              <a:rPr lang="en-US" sz="2800" i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Italics"/>
                <a:cs typeface="Lato Italics"/>
                <a:sym typeface="Lato Italics"/>
              </a:rPr>
              <a:t> </a:t>
            </a:r>
            <a:r>
              <a:rPr lang="en-US" sz="2800" i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Italics"/>
                <a:cs typeface="Lato Italics"/>
                <a:sym typeface="Lato Italics"/>
              </a:rPr>
              <a:t>più</a:t>
            </a:r>
            <a:r>
              <a:rPr lang="en-US" sz="2800" i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Italics"/>
                <a:cs typeface="Lato Italics"/>
                <a:sym typeface="Lato Italics"/>
              </a:rPr>
              <a:t> </a:t>
            </a:r>
            <a:r>
              <a:rPr lang="en-US" sz="2800" i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Italics"/>
                <a:cs typeface="Lato Italics"/>
                <a:sym typeface="Lato Italics"/>
              </a:rPr>
              <a:t>avvezzi</a:t>
            </a:r>
            <a:r>
              <a:rPr lang="en-US" sz="2800" i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Italics"/>
                <a:cs typeface="Lato Italics"/>
                <a:sym typeface="Lato Italics"/>
              </a:rPr>
              <a:t> alle </a:t>
            </a:r>
            <a:r>
              <a:rPr lang="en-US" sz="2800" i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Italics"/>
                <a:cs typeface="Lato Italics"/>
                <a:sym typeface="Lato Italics"/>
              </a:rPr>
              <a:t>tecnologie</a:t>
            </a:r>
            <a:r>
              <a:rPr lang="en-US" sz="2800" i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Italics"/>
                <a:cs typeface="Lato Italics"/>
                <a:sym typeface="Lato Italics"/>
              </a:rPr>
              <a:t> </a:t>
            </a:r>
            <a:r>
              <a:rPr lang="en-US" sz="2800" i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Italics"/>
                <a:cs typeface="Lato Italics"/>
                <a:sym typeface="Lato Italics"/>
              </a:rPr>
              <a:t>digitali</a:t>
            </a:r>
            <a:r>
              <a:rPr lang="en-US" sz="2800" i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Italics"/>
                <a:cs typeface="Lato Italics"/>
                <a:sym typeface="Lato Italics"/>
              </a:rPr>
              <a:t>?</a:t>
            </a:r>
          </a:p>
        </p:txBody>
      </p:sp>
      <p:grpSp>
        <p:nvGrpSpPr>
          <p:cNvPr id="5" name="Group 5"/>
          <p:cNvGrpSpPr/>
          <p:nvPr/>
        </p:nvGrpSpPr>
        <p:grpSpPr>
          <a:xfrm rot="1837791">
            <a:off x="16276121" y="7685076"/>
            <a:ext cx="1093374" cy="1017228"/>
            <a:chOff x="0" y="0"/>
            <a:chExt cx="1009358" cy="93906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09396" cy="939038"/>
            </a:xfrm>
            <a:custGeom>
              <a:avLst/>
              <a:gdLst/>
              <a:ahLst/>
              <a:cxnLst/>
              <a:rect l="l" t="t" r="r" b="b"/>
              <a:pathLst>
                <a:path w="1009396" h="939038">
                  <a:moveTo>
                    <a:pt x="0" y="0"/>
                  </a:moveTo>
                  <a:lnTo>
                    <a:pt x="1009396" y="0"/>
                  </a:lnTo>
                  <a:lnTo>
                    <a:pt x="1009396" y="939038"/>
                  </a:lnTo>
                  <a:lnTo>
                    <a:pt x="0" y="939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9656" b="-894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" y="0"/>
            <a:ext cx="7910189" cy="10287000"/>
            <a:chOff x="0" y="0"/>
            <a:chExt cx="10546918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546969" cy="13716000"/>
            </a:xfrm>
            <a:custGeom>
              <a:avLst/>
              <a:gdLst/>
              <a:ahLst/>
              <a:cxnLst/>
              <a:rect l="l" t="t" r="r" b="b"/>
              <a:pathLst>
                <a:path w="10546969" h="13716000">
                  <a:moveTo>
                    <a:pt x="0" y="0"/>
                  </a:moveTo>
                  <a:lnTo>
                    <a:pt x="10546969" y="0"/>
                  </a:lnTo>
                  <a:lnTo>
                    <a:pt x="1054696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69" r="-66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361589" y="1611162"/>
            <a:ext cx="9508752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STRATEGIE PRATICHE PER LA CET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361589" y="2579838"/>
            <a:ext cx="8915398" cy="615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Fornire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modelli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istruzioni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accessibili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offrire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esempi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istruzioni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chiare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strutturate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adattare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Ciò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riduce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carico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cognitivo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aiuta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potrebbero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difficoltà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formulare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istruzioni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precise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strumenti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Riformulare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risultati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poco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chiari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Dimostra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mettere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discussione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perfezionare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semplificare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risposte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dell'IA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aiuta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capire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output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dell'IA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risposte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definitive, ma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bozze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migliorate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Consentire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l'invio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materiali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multimodali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(audio, video, testo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scritto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).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Progettare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compiti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permettano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dimostrare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il loro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apprendimento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diversi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Ciò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favorisce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diversi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stili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apprendimento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riduce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l'eccessiva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dipendenza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dalla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produzione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testi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scritti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" y="0"/>
            <a:ext cx="7910189" cy="10287000"/>
            <a:chOff x="0" y="0"/>
            <a:chExt cx="10546918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546969" cy="13716000"/>
            </a:xfrm>
            <a:custGeom>
              <a:avLst/>
              <a:gdLst/>
              <a:ahLst/>
              <a:cxnLst/>
              <a:rect l="l" t="t" r="r" b="b"/>
              <a:pathLst>
                <a:path w="10546969" h="13716000">
                  <a:moveTo>
                    <a:pt x="0" y="0"/>
                  </a:moveTo>
                  <a:lnTo>
                    <a:pt x="10546969" y="0"/>
                  </a:lnTo>
                  <a:lnTo>
                    <a:pt x="1054696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69" r="-66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561616" y="3152775"/>
            <a:ext cx="8697684" cy="3981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/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Utilizza l'intelligenza artificiale per adattare i materiali a livelli di lettura più semplici.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L'IA può aiutare a semplificare testi tecnici, generare riassunti o creare spiegazioni passo passo. Questo può essere d'aiuto a chi impara una seconda lingua e agli studenti con difficoltà di lettura.</a:t>
            </a: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Monitorare l'impatto sugli studenti con minori competenze digitali.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Osservare chi trae maggior beneficio dall'utilizzo dell'IA e chi invece esita o si disinteressa. Fornire supporto aggiuntivo o alternative per evitare che le lacune esistenti si aggravino.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24149" y="1541206"/>
            <a:ext cx="5964585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SCENARIO DI APPRENDIMENTO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6859772" cy="10287000"/>
            <a:chOff x="0" y="0"/>
            <a:chExt cx="9146362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146413" cy="13716000"/>
            </a:xfrm>
            <a:custGeom>
              <a:avLst/>
              <a:gdLst/>
              <a:ahLst/>
              <a:cxnLst/>
              <a:rect l="l" t="t" r="r" b="b"/>
              <a:pathLst>
                <a:path w="9146413" h="13716000">
                  <a:moveTo>
                    <a:pt x="0" y="0"/>
                  </a:moveTo>
                  <a:lnTo>
                    <a:pt x="9146413" y="0"/>
                  </a:lnTo>
                  <a:lnTo>
                    <a:pt x="9146413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924822" y="4112855"/>
            <a:ext cx="4532229" cy="1447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Sei pronto a utilizzare l'intelligenza artificiale per valutare gli studenti in modo inclusivo e promuovere l'uguaglianza?</a:t>
            </a:r>
          </a:p>
        </p:txBody>
      </p:sp>
      <p:grpSp>
        <p:nvGrpSpPr>
          <p:cNvPr id="6" name="Group 6"/>
          <p:cNvGrpSpPr/>
          <p:nvPr/>
        </p:nvGrpSpPr>
        <p:grpSpPr>
          <a:xfrm rot="-2305740">
            <a:off x="10523849" y="5403694"/>
            <a:ext cx="1808778" cy="2787606"/>
            <a:chOff x="0" y="0"/>
            <a:chExt cx="2411705" cy="3716807"/>
          </a:xfrm>
        </p:grpSpPr>
        <p:sp>
          <p:nvSpPr>
            <p:cNvPr id="7" name="Freeform 7"/>
            <p:cNvSpPr/>
            <p:nvPr/>
          </p:nvSpPr>
          <p:spPr>
            <a:xfrm flipH="1">
              <a:off x="0" y="0"/>
              <a:ext cx="2411730" cy="3716782"/>
            </a:xfrm>
            <a:custGeom>
              <a:avLst/>
              <a:gdLst/>
              <a:ahLst/>
              <a:cxnLst/>
              <a:rect l="l" t="t" r="r" b="b"/>
              <a:pathLst>
                <a:path w="2411730" h="3716782">
                  <a:moveTo>
                    <a:pt x="2411730" y="0"/>
                  </a:moveTo>
                  <a:lnTo>
                    <a:pt x="0" y="0"/>
                  </a:lnTo>
                  <a:lnTo>
                    <a:pt x="0" y="3716782"/>
                  </a:lnTo>
                  <a:lnTo>
                    <a:pt x="2411730" y="3716782"/>
                  </a:lnTo>
                  <a:lnTo>
                    <a:pt x="2411730" y="0"/>
                  </a:lnTo>
                  <a:close/>
                </a:path>
              </a:pathLst>
            </a:custGeom>
            <a:blipFill>
              <a:blip r:embed="rId4"/>
              <a:stretch>
                <a:fillRect l="-6739" t="-6623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334676" y="2874064"/>
            <a:ext cx="3914204" cy="6958584"/>
            <a:chOff x="0" y="0"/>
            <a:chExt cx="5218938" cy="9278112"/>
          </a:xfrm>
        </p:grpSpPr>
        <p:sp>
          <p:nvSpPr>
            <p:cNvPr id="9" name="Freeform 9">
              <a:hlinkClick r:id="rId5" tooltip="https://www.canva.com/design/DAHFabn3LKE/96jioAwI0aVTqDE14ApEjg/watch?utm_content=DAHFabn3LKE&amp;utm_campaign=designshare&amp;utm_medium=link2&amp;utm_source=uniquelinks&amp;utlId=h61f0148494"/>
            </p:cNvPr>
            <p:cNvSpPr/>
            <p:nvPr/>
          </p:nvSpPr>
          <p:spPr>
            <a:xfrm>
              <a:off x="0" y="0"/>
              <a:ext cx="5218938" cy="9278112"/>
            </a:xfrm>
            <a:custGeom>
              <a:avLst/>
              <a:gdLst/>
              <a:ahLst/>
              <a:cxnLst/>
              <a:rect l="l" t="t" r="r" b="b"/>
              <a:pathLst>
                <a:path w="5218938" h="9278112">
                  <a:moveTo>
                    <a:pt x="0" y="0"/>
                  </a:moveTo>
                  <a:lnTo>
                    <a:pt x="5218938" y="0"/>
                  </a:lnTo>
                  <a:lnTo>
                    <a:pt x="5218938" y="9278112"/>
                  </a:lnTo>
                  <a:lnTo>
                    <a:pt x="0" y="92781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1562" b="-1562"/>
              </a:stretch>
            </a:blipFill>
          </p:spPr>
          <p:txBody>
            <a:bodyPr/>
            <a:lstStyle/>
            <a:p>
              <a:endParaRPr lang="en-GB" dirty="0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633971"/>
            <a:ext cx="5982858" cy="7000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920"/>
              </a:lnSpc>
              <a:spcBef>
                <a:spcPct val="0"/>
              </a:spcBef>
            </a:pPr>
            <a:r>
              <a:rPr lang="en-US" sz="66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UNITÀ 4: </a:t>
            </a:r>
          </a:p>
          <a:p>
            <a:pPr marL="0" lvl="0" indent="0" algn="l">
              <a:lnSpc>
                <a:spcPts val="7920"/>
              </a:lnSpc>
              <a:spcBef>
                <a:spcPct val="0"/>
              </a:spcBef>
            </a:pPr>
            <a:r>
              <a:rPr lang="en-US" sz="66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ESPLORA PROGETTI INCLUSIVI PER SISTEMI DI INTELLIGENZA ARTIFICIALE EQUI ED ETICI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3" name="Freeform 3" descr="Un logo con la testa di una persona in un cerchio.  Il contenuto generato dall'intelligenza artificiale potrebbe essere errato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7363616" cy="10287000"/>
            <a:chOff x="0" y="0"/>
            <a:chExt cx="9818154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818116" cy="13716000"/>
            </a:xfrm>
            <a:custGeom>
              <a:avLst/>
              <a:gdLst/>
              <a:ahLst/>
              <a:cxnLst/>
              <a:rect l="l" t="t" r="r" b="b"/>
              <a:pathLst>
                <a:path w="9818116" h="13716000">
                  <a:moveTo>
                    <a:pt x="0" y="0"/>
                  </a:moveTo>
                  <a:lnTo>
                    <a:pt x="9818116" y="0"/>
                  </a:lnTo>
                  <a:lnTo>
                    <a:pt x="9818116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7957764" y="1857149"/>
            <a:ext cx="8580120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QUESTIONARIO SUI PRINCIPI DI EQUITÀ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57764" y="2762024"/>
            <a:ext cx="896112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Mettiti alla prova e valuta la tua comprensione del concetto di equità nell'intelligenza artificiale.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778552" y="3574237"/>
            <a:ext cx="5138337" cy="6657032"/>
            <a:chOff x="0" y="0"/>
            <a:chExt cx="6851117" cy="8876043"/>
          </a:xfrm>
        </p:grpSpPr>
        <p:sp>
          <p:nvSpPr>
            <p:cNvPr id="9" name="Freeform 9">
              <a:hlinkClick r:id="rId6" tooltip="https://docs.google.com/forms/d/1NmMv20eTQHesmHApnkTTVPZjYM_W4Xb_YCWqlYlqdfo/edit"/>
            </p:cNvPr>
            <p:cNvSpPr/>
            <p:nvPr/>
          </p:nvSpPr>
          <p:spPr>
            <a:xfrm>
              <a:off x="0" y="0"/>
              <a:ext cx="6851142" cy="8876030"/>
            </a:xfrm>
            <a:custGeom>
              <a:avLst/>
              <a:gdLst/>
              <a:ahLst/>
              <a:cxnLst/>
              <a:rect l="l" t="t" r="r" b="b"/>
              <a:pathLst>
                <a:path w="6851142" h="8876030">
                  <a:moveTo>
                    <a:pt x="0" y="0"/>
                  </a:moveTo>
                  <a:lnTo>
                    <a:pt x="6851142" y="0"/>
                  </a:lnTo>
                  <a:lnTo>
                    <a:pt x="6851142" y="8876030"/>
                  </a:lnTo>
                  <a:lnTo>
                    <a:pt x="0" y="88760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890" t="-11479" r="-9889" b="-11384"/>
              </a:stretch>
            </a:blipFill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965994" y="3345980"/>
            <a:ext cx="1901790" cy="2927756"/>
            <a:chOff x="0" y="0"/>
            <a:chExt cx="2535720" cy="390367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535682" cy="3903726"/>
            </a:xfrm>
            <a:custGeom>
              <a:avLst/>
              <a:gdLst/>
              <a:ahLst/>
              <a:cxnLst/>
              <a:rect l="l" t="t" r="r" b="b"/>
              <a:pathLst>
                <a:path w="2535682" h="3903726">
                  <a:moveTo>
                    <a:pt x="0" y="0"/>
                  </a:moveTo>
                  <a:lnTo>
                    <a:pt x="2535682" y="0"/>
                  </a:lnTo>
                  <a:lnTo>
                    <a:pt x="2535682" y="3903726"/>
                  </a:lnTo>
                  <a:lnTo>
                    <a:pt x="0" y="39037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" b="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155680" y="0"/>
            <a:ext cx="7105259" cy="10287000"/>
            <a:chOff x="0" y="0"/>
            <a:chExt cx="9473679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473692" cy="13716000"/>
            </a:xfrm>
            <a:custGeom>
              <a:avLst/>
              <a:gdLst/>
              <a:ahLst/>
              <a:cxnLst/>
              <a:rect l="l" t="t" r="r" b="b"/>
              <a:pathLst>
                <a:path w="9473692" h="13716000">
                  <a:moveTo>
                    <a:pt x="0" y="0"/>
                  </a:moveTo>
                  <a:lnTo>
                    <a:pt x="9473692" y="0"/>
                  </a:lnTo>
                  <a:lnTo>
                    <a:pt x="9473692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797" b="-1797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022906" y="365846"/>
            <a:ext cx="2799445" cy="1224267"/>
            <a:chOff x="0" y="0"/>
            <a:chExt cx="3732593" cy="1632356"/>
          </a:xfrm>
        </p:grpSpPr>
        <p:sp>
          <p:nvSpPr>
            <p:cNvPr id="5" name="Freeform 5" descr="Un logo con la testa di una persona in un cerchio.  Il contenuto generato dall'intelligenza artificiale potrebbe essere errato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604487" y="4343486"/>
            <a:ext cx="1896513" cy="2919632"/>
            <a:chOff x="0" y="0"/>
            <a:chExt cx="2528684" cy="3892842"/>
          </a:xfrm>
        </p:grpSpPr>
        <p:sp>
          <p:nvSpPr>
            <p:cNvPr id="7" name="Freeform 7"/>
            <p:cNvSpPr/>
            <p:nvPr/>
          </p:nvSpPr>
          <p:spPr>
            <a:xfrm flipH="1">
              <a:off x="0" y="0"/>
              <a:ext cx="2528697" cy="3892804"/>
            </a:xfrm>
            <a:custGeom>
              <a:avLst/>
              <a:gdLst/>
              <a:ahLst/>
              <a:cxnLst/>
              <a:rect l="l" t="t" r="r" b="b"/>
              <a:pathLst>
                <a:path w="2528697" h="3892804">
                  <a:moveTo>
                    <a:pt x="2528697" y="0"/>
                  </a:moveTo>
                  <a:lnTo>
                    <a:pt x="0" y="0"/>
                  </a:lnTo>
                  <a:lnTo>
                    <a:pt x="0" y="3892804"/>
                  </a:lnTo>
                  <a:lnTo>
                    <a:pt x="2528697" y="3892804"/>
                  </a:lnTo>
                  <a:lnTo>
                    <a:pt x="2528697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204450" y="2670048"/>
            <a:ext cx="5081035" cy="7186755"/>
            <a:chOff x="0" y="0"/>
            <a:chExt cx="6774713" cy="9582340"/>
          </a:xfrm>
        </p:grpSpPr>
        <p:sp>
          <p:nvSpPr>
            <p:cNvPr id="9" name="Freeform 9">
              <a:hlinkClick r:id="rId7" tooltip="https://drive.google.com/file/d/1pUneRp_rToZ3I7m4v7XNQ8swjWNp9bMg/view"/>
            </p:cNvPr>
            <p:cNvSpPr/>
            <p:nvPr/>
          </p:nvSpPr>
          <p:spPr>
            <a:xfrm>
              <a:off x="0" y="0"/>
              <a:ext cx="6774688" cy="9582277"/>
            </a:xfrm>
            <a:custGeom>
              <a:avLst/>
              <a:gdLst/>
              <a:ahLst/>
              <a:cxnLst/>
              <a:rect l="l" t="t" r="r" b="b"/>
              <a:pathLst>
                <a:path w="6774688" h="9582277">
                  <a:moveTo>
                    <a:pt x="0" y="0"/>
                  </a:moveTo>
                  <a:lnTo>
                    <a:pt x="6774688" y="0"/>
                  </a:lnTo>
                  <a:lnTo>
                    <a:pt x="6774688" y="9582277"/>
                  </a:lnTo>
                  <a:lnTo>
                    <a:pt x="0" y="95822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299" b="-1299"/>
              </a:stretch>
            </a:blipFill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1038225"/>
            <a:ext cx="8058745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VERIFICA DELLA REVISIONE DEL CAPITALE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2454925"/>
            <a:ext cx="4059936" cy="2171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Fai il passo successivo: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Verifica se le tue pratiche di intelligenza artificiale promuovono realmente l'equità.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10253929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RIFLESSIONI SULL'USO RESPONSABILE DELL'IA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1430400" y="0"/>
            <a:ext cx="6857600" cy="10287000"/>
            <a:chOff x="0" y="0"/>
            <a:chExt cx="9143467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143492" cy="13716000"/>
            </a:xfrm>
            <a:custGeom>
              <a:avLst/>
              <a:gdLst/>
              <a:ahLst/>
              <a:cxnLst/>
              <a:rect l="l" t="t" r="r" b="b"/>
              <a:pathLst>
                <a:path w="9143492" h="13716000">
                  <a:moveTo>
                    <a:pt x="0" y="0"/>
                  </a:moveTo>
                  <a:lnTo>
                    <a:pt x="9143492" y="0"/>
                  </a:lnTo>
                  <a:lnTo>
                    <a:pt x="9143492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1984961"/>
            <a:ext cx="9555480" cy="6001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strumenti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apportare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molti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vantaggi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ma il loro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utilizzo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richiede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un'attenta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valutazione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tutte le parti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coinvolte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nell'ecosistema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Prima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affidarsi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basate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sull'intelligenza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è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importante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considerare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potenziale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impatto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l'equità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valutazione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controllo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Rifletti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sulle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seguenti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domande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Quando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risultati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dell'IA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dovrebbero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messi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discussione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ignorati?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Chi è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responsabile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basata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sull'intelligenza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porta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risultati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iniqui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Esistono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compiti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addestramento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cui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giudizio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è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preferibile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all'intelligenza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14400" y="8420099"/>
            <a:ext cx="9829800" cy="1537287"/>
            <a:chOff x="0" y="0"/>
            <a:chExt cx="8068031" cy="223842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067990" cy="2238375"/>
            </a:xfrm>
            <a:custGeom>
              <a:avLst/>
              <a:gdLst/>
              <a:ahLst/>
              <a:cxnLst/>
              <a:rect l="l" t="t" r="r" b="b"/>
              <a:pathLst>
                <a:path w="8067990" h="2238375">
                  <a:moveTo>
                    <a:pt x="0" y="0"/>
                  </a:moveTo>
                  <a:lnTo>
                    <a:pt x="8067990" y="0"/>
                  </a:lnTo>
                  <a:lnTo>
                    <a:pt x="8067990" y="2238375"/>
                  </a:lnTo>
                  <a:lnTo>
                    <a:pt x="0" y="2238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8741" r="-13974" b="-4345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257275" y="8643305"/>
            <a:ext cx="9144000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79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Anche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sistemi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 di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intelligenza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artificiale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più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avanzati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si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affidano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ancora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 al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giudizio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umano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 per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interpretare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risultati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 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prendere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decisioni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eque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 Italics"/>
                <a:cs typeface="Lato Bold Italics"/>
                <a:sym typeface="Lato Bold Italics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8970293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RIFLESSIONE CRITICA SULL'USO DELL'IA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953493" y="-18288"/>
            <a:ext cx="7334507" cy="10323576"/>
            <a:chOff x="0" y="0"/>
            <a:chExt cx="9779343" cy="1376476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779381" cy="13764768"/>
            </a:xfrm>
            <a:custGeom>
              <a:avLst/>
              <a:gdLst/>
              <a:ahLst/>
              <a:cxnLst/>
              <a:rect l="l" t="t" r="r" b="b"/>
              <a:pathLst>
                <a:path w="9779381" h="13764768">
                  <a:moveTo>
                    <a:pt x="0" y="0"/>
                  </a:moveTo>
                  <a:lnTo>
                    <a:pt x="9779381" y="0"/>
                  </a:lnTo>
                  <a:lnTo>
                    <a:pt x="9779381" y="13764768"/>
                  </a:lnTo>
                  <a:lnTo>
                    <a:pt x="0" y="137647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00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6004678"/>
            <a:ext cx="9619630" cy="4091822"/>
            <a:chOff x="0" y="0"/>
            <a:chExt cx="15821511" cy="480846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821436" cy="4808474"/>
            </a:xfrm>
            <a:custGeom>
              <a:avLst/>
              <a:gdLst/>
              <a:ahLst/>
              <a:cxnLst/>
              <a:rect l="l" t="t" r="r" b="b"/>
              <a:pathLst>
                <a:path w="15821436" h="4808474">
                  <a:moveTo>
                    <a:pt x="0" y="0"/>
                  </a:moveTo>
                  <a:lnTo>
                    <a:pt x="15821436" y="0"/>
                  </a:lnTo>
                  <a:lnTo>
                    <a:pt x="15821436" y="4808474"/>
                  </a:lnTo>
                  <a:lnTo>
                    <a:pt x="0" y="48084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77" b="-377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" name="Freeform 7"/>
          <p:cNvSpPr/>
          <p:nvPr/>
        </p:nvSpPr>
        <p:spPr>
          <a:xfrm>
            <a:off x="490668" y="6150178"/>
            <a:ext cx="10157649" cy="3833019"/>
          </a:xfrm>
          <a:custGeom>
            <a:avLst/>
            <a:gdLst/>
            <a:ahLst/>
            <a:cxnLst/>
            <a:rect l="l" t="t" r="r" b="b"/>
            <a:pathLst>
              <a:path w="10157649" h="2830068">
                <a:moveTo>
                  <a:pt x="0" y="0"/>
                </a:moveTo>
                <a:lnTo>
                  <a:pt x="10157648" y="0"/>
                </a:lnTo>
                <a:lnTo>
                  <a:pt x="10157648" y="2830068"/>
                </a:lnTo>
                <a:lnTo>
                  <a:pt x="0" y="28300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1084345" y="7017758"/>
            <a:ext cx="8970293" cy="2154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39" lvl="1" indent="-172720" algn="l">
              <a:lnSpc>
                <a:spcPts val="2399"/>
              </a:lnSpc>
              <a:buFont typeface="Arial"/>
              <a:buChar char="•"/>
            </a:pP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Quando </a:t>
            </a:r>
            <a:r>
              <a:rPr lang="en-US" sz="2400" u="none" strike="noStrike" spc="-47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spc="-47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risultati</a:t>
            </a: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spc="-47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dell'IA</a:t>
            </a: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spc="-47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dovrebbero</a:t>
            </a: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spc="-47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essere</a:t>
            </a: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spc="-47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contestati</a:t>
            </a: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o ignorati?</a:t>
            </a:r>
          </a:p>
          <a:p>
            <a:pPr marL="345439" lvl="1" indent="-172720" algn="l">
              <a:lnSpc>
                <a:spcPts val="2399"/>
              </a:lnSpc>
              <a:buFont typeface="Arial"/>
              <a:buChar char="•"/>
            </a:pP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Chi è </a:t>
            </a:r>
            <a:r>
              <a:rPr lang="en-US" sz="2400" u="none" strike="noStrike" spc="-47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responsabile</a:t>
            </a: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se </a:t>
            </a:r>
            <a:r>
              <a:rPr lang="en-US" sz="2400" u="none" strike="noStrike" spc="-47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una</a:t>
            </a: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spc="-47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decisione</a:t>
            </a: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spc="-47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supportata</a:t>
            </a: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spc="-47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dall'intelligenza</a:t>
            </a: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spc="-47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artificiale</a:t>
            </a: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porta a </a:t>
            </a:r>
            <a:r>
              <a:rPr lang="en-US" sz="2400" u="none" strike="noStrike" spc="-47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risultati</a:t>
            </a: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spc="-47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iniqui</a:t>
            </a: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?</a:t>
            </a:r>
          </a:p>
          <a:p>
            <a:pPr marL="345439" lvl="1" indent="-172720" algn="l">
              <a:lnSpc>
                <a:spcPts val="239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spc="-47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Esistono</a:t>
            </a: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spc="-47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attività</a:t>
            </a: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di </a:t>
            </a:r>
            <a:r>
              <a:rPr lang="en-US" sz="2400" u="none" strike="noStrike" spc="-47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addestramento</a:t>
            </a: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in cui </a:t>
            </a:r>
            <a:r>
              <a:rPr lang="en-US" sz="2400" u="none" strike="noStrike" spc="-47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l'IA</a:t>
            </a: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non </a:t>
            </a:r>
            <a:r>
              <a:rPr lang="en-US" sz="2400" u="none" strike="noStrike" spc="-47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dovrebbe</a:t>
            </a: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spc="-47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essere</a:t>
            </a: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spc="-47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utilizzata</a:t>
            </a: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?</a:t>
            </a:r>
          </a:p>
          <a:p>
            <a:pPr marL="345439" lvl="1" indent="-172720" algn="l">
              <a:lnSpc>
                <a:spcPts val="239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Come </a:t>
            </a:r>
            <a:r>
              <a:rPr lang="en-US" sz="2400" u="none" strike="noStrike" spc="-47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potrebbero</a:t>
            </a: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spc="-47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percepire</a:t>
            </a: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spc="-47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gli</a:t>
            </a: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spc="-47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studenti</a:t>
            </a: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o </a:t>
            </a:r>
            <a:r>
              <a:rPr lang="en-US" sz="2400" u="none" strike="noStrike" spc="-47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spc="-47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datori</a:t>
            </a: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di </a:t>
            </a:r>
            <a:r>
              <a:rPr lang="en-US" sz="2400" u="none" strike="noStrike" spc="-47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lavoro</a:t>
            </a: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spc="-47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l'utilizzo</a:t>
            </a: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spc="-47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dell'IA</a:t>
            </a: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spc="-47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nella</a:t>
            </a: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spc="-47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formazione</a:t>
            </a: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 </a:t>
            </a:r>
            <a:r>
              <a:rPr lang="en-US" sz="2400" u="none" strike="noStrike" spc="-47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nella</a:t>
            </a: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spc="-47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valutazione</a:t>
            </a:r>
            <a:r>
              <a:rPr lang="en-US" sz="2400" u="none" strike="noStrike" spc="-47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29" y="2023228"/>
            <a:ext cx="8970264" cy="3619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strumenti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supportare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molti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aspetti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dell'insegnamento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dell'apprendimento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finalizzata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all'inserimento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lavorativo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ma il loro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utilizzo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solleva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importanti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interrogativi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​​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merito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equità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responsabilità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giudizio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seguenti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domande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pensate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incoraggiare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formatori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riflettere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sulla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propria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valutare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criticamente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strumenti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influenzare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degli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opportunità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apprendimento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risultati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contesti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continua.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112520"/>
            <a:ext cx="16854558" cy="7386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99"/>
              </a:lnSpc>
            </a:pP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Commissione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europea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(2019).</a:t>
            </a:r>
          </a:p>
          <a:p>
            <a:pPr marL="0" lvl="0" indent="0" algn="l">
              <a:lnSpc>
                <a:spcPts val="2399"/>
              </a:lnSpc>
            </a:pP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Linee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guida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etiche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per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un'intelligenza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artificiale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affidabile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.</a:t>
            </a:r>
          </a:p>
          <a:p>
            <a:pPr marL="0" lvl="0" indent="0" algn="l">
              <a:lnSpc>
                <a:spcPts val="2399"/>
              </a:lnSpc>
            </a:pPr>
            <a:endParaRPr lang="en-US" sz="2399" b="1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Bold"/>
              <a:cs typeface="Lato Bold"/>
              <a:sym typeface="Lato Bold"/>
            </a:endParaRPr>
          </a:p>
          <a:p>
            <a:pPr marL="0" lvl="0" indent="0" algn="l">
              <a:lnSpc>
                <a:spcPts val="2399"/>
              </a:lnSpc>
            </a:pP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Commissione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europea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(2022).</a:t>
            </a:r>
          </a:p>
          <a:p>
            <a:pPr marL="0" lvl="0" indent="0" algn="l">
              <a:lnSpc>
                <a:spcPts val="2399"/>
              </a:lnSpc>
            </a:pP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Linee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guida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etiche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sull'uso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dell'intelligenza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artificiale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e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dei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dati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nell'insegnamento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e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nell'apprendimento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per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docenti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.</a:t>
            </a:r>
          </a:p>
          <a:p>
            <a:pPr marL="0" lvl="0" indent="0" algn="l">
              <a:lnSpc>
                <a:spcPts val="2399"/>
              </a:lnSpc>
            </a:pPr>
            <a:endParaRPr lang="en-US" sz="2399" b="1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Bold"/>
              <a:cs typeface="Lato Bold"/>
              <a:sym typeface="Lato Bold"/>
            </a:endParaRPr>
          </a:p>
          <a:p>
            <a:pPr marL="0" lvl="0" indent="0" algn="l">
              <a:lnSpc>
                <a:spcPts val="2399"/>
              </a:lnSpc>
            </a:pP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Unione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europea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(2024).</a:t>
            </a:r>
          </a:p>
          <a:p>
            <a:pPr marL="0" lvl="0" indent="0" algn="l">
              <a:lnSpc>
                <a:spcPts val="2399"/>
              </a:lnSpc>
            </a:pP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Legge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sull'intelligenza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artificiale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(Legge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sull'IA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).</a:t>
            </a:r>
          </a:p>
          <a:p>
            <a:pPr marL="0" lvl="0" indent="0" algn="l">
              <a:lnSpc>
                <a:spcPts val="2399"/>
              </a:lnSpc>
            </a:pPr>
            <a:endParaRPr lang="en-US" sz="2399" b="1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Bold"/>
              <a:cs typeface="Lato Bold"/>
              <a:sym typeface="Lato Bold"/>
            </a:endParaRPr>
          </a:p>
          <a:p>
            <a:pPr marL="0" lvl="0" indent="0" algn="l">
              <a:lnSpc>
                <a:spcPts val="2399"/>
              </a:lnSpc>
            </a:pP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Regolamento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che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stabilisce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norme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armonizzate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sull'intelligenza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artificiale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all'interno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dell'Unione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europea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  <a:p>
            <a:pPr marL="0" lvl="0" indent="0" algn="l">
              <a:lnSpc>
                <a:spcPts val="2399"/>
              </a:lnSpc>
            </a:pP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UNESCO (2021).</a:t>
            </a:r>
          </a:p>
          <a:p>
            <a:pPr marL="0" lvl="0" indent="0" algn="l">
              <a:lnSpc>
                <a:spcPts val="2399"/>
              </a:lnSpc>
            </a:pP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Raccomandazione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sull'etica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dell'intelligenza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artificiale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.</a:t>
            </a:r>
          </a:p>
          <a:p>
            <a:pPr marL="0" lvl="0" indent="0" algn="l">
              <a:lnSpc>
                <a:spcPts val="2399"/>
              </a:lnSpc>
            </a:pPr>
            <a:endParaRPr lang="en-US" sz="2399" b="1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Bold"/>
              <a:cs typeface="Lato Bold"/>
              <a:sym typeface="Lato Bold"/>
            </a:endParaRPr>
          </a:p>
          <a:p>
            <a:pPr marL="0" lvl="0" indent="0" algn="l">
              <a:lnSpc>
                <a:spcPts val="2399"/>
              </a:lnSpc>
            </a:pP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UNESCO (2023).</a:t>
            </a:r>
          </a:p>
          <a:p>
            <a:pPr marL="0" lvl="0" indent="0" algn="l">
              <a:lnSpc>
                <a:spcPts val="2399"/>
              </a:lnSpc>
            </a:pP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Linee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guida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per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l'intelligenza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artificiale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generativa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nell'istruzione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e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nella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ricerca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.</a:t>
            </a:r>
          </a:p>
          <a:p>
            <a:pPr marL="0" lvl="0" indent="0" algn="l">
              <a:lnSpc>
                <a:spcPts val="2399"/>
              </a:lnSpc>
            </a:pPr>
            <a:endParaRPr lang="en-US" sz="2399" b="1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Bold"/>
              <a:cs typeface="Lato Bold"/>
              <a:sym typeface="Lato Bold"/>
            </a:endParaRPr>
          </a:p>
          <a:p>
            <a:pPr marL="0" lvl="0" indent="0" algn="l">
              <a:lnSpc>
                <a:spcPts val="2399"/>
              </a:lnSpc>
            </a:pP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OCSE (2019).</a:t>
            </a:r>
          </a:p>
          <a:p>
            <a:pPr marL="0" lvl="0" indent="0" algn="l">
              <a:lnSpc>
                <a:spcPts val="2399"/>
              </a:lnSpc>
            </a:pP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Principi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dell'OCSE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sull'intelligenza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artificiale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.</a:t>
            </a:r>
          </a:p>
          <a:p>
            <a:pPr marL="0" lvl="0" indent="0" algn="l">
              <a:lnSpc>
                <a:spcPts val="2399"/>
              </a:lnSpc>
            </a:pPr>
            <a:endParaRPr lang="en-US" sz="2399" b="1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Bold"/>
              <a:cs typeface="Lato Bold"/>
              <a:sym typeface="Lato Bold"/>
            </a:endParaRPr>
          </a:p>
          <a:p>
            <a:pPr marL="0" lvl="0" indent="0" algn="l">
              <a:lnSpc>
                <a:spcPts val="2399"/>
              </a:lnSpc>
            </a:pP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Barocas, S., Hardt, M. e Narayanan, A. (2019).</a:t>
            </a:r>
          </a:p>
          <a:p>
            <a:pPr marL="0" lvl="0" indent="0" algn="l">
              <a:lnSpc>
                <a:spcPts val="2399"/>
              </a:lnSpc>
            </a:pP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Equità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e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apprendimento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automatico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limiti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e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opportunità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.</a:t>
            </a:r>
          </a:p>
          <a:p>
            <a:pPr marL="0" lvl="0" indent="0" algn="l">
              <a:lnSpc>
                <a:spcPts val="2399"/>
              </a:lnSpc>
            </a:pPr>
            <a:endParaRPr lang="en-US" sz="2399" b="1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Bold"/>
              <a:cs typeface="Lato Bold"/>
              <a:sym typeface="Lato Bold"/>
            </a:endParaRPr>
          </a:p>
          <a:p>
            <a:pPr marL="0" lvl="0" indent="0" algn="l">
              <a:lnSpc>
                <a:spcPts val="2399"/>
              </a:lnSpc>
            </a:pP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Buolamwini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J., &amp; Gebru, T. (2018).</a:t>
            </a:r>
          </a:p>
          <a:p>
            <a:pPr marL="0" lvl="0" indent="0" algn="l">
              <a:lnSpc>
                <a:spcPts val="2399"/>
              </a:lnSpc>
            </a:pP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Sfumature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di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genere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disparità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di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accuratezza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intersezionale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nella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classificazione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di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genere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a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fini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commerciali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085850"/>
            <a:ext cx="9258300" cy="5783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RIFERIMENTI UTILIZZATI NEL MODULO</a:t>
            </a:r>
          </a:p>
        </p:txBody>
      </p:sp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34589" y="7476973"/>
            <a:ext cx="2175491" cy="642671"/>
            <a:chOff x="0" y="0"/>
            <a:chExt cx="2900655" cy="8568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00656" cy="856895"/>
            </a:xfrm>
            <a:custGeom>
              <a:avLst/>
              <a:gdLst/>
              <a:ahLst/>
              <a:cxnLst/>
              <a:rect l="l" t="t" r="r" b="b"/>
              <a:pathLst>
                <a:path w="2900656" h="856895">
                  <a:moveTo>
                    <a:pt x="0" y="0"/>
                  </a:moveTo>
                  <a:lnTo>
                    <a:pt x="2900656" y="0"/>
                  </a:lnTo>
                  <a:lnTo>
                    <a:pt x="2900656" y="856895"/>
                  </a:lnTo>
                  <a:lnTo>
                    <a:pt x="0" y="85689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6194" b="-5722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900655" cy="8568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3150" b="1" u="none" strike="noStrike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Ricomincia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601427" y="7476973"/>
            <a:ext cx="2338435" cy="1118921"/>
            <a:chOff x="0" y="0"/>
            <a:chExt cx="3117914" cy="14918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17912" cy="1491895"/>
            </a:xfrm>
            <a:custGeom>
              <a:avLst/>
              <a:gdLst/>
              <a:ahLst/>
              <a:cxnLst/>
              <a:rect l="l" t="t" r="r" b="b"/>
              <a:pathLst>
                <a:path w="3117912" h="1491895">
                  <a:moveTo>
                    <a:pt x="0" y="0"/>
                  </a:moveTo>
                  <a:lnTo>
                    <a:pt x="3117912" y="0"/>
                  </a:lnTo>
                  <a:lnTo>
                    <a:pt x="3117912" y="1491895"/>
                  </a:lnTo>
                  <a:lnTo>
                    <a:pt x="0" y="149189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882" b="36439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3117914" cy="14918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3150" b="1" u="none" strike="noStrike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Corso di uscita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806491" y="2992907"/>
            <a:ext cx="7419499" cy="3244739"/>
            <a:chOff x="0" y="0"/>
            <a:chExt cx="9892665" cy="4326318"/>
          </a:xfrm>
        </p:grpSpPr>
        <p:sp>
          <p:nvSpPr>
            <p:cNvPr id="9" name="Freeform 9" descr="Un logo con la testa di una persona in un cerchio.  Il contenuto generato dall'intelligenza artificiale potrebbe essere errato."/>
            <p:cNvSpPr/>
            <p:nvPr/>
          </p:nvSpPr>
          <p:spPr>
            <a:xfrm>
              <a:off x="0" y="0"/>
              <a:ext cx="9892665" cy="4326255"/>
            </a:xfrm>
            <a:custGeom>
              <a:avLst/>
              <a:gdLst/>
              <a:ahLst/>
              <a:cxnLst/>
              <a:rect l="l" t="t" r="r" b="b"/>
              <a:pathLst>
                <a:path w="9892665" h="4326255">
                  <a:moveTo>
                    <a:pt x="0" y="0"/>
                  </a:moveTo>
                  <a:lnTo>
                    <a:pt x="9892665" y="0"/>
                  </a:lnTo>
                  <a:lnTo>
                    <a:pt x="9892665" y="4326255"/>
                  </a:lnTo>
                  <a:lnTo>
                    <a:pt x="0" y="4326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55922" y="9038854"/>
            <a:ext cx="3869665" cy="811759"/>
            <a:chOff x="0" y="0"/>
            <a:chExt cx="5159553" cy="108234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159502" cy="1082294"/>
            </a:xfrm>
            <a:custGeom>
              <a:avLst/>
              <a:gdLst/>
              <a:ahLst/>
              <a:cxnLst/>
              <a:rect l="l" t="t" r="r" b="b"/>
              <a:pathLst>
                <a:path w="5159502" h="1082294">
                  <a:moveTo>
                    <a:pt x="0" y="0"/>
                  </a:moveTo>
                  <a:lnTo>
                    <a:pt x="5159502" y="0"/>
                  </a:lnTo>
                  <a:lnTo>
                    <a:pt x="5159502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62169" b="-6216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0" y="2069525"/>
            <a:ext cx="6903596" cy="5975014"/>
            <a:chOff x="0" y="0"/>
            <a:chExt cx="8851392" cy="76608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851392" cy="7660767"/>
            </a:xfrm>
            <a:custGeom>
              <a:avLst/>
              <a:gdLst/>
              <a:ahLst/>
              <a:cxnLst/>
              <a:rect l="l" t="t" r="r" b="b"/>
              <a:pathLst>
                <a:path w="8851392" h="7660767">
                  <a:moveTo>
                    <a:pt x="0" y="0"/>
                  </a:moveTo>
                  <a:lnTo>
                    <a:pt x="8851392" y="0"/>
                  </a:lnTo>
                  <a:lnTo>
                    <a:pt x="8851392" y="7660767"/>
                  </a:lnTo>
                  <a:lnTo>
                    <a:pt x="0" y="7660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4856" r="-14904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9064173" y="8782050"/>
            <a:ext cx="6942236" cy="1190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89"/>
              </a:lnSpc>
              <a:spcBef>
                <a:spcPct val="0"/>
              </a:spcBef>
            </a:pPr>
            <a:r>
              <a:rPr lang="en-US" sz="1575" u="none" strike="noStrike">
                <a:solidFill>
                  <a:srgbClr val="7F7F7F"/>
                </a:solidFill>
                <a:latin typeface="Lato Light"/>
                <a:ea typeface="Lato Light"/>
                <a:cs typeface="Lato Light"/>
                <a:sym typeface="Lato Light"/>
              </a:rPr>
              <a:t>Questo progetto è stato cofinanziato con il supporto del programma Erasmus+ della Commissione europea. La presente pubblicazione riflette esclusivamente le opinioni dei suoi autori e né la Commissione europea né SEPIE possono essere ritenute responsabili per l'uso che potrebbe essere fatto delle informazioni ivi contenute.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38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4051</Words>
  <Application>Microsoft Office PowerPoint</Application>
  <PresentationFormat>Custom</PresentationFormat>
  <Paragraphs>389</Paragraphs>
  <Slides>38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Lato Bold</vt:lpstr>
      <vt:lpstr>Lato Light</vt:lpstr>
      <vt:lpstr>Calibri</vt:lpstr>
      <vt:lpstr>Lato</vt:lpstr>
      <vt:lpstr>Lato Italics</vt:lpstr>
      <vt:lpstr>Arial</vt:lpstr>
      <vt:lpstr>Quattrocento Bold</vt:lpstr>
      <vt:lpstr>Oswald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IT_Module 4_INclusive trAIners</dc:title>
  <dc:creator>User00</dc:creator>
  <cp:lastModifiedBy>Jaione Santos Miguel</cp:lastModifiedBy>
  <cp:revision>6</cp:revision>
  <dcterms:created xsi:type="dcterms:W3CDTF">2006-08-16T00:00:00Z</dcterms:created>
  <dcterms:modified xsi:type="dcterms:W3CDTF">2026-10-08T13:44:47Z</dcterms:modified>
  <dc:identifier>DAHQL1LJSes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7D7C52E5-EF9F-411D-85EF-D2B67FD22372</vt:lpwstr>
  </property>
  <property fmtid="{D5CDD505-2E9C-101B-9397-08002B2CF9AE}" pid="3" name="ArticulatePath">
    <vt:lpwstr>IT_Module 4 - INclusive trAIners</vt:lpwstr>
  </property>
</Properties>
</file>