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tags/tag30.xml" ContentType="application/vnd.openxmlformats-officedocument.presentationml.tags+xml"/>
  <Override PartName="/ppt/notesSlides/notesSlide26.xml" ContentType="application/vnd.openxmlformats-officedocument.presentationml.notesSlide+xml"/>
  <Override PartName="/ppt/tags/tag31.xml" ContentType="application/vnd.openxmlformats-officedocument.presentationml.tags+xml"/>
  <Override PartName="/ppt/notesSlides/notesSlide27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8.xml" ContentType="application/vnd.openxmlformats-officedocument.presentationml.notesSlide+xml"/>
  <Override PartName="/ppt/tags/tag35.xml" ContentType="application/vnd.openxmlformats-officedocument.presentationml.tags+xml"/>
  <Override PartName="/ppt/notesSlides/notesSlide29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0.xml" ContentType="application/vnd.openxmlformats-officedocument.presentationml.notesSlide+xml"/>
  <Override PartName="/ppt/tags/tag39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5" r:id="rId39"/>
  </p:sldIdLst>
  <p:sldSz cx="18288000" cy="10287000"/>
  <p:notesSz cx="6858000" cy="9144000"/>
  <p:embeddedFontLst>
    <p:embeddedFont>
      <p:font typeface="Lato" panose="020F0502020204030203" pitchFamily="34" charset="0"/>
      <p:regular r:id="rId41"/>
      <p:bold r:id="rId42"/>
      <p:italic r:id="rId43"/>
    </p:embeddedFont>
    <p:embeddedFont>
      <p:font typeface="Lato Bold" panose="020F0802020204030203" pitchFamily="34" charset="0"/>
      <p:regular r:id="rId44"/>
      <p:bold r:id="rId45"/>
    </p:embeddedFont>
    <p:embeddedFont>
      <p:font typeface="Lato Italics" panose="020B0604020202020204" charset="0"/>
      <p:regular r:id="rId46"/>
    </p:embeddedFont>
    <p:embeddedFont>
      <p:font typeface="Lato Light" panose="020F0302020204030203" pitchFamily="34" charset="0"/>
      <p:regular r:id="rId47"/>
    </p:embeddedFont>
    <p:embeddedFont>
      <p:font typeface="Oswald" pitchFamily="2" charset="0"/>
      <p:regular r:id="rId48"/>
      <p:bold r:id="rId49"/>
    </p:embeddedFont>
    <p:embeddedFont>
      <p:font typeface="Quattrocento Bold" panose="020B0604020202020204" charset="0"/>
      <p:regular r:id="rId50"/>
    </p:embeddedFont>
  </p:embeddedFontLst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17.xml"/><Relationship Id="rId7" Type="http://schemas.openxmlformats.org/officeDocument/2006/relationships/hyperlink" Target="https://drive.google.com/file/d/1QXzsavHqnc_HQqdyUNDi8KS4WX08tSbC/view?usp=sharing" TargetMode="External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33.png"/><Relationship Id="rId11" Type="http://schemas.openxmlformats.org/officeDocument/2006/relationships/hyperlink" Target="https://drive.google.com/file/d/1kJfGkuwdqBlNRQ-WEtKTSMifRuMe8EY8/view?usp=sharing" TargetMode="External"/><Relationship Id="rId5" Type="http://schemas.openxmlformats.org/officeDocument/2006/relationships/hyperlink" Target="https://drive.google.com/file/d/1DatiljeuFX6M7fB8fApNi_cAfIBeLSCM/view?usp=sharing" TargetMode="External"/><Relationship Id="rId10" Type="http://schemas.openxmlformats.org/officeDocument/2006/relationships/image" Target="../media/image36.png"/><Relationship Id="rId4" Type="http://schemas.openxmlformats.org/officeDocument/2006/relationships/image" Target="../media/image32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39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4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5" Type="http://schemas.openxmlformats.org/officeDocument/2006/relationships/image" Target="../media/image29.png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6" Type="http://schemas.openxmlformats.org/officeDocument/2006/relationships/image" Target="../media/image45.png"/><Relationship Id="rId5" Type="http://schemas.openxmlformats.org/officeDocument/2006/relationships/hyperlink" Target="https://drive.google.com/file/d/1QoZBGenwNavaOd_c-cegRLXgnFKtgtIX/view?usp=sharing" TargetMode="External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openxmlformats.org/officeDocument/2006/relationships/hyperlink" Target="https://forms.gle/e29wrC9WrrbFN9ZG8" TargetMode="External"/><Relationship Id="rId5" Type="http://schemas.openxmlformats.org/officeDocument/2006/relationships/image" Target="../media/image46.jpe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notesSlide" Target="../notesSlides/notesSlide29.xml"/><Relationship Id="rId7" Type="http://schemas.openxmlformats.org/officeDocument/2006/relationships/hyperlink" Target="https://drive.google.com/file/d/1go1DpzcfjnaZ4G_iwUOXyoDMBqNT9gFG/view?usp=sharing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6" Type="http://schemas.openxmlformats.org/officeDocument/2006/relationships/image" Target="../media/image44.png"/><Relationship Id="rId5" Type="http://schemas.openxmlformats.org/officeDocument/2006/relationships/image" Target="../media/image2.png"/><Relationship Id="rId4" Type="http://schemas.openxmlformats.org/officeDocument/2006/relationships/image" Target="../media/image4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9">
            <a:extLst>
              <a:ext uri="{FF2B5EF4-FFF2-40B4-BE49-F238E27FC236}">
                <a16:creationId xmlns:a16="http://schemas.microsoft.com/office/drawing/2014/main" id="{07F50FB0-790F-F5A4-37E6-811218965832}"/>
              </a:ext>
            </a:extLst>
          </p:cNvPr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424367F6-31F6-0E3B-F2C9-024F3653AA0B}"/>
                </a:ext>
              </a:extLst>
            </p:cNvPr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89090" y="1417215"/>
            <a:ext cx="8790956" cy="193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Módulo 4: </a:t>
            </a:r>
          </a:p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Garantizar la equidad en el uso de la IA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6" name="Freeform 6" descr="A logo with a person's head in a circle  AI-generated content may be incorrect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4" name="Group 9">
            <a:extLst>
              <a:ext uri="{FF2B5EF4-FFF2-40B4-BE49-F238E27FC236}">
                <a16:creationId xmlns:a16="http://schemas.microsoft.com/office/drawing/2014/main" id="{BE457239-FE39-F881-98C1-29B117794AEA}"/>
              </a:ext>
            </a:extLst>
          </p:cNvPr>
          <p:cNvGrpSpPr/>
          <p:nvPr/>
        </p:nvGrpSpPr>
        <p:grpSpPr>
          <a:xfrm>
            <a:off x="1026823" y="6252611"/>
            <a:ext cx="3869665" cy="811759"/>
            <a:chOff x="0" y="0"/>
            <a:chExt cx="5159553" cy="1082345"/>
          </a:xfrm>
        </p:grpSpPr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FBA2821D-E9F3-6D7C-7911-D8370C919610}"/>
                </a:ext>
              </a:extLst>
            </p:cNvPr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6" name="Group 4">
            <a:extLst>
              <a:ext uri="{FF2B5EF4-FFF2-40B4-BE49-F238E27FC236}">
                <a16:creationId xmlns:a16="http://schemas.microsoft.com/office/drawing/2014/main" id="{B06D5438-79F9-25AF-58F7-6D1319D33FCD}"/>
              </a:ext>
            </a:extLst>
          </p:cNvPr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D37B7E43-E4AF-CBEC-D596-3EF4A213DB42}"/>
                </a:ext>
              </a:extLst>
            </p:cNvPr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249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8" name="TextBox 8">
            <a:extLst>
              <a:ext uri="{FF2B5EF4-FFF2-40B4-BE49-F238E27FC236}">
                <a16:creationId xmlns:a16="http://schemas.microsoft.com/office/drawing/2014/main" id="{BD03305A-A269-9F7F-554A-4236A645A2B8}"/>
              </a:ext>
            </a:extLst>
          </p:cNvPr>
          <p:cNvSpPr txBox="1"/>
          <p:nvPr/>
        </p:nvSpPr>
        <p:spPr>
          <a:xfrm>
            <a:off x="982085" y="7471296"/>
            <a:ext cx="3686813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s-ES" sz="1500" u="none" strike="noStrike" dirty="0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proyecto ha sido cofinanciado con el apoyo del programa ERASMUS+ de la Comisión Europea. La presente publicación refleja únicamente las opiniones de sus autores, y ni la Comisión Europea ni la SEPIE se hacen responsables del uso que pueda hacerse de la información aquí contenida.</a:t>
            </a:r>
            <a:endParaRPr lang="en-US" sz="1500" u="none" strike="noStrike" dirty="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320365"/>
            <a:chOff x="0" y="0"/>
            <a:chExt cx="8391423" cy="176048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760482"/>
            </a:xfrm>
            <a:custGeom>
              <a:avLst/>
              <a:gdLst/>
              <a:ahLst/>
              <a:cxnLst/>
              <a:rect l="l" t="t" r="r" b="b"/>
              <a:pathLst>
                <a:path w="8391422" h="1760482">
                  <a:moveTo>
                    <a:pt x="0" y="0"/>
                  </a:moveTo>
                  <a:lnTo>
                    <a:pt x="8391422" y="0"/>
                  </a:lnTo>
                  <a:lnTo>
                    <a:pt x="8391422" y="1760482"/>
                  </a:lnTo>
                  <a:lnTo>
                    <a:pt x="0" y="176048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876" b="-428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68428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CONTENIDOS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382085" y="1302582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586061" y="8056264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97535" y="8268110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500589" y="5977709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732437" y="6197727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05698" y="2785977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523849" y="2986764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44858" y="669220"/>
            <a:ext cx="5400799" cy="2159712"/>
            <a:chOff x="0" y="0"/>
            <a:chExt cx="7201065" cy="287961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201060" cy="2879607"/>
            </a:xfrm>
            <a:custGeom>
              <a:avLst/>
              <a:gdLst/>
              <a:ahLst/>
              <a:cxnLst/>
              <a:rect l="l" t="t" r="r" b="b"/>
              <a:pathLst>
                <a:path w="7201060" h="2879607">
                  <a:moveTo>
                    <a:pt x="0" y="0"/>
                  </a:moveTo>
                  <a:lnTo>
                    <a:pt x="7201060" y="0"/>
                  </a:lnTo>
                  <a:lnTo>
                    <a:pt x="7201060" y="2879607"/>
                  </a:lnTo>
                  <a:lnTo>
                    <a:pt x="0" y="28796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8236" b="3078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7201065" cy="29272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</a:pPr>
              <a:r>
                <a:rPr lang="en-US" sz="2800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 1: IDENTIFICAR SESGOS Y DISCRIMINACIÓN EN LAS HERRAMIENTAS DE IA UTILIZADAS EN LA FPE</a:t>
              </a:r>
            </a:p>
            <a:p>
              <a:pPr algn="ctr">
                <a:lnSpc>
                  <a:spcPts val="3920"/>
                </a:lnSpc>
              </a:pPr>
              <a:endParaRPr lang="en-US" sz="28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650054" y="8015195"/>
            <a:ext cx="4595603" cy="1664412"/>
            <a:chOff x="0" y="0"/>
            <a:chExt cx="6127471" cy="221921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127474" cy="2219209"/>
            </a:xfrm>
            <a:custGeom>
              <a:avLst/>
              <a:gdLst/>
              <a:ahLst/>
              <a:cxnLst/>
              <a:rect l="l" t="t" r="r" b="b"/>
              <a:pathLst>
                <a:path w="6127474" h="2219209">
                  <a:moveTo>
                    <a:pt x="0" y="0"/>
                  </a:moveTo>
                  <a:lnTo>
                    <a:pt x="6127474" y="0"/>
                  </a:lnTo>
                  <a:lnTo>
                    <a:pt x="6127474" y="2219209"/>
                  </a:lnTo>
                  <a:lnTo>
                    <a:pt x="0" y="221920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7212" b="1961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6127471" cy="22668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 4: EXPLORAR DISEÑOS INCLUSIVOS PARA SISTEMAS DE IA JUSTOS Y ÉTICOS.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092140" y="2828932"/>
            <a:ext cx="5105829" cy="1664412"/>
            <a:chOff x="0" y="0"/>
            <a:chExt cx="6807771" cy="221921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807770" cy="2219219"/>
            </a:xfrm>
            <a:custGeom>
              <a:avLst/>
              <a:gdLst/>
              <a:ahLst/>
              <a:cxnLst/>
              <a:rect l="l" t="t" r="r" b="b"/>
              <a:pathLst>
                <a:path w="6807770" h="2219219">
                  <a:moveTo>
                    <a:pt x="0" y="0"/>
                  </a:moveTo>
                  <a:lnTo>
                    <a:pt x="6807770" y="0"/>
                  </a:lnTo>
                  <a:lnTo>
                    <a:pt x="6807770" y="2219219"/>
                  </a:lnTo>
                  <a:lnTo>
                    <a:pt x="0" y="221921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5658" b="1611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6807771" cy="22668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 2:EVALUAR LA CALIDAD DE LOS DATOS Y LA TRANSPARENCIA ALGORÍTMICA.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201306" y="6459217"/>
            <a:ext cx="5673528" cy="1169112"/>
            <a:chOff x="0" y="0"/>
            <a:chExt cx="7564704" cy="155881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564708" cy="1558811"/>
            </a:xfrm>
            <a:custGeom>
              <a:avLst/>
              <a:gdLst/>
              <a:ahLst/>
              <a:cxnLst/>
              <a:rect l="l" t="t" r="r" b="b"/>
              <a:pathLst>
                <a:path w="7564708" h="1558811">
                  <a:moveTo>
                    <a:pt x="0" y="0"/>
                  </a:moveTo>
                  <a:lnTo>
                    <a:pt x="7564708" y="0"/>
                  </a:lnTo>
                  <a:lnTo>
                    <a:pt x="7564708" y="1558811"/>
                  </a:lnTo>
                  <a:lnTo>
                    <a:pt x="0" y="155881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6706" b="-3240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7564704" cy="16064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</a:pPr>
              <a:r>
                <a:rPr lang="en-US" sz="280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UNIDAD 3: IMPLEMENTAR ESTRATEGIAS PARA MITIGAR LA DESIGUALDAD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188270" y="998849"/>
            <a:ext cx="556651" cy="7502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977182" y="3248892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188055" y="6449692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184641" y="8467544"/>
            <a:ext cx="556612" cy="750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</a:pPr>
            <a:r>
              <a:rPr lang="en-US" sz="450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grpSp>
        <p:nvGrpSpPr>
          <p:cNvPr id="43" name="Group 43">
            <a:extLst>
              <a:ext uri="{FF2B5EF4-FFF2-40B4-BE49-F238E27FC236}">
                <a16:creationId xmlns:a16="http://schemas.microsoft.com/office/drawing/2014/main" id="{B808EE0C-2F34-96FC-4E4B-55D407CE1257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44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AC0D273F-AB91-490B-C16F-25D428DE9F48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3390" y="827842"/>
            <a:ext cx="541883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OBJETIVOS DE APRENDIZAJE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82193" y="7408907"/>
            <a:ext cx="3958914" cy="786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1"/>
              </a:lnSpc>
            </a:pPr>
            <a:r>
              <a:rPr lang="en-US" sz="3150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Insert Subtitle Here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28700" y="5390436"/>
            <a:ext cx="1008555" cy="1010098"/>
            <a:chOff x="0" y="0"/>
            <a:chExt cx="1344740" cy="13467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367115" y="2493571"/>
            <a:ext cx="14812699" cy="1088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Diferenciar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entre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funcionamiento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difícil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('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caja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')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aquellos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ofrecen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claras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nivel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necesita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88451" y="5605186"/>
            <a:ext cx="13441095" cy="71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Examinar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subrepresentados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88451" y="6857727"/>
            <a:ext cx="13126423" cy="71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podrían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perjudicar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género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etnia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idioma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discapacidad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origen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socioeconómico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trayectoria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previa.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19711" y="8223858"/>
            <a:ext cx="13538483" cy="71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Monitorear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respaldadas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paneles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análisis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detectar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patrones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sugieran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desventajas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sistemáticas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34CA12E-E32C-4124-B23B-AE53C1A2BF54}"/>
              </a:ext>
            </a:extLst>
          </p:cNvPr>
          <p:cNvGrpSpPr/>
          <p:nvPr/>
        </p:nvGrpSpPr>
        <p:grpSpPr>
          <a:xfrm>
            <a:off x="1028700" y="2403016"/>
            <a:ext cx="1008555" cy="1010098"/>
            <a:chOff x="1028700" y="2240423"/>
            <a:chExt cx="1008555" cy="1010098"/>
          </a:xfrm>
        </p:grpSpPr>
        <p:grpSp>
          <p:nvGrpSpPr>
            <p:cNvPr id="4" name="Group 4"/>
            <p:cNvGrpSpPr/>
            <p:nvPr/>
          </p:nvGrpSpPr>
          <p:grpSpPr>
            <a:xfrm>
              <a:off x="1028700" y="2240423"/>
              <a:ext cx="1008555" cy="1010098"/>
              <a:chOff x="0" y="0"/>
              <a:chExt cx="1344740" cy="1346797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344676" cy="1346708"/>
              </a:xfrm>
              <a:custGeom>
                <a:avLst/>
                <a:gdLst/>
                <a:ahLst/>
                <a:cxnLst/>
                <a:rect l="l" t="t" r="r" b="b"/>
                <a:pathLst>
                  <a:path w="1344676" h="1346708">
                    <a:moveTo>
                      <a:pt x="0" y="672338"/>
                    </a:moveTo>
                    <a:cubicBezTo>
                      <a:pt x="0" y="300990"/>
                      <a:pt x="300990" y="0"/>
                      <a:pt x="672338" y="0"/>
                    </a:cubicBezTo>
                    <a:cubicBezTo>
                      <a:pt x="1043686" y="0"/>
                      <a:pt x="1344676" y="300990"/>
                      <a:pt x="1344676" y="672338"/>
                    </a:cubicBezTo>
                    <a:lnTo>
                      <a:pt x="1344676" y="674370"/>
                    </a:lnTo>
                    <a:cubicBezTo>
                      <a:pt x="1344676" y="1045718"/>
                      <a:pt x="1043686" y="1346708"/>
                      <a:pt x="672338" y="1346708"/>
                    </a:cubicBezTo>
                    <a:cubicBezTo>
                      <a:pt x="300990" y="1346708"/>
                      <a:pt x="0" y="1045718"/>
                      <a:pt x="0" y="674370"/>
                    </a:cubicBezTo>
                    <a:close/>
                  </a:path>
                </a:pathLst>
              </a:custGeom>
              <a:solidFill>
                <a:srgbClr val="EBD0C6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327995" y="2486492"/>
              <a:ext cx="409975" cy="557270"/>
              <a:chOff x="0" y="0"/>
              <a:chExt cx="546633" cy="743026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546634" cy="743026"/>
              </a:xfrm>
              <a:custGeom>
                <a:avLst/>
                <a:gdLst/>
                <a:ahLst/>
                <a:cxnLst/>
                <a:rect l="l" t="t" r="r" b="b"/>
                <a:pathLst>
                  <a:path w="546634" h="743026">
                    <a:moveTo>
                      <a:pt x="0" y="0"/>
                    </a:moveTo>
                    <a:lnTo>
                      <a:pt x="546634" y="0"/>
                    </a:lnTo>
                    <a:lnTo>
                      <a:pt x="546634" y="743026"/>
                    </a:lnTo>
                    <a:lnTo>
                      <a:pt x="0" y="743026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l="-124399" r="-12439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9525"/>
                <a:ext cx="546633" cy="75255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320"/>
                  </a:lnSpc>
                </a:pPr>
                <a:r>
                  <a:rPr lang="en-US" sz="3600" dirty="0">
                    <a:solidFill>
                      <a:srgbClr val="FFFFFF"/>
                    </a:solidFill>
                    <a:latin typeface="Oswald"/>
                    <a:ea typeface="Oswald"/>
                    <a:cs typeface="Oswald"/>
                    <a:sym typeface="Oswald"/>
                  </a:rPr>
                  <a:t>1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9B6CF2A-9342-14AF-553D-644A81CE5239}"/>
              </a:ext>
            </a:extLst>
          </p:cNvPr>
          <p:cNvGrpSpPr/>
          <p:nvPr/>
        </p:nvGrpSpPr>
        <p:grpSpPr>
          <a:xfrm>
            <a:off x="1028652" y="3896692"/>
            <a:ext cx="1008555" cy="1010098"/>
            <a:chOff x="1028700" y="3942979"/>
            <a:chExt cx="1008555" cy="1010098"/>
          </a:xfrm>
        </p:grpSpPr>
        <p:grpSp>
          <p:nvGrpSpPr>
            <p:cNvPr id="6" name="Group 6"/>
            <p:cNvGrpSpPr/>
            <p:nvPr/>
          </p:nvGrpSpPr>
          <p:grpSpPr>
            <a:xfrm>
              <a:off x="1028700" y="3942979"/>
              <a:ext cx="1008555" cy="1010098"/>
              <a:chOff x="0" y="0"/>
              <a:chExt cx="1344740" cy="1346797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344676" cy="1346708"/>
              </a:xfrm>
              <a:custGeom>
                <a:avLst/>
                <a:gdLst/>
                <a:ahLst/>
                <a:cxnLst/>
                <a:rect l="l" t="t" r="r" b="b"/>
                <a:pathLst>
                  <a:path w="1344676" h="1346708">
                    <a:moveTo>
                      <a:pt x="0" y="672338"/>
                    </a:moveTo>
                    <a:cubicBezTo>
                      <a:pt x="0" y="300990"/>
                      <a:pt x="300990" y="0"/>
                      <a:pt x="672338" y="0"/>
                    </a:cubicBezTo>
                    <a:cubicBezTo>
                      <a:pt x="1043686" y="0"/>
                      <a:pt x="1344676" y="300990"/>
                      <a:pt x="1344676" y="672338"/>
                    </a:cubicBezTo>
                    <a:lnTo>
                      <a:pt x="1344676" y="674370"/>
                    </a:lnTo>
                    <a:cubicBezTo>
                      <a:pt x="1344676" y="1045718"/>
                      <a:pt x="1043686" y="1346708"/>
                      <a:pt x="672338" y="1346708"/>
                    </a:cubicBezTo>
                    <a:cubicBezTo>
                      <a:pt x="300990" y="1346708"/>
                      <a:pt x="0" y="1045718"/>
                      <a:pt x="0" y="674370"/>
                    </a:cubicBezTo>
                    <a:close/>
                  </a:path>
                </a:pathLst>
              </a:custGeom>
              <a:solidFill>
                <a:srgbClr val="EBD0C6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327995" y="4187676"/>
              <a:ext cx="409975" cy="557270"/>
              <a:chOff x="0" y="0"/>
              <a:chExt cx="546633" cy="743026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546634" cy="743026"/>
              </a:xfrm>
              <a:custGeom>
                <a:avLst/>
                <a:gdLst/>
                <a:ahLst/>
                <a:cxnLst/>
                <a:rect l="l" t="t" r="r" b="b"/>
                <a:pathLst>
                  <a:path w="546634" h="743026">
                    <a:moveTo>
                      <a:pt x="0" y="0"/>
                    </a:moveTo>
                    <a:lnTo>
                      <a:pt x="546634" y="0"/>
                    </a:lnTo>
                    <a:lnTo>
                      <a:pt x="546634" y="743026"/>
                    </a:lnTo>
                    <a:lnTo>
                      <a:pt x="0" y="743026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l="-124399" r="-12439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9525"/>
                <a:ext cx="546633" cy="75255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320"/>
                  </a:lnSpc>
                </a:pPr>
                <a:r>
                  <a:rPr lang="en-US" sz="3600">
                    <a:solidFill>
                      <a:srgbClr val="FFFFFF"/>
                    </a:solidFill>
                    <a:latin typeface="Oswald"/>
                    <a:ea typeface="Oswald"/>
                    <a:cs typeface="Oswald"/>
                    <a:sym typeface="Oswald"/>
                  </a:rPr>
                  <a:t>2</a:t>
                </a:r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1327995" y="5598566"/>
            <a:ext cx="409975" cy="557270"/>
            <a:chOff x="0" y="0"/>
            <a:chExt cx="546633" cy="74302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46634" cy="743026"/>
            </a:xfrm>
            <a:custGeom>
              <a:avLst/>
              <a:gdLst/>
              <a:ahLst/>
              <a:cxnLst/>
              <a:rect l="l" t="t" r="r" b="b"/>
              <a:pathLst>
                <a:path w="546634" h="743026">
                  <a:moveTo>
                    <a:pt x="0" y="0"/>
                  </a:moveTo>
                  <a:lnTo>
                    <a:pt x="546634" y="0"/>
                  </a:lnTo>
                  <a:lnTo>
                    <a:pt x="54663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546633" cy="7525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0"/>
                </a:lnSpc>
              </a:pPr>
              <a:r>
                <a:rPr lang="en-US" sz="36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3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C04C4DD-AF1A-3B19-4E18-E12C30DFC0A1}"/>
              </a:ext>
            </a:extLst>
          </p:cNvPr>
          <p:cNvGrpSpPr/>
          <p:nvPr/>
        </p:nvGrpSpPr>
        <p:grpSpPr>
          <a:xfrm>
            <a:off x="1039862" y="6710853"/>
            <a:ext cx="1008555" cy="1010098"/>
            <a:chOff x="1028700" y="6706057"/>
            <a:chExt cx="1008555" cy="1010098"/>
          </a:xfrm>
        </p:grpSpPr>
        <p:grpSp>
          <p:nvGrpSpPr>
            <p:cNvPr id="10" name="Group 10"/>
            <p:cNvGrpSpPr/>
            <p:nvPr/>
          </p:nvGrpSpPr>
          <p:grpSpPr>
            <a:xfrm>
              <a:off x="1028700" y="6706057"/>
              <a:ext cx="1008555" cy="1010098"/>
              <a:chOff x="0" y="0"/>
              <a:chExt cx="1344740" cy="134679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344676" cy="1346708"/>
              </a:xfrm>
              <a:custGeom>
                <a:avLst/>
                <a:gdLst/>
                <a:ahLst/>
                <a:cxnLst/>
                <a:rect l="l" t="t" r="r" b="b"/>
                <a:pathLst>
                  <a:path w="1344676" h="1346708">
                    <a:moveTo>
                      <a:pt x="0" y="672338"/>
                    </a:moveTo>
                    <a:cubicBezTo>
                      <a:pt x="0" y="300990"/>
                      <a:pt x="300990" y="0"/>
                      <a:pt x="672338" y="0"/>
                    </a:cubicBezTo>
                    <a:cubicBezTo>
                      <a:pt x="1043686" y="0"/>
                      <a:pt x="1344676" y="300990"/>
                      <a:pt x="1344676" y="672338"/>
                    </a:cubicBezTo>
                    <a:lnTo>
                      <a:pt x="1344676" y="674370"/>
                    </a:lnTo>
                    <a:cubicBezTo>
                      <a:pt x="1344676" y="1045718"/>
                      <a:pt x="1043686" y="1346708"/>
                      <a:pt x="672338" y="1346708"/>
                    </a:cubicBezTo>
                    <a:cubicBezTo>
                      <a:pt x="300990" y="1346708"/>
                      <a:pt x="0" y="1045718"/>
                      <a:pt x="0" y="674370"/>
                    </a:cubicBezTo>
                    <a:close/>
                  </a:path>
                </a:pathLst>
              </a:custGeom>
              <a:solidFill>
                <a:srgbClr val="EBD0C6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327995" y="6932476"/>
              <a:ext cx="409975" cy="557270"/>
              <a:chOff x="0" y="0"/>
              <a:chExt cx="546633" cy="743026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546634" cy="743026"/>
              </a:xfrm>
              <a:custGeom>
                <a:avLst/>
                <a:gdLst/>
                <a:ahLst/>
                <a:cxnLst/>
                <a:rect l="l" t="t" r="r" b="b"/>
                <a:pathLst>
                  <a:path w="546634" h="743026">
                    <a:moveTo>
                      <a:pt x="0" y="0"/>
                    </a:moveTo>
                    <a:lnTo>
                      <a:pt x="546634" y="0"/>
                    </a:lnTo>
                    <a:lnTo>
                      <a:pt x="546634" y="743026"/>
                    </a:lnTo>
                    <a:lnTo>
                      <a:pt x="0" y="743026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l="-124399" r="-12439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9525"/>
                <a:ext cx="546633" cy="75255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320"/>
                  </a:lnSpc>
                </a:pPr>
                <a:r>
                  <a:rPr lang="en-US" sz="3600" dirty="0">
                    <a:solidFill>
                      <a:srgbClr val="FFFFFF"/>
                    </a:solidFill>
                    <a:latin typeface="Oswald"/>
                    <a:ea typeface="Oswald"/>
                    <a:cs typeface="Oswald"/>
                    <a:sym typeface="Oswald"/>
                  </a:rPr>
                  <a:t>4</a:t>
                </a: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E81979E-8E1C-E944-E317-228F8A9D0630}"/>
              </a:ext>
            </a:extLst>
          </p:cNvPr>
          <p:cNvGrpSpPr/>
          <p:nvPr/>
        </p:nvGrpSpPr>
        <p:grpSpPr>
          <a:xfrm>
            <a:off x="1028652" y="8131002"/>
            <a:ext cx="1008555" cy="1010098"/>
            <a:chOff x="1070639" y="8356521"/>
            <a:chExt cx="1008555" cy="1010098"/>
          </a:xfrm>
        </p:grpSpPr>
        <p:grpSp>
          <p:nvGrpSpPr>
            <p:cNvPr id="12" name="Group 12"/>
            <p:cNvGrpSpPr/>
            <p:nvPr/>
          </p:nvGrpSpPr>
          <p:grpSpPr>
            <a:xfrm>
              <a:off x="1070639" y="8356521"/>
              <a:ext cx="1008555" cy="1010098"/>
              <a:chOff x="0" y="0"/>
              <a:chExt cx="1344740" cy="1346797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344676" cy="1346708"/>
              </a:xfrm>
              <a:custGeom>
                <a:avLst/>
                <a:gdLst/>
                <a:ahLst/>
                <a:cxnLst/>
                <a:rect l="l" t="t" r="r" b="b"/>
                <a:pathLst>
                  <a:path w="1344676" h="1346708">
                    <a:moveTo>
                      <a:pt x="0" y="672338"/>
                    </a:moveTo>
                    <a:cubicBezTo>
                      <a:pt x="0" y="300990"/>
                      <a:pt x="300990" y="0"/>
                      <a:pt x="672338" y="0"/>
                    </a:cubicBezTo>
                    <a:cubicBezTo>
                      <a:pt x="1043686" y="0"/>
                      <a:pt x="1344676" y="300990"/>
                      <a:pt x="1344676" y="672338"/>
                    </a:cubicBezTo>
                    <a:lnTo>
                      <a:pt x="1344676" y="674370"/>
                    </a:lnTo>
                    <a:cubicBezTo>
                      <a:pt x="1344676" y="1045718"/>
                      <a:pt x="1043686" y="1346708"/>
                      <a:pt x="672338" y="1346708"/>
                    </a:cubicBezTo>
                    <a:cubicBezTo>
                      <a:pt x="300990" y="1346708"/>
                      <a:pt x="0" y="1045718"/>
                      <a:pt x="0" y="674370"/>
                    </a:cubicBezTo>
                    <a:close/>
                  </a:path>
                </a:pathLst>
              </a:custGeom>
              <a:solidFill>
                <a:srgbClr val="EBD0C6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369933" y="8608457"/>
              <a:ext cx="409975" cy="557270"/>
              <a:chOff x="0" y="0"/>
              <a:chExt cx="546633" cy="743026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546634" cy="743026"/>
              </a:xfrm>
              <a:custGeom>
                <a:avLst/>
                <a:gdLst/>
                <a:ahLst/>
                <a:cxnLst/>
                <a:rect l="l" t="t" r="r" b="b"/>
                <a:pathLst>
                  <a:path w="546634" h="743026">
                    <a:moveTo>
                      <a:pt x="0" y="0"/>
                    </a:moveTo>
                    <a:lnTo>
                      <a:pt x="546634" y="0"/>
                    </a:lnTo>
                    <a:lnTo>
                      <a:pt x="546634" y="743026"/>
                    </a:lnTo>
                    <a:lnTo>
                      <a:pt x="0" y="743026"/>
                    </a:lnTo>
                    <a:close/>
                  </a:path>
                </a:pathLst>
              </a:custGeom>
              <a:blipFill>
                <a:blip r:embed="rId4">
                  <a:alphaModFix amt="0"/>
                </a:blip>
                <a:stretch>
                  <a:fillRect l="-124399" r="-12439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9525"/>
                <a:ext cx="546633" cy="75255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4320"/>
                  </a:lnSpc>
                </a:pPr>
                <a:r>
                  <a:rPr lang="en-US" sz="3600" dirty="0">
                    <a:solidFill>
                      <a:srgbClr val="FFFFFF"/>
                    </a:solidFill>
                    <a:latin typeface="Oswald"/>
                    <a:ea typeface="Oswald"/>
                    <a:cs typeface="Oswald"/>
                    <a:sym typeface="Oswald"/>
                  </a:rPr>
                  <a:t>5</a:t>
                </a:r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 rot="-1022700">
            <a:off x="16114766" y="3205248"/>
            <a:ext cx="1639262" cy="2121370"/>
            <a:chOff x="0" y="0"/>
            <a:chExt cx="2185683" cy="2828493"/>
          </a:xfrm>
        </p:grpSpPr>
        <p:sp>
          <p:nvSpPr>
            <p:cNvPr id="34" name="Freeform 34" descr="A picture containing antenna  Description automatically generated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5958242" y="6221559"/>
            <a:ext cx="1728340" cy="2414454"/>
            <a:chOff x="0" y="0"/>
            <a:chExt cx="2304453" cy="3219272"/>
          </a:xfrm>
        </p:grpSpPr>
        <p:sp>
          <p:nvSpPr>
            <p:cNvPr id="36" name="Freeform 36" descr="A picture containing antenna  Description automatically generated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79" r="-34633" b="-241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2409503" y="3977828"/>
            <a:ext cx="13161597" cy="1088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Solicitar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proveedores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origen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funcionamiento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responsabilidades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asociadas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adoptadas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reducir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CBAA18BF-AD7B-BFD0-C1B1-1EB387B6D914}"/>
              </a:ext>
            </a:extLst>
          </p:cNvPr>
          <p:cNvSpPr txBox="1"/>
          <p:nvPr/>
        </p:nvSpPr>
        <p:spPr>
          <a:xfrm>
            <a:off x="1151948" y="1787958"/>
            <a:ext cx="14507613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final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serán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de:</a:t>
            </a: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302016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INTRODUCCIÓN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177207"/>
            <a:ext cx="10681059" cy="6695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adquiriendo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mayor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/a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Empleo (FPE),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estés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administrativas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tecnologías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convirtiendo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vez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explorarás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ayudan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formativos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Reflexionarás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aspectos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igualdad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simplemente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necesarios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37836" y="7747847"/>
            <a:ext cx="7013610" cy="1839468"/>
            <a:chOff x="0" y="0"/>
            <a:chExt cx="9351480" cy="24526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351518" cy="2452624"/>
            </a:xfrm>
            <a:custGeom>
              <a:avLst/>
              <a:gdLst/>
              <a:ahLst/>
              <a:cxnLst/>
              <a:rect l="l" t="t" r="r" b="b"/>
              <a:pathLst>
                <a:path w="9351518" h="2452624">
                  <a:moveTo>
                    <a:pt x="0" y="0"/>
                  </a:moveTo>
                  <a:lnTo>
                    <a:pt x="9351518" y="0"/>
                  </a:lnTo>
                  <a:lnTo>
                    <a:pt x="9351518" y="2452624"/>
                  </a:lnTo>
                  <a:lnTo>
                    <a:pt x="0" y="2452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159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501053"/>
            <a:ext cx="866470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EL PAPEL DEL DOCENTE EN LA ERA DE LA 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962400" y="8112883"/>
            <a:ext cx="8964482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La IA no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reemplaza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formador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</a:p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formación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para el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empleo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Pero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transforma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tu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rol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366347"/>
            <a:ext cx="8300104" cy="3257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adelante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FPE,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influye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puestos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evalúan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ofrece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empresas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seleccionan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candidatos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 panorama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hace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papel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065277" y="1351436"/>
            <a:ext cx="7771848" cy="5183838"/>
            <a:chOff x="0" y="0"/>
            <a:chExt cx="10362463" cy="691178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62438" cy="6911721"/>
            </a:xfrm>
            <a:custGeom>
              <a:avLst/>
              <a:gdLst/>
              <a:ahLst/>
              <a:cxnLst/>
              <a:rect l="l" t="t" r="r" b="b"/>
              <a:pathLst>
                <a:path w="10362438" h="6911721">
                  <a:moveTo>
                    <a:pt x="0" y="0"/>
                  </a:moveTo>
                  <a:lnTo>
                    <a:pt x="10362438" y="0"/>
                  </a:lnTo>
                  <a:lnTo>
                    <a:pt x="10362438" y="6911721"/>
                  </a:lnTo>
                  <a:lnTo>
                    <a:pt x="0" y="6911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253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ya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es solo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transmisor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un mentor y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curricular. </a:t>
            </a:r>
          </a:p>
          <a:p>
            <a:pPr algn="just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También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convirtiendo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supervisor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intérprete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entre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derechos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y un promotor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digital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8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necesitan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sí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reconocer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cuándo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fiabilidad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siempre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recaiga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996644" y="4085326"/>
            <a:ext cx="8294713" cy="5529805"/>
            <a:chOff x="0" y="0"/>
            <a:chExt cx="11059617" cy="73730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59668" cy="7373112"/>
            </a:xfrm>
            <a:custGeom>
              <a:avLst/>
              <a:gdLst/>
              <a:ahLst/>
              <a:cxnLst/>
              <a:rect l="l" t="t" r="r" b="b"/>
              <a:pathLst>
                <a:path w="11059668" h="7373112">
                  <a:moveTo>
                    <a:pt x="0" y="0"/>
                  </a:moveTo>
                  <a:lnTo>
                    <a:pt x="11059668" y="0"/>
                  </a:lnTo>
                  <a:lnTo>
                    <a:pt x="11059668" y="7373112"/>
                  </a:lnTo>
                  <a:lnTo>
                    <a:pt x="0" y="7373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540817"/>
            <a:ext cx="5612204" cy="726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1: </a:t>
            </a:r>
          </a:p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IDENTIFICAR SESGOS Y DISCRIMINACIÓN EN LAS HERRAMIENTAS DE IA UTILIZADAS EN LA FPE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30310" y="7869351"/>
            <a:ext cx="7784973" cy="1773536"/>
            <a:chOff x="0" y="0"/>
            <a:chExt cx="10379964" cy="2364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79964" cy="2364740"/>
            </a:xfrm>
            <a:custGeom>
              <a:avLst/>
              <a:gdLst/>
              <a:ahLst/>
              <a:cxnLst/>
              <a:rect l="l" t="t" r="r" b="b"/>
              <a:pathLst>
                <a:path w="10379964" h="2364740">
                  <a:moveTo>
                    <a:pt x="0" y="0"/>
                  </a:moveTo>
                  <a:lnTo>
                    <a:pt x="10379964" y="0"/>
                  </a:lnTo>
                  <a:lnTo>
                    <a:pt x="10379964" y="2364740"/>
                  </a:lnTo>
                  <a:lnTo>
                    <a:pt x="0" y="2364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7279" b="-142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590020" y="0"/>
            <a:ext cx="6697980" cy="10287000"/>
            <a:chOff x="0" y="0"/>
            <a:chExt cx="893064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30640" cy="13716000"/>
            </a:xfrm>
            <a:custGeom>
              <a:avLst/>
              <a:gdLst/>
              <a:ahLst/>
              <a:cxnLst/>
              <a:rect l="l" t="t" r="r" b="b"/>
              <a:pathLst>
                <a:path w="8930640" h="13716000">
                  <a:moveTo>
                    <a:pt x="0" y="0"/>
                  </a:moveTo>
                  <a:lnTo>
                    <a:pt x="8930640" y="0"/>
                  </a:lnTo>
                  <a:lnTo>
                    <a:pt x="893064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089811" y="3589163"/>
            <a:ext cx="6699895" cy="1448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60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TITLE LAYOUT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085850"/>
            <a:ext cx="7962900" cy="578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¿QUÉ ES EL SESGO EN LA IA?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21750" y="8079844"/>
            <a:ext cx="7602093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Los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sesgos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la IA a menudo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reflejan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desigualdades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sociales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 Ser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conscientes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esto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ayuda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docentes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evaluar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críticamente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las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herramientas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e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intervenir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cuando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 sea </a:t>
            </a:r>
            <a:r>
              <a:rPr lang="en-US" sz="2800" dirty="0" err="1">
                <a:solidFill>
                  <a:srgbClr val="000000"/>
                </a:solidFill>
                <a:latin typeface="Lato Light"/>
                <a:sym typeface="Lato Light"/>
              </a:rPr>
              <a:t>necesario</a:t>
            </a:r>
            <a:r>
              <a:rPr lang="en-US" sz="28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950402"/>
            <a:ext cx="10321376" cy="5633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hablar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Artificial,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estamos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refiriendo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discriminación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sistemática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inherente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reforzar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discriminación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prejuicios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estereotipos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FPE,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manifestarse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ejmplo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califica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sistemáticamente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puntuaciones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bajas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estereotipadas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plataforma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contratación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perjudica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candidatos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trayectorias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tradicionales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723900"/>
            <a:ext cx="1056783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LA IMPORTANCIA DE ABORDAR LOS SESGOS EN LA FPE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638300"/>
            <a:ext cx="16230600" cy="8335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inherente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pensamiento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interpretamos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perspectiva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generalizamos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mayor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eficacia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Sin embargo,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convierte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conlleva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injusto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perjudica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entrenadas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nivel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organizacional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sistémico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ámbito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FPE,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afectar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plataformas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análisis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Si bien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tecnologías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mejorar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eficiencia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facilitar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también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reforzar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involuntariamente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tergiversar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aceptarse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definitivas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son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implícitos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Tu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consiste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contrastarlas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otras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evidencias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contextualizarlas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función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reales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</a:t>
            </a: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consecuencia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cuestión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reside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únicamente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capacidad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organizaciones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detectarlos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evaluarlos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mitigarlos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supervisión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humana,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periódica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elementos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esenciales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garantizar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tecnología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contribuya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equitativa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reproducir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amplificar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preexistentes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2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865934" cy="10287000"/>
            <a:chOff x="0" y="0"/>
            <a:chExt cx="9154579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54541" cy="13716000"/>
            </a:xfrm>
            <a:custGeom>
              <a:avLst/>
              <a:gdLst/>
              <a:ahLst/>
              <a:cxnLst/>
              <a:rect l="l" t="t" r="r" b="b"/>
              <a:pathLst>
                <a:path w="9154541" h="13716000">
                  <a:moveTo>
                    <a:pt x="0" y="0"/>
                  </a:moveTo>
                  <a:lnTo>
                    <a:pt x="9154541" y="0"/>
                  </a:lnTo>
                  <a:lnTo>
                    <a:pt x="915454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656580" y="2539746"/>
            <a:ext cx="16424234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LA IMPORTANCIA DE ABORDAR LOS SESGOS </a:t>
            </a:r>
          </a:p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EN LA FPE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656580" y="4305300"/>
            <a:ext cx="9602720" cy="3347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endParaRPr sz="2800" dirty="0">
              <a:latin typeface="Lato Light" panose="020F0302020204030203" pitchFamily="34" charset="0"/>
            </a:endParaRPr>
          </a:p>
          <a:p>
            <a:pPr algn="just">
              <a:lnSpc>
                <a:spcPts val="2879"/>
              </a:lnSpc>
            </a:pP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 fundamental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reconocer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cómo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sesgo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introducirse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IA 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implementar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activamente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estrategias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mitigarlo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</a:pPr>
            <a:endParaRPr lang="en-US" sz="28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manera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programas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desarrollo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seguir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siendo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justos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inclusivos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eficaces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garantizando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todas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personas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tengan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oportunidad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tener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éxito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crecer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99648" y="0"/>
            <a:ext cx="7388352" cy="10287000"/>
            <a:chOff x="0" y="0"/>
            <a:chExt cx="985113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51136" cy="13716000"/>
            </a:xfrm>
            <a:custGeom>
              <a:avLst/>
              <a:gdLst/>
              <a:ahLst/>
              <a:cxnLst/>
              <a:rect l="l" t="t" r="r" b="b"/>
              <a:pathLst>
                <a:path w="9851136" h="13716000">
                  <a:moveTo>
                    <a:pt x="0" y="0"/>
                  </a:moveTo>
                  <a:lnTo>
                    <a:pt x="9851136" y="0"/>
                  </a:lnTo>
                  <a:lnTo>
                    <a:pt x="985113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762" r="-1547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94487" y="666851"/>
            <a:ext cx="9378182" cy="331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FPE </a:t>
            </a:r>
            <a:r>
              <a:rPr lang="en-US" sz="2400" b="1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b="1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directamente</a:t>
            </a:r>
            <a:r>
              <a:rPr lang="en-US" sz="2400" b="1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vinculada</a:t>
            </a:r>
            <a:r>
              <a:rPr lang="en-US" sz="2400" b="1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</a:t>
            </a:r>
            <a:r>
              <a:rPr lang="en-US" sz="2400" b="1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empleabilidad</a:t>
            </a:r>
            <a:endParaRPr lang="en-US" sz="2400" b="1" u="sng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FPE,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directamente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relacionado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inserción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mercado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Cuando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influyen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trayectorias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módulos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avanzados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influyen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indirectamente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presentan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esenciales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especialmente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vulnerables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subrepresentados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8267" y="4359928"/>
            <a:ext cx="9378182" cy="3691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</a:t>
            </a:r>
            <a:r>
              <a:rPr lang="en-US" sz="2400" b="1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certificaciones</a:t>
            </a:r>
            <a:r>
              <a:rPr lang="en-US" sz="2400" b="1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influyen</a:t>
            </a:r>
            <a:r>
              <a:rPr lang="en-US" sz="2400" b="1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directamente</a:t>
            </a:r>
            <a:r>
              <a:rPr lang="en-US" sz="2400" b="1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b="1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b="1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acceso</a:t>
            </a:r>
            <a:r>
              <a:rPr lang="en-US" sz="2400" b="1" u="sng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mercado </a:t>
            </a:r>
            <a:r>
              <a:rPr lang="en-US" sz="2400" b="1" u="sng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</a:t>
            </a:r>
            <a:endParaRPr lang="en-US" sz="2400" b="1" u="sng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suelen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quiénes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cumplen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requisitos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puestos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específicos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licencias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sistemáticamente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injustos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afectar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quién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aprueba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quién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avanza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quién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el mercado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laboral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solo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afecta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calificaciones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futuro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persona.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E8E3F44-4D6D-645D-1058-4D1D37B6D88C}"/>
              </a:ext>
            </a:extLst>
          </p:cNvPr>
          <p:cNvGrpSpPr/>
          <p:nvPr/>
        </p:nvGrpSpPr>
        <p:grpSpPr>
          <a:xfrm>
            <a:off x="1050485" y="7896400"/>
            <a:ext cx="8853745" cy="1723749"/>
            <a:chOff x="1318924" y="8175625"/>
            <a:chExt cx="8853745" cy="1723749"/>
          </a:xfrm>
        </p:grpSpPr>
        <p:sp>
          <p:nvSpPr>
            <p:cNvPr id="6" name="TextBox 6"/>
            <p:cNvSpPr txBox="1"/>
            <p:nvPr/>
          </p:nvSpPr>
          <p:spPr>
            <a:xfrm>
              <a:off x="1318924" y="8518249"/>
              <a:ext cx="8853745" cy="1381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¿Se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te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ocurre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alguna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situación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en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la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que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una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herramienta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de IA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pudiera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perjudicar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involuntariamente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a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ciertos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 </a:t>
              </a:r>
              <a:r>
                <a:rPr lang="en-US" sz="3000" i="1" dirty="0" err="1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estudiantes</a:t>
              </a:r>
              <a:r>
                <a:rPr lang="en-US" sz="3000" i="1" dirty="0">
                  <a:solidFill>
                    <a:srgbClr val="000000"/>
                  </a:solidFill>
                  <a:latin typeface="Lato Italics"/>
                  <a:ea typeface="Lato Italics"/>
                  <a:cs typeface="Lato Italics"/>
                  <a:sym typeface="Lato Italics"/>
                </a:rPr>
                <a:t>?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 rot="-1491600">
              <a:off x="1375884" y="8175625"/>
              <a:ext cx="757018" cy="704298"/>
              <a:chOff x="0" y="0"/>
              <a:chExt cx="1009358" cy="93906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009396" cy="939038"/>
              </a:xfrm>
              <a:custGeom>
                <a:avLst/>
                <a:gdLst/>
                <a:ahLst/>
                <a:cxnLst/>
                <a:rect l="l" t="t" r="r" b="b"/>
                <a:pathLst>
                  <a:path w="1009396" h="939038">
                    <a:moveTo>
                      <a:pt x="0" y="0"/>
                    </a:moveTo>
                    <a:lnTo>
                      <a:pt x="1009396" y="0"/>
                    </a:lnTo>
                    <a:lnTo>
                      <a:pt x="1009396" y="939038"/>
                    </a:lnTo>
                    <a:lnTo>
                      <a:pt x="0" y="93903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r="-19656" b="-894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18402" y="0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258" r="-872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07364" y="647700"/>
            <a:ext cx="8231981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RIESGOS AL UTILIZAR SISTEMAS INJUSTOS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07364" y="1687068"/>
            <a:ext cx="10086947" cy="796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Plataformas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aprendizaje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personalizadas</a:t>
            </a:r>
            <a:endParaRPr lang="en-US" sz="24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plataformas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adaptativas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según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nivel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desempeño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Sin embargo,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subyacentes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reflejan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suposiciones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algunos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podrían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ubicados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itinerarios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simplificados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Lo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parece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personalización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realidad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reducir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expectativas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Sistemas de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calificación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automatizados</a:t>
            </a:r>
            <a:endParaRPr lang="en-US" sz="24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automatizadas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mejorar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eficiencia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podrían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priorizar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estilos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lenguaje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velocidad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encima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profundidad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contextos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podría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perjudicar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adultos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quienes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hablan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idioma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quienes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tienen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antecedentes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educativos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tradicionales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Herramientas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orientación</a:t>
            </a:r>
            <a:r>
              <a:rPr lang="en-US" sz="2400" b="1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profesional</a:t>
            </a:r>
            <a:endParaRPr lang="en-US" sz="2400" b="1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​​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patrones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encontrados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reflejan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ciertas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podría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querer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orientar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roles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reflejen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pasadas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futuro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96198" y="1696530"/>
            <a:ext cx="10063102" cy="796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herramientas de IA pueden ayudarte en tareas como la evaluación, la retroalimentación, el aprendizaje personalizado o la orientación profesional. Sin embargo, deben utilizarse como herramientas de apoyo, no como sustitutos del criterio profesional.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el contexto de la FPE, los formadores conocéis a los alumnos más allá de lo que muestran los datos. Comprendéis sus antecedentes, motivación, ritmo de aprendizaje y habilidades prácticas. Estos aspectos son difíciles de capturar completamente para los sistemas de IA.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 esta razón, la supervisión humana sigue siendo esencial al utilizar IA en entornos de formación.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 lo tanto, los formadores deben: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Revisar e interpretar la retroalimentación o las recomendaciones generadas por la IA.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Cuestionar los resultados que parezcan inusuales o potencialmente injustos.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Considerar la situación individual del alumno antes de tomar decisiones.</a:t>
            </a: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Intervenir cuando los resultados automatizados puedan afectar negativamente a ciertos alumnos.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96198" y="637095"/>
            <a:ext cx="8594229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IMPORTANCIA DE LA SUPERVISIÓN HUMANA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767944" y="0"/>
            <a:ext cx="7349747" cy="10287000"/>
            <a:chOff x="0" y="0"/>
            <a:chExt cx="9799663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799701" cy="13716000"/>
            </a:xfrm>
            <a:custGeom>
              <a:avLst/>
              <a:gdLst/>
              <a:ahLst/>
              <a:cxnLst/>
              <a:rect l="l" t="t" r="r" b="b"/>
              <a:pathLst>
                <a:path w="9799701" h="13716000">
                  <a:moveTo>
                    <a:pt x="0" y="0"/>
                  </a:moveTo>
                  <a:lnTo>
                    <a:pt x="9799701" y="0"/>
                  </a:lnTo>
                  <a:lnTo>
                    <a:pt x="979970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96643" y="1111870"/>
            <a:ext cx="10542289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¿DÓNDE ENTRA EL SESGO EN  UN SISTEMA</a:t>
            </a:r>
          </a:p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 DE IA?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96643" y="2506994"/>
            <a:ext cx="9862657" cy="7782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surgir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FPE,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afectar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directamente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ayuda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crítica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cuatro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004066" y="5143500"/>
            <a:ext cx="719128" cy="780336"/>
            <a:chOff x="0" y="0"/>
            <a:chExt cx="958837" cy="10404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58850" cy="1040384"/>
            </a:xfrm>
            <a:custGeom>
              <a:avLst/>
              <a:gdLst/>
              <a:ahLst/>
              <a:cxnLst/>
              <a:rect l="l" t="t" r="r" b="b"/>
              <a:pathLst>
                <a:path w="958850" h="1040384">
                  <a:moveTo>
                    <a:pt x="0" y="0"/>
                  </a:moveTo>
                  <a:lnTo>
                    <a:pt x="958850" y="0"/>
                  </a:lnTo>
                  <a:lnTo>
                    <a:pt x="958850" y="1040384"/>
                  </a:lnTo>
                  <a:lnTo>
                    <a:pt x="0" y="1040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39909" y="6276032"/>
            <a:ext cx="683295" cy="780336"/>
            <a:chOff x="0" y="0"/>
            <a:chExt cx="911060" cy="10404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1098" cy="1040384"/>
            </a:xfrm>
            <a:custGeom>
              <a:avLst/>
              <a:gdLst/>
              <a:ahLst/>
              <a:cxnLst/>
              <a:rect l="l" t="t" r="r" b="b"/>
              <a:pathLst>
                <a:path w="911098" h="1040384">
                  <a:moveTo>
                    <a:pt x="0" y="0"/>
                  </a:moveTo>
                  <a:lnTo>
                    <a:pt x="911098" y="0"/>
                  </a:lnTo>
                  <a:lnTo>
                    <a:pt x="911098" y="1040384"/>
                  </a:lnTo>
                  <a:lnTo>
                    <a:pt x="0" y="1040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4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058187" y="7464288"/>
            <a:ext cx="683295" cy="725453"/>
            <a:chOff x="0" y="0"/>
            <a:chExt cx="911060" cy="967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1098" cy="967232"/>
            </a:xfrm>
            <a:custGeom>
              <a:avLst/>
              <a:gdLst/>
              <a:ahLst/>
              <a:cxnLst/>
              <a:rect l="l" t="t" r="r" b="b"/>
              <a:pathLst>
                <a:path w="911098" h="967232">
                  <a:moveTo>
                    <a:pt x="0" y="0"/>
                  </a:moveTo>
                  <a:lnTo>
                    <a:pt x="911098" y="0"/>
                  </a:lnTo>
                  <a:lnTo>
                    <a:pt x="911098" y="967232"/>
                  </a:lnTo>
                  <a:lnTo>
                    <a:pt x="0" y="967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-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058216" y="8560294"/>
            <a:ext cx="683295" cy="795899"/>
            <a:chOff x="0" y="0"/>
            <a:chExt cx="911060" cy="106119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1098" cy="1061212"/>
            </a:xfrm>
            <a:custGeom>
              <a:avLst/>
              <a:gdLst/>
              <a:ahLst/>
              <a:cxnLst/>
              <a:rect l="l" t="t" r="r" b="b"/>
              <a:pathLst>
                <a:path w="911098" h="1061212">
                  <a:moveTo>
                    <a:pt x="0" y="0"/>
                  </a:moveTo>
                  <a:lnTo>
                    <a:pt x="911098" y="0"/>
                  </a:lnTo>
                  <a:lnTo>
                    <a:pt x="911098" y="1061212"/>
                  </a:lnTo>
                  <a:lnTo>
                    <a:pt x="0" y="1061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457" r="-5891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789960"/>
            <a:ext cx="7516368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SESGO DE DATOS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804445"/>
            <a:ext cx="9596447" cy="550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produce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entrenar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representa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equitativa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40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4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entrenamiento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reflejan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jóvenes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tiempo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adultos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reciclaje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40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4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rendimiento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provienen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principalmente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académicos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aprendices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40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4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registros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reflejan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desigual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equipos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certificación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tutorías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just">
              <a:lnSpc>
                <a:spcPts val="240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40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subrepresentados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históricamente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desfavorecidos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predicciones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precisas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injustas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514050" y="7781492"/>
            <a:ext cx="6255544" cy="1715595"/>
            <a:chOff x="0" y="0"/>
            <a:chExt cx="8340725" cy="22874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340725" cy="2287397"/>
            </a:xfrm>
            <a:custGeom>
              <a:avLst/>
              <a:gdLst/>
              <a:ahLst/>
              <a:cxnLst/>
              <a:rect l="l" t="t" r="r" b="b"/>
              <a:pathLst>
                <a:path w="8340725" h="2287397">
                  <a:moveTo>
                    <a:pt x="0" y="0"/>
                  </a:moveTo>
                  <a:lnTo>
                    <a:pt x="8340725" y="0"/>
                  </a:lnTo>
                  <a:lnTo>
                    <a:pt x="8340725" y="2287397"/>
                  </a:lnTo>
                  <a:lnTo>
                    <a:pt x="0" y="2287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5879" b="-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119221" y="8154776"/>
            <a:ext cx="5045202" cy="676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Pregúntate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: ¿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Refleja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este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sistema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diversidad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de mi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alumnado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78" y="0"/>
            <a:ext cx="6844884" cy="10287000"/>
            <a:chOff x="0" y="0"/>
            <a:chExt cx="9126512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26474" cy="13716000"/>
            </a:xfrm>
            <a:custGeom>
              <a:avLst/>
              <a:gdLst/>
              <a:ahLst/>
              <a:cxnLst/>
              <a:rect l="l" t="t" r="r" b="b"/>
              <a:pathLst>
                <a:path w="9126474" h="13716000">
                  <a:moveTo>
                    <a:pt x="0" y="0"/>
                  </a:moveTo>
                  <a:lnTo>
                    <a:pt x="9126474" y="0"/>
                  </a:lnTo>
                  <a:lnTo>
                    <a:pt x="912647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349357" y="1085850"/>
            <a:ext cx="413980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SESGO ALGORÍTMICO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49357" y="2103120"/>
            <a:ext cx="9909943" cy="6118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00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sesgo algorítmico se produce cuando el diseño de un sistema genera resultados injustos, incluso si los datos parecen equilibrados.</a:t>
            </a:r>
          </a:p>
          <a:p>
            <a:pPr algn="just">
              <a:lnSpc>
                <a:spcPts val="2400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400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 ejemplo:</a:t>
            </a:r>
          </a:p>
          <a:p>
            <a:pPr algn="just">
              <a:lnSpc>
                <a:spcPts val="2400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4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 herramienta predictiva podría priorizar la velocidad de finalización de las tareas sobre la calidad, perjudicando a los estudiantes que trabajan con mayor dedicación.</a:t>
            </a:r>
          </a:p>
          <a:p>
            <a:pPr marL="434340" lvl="1" indent="-217170" algn="just">
              <a:lnSpc>
                <a:spcPts val="2400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4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 sistema de calificación automatizado podría centrarse excesivamente en la precisión del lenguaje escrito, pasando por alto la competencia práctica.</a:t>
            </a:r>
          </a:p>
          <a:p>
            <a:pPr marL="434340" lvl="1" indent="-217170" algn="just">
              <a:lnSpc>
                <a:spcPts val="2400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4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 herramienta de recomendación profesional podría optimizar las trayectorias profesionales más comunes en lugar de los perfiles de habilidades y aspiraciones personalizadas.</a:t>
            </a:r>
          </a:p>
          <a:p>
            <a:pPr marL="434340" lvl="1" indent="-217170" algn="just">
              <a:lnSpc>
                <a:spcPts val="2400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4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Incluso pequeñas decisiones de diseño, como qué se mide y qué se prioriza, pueden afectar la equidad.</a:t>
            </a:r>
          </a:p>
          <a:p>
            <a:pPr marL="434340" lvl="1" indent="-217170" algn="just">
              <a:lnSpc>
                <a:spcPts val="2400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653467" y="8375662"/>
            <a:ext cx="7301722" cy="1568438"/>
            <a:chOff x="0" y="0"/>
            <a:chExt cx="9735630" cy="15706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735566" cy="1570609"/>
            </a:xfrm>
            <a:custGeom>
              <a:avLst/>
              <a:gdLst/>
              <a:ahLst/>
              <a:cxnLst/>
              <a:rect l="l" t="t" r="r" b="b"/>
              <a:pathLst>
                <a:path w="9735566" h="1570609">
                  <a:moveTo>
                    <a:pt x="0" y="0"/>
                  </a:moveTo>
                  <a:lnTo>
                    <a:pt x="9735566" y="0"/>
                  </a:lnTo>
                  <a:lnTo>
                    <a:pt x="9735566" y="1570609"/>
                  </a:lnTo>
                  <a:lnTo>
                    <a:pt x="0" y="15706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5974" r="-785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928969" y="8697918"/>
            <a:ext cx="6750669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Italics"/>
              </a:rPr>
              <a:t>¿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Qué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aspectos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del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desempeño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del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alumnado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podrían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no ser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detectados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sistemas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de IA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la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formación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profesional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82350" y="0"/>
            <a:ext cx="7105650" cy="10287000"/>
            <a:chOff x="0" y="0"/>
            <a:chExt cx="94742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74200" cy="13716000"/>
            </a:xfrm>
            <a:custGeom>
              <a:avLst/>
              <a:gdLst/>
              <a:ahLst/>
              <a:cxnLst/>
              <a:rect l="l" t="t" r="r" b="b"/>
              <a:pathLst>
                <a:path w="9474200" h="13716000">
                  <a:moveTo>
                    <a:pt x="0" y="0"/>
                  </a:moveTo>
                  <a:lnTo>
                    <a:pt x="9474200" y="0"/>
                  </a:lnTo>
                  <a:lnTo>
                    <a:pt x="94742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6" b="-175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48815"/>
            <a:ext cx="694938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SESGO EN LA TOMA DE  DECISIONES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445663" y="8183431"/>
            <a:ext cx="6515100" cy="1626041"/>
            <a:chOff x="0" y="0"/>
            <a:chExt cx="8686800" cy="2168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86800" cy="2168017"/>
            </a:xfrm>
            <a:custGeom>
              <a:avLst/>
              <a:gdLst/>
              <a:ahLst/>
              <a:cxnLst/>
              <a:rect l="l" t="t" r="r" b="b"/>
              <a:pathLst>
                <a:path w="8686800" h="2168017">
                  <a:moveTo>
                    <a:pt x="0" y="0"/>
                  </a:moveTo>
                  <a:lnTo>
                    <a:pt x="8686800" y="0"/>
                  </a:lnTo>
                  <a:lnTo>
                    <a:pt x="8686800" y="2168017"/>
                  </a:lnTo>
                  <a:lnTo>
                    <a:pt x="0" y="2168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2272" b="-704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1971123"/>
            <a:ext cx="9794075" cy="567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múltiples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etapas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implementación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subjetivas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durante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etiquetado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buen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desempeño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".</a:t>
            </a:r>
          </a:p>
          <a:p>
            <a:pPr marL="398146" lvl="1" indent="-199073"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Suposiciones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define el "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éxito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".</a:t>
            </a:r>
          </a:p>
          <a:p>
            <a:pPr marL="398146" lvl="1" indent="-199073"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excesiva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confianza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cuestionarlas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entornos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FPE,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podría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significar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reforzar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estereotipos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asumir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roles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liderazgo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basándose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patrones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anteriores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19400" y="8496300"/>
            <a:ext cx="5767623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Los</a:t>
            </a:r>
            <a:r>
              <a:rPr lang="en-US" sz="2199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sistemas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de IA no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eliminan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sesgos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;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pueden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reproducirlos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y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magnificarlos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muchos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estudiantes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81144" y="1085850"/>
            <a:ext cx="557510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SESGO DE LA IA GENERATIVA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9858901" y="8183482"/>
            <a:ext cx="5594690" cy="1798549"/>
            <a:chOff x="0" y="0"/>
            <a:chExt cx="7459586" cy="23980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59599" cy="2398014"/>
            </a:xfrm>
            <a:custGeom>
              <a:avLst/>
              <a:gdLst/>
              <a:ahLst/>
              <a:cxnLst/>
              <a:rect l="l" t="t" r="r" b="b"/>
              <a:pathLst>
                <a:path w="7459599" h="2398014">
                  <a:moveTo>
                    <a:pt x="0" y="0"/>
                  </a:moveTo>
                  <a:lnTo>
                    <a:pt x="7459599" y="0"/>
                  </a:lnTo>
                  <a:lnTo>
                    <a:pt x="7459599" y="2398014"/>
                  </a:lnTo>
                  <a:lnTo>
                    <a:pt x="0" y="2398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57961" r="-104540" b="-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9050" y="0"/>
            <a:ext cx="6726869" cy="10287000"/>
            <a:chOff x="0" y="0"/>
            <a:chExt cx="8969159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69121" cy="13716000"/>
            </a:xfrm>
            <a:custGeom>
              <a:avLst/>
              <a:gdLst/>
              <a:ahLst/>
              <a:cxnLst/>
              <a:rect l="l" t="t" r="r" b="b"/>
              <a:pathLst>
                <a:path w="8969121" h="13716000">
                  <a:moveTo>
                    <a:pt x="0" y="0"/>
                  </a:moveTo>
                  <a:lnTo>
                    <a:pt x="8969121" y="0"/>
                  </a:lnTo>
                  <a:lnTo>
                    <a:pt x="896912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081144" y="1951154"/>
            <a:ext cx="10116903" cy="6335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textos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didácticos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simulaciones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reproducir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estereotipos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perspectivas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entrenamiento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la FPE,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podría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manifestarse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siguiente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manera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reflejen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únicamente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ciertos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sectores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perfiles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Producir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retroalimentación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favorezca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estilos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lingüísticos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Crear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querer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marginen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ciertas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perfiles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produce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contenido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nuevo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lugar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simples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predicciones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manifestarse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sutil</a:t>
            </a:r>
            <a:r>
              <a:rPr lang="en-US" sz="22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</a:pPr>
            <a:endParaRPr lang="en-US" sz="22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173159" y="8573168"/>
            <a:ext cx="4966173" cy="111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Siempre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es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necesario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revisar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 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los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materiales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generados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por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IA antes de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utilizarlos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en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clase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29993"/>
            <a:ext cx="18288000" cy="3025721"/>
            <a:chOff x="0" y="0"/>
            <a:chExt cx="24384000" cy="40342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4034282"/>
            </a:xfrm>
            <a:custGeom>
              <a:avLst/>
              <a:gdLst/>
              <a:ahLst/>
              <a:cxnLst/>
              <a:rect l="l" t="t" r="r" b="b"/>
              <a:pathLst>
                <a:path w="24384000" h="4034282">
                  <a:moveTo>
                    <a:pt x="0" y="0"/>
                  </a:moveTo>
                  <a:lnTo>
                    <a:pt x="24384000" y="0"/>
                  </a:lnTo>
                  <a:lnTo>
                    <a:pt x="24384000" y="4034282"/>
                  </a:lnTo>
                  <a:lnTo>
                    <a:pt x="0" y="403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50129" b="-3108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30917" y="2993260"/>
            <a:ext cx="719137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EJERCICIO DE DETECCIÓN DE SESGOS</a:t>
            </a:r>
          </a:p>
        </p:txBody>
      </p:sp>
      <p:sp>
        <p:nvSpPr>
          <p:cNvPr id="5" name="AutoShape 5"/>
          <p:cNvSpPr/>
          <p:nvPr/>
        </p:nvSpPr>
        <p:spPr>
          <a:xfrm>
            <a:off x="631389" y="3585898"/>
            <a:ext cx="1728948" cy="57144"/>
          </a:xfrm>
          <a:prstGeom prst="line">
            <a:avLst/>
          </a:prstGeom>
          <a:ln w="28575" cap="rnd">
            <a:solidFill>
              <a:srgbClr val="FE635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463040" y="4336475"/>
            <a:ext cx="348765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Selecciona tu caso: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312736" y="5504936"/>
            <a:ext cx="4447984" cy="4205992"/>
            <a:chOff x="0" y="0"/>
            <a:chExt cx="5930646" cy="5607990"/>
          </a:xfrm>
        </p:grpSpPr>
        <p:sp>
          <p:nvSpPr>
            <p:cNvPr id="8" name="Freeform 8">
              <a:hlinkClick r:id="rId5" tooltip="https://www.canva.com/design/DAHCO9R1h3M/360mxSQ6JZARQalpbWnl6w/edit?utm_content=DAHCO9R1h3M&amp;utm_campaign=designshare&amp;utm_medium=link2&amp;utm_source=sharebutton"/>
            </p:cNvPr>
            <p:cNvSpPr/>
            <p:nvPr/>
          </p:nvSpPr>
          <p:spPr>
            <a:xfrm>
              <a:off x="0" y="0"/>
              <a:ext cx="5930646" cy="5607939"/>
            </a:xfrm>
            <a:custGeom>
              <a:avLst/>
              <a:gdLst/>
              <a:ahLst/>
              <a:cxnLst/>
              <a:rect l="l" t="t" r="r" b="b"/>
              <a:pathLst>
                <a:path w="5930646" h="5607939">
                  <a:moveTo>
                    <a:pt x="0" y="0"/>
                  </a:moveTo>
                  <a:lnTo>
                    <a:pt x="5930646" y="0"/>
                  </a:lnTo>
                  <a:lnTo>
                    <a:pt x="5930646" y="5607939"/>
                  </a:lnTo>
                  <a:lnTo>
                    <a:pt x="0" y="5607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843" t="-12174" r="-5012" b="-977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690836" y="4517450"/>
            <a:ext cx="3404140" cy="5014398"/>
            <a:chOff x="0" y="0"/>
            <a:chExt cx="4538853" cy="6685864"/>
          </a:xfrm>
        </p:grpSpPr>
        <p:sp>
          <p:nvSpPr>
            <p:cNvPr id="10" name="Freeform 10">
              <a:hlinkClick r:id="rId7" tooltip="https://www.canva.com/design/DAHCO3rG0ec/OkDumOBpbum4lvzsNGbtRw/edit?utm_content=DAHCO3rG0ec&amp;utm_campaign=designshare&amp;utm_medium=link2&amp;utm_source=sharebutton"/>
            </p:cNvPr>
            <p:cNvSpPr/>
            <p:nvPr/>
          </p:nvSpPr>
          <p:spPr>
            <a:xfrm>
              <a:off x="0" y="0"/>
              <a:ext cx="4538853" cy="6685915"/>
            </a:xfrm>
            <a:custGeom>
              <a:avLst/>
              <a:gdLst/>
              <a:ahLst/>
              <a:cxnLst/>
              <a:rect l="l" t="t" r="r" b="b"/>
              <a:pathLst>
                <a:path w="4538853" h="6685915">
                  <a:moveTo>
                    <a:pt x="0" y="0"/>
                  </a:moveTo>
                  <a:lnTo>
                    <a:pt x="4538853" y="0"/>
                  </a:lnTo>
                  <a:lnTo>
                    <a:pt x="4538853" y="6685915"/>
                  </a:lnTo>
                  <a:lnTo>
                    <a:pt x="0" y="6685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34340" y="4027046"/>
            <a:ext cx="1028700" cy="914400"/>
            <a:chOff x="0" y="0"/>
            <a:chExt cx="1371600" cy="1219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71600" cy="1219200"/>
            </a:xfrm>
            <a:custGeom>
              <a:avLst/>
              <a:gdLst/>
              <a:ahLst/>
              <a:cxnLst/>
              <a:rect l="l" t="t" r="r" b="b"/>
              <a:pathLst>
                <a:path w="1371600" h="1219200">
                  <a:moveTo>
                    <a:pt x="0" y="0"/>
                  </a:moveTo>
                  <a:lnTo>
                    <a:pt x="1371600" y="0"/>
                  </a:lnTo>
                  <a:lnTo>
                    <a:pt x="13716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729552" y="2614736"/>
            <a:ext cx="1071562" cy="885825"/>
            <a:chOff x="0" y="0"/>
            <a:chExt cx="1428750" cy="11811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28750" cy="1181100"/>
            </a:xfrm>
            <a:custGeom>
              <a:avLst/>
              <a:gdLst/>
              <a:ahLst/>
              <a:cxnLst/>
              <a:rect l="l" t="t" r="r" b="b"/>
              <a:pathLst>
                <a:path w="1428750" h="1181100">
                  <a:moveTo>
                    <a:pt x="0" y="0"/>
                  </a:moveTo>
                  <a:lnTo>
                    <a:pt x="1428750" y="0"/>
                  </a:lnTo>
                  <a:lnTo>
                    <a:pt x="1428750" y="1181100"/>
                  </a:lnTo>
                  <a:lnTo>
                    <a:pt x="0" y="118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695253" y="2829858"/>
            <a:ext cx="348765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Completa las preguntas: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2221127" y="3521478"/>
            <a:ext cx="4435916" cy="6244104"/>
            <a:chOff x="0" y="0"/>
            <a:chExt cx="5914555" cy="8325472"/>
          </a:xfrm>
        </p:grpSpPr>
        <p:sp>
          <p:nvSpPr>
            <p:cNvPr id="17" name="Freeform 17">
              <a:hlinkClick r:id="rId11" tooltip="https://canva.link/u3ctp632ni43p5n"/>
            </p:cNvPr>
            <p:cNvSpPr/>
            <p:nvPr/>
          </p:nvSpPr>
          <p:spPr>
            <a:xfrm>
              <a:off x="0" y="0"/>
              <a:ext cx="5914517" cy="8325485"/>
            </a:xfrm>
            <a:custGeom>
              <a:avLst/>
              <a:gdLst/>
              <a:ahLst/>
              <a:cxnLst/>
              <a:rect l="l" t="t" r="r" b="b"/>
              <a:pathLst>
                <a:path w="5914517" h="8325485">
                  <a:moveTo>
                    <a:pt x="0" y="0"/>
                  </a:moveTo>
                  <a:lnTo>
                    <a:pt x="5914517" y="0"/>
                  </a:lnTo>
                  <a:lnTo>
                    <a:pt x="5914517" y="8325485"/>
                  </a:lnTo>
                  <a:lnTo>
                    <a:pt x="0" y="83254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82407" t="-10624" r="-81523" b="-656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454783"/>
            <a:ext cx="6128785" cy="5453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2:</a:t>
            </a:r>
          </a:p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EVALUAR LA CALIDAD DE LOS DATOS Y LA TRANSPARENCIA ALGORÍTMICA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94282" y="0"/>
            <a:ext cx="7493718" cy="10287000"/>
            <a:chOff x="0" y="0"/>
            <a:chExt cx="9991623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91598" cy="13716000"/>
            </a:xfrm>
            <a:custGeom>
              <a:avLst/>
              <a:gdLst/>
              <a:ahLst/>
              <a:cxnLst/>
              <a:rect l="l" t="t" r="r" b="b"/>
              <a:pathLst>
                <a:path w="9991598" h="13716000">
                  <a:moveTo>
                    <a:pt x="0" y="0"/>
                  </a:moveTo>
                  <a:lnTo>
                    <a:pt x="9991598" y="0"/>
                  </a:lnTo>
                  <a:lnTo>
                    <a:pt x="999159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627580"/>
            <a:ext cx="8633165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EVALUACIÓN DE LA CALIDAD DE </a:t>
            </a:r>
          </a:p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LOS DATOS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212432"/>
            <a:ext cx="8633127" cy="434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se explica en la anterior unidad del modulo, la Inteligencia Artificial se apoya en grandes volúmenes de datos para generar resultados. 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el contexto de la FPE, es fundamental que comprendas que la calidad de esos datos influye directamente en la fiabilidad de las respuestas o recomendaciones que ofrece un sistema de IA.</a:t>
            </a:r>
          </a:p>
          <a:p>
            <a:pPr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Evaluar la calidad de los datos implica analizar su procedencia, actualidad, relevancia y posible sesgo. Datos incompletos, desactualizados o mal representados pueden generar resultados incorrectos o injustos que afecten al aprendizaje del alumnado.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ámbito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la FPE,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formadores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plantearos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preguntas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¿Los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utilizados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están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actualizados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?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¿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Representan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adecuadamente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diversidad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?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¿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Existen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grupos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infrarrepresentados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?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¿La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recopilada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relevante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decisión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pretende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tomar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?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Ejemplo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1: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Recomendación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itinerarios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formativos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plataforma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orientación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recomienda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especialidades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técnicas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avanzadas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principalmente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jóvenes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ha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entrenada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donde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mayoría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participantes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exitosos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pertenecían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ese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grupo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Aunque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discrimina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explícitamente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históricos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llevarlo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reproducir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patrones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excluyentes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limitando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oportunidades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mayor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edad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Ejemplo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2: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Predicción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abandono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identifica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"de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riesgo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"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quienes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tienen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asistencia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irregular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durante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primeras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semanas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Sin embargo,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parte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alumnado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compagina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empleo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responsabilidades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familiares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Si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modelo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incorpora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contexto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generar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predicciones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poco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precisas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etiquetar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incorrectamente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determinados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39761" y="2159437"/>
            <a:ext cx="8849641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CRITERIO PROFESIONAL EN EL USO DE IA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39761" y="3314700"/>
            <a:ext cx="8461439" cy="4063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necesitas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especialista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técnico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sí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sólido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IA. 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cuestionar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contrastar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necesario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ser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consciente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objetivo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sustituto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Una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tomar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sus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límites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calidad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nivel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114346" y="293056"/>
            <a:ext cx="2799445" cy="1224267"/>
            <a:chOff x="0" y="0"/>
            <a:chExt cx="3732593" cy="1632356"/>
          </a:xfrm>
        </p:grpSpPr>
        <p:sp>
          <p:nvSpPr>
            <p:cNvPr id="5" name="Freeform 5" descr="A logo with a person's head in a circle  AI-generated content may be incorrect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840117" y="0"/>
            <a:ext cx="7447883" cy="10287000"/>
            <a:chOff x="0" y="0"/>
            <a:chExt cx="9930511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30511" cy="13716000"/>
            </a:xfrm>
            <a:custGeom>
              <a:avLst/>
              <a:gdLst/>
              <a:ahLst/>
              <a:cxnLst/>
              <a:rect l="l" t="t" r="r" b="b"/>
              <a:pathLst>
                <a:path w="9930511" h="13716000">
                  <a:moveTo>
                    <a:pt x="0" y="0"/>
                  </a:moveTo>
                  <a:lnTo>
                    <a:pt x="9930511" y="0"/>
                  </a:lnTo>
                  <a:lnTo>
                    <a:pt x="993051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231" b="-363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9904809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EVALUACIÓN DE LA TRANSPARENCIA ALGORITMICA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44297"/>
            <a:ext cx="16230600" cy="66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algorítmica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forma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básica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llega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recomendación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No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necesario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código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fuente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sí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disponer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suficiente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cuestionarlos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necesario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¿Es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variables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¿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mecanismos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corregir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errores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¿El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proveedor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limitaciones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??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1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Corrección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automática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actividades</a:t>
            </a: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asigna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puntuación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baja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Si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sistema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muestra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nota sin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justificarla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formador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no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determinar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adecuada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En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cambio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indicaría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criterios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influido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valoración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revisar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validar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Ejemplo</a:t>
            </a:r>
            <a:r>
              <a:rPr lang="en-US" sz="2400" b="1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2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Análisis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participación</a:t>
            </a: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plataforma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señala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bajo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nivel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implicación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interviene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poco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actividades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colaborativas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planificadas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curso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Sin embargo,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demostrar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aprendizaje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otras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evidencias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proyectos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prácticos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tutorías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individuales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transparencia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permite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comprender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qué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indicadores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utilizando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evitar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conclusiones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precipitadas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influir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/a.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002346"/>
            <a:ext cx="6286595" cy="6358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3: </a:t>
            </a:r>
          </a:p>
          <a:p>
            <a:pPr algn="l">
              <a:lnSpc>
                <a:spcPts val="7127"/>
              </a:lnSpc>
            </a:pPr>
            <a:r>
              <a:rPr lang="en-US" sz="6599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ESTRATEGIAS PARA MITIGAR POSIBLES SESGOS DE DESIGUALDAD PRODUCIDOS POR LA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5056" y="0"/>
            <a:ext cx="7660710" cy="10287000"/>
            <a:chOff x="0" y="0"/>
            <a:chExt cx="1021428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14229" cy="13716000"/>
            </a:xfrm>
            <a:custGeom>
              <a:avLst/>
              <a:gdLst/>
              <a:ahLst/>
              <a:cxnLst/>
              <a:rect l="l" t="t" r="r" b="b"/>
              <a:pathLst>
                <a:path w="10214229" h="13716000">
                  <a:moveTo>
                    <a:pt x="0" y="0"/>
                  </a:moveTo>
                  <a:lnTo>
                    <a:pt x="10214229" y="0"/>
                  </a:lnTo>
                  <a:lnTo>
                    <a:pt x="1021422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128" b="-212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574623"/>
            <a:ext cx="8309924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INCLUSIÓN Y ACCESIBILIDAD EN </a:t>
            </a:r>
          </a:p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EL USO DE LA IA EN LA FPE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292652"/>
            <a:ext cx="8961120" cy="5551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 IA no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defecto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dicha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inclusividad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viene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asociada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desarrollemos</a:t>
            </a: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 la FPE,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60070" lvl="1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Diferentes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edades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trayectorias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profesionales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560070" lvl="1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60070" lvl="1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Diversos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niveles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competencia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digital.</a:t>
            </a:r>
          </a:p>
          <a:p>
            <a:pPr marL="560070" lvl="1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60070" lvl="1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trabajan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560070" lvl="1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60070" lvl="1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discapacidad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560070" lvl="1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60070" lvl="1" indent="-342900" algn="l">
              <a:lnSpc>
                <a:spcPts val="2879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Estudiantes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migrantes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aprendiendo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un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segundo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idioma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inserción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professional.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857571" cy="10287000"/>
            <a:chOff x="0" y="0"/>
            <a:chExt cx="914342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3365" cy="13716000"/>
            </a:xfrm>
            <a:custGeom>
              <a:avLst/>
              <a:gdLst/>
              <a:ahLst/>
              <a:cxnLst/>
              <a:rect l="l" t="t" r="r" b="b"/>
              <a:pathLst>
                <a:path w="9143365" h="13716000">
                  <a:moveTo>
                    <a:pt x="0" y="0"/>
                  </a:moveTo>
                  <a:lnTo>
                    <a:pt x="9143365" y="0"/>
                  </a:lnTo>
                  <a:lnTo>
                    <a:pt x="914336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823553" y="1683348"/>
            <a:ext cx="980015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BARRERAS OCULTAS AL USAR LA IA EN EL AULA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823553" y="2761826"/>
            <a:ext cx="8610105" cy="4432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Incluso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cuando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está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disponible,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surgir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barreras: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Interfaces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complejas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sobrecargadas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Respuestas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con un alto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nivel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complejidad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lingüística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presupone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conocimiento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previo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Dependencia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excesiva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texto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escrito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Necesidad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acceso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constante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internet.</a:t>
            </a:r>
          </a:p>
          <a:p>
            <a:pPr marL="434340" lvl="1" indent="-217170"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829650" y="7358574"/>
            <a:ext cx="7182850" cy="2128325"/>
            <a:chOff x="0" y="0"/>
            <a:chExt cx="9577134" cy="178566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577197" cy="1785649"/>
            </a:xfrm>
            <a:custGeom>
              <a:avLst/>
              <a:gdLst/>
              <a:ahLst/>
              <a:cxnLst/>
              <a:rect l="l" t="t" r="r" b="b"/>
              <a:pathLst>
                <a:path w="9577197" h="1785649">
                  <a:moveTo>
                    <a:pt x="0" y="0"/>
                  </a:moveTo>
                  <a:lnTo>
                    <a:pt x="9577197" y="0"/>
                  </a:lnTo>
                  <a:lnTo>
                    <a:pt x="9577197" y="1785649"/>
                  </a:lnTo>
                  <a:lnTo>
                    <a:pt x="0" y="1785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56754" r="-118426" b="-3408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517107" y="7685299"/>
            <a:ext cx="5807935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Lato Bold"/>
                <a:sym typeface="Lato Light"/>
              </a:rPr>
              <a:t>¿</a:t>
            </a:r>
            <a:r>
              <a:rPr lang="en-US" sz="3000" b="1" dirty="0" err="1">
                <a:solidFill>
                  <a:srgbClr val="000000"/>
                </a:solidFill>
                <a:latin typeface="Lato Bold"/>
                <a:sym typeface="Lato Light"/>
              </a:rPr>
              <a:t>Quiénes</a:t>
            </a:r>
            <a:r>
              <a:rPr lang="en-US" sz="3000" b="1" dirty="0">
                <a:solidFill>
                  <a:srgbClr val="000000"/>
                </a:solidFill>
                <a:latin typeface="Lato Bold"/>
                <a:sym typeface="Lato Light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Lato Bold"/>
                <a:sym typeface="Lato Light"/>
              </a:rPr>
              <a:t>podrían</a:t>
            </a:r>
            <a:r>
              <a:rPr lang="en-US" sz="3000" b="1" dirty="0">
                <a:solidFill>
                  <a:srgbClr val="000000"/>
                </a:solidFill>
                <a:latin typeface="Lato Bold"/>
                <a:sym typeface="Lato Light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Lato Bold"/>
                <a:sym typeface="Lato Light"/>
              </a:rPr>
              <a:t>quedar</a:t>
            </a:r>
            <a:r>
              <a:rPr lang="en-US" sz="3000" b="1" dirty="0">
                <a:solidFill>
                  <a:srgbClr val="000000"/>
                </a:solidFill>
                <a:latin typeface="Lato Bold"/>
                <a:sym typeface="Lato Light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Lato Bold"/>
                <a:sym typeface="Lato Light"/>
              </a:rPr>
              <a:t>excluidos</a:t>
            </a:r>
            <a:r>
              <a:rPr lang="en-US" sz="3000" b="1" dirty="0">
                <a:solidFill>
                  <a:srgbClr val="000000"/>
                </a:solidFill>
                <a:latin typeface="Lato Bold"/>
                <a:sym typeface="Lato Light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Lato Bold"/>
                <a:sym typeface="Lato Light"/>
              </a:rPr>
              <a:t>involuntariamente</a:t>
            </a:r>
            <a:r>
              <a:rPr lang="en-US" sz="3000" b="1" dirty="0">
                <a:solidFill>
                  <a:srgbClr val="000000"/>
                </a:solidFill>
                <a:latin typeface="Lato Bold"/>
                <a:sym typeface="Lato Light"/>
              </a:rPr>
              <a:t> la IA, y </a:t>
            </a:r>
            <a:r>
              <a:rPr lang="en-US" sz="3000" b="1" dirty="0" err="1">
                <a:solidFill>
                  <a:srgbClr val="000000"/>
                </a:solidFill>
                <a:latin typeface="Lato Bold"/>
                <a:sym typeface="Lato Light"/>
              </a:rPr>
              <a:t>por</a:t>
            </a:r>
            <a:r>
              <a:rPr lang="en-US" sz="3000" b="1" dirty="0">
                <a:solidFill>
                  <a:srgbClr val="000000"/>
                </a:solidFill>
                <a:latin typeface="Lato Bold"/>
                <a:sym typeface="Lato Light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Lato Bold"/>
                <a:sym typeface="Lato Light"/>
              </a:rPr>
              <a:t>qué</a:t>
            </a:r>
            <a:r>
              <a:rPr lang="en-US" sz="3000" b="1" dirty="0">
                <a:solidFill>
                  <a:srgbClr val="000000"/>
                </a:solidFill>
                <a:latin typeface="Lato Bold"/>
                <a:sym typeface="Lato Light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Lato Bold"/>
                <a:sym typeface="Lato Light"/>
              </a:rPr>
              <a:t>razones</a:t>
            </a:r>
            <a:r>
              <a:rPr lang="en-US" sz="3000" b="1" dirty="0">
                <a:solidFill>
                  <a:srgbClr val="000000"/>
                </a:solidFill>
                <a:latin typeface="Lato Bold"/>
                <a:sym typeface="Lato Light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281559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PRINCIPIOS PARA LA INTEGRACIÓN INCLUSIVA DE LA IA EN LA PFE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168671"/>
            <a:ext cx="16114363" cy="5551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Flexibilidad</a:t>
            </a:r>
            <a:endParaRPr lang="en-US" sz="2400" b="1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Permite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múltiples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formas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interacción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texto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voz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indicaciones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estructuradas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guía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paso a paso).</a:t>
            </a: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Ajuste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cognitivo</a:t>
            </a:r>
            <a:endParaRPr lang="en-US" sz="2400" b="1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Enseña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solicitar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a la IA:</a:t>
            </a: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Explicaciones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simplificadas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Ejemplos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prácticos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Resúmenes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viñetas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Desglose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procesos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Alternativas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equivalentes</a:t>
            </a:r>
            <a:endParaRPr lang="en-US" sz="2400" b="1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434340" lvl="1" indent="-217170"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nunca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debe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ser la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única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vía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posible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completar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tarea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</a:pPr>
            <a:endParaRPr lang="en-US" sz="2400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</a:pP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Mediación</a:t>
            </a:r>
            <a:r>
              <a:rPr lang="en-US" sz="2400" b="1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del </a:t>
            </a:r>
            <a:r>
              <a:rPr lang="en-US" sz="2400" b="1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formador</a:t>
            </a:r>
            <a:endParaRPr lang="en-US" sz="2400" b="1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434340" lvl="1" indent="-217170" algn="l">
              <a:lnSpc>
                <a:spcPts val="2879"/>
              </a:lnSpc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La IA no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sustituye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apoyo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pedagógico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sino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lo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requiere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887435" y="8518097"/>
            <a:ext cx="8255628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800" i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¿Qué estrategias podrían ayudar a garantizar que la IA beneficie a todos los estudiantes y no solo a los más familiarizados con la tecnología digital?</a:t>
            </a:r>
          </a:p>
        </p:txBody>
      </p:sp>
      <p:grpSp>
        <p:nvGrpSpPr>
          <p:cNvPr id="5" name="Group 5"/>
          <p:cNvGrpSpPr/>
          <p:nvPr/>
        </p:nvGrpSpPr>
        <p:grpSpPr>
          <a:xfrm rot="-1491600">
            <a:off x="8508925" y="7846771"/>
            <a:ext cx="757018" cy="704298"/>
            <a:chOff x="0" y="0"/>
            <a:chExt cx="1009358" cy="9390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9396" cy="939038"/>
            </a:xfrm>
            <a:custGeom>
              <a:avLst/>
              <a:gdLst/>
              <a:ahLst/>
              <a:cxnLst/>
              <a:rect l="l" t="t" r="r" b="b"/>
              <a:pathLst>
                <a:path w="1009396" h="939038">
                  <a:moveTo>
                    <a:pt x="0" y="0"/>
                  </a:moveTo>
                  <a:lnTo>
                    <a:pt x="1009396" y="0"/>
                  </a:lnTo>
                  <a:lnTo>
                    <a:pt x="1009396" y="939038"/>
                  </a:lnTo>
                  <a:lnTo>
                    <a:pt x="0" y="939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9656" b="-894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7910189" cy="10287000"/>
            <a:chOff x="0" y="0"/>
            <a:chExt cx="1054691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46969" cy="13716000"/>
            </a:xfrm>
            <a:custGeom>
              <a:avLst/>
              <a:gdLst/>
              <a:ahLst/>
              <a:cxnLst/>
              <a:rect l="l" t="t" r="r" b="b"/>
              <a:pathLst>
                <a:path w="10546969" h="13716000">
                  <a:moveTo>
                    <a:pt x="0" y="0"/>
                  </a:moveTo>
                  <a:lnTo>
                    <a:pt x="10546969" y="0"/>
                  </a:lnTo>
                  <a:lnTo>
                    <a:pt x="105469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69" r="-6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39200" y="876300"/>
            <a:ext cx="6629400" cy="1149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ESTRATEGIAS PRÁCTICAS PARA </a:t>
            </a:r>
          </a:p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FORMADORES DE FPE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503082" y="2743200"/>
            <a:ext cx="8756218" cy="651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Proporcionar plantillas de indicaciones accesibles: </a:t>
            </a: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Ofrece ejemplos de indicaciones estructuradas y claras que los estudiantes puedan adaptar. Esto reduce la carga cognitiva y ayuda a los estudiantes que puedan tener dificultades al formular instrucciones precisas para las herramientas de IA.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Reformular resultados poco claros. </a:t>
            </a: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Demuestra cómo cuestionar, refinar o simplificar las respuestas de la IA. Esto ayuda a los estudiantes a comprender que los resultados de la IA no son respuestas definitivas, sino borradores que se pueden mejorar.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Permitir envíos multimodales (audio, video, escrito). </a:t>
            </a: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Diseña tareas que permitan a los estudiantes demostrar su aprendizaje en diferentes formatos. Esto apoya diversos perfiles de aprendizaje y reduce la dependencia excesiva de la producción de texto escrito.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7910189" cy="10287000"/>
            <a:chOff x="0" y="0"/>
            <a:chExt cx="1054691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46969" cy="13716000"/>
            </a:xfrm>
            <a:custGeom>
              <a:avLst/>
              <a:gdLst/>
              <a:ahLst/>
              <a:cxnLst/>
              <a:rect l="l" t="t" r="r" b="b"/>
              <a:pathLst>
                <a:path w="10546969" h="13716000">
                  <a:moveTo>
                    <a:pt x="0" y="0"/>
                  </a:moveTo>
                  <a:lnTo>
                    <a:pt x="10546969" y="0"/>
                  </a:lnTo>
                  <a:lnTo>
                    <a:pt x="105469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69" r="-6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71510" y="3152775"/>
            <a:ext cx="8787790" cy="398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Utilizar la IA para adaptar los materiales a niveles de lectura más sencillos</a:t>
            </a: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La IA puede ayudar a simplificar textos técnicos, generar resúmenes o crear explicaciones paso a paso. Esto puede ayudar a los estudiantes de un segundo idioma y a los estudiantes con dificultades de lectura.</a:t>
            </a:r>
          </a:p>
          <a:p>
            <a:pPr marL="434340" lvl="1" indent="-217170" algn="just">
              <a:lnSpc>
                <a:spcPts val="2879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buFont typeface="Arial"/>
              <a:buChar char="•"/>
            </a:pPr>
            <a:r>
              <a:rPr lang="en-US" sz="2400" b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Supervisar el impacto en los estudiantes con menor competencia digital. </a:t>
            </a: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Observa quién se beneficia más del uso de la IA y quién duda o se desvincula. Proporciona apoyo adicional o alternativas para evitar que se amplíen las brechas existentes.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1797258A-0CAF-C28B-264F-4C2C3E7DD29D}"/>
              </a:ext>
            </a:extLst>
          </p:cNvPr>
          <p:cNvSpPr txBox="1"/>
          <p:nvPr/>
        </p:nvSpPr>
        <p:spPr>
          <a:xfrm>
            <a:off x="8839200" y="876300"/>
            <a:ext cx="6629400" cy="1149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ESTRATEGIAS PRÁCTICAS PARA </a:t>
            </a:r>
          </a:p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FORMADORES DE FPE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98029" y="1085850"/>
            <a:ext cx="5514380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ESCENARIO DE APRENDIZAJE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9772" cy="10287000"/>
            <a:chOff x="0" y="0"/>
            <a:chExt cx="9146362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6413" cy="13716000"/>
            </a:xfrm>
            <a:custGeom>
              <a:avLst/>
              <a:gdLst/>
              <a:ahLst/>
              <a:cxnLst/>
              <a:rect l="l" t="t" r="r" b="b"/>
              <a:pathLst>
                <a:path w="9146413" h="13716000">
                  <a:moveTo>
                    <a:pt x="0" y="0"/>
                  </a:moveTo>
                  <a:lnTo>
                    <a:pt x="9146413" y="0"/>
                  </a:lnTo>
                  <a:lnTo>
                    <a:pt x="914641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 rot="-2305740">
            <a:off x="10523849" y="5403694"/>
            <a:ext cx="1808778" cy="2787606"/>
            <a:chOff x="0" y="0"/>
            <a:chExt cx="2411705" cy="3716807"/>
          </a:xfrm>
        </p:grpSpPr>
        <p:sp>
          <p:nvSpPr>
            <p:cNvPr id="6" name="Freeform 6"/>
            <p:cNvSpPr/>
            <p:nvPr/>
          </p:nvSpPr>
          <p:spPr>
            <a:xfrm flipH="1">
              <a:off x="0" y="0"/>
              <a:ext cx="2411730" cy="3716782"/>
            </a:xfrm>
            <a:custGeom>
              <a:avLst/>
              <a:gdLst/>
              <a:ahLst/>
              <a:cxnLst/>
              <a:rect l="l" t="t" r="r" b="b"/>
              <a:pathLst>
                <a:path w="2411730" h="3716782">
                  <a:moveTo>
                    <a:pt x="2411730" y="0"/>
                  </a:moveTo>
                  <a:lnTo>
                    <a:pt x="0" y="0"/>
                  </a:lnTo>
                  <a:lnTo>
                    <a:pt x="0" y="3716782"/>
                  </a:lnTo>
                  <a:lnTo>
                    <a:pt x="2411730" y="3716782"/>
                  </a:lnTo>
                  <a:lnTo>
                    <a:pt x="2411730" y="0"/>
                  </a:lnTo>
                  <a:close/>
                </a:path>
              </a:pathLst>
            </a:custGeom>
            <a:blipFill>
              <a:blip r:embed="rId4"/>
              <a:stretch>
                <a:fillRect l="-6739" t="-662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413583" y="4209801"/>
            <a:ext cx="3683270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¿Estás preparado para usar la IA para evaluar de forma inclusiva y fomentando la igualdad entre alumnos?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3334676" y="2874064"/>
            <a:ext cx="3914204" cy="6958584"/>
            <a:chOff x="0" y="0"/>
            <a:chExt cx="5218938" cy="9278112"/>
          </a:xfrm>
        </p:grpSpPr>
        <p:sp>
          <p:nvSpPr>
            <p:cNvPr id="9" name="Freeform 9">
              <a:hlinkClick r:id="rId5" tooltip="https://canva.link/5ayei0w6g4obouq"/>
            </p:cNvPr>
            <p:cNvSpPr/>
            <p:nvPr/>
          </p:nvSpPr>
          <p:spPr>
            <a:xfrm>
              <a:off x="0" y="0"/>
              <a:ext cx="5218938" cy="9278112"/>
            </a:xfrm>
            <a:custGeom>
              <a:avLst/>
              <a:gdLst/>
              <a:ahLst/>
              <a:cxnLst/>
              <a:rect l="l" t="t" r="r" b="b"/>
              <a:pathLst>
                <a:path w="5218938" h="9278112">
                  <a:moveTo>
                    <a:pt x="0" y="0"/>
                  </a:moveTo>
                  <a:lnTo>
                    <a:pt x="5218938" y="0"/>
                  </a:lnTo>
                  <a:lnTo>
                    <a:pt x="5218938" y="9278112"/>
                  </a:lnTo>
                  <a:lnTo>
                    <a:pt x="0" y="9278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643188"/>
            <a:ext cx="6085019" cy="5000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UNIDAD 4: </a:t>
            </a:r>
          </a:p>
          <a:p>
            <a:pPr algn="l">
              <a:lnSpc>
                <a:spcPts val="7920"/>
              </a:lnSpc>
            </a:pPr>
            <a:r>
              <a:rPr lang="en-US" sz="6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EXPLORAR DISEÑOS INCLUSIVOS PARA SISTEMAS DE IA JUSTOS Y ÉTICOS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3" name="Freeform 3" descr="A logo with a person's head in a circle  AI-generated content may be incorrect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7363616" cy="10287000"/>
            <a:chOff x="0" y="0"/>
            <a:chExt cx="9818154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18116" cy="13716000"/>
            </a:xfrm>
            <a:custGeom>
              <a:avLst/>
              <a:gdLst/>
              <a:ahLst/>
              <a:cxnLst/>
              <a:rect l="l" t="t" r="r" b="b"/>
              <a:pathLst>
                <a:path w="9818116" h="13716000">
                  <a:moveTo>
                    <a:pt x="0" y="0"/>
                  </a:moveTo>
                  <a:lnTo>
                    <a:pt x="9818116" y="0"/>
                  </a:lnTo>
                  <a:lnTo>
                    <a:pt x="981811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126820" y="1038225"/>
            <a:ext cx="6729108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CUESTIONARIO SOBRE PRINCIPIOS DE EQUIDAD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26820" y="2644540"/>
            <a:ext cx="896112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Ponte a prueba y evalúa tu comprensión de la equidad en la IA.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63749" y="3345980"/>
            <a:ext cx="5138337" cy="6657032"/>
            <a:chOff x="0" y="0"/>
            <a:chExt cx="6851117" cy="8876043"/>
          </a:xfrm>
        </p:grpSpPr>
        <p:sp>
          <p:nvSpPr>
            <p:cNvPr id="9" name="Freeform 9">
              <a:hlinkClick r:id="rId6" tooltip="https://docs.google.com/forms/d/1NmMv20eTQHesmHApnkTTVPZjYM_W4Xb_YCWqlYlqdfo/edit"/>
            </p:cNvPr>
            <p:cNvSpPr/>
            <p:nvPr/>
          </p:nvSpPr>
          <p:spPr>
            <a:xfrm>
              <a:off x="0" y="0"/>
              <a:ext cx="6851142" cy="8876030"/>
            </a:xfrm>
            <a:custGeom>
              <a:avLst/>
              <a:gdLst/>
              <a:ahLst/>
              <a:cxnLst/>
              <a:rect l="l" t="t" r="r" b="b"/>
              <a:pathLst>
                <a:path w="6851142" h="8876030">
                  <a:moveTo>
                    <a:pt x="0" y="0"/>
                  </a:moveTo>
                  <a:lnTo>
                    <a:pt x="6851142" y="0"/>
                  </a:lnTo>
                  <a:lnTo>
                    <a:pt x="6851142" y="8876030"/>
                  </a:lnTo>
                  <a:lnTo>
                    <a:pt x="0" y="8876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890" t="-11479" r="-9889" b="-1138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65994" y="3345980"/>
            <a:ext cx="1901790" cy="2927756"/>
            <a:chOff x="0" y="0"/>
            <a:chExt cx="2535720" cy="39036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35682" cy="3903726"/>
            </a:xfrm>
            <a:custGeom>
              <a:avLst/>
              <a:gdLst/>
              <a:ahLst/>
              <a:cxnLst/>
              <a:rect l="l" t="t" r="r" b="b"/>
              <a:pathLst>
                <a:path w="2535682" h="3903726">
                  <a:moveTo>
                    <a:pt x="0" y="0"/>
                  </a:moveTo>
                  <a:lnTo>
                    <a:pt x="2535682" y="0"/>
                  </a:lnTo>
                  <a:lnTo>
                    <a:pt x="2535682" y="3903726"/>
                  </a:lnTo>
                  <a:lnTo>
                    <a:pt x="0" y="39037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55680" y="0"/>
            <a:ext cx="7105259" cy="10287000"/>
            <a:chOff x="0" y="0"/>
            <a:chExt cx="9473679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73692" cy="13716000"/>
            </a:xfrm>
            <a:custGeom>
              <a:avLst/>
              <a:gdLst/>
              <a:ahLst/>
              <a:cxnLst/>
              <a:rect l="l" t="t" r="r" b="b"/>
              <a:pathLst>
                <a:path w="9473692" h="13716000">
                  <a:moveTo>
                    <a:pt x="0" y="0"/>
                  </a:moveTo>
                  <a:lnTo>
                    <a:pt x="9473692" y="0"/>
                  </a:lnTo>
                  <a:lnTo>
                    <a:pt x="947369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97" b="-179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022906" y="365846"/>
            <a:ext cx="2799445" cy="1224267"/>
            <a:chOff x="0" y="0"/>
            <a:chExt cx="3732593" cy="1632356"/>
          </a:xfrm>
        </p:grpSpPr>
        <p:sp>
          <p:nvSpPr>
            <p:cNvPr id="5" name="Freeform 5" descr="A logo with a person's head in a circle  AI-generated content may be incorrect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1038225"/>
            <a:ext cx="813182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VERIFICACIÓN DE AUDITORÍA DE EQUIDAD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533736"/>
            <a:ext cx="4059936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 el siguiente paso:</a:t>
            </a:r>
          </a:p>
          <a:p>
            <a:pPr algn="l">
              <a:lnSpc>
                <a:spcPts val="2880"/>
              </a:lnSpc>
            </a:pPr>
            <a:endParaRPr lang="en-US" sz="240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Verifica si tu práctica de IA realmente promueve la equidad.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2604487" y="4343486"/>
            <a:ext cx="1896513" cy="2919632"/>
            <a:chOff x="0" y="0"/>
            <a:chExt cx="2528684" cy="3892842"/>
          </a:xfrm>
        </p:grpSpPr>
        <p:sp>
          <p:nvSpPr>
            <p:cNvPr id="9" name="Freeform 9"/>
            <p:cNvSpPr/>
            <p:nvPr/>
          </p:nvSpPr>
          <p:spPr>
            <a:xfrm flipH="1">
              <a:off x="0" y="0"/>
              <a:ext cx="2528697" cy="3892804"/>
            </a:xfrm>
            <a:custGeom>
              <a:avLst/>
              <a:gdLst/>
              <a:ahLst/>
              <a:cxnLst/>
              <a:rect l="l" t="t" r="r" b="b"/>
              <a:pathLst>
                <a:path w="2528697" h="3892804">
                  <a:moveTo>
                    <a:pt x="2528697" y="0"/>
                  </a:moveTo>
                  <a:lnTo>
                    <a:pt x="0" y="0"/>
                  </a:lnTo>
                  <a:lnTo>
                    <a:pt x="0" y="3892804"/>
                  </a:lnTo>
                  <a:lnTo>
                    <a:pt x="2528697" y="3892804"/>
                  </a:lnTo>
                  <a:lnTo>
                    <a:pt x="2528697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204450" y="2670048"/>
            <a:ext cx="5081035" cy="7186755"/>
            <a:chOff x="0" y="0"/>
            <a:chExt cx="6774713" cy="9582340"/>
          </a:xfrm>
        </p:grpSpPr>
        <p:sp>
          <p:nvSpPr>
            <p:cNvPr id="11" name="Freeform 11">
              <a:hlinkClick r:id="rId7" tooltip="https://canva.link/jasj85cucx48js2"/>
            </p:cNvPr>
            <p:cNvSpPr/>
            <p:nvPr/>
          </p:nvSpPr>
          <p:spPr>
            <a:xfrm>
              <a:off x="0" y="0"/>
              <a:ext cx="6774688" cy="9582277"/>
            </a:xfrm>
            <a:custGeom>
              <a:avLst/>
              <a:gdLst/>
              <a:ahLst/>
              <a:cxnLst/>
              <a:rect l="l" t="t" r="r" b="b"/>
              <a:pathLst>
                <a:path w="6774688" h="9582277">
                  <a:moveTo>
                    <a:pt x="0" y="0"/>
                  </a:moveTo>
                  <a:lnTo>
                    <a:pt x="6774688" y="0"/>
                  </a:lnTo>
                  <a:lnTo>
                    <a:pt x="6774688" y="9582277"/>
                  </a:lnTo>
                  <a:lnTo>
                    <a:pt x="0" y="9582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3247" y="663925"/>
            <a:ext cx="10253929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REFLEXIONANDO SOBRE EL USO RESPONSABLE DE LA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430400" y="0"/>
            <a:ext cx="6857600" cy="10287000"/>
            <a:chOff x="0" y="0"/>
            <a:chExt cx="9143467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3492" cy="13716000"/>
            </a:xfrm>
            <a:custGeom>
              <a:avLst/>
              <a:gdLst/>
              <a:ahLst/>
              <a:cxnLst/>
              <a:rect l="l" t="t" r="r" b="b"/>
              <a:pathLst>
                <a:path w="9143492" h="13716000">
                  <a:moveTo>
                    <a:pt x="0" y="0"/>
                  </a:moveTo>
                  <a:lnTo>
                    <a:pt x="9143492" y="0"/>
                  </a:lnTo>
                  <a:lnTo>
                    <a:pt x="914349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03247" y="2188920"/>
            <a:ext cx="10055253" cy="567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herramientas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pueden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aportar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muchos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beneficios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requiere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cuidadosa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partes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conforman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ecosistema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Antes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confiar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basadas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IA,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importante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considerar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impacto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potencial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alumnos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equidad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evaluación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y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control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Reflexione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sobre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siguientes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preguntas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¿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Cuándo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deben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cuestionar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ignorar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la IA?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¿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Quién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responsable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decisión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basada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IA conduce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injustos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algn="just">
              <a:lnSpc>
                <a:spcPts val="2640"/>
              </a:lnSpc>
            </a:pPr>
            <a:endParaRPr lang="en-US" sz="2400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just">
              <a:lnSpc>
                <a:spcPts val="2640"/>
              </a:lnSpc>
            </a:pP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• ¿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Existen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tareas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formación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las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que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el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sea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preferible</a:t>
            </a:r>
            <a:r>
              <a:rPr lang="en-US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al de la IA?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3272631" y="8268390"/>
            <a:ext cx="5567391" cy="1678819"/>
            <a:chOff x="0" y="0"/>
            <a:chExt cx="7423188" cy="22384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23150" cy="2238375"/>
            </a:xfrm>
            <a:custGeom>
              <a:avLst/>
              <a:gdLst/>
              <a:ahLst/>
              <a:cxnLst/>
              <a:rect l="l" t="t" r="r" b="b"/>
              <a:pathLst>
                <a:path w="7423150" h="2238375">
                  <a:moveTo>
                    <a:pt x="0" y="0"/>
                  </a:moveTo>
                  <a:lnTo>
                    <a:pt x="7423150" y="0"/>
                  </a:lnTo>
                  <a:lnTo>
                    <a:pt x="7423150" y="2238375"/>
                  </a:lnTo>
                  <a:lnTo>
                    <a:pt x="0" y="2238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849" r="-13974" b="-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502007" y="8363812"/>
            <a:ext cx="5108638" cy="134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Incluso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sistemas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 IA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más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avanzados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siguen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dependiendo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del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juicio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humano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para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interpretar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los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resultados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y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tomar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decisiones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justas</a:t>
            </a:r>
            <a:r>
              <a:rPr lang="en-US" sz="24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9052" y="1085850"/>
            <a:ext cx="897029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REFLEXIÓN CRÍTICA SOBRE EL USO DE LA IA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953493" y="-18288"/>
            <a:ext cx="7334507" cy="10323576"/>
            <a:chOff x="0" y="0"/>
            <a:chExt cx="9779343" cy="137647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79381" cy="13764768"/>
            </a:xfrm>
            <a:custGeom>
              <a:avLst/>
              <a:gdLst/>
              <a:ahLst/>
              <a:cxnLst/>
              <a:rect l="l" t="t" r="r" b="b"/>
              <a:pathLst>
                <a:path w="9779381" h="13764768">
                  <a:moveTo>
                    <a:pt x="0" y="0"/>
                  </a:moveTo>
                  <a:lnTo>
                    <a:pt x="9779381" y="0"/>
                  </a:lnTo>
                  <a:lnTo>
                    <a:pt x="9779381" y="13764768"/>
                  </a:lnTo>
                  <a:lnTo>
                    <a:pt x="0" y="13764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00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048354"/>
            <a:ext cx="8970264" cy="337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</a:pPr>
            <a:r>
              <a:rPr lang="en-US" sz="240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Las herramientas de IA pueden respaldar muchos aspectos de la enseñanza y el aprendizaje en la formación profesional para el empleo, pero su uso también plantea interrogantes importantes sobre la equidad, la responsabilidad y el criterio profesional. Las siguientes preguntas están diseñadas para animar a los formadores a reflexionar sobre su propia práctica y a considerar críticamente cómo las herramientas de IA pueden influir en las decisiones, las oportunidades de aprendizaje y los resultados de los alumnos en contextos de formación profesional continua.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37705" y="7010627"/>
            <a:ext cx="9352254" cy="1992757"/>
            <a:chOff x="0" y="0"/>
            <a:chExt cx="12469672" cy="26570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469658" cy="2656972"/>
            </a:xfrm>
            <a:custGeom>
              <a:avLst/>
              <a:gdLst/>
              <a:ahLst/>
              <a:cxnLst/>
              <a:rect l="l" t="t" r="r" b="b"/>
              <a:pathLst>
                <a:path w="12469658" h="2656972">
                  <a:moveTo>
                    <a:pt x="0" y="0"/>
                  </a:moveTo>
                  <a:lnTo>
                    <a:pt x="12469658" y="0"/>
                  </a:lnTo>
                  <a:lnTo>
                    <a:pt x="12469658" y="2656972"/>
                  </a:lnTo>
                  <a:lnTo>
                    <a:pt x="0" y="2656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12469672" cy="274273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280512" lvl="1" indent="-140256" algn="just">
                <a:lnSpc>
                  <a:spcPts val="2790"/>
                </a:lnSpc>
                <a:buFont typeface="Arial"/>
                <a:buChar char="•"/>
              </a:pP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¿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Cuándo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se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deben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cuestionar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o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ignorar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los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resultados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de la IA? </a:t>
              </a:r>
            </a:p>
            <a:p>
              <a:pPr marL="280512" lvl="1" indent="-140256" algn="just">
                <a:lnSpc>
                  <a:spcPts val="2790"/>
                </a:lnSpc>
                <a:buFont typeface="Arial"/>
                <a:buChar char="•"/>
              </a:pP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¿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Quién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es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responsable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si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una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decisión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basada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en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IA conduce a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resultados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injustos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? </a:t>
              </a:r>
            </a:p>
            <a:p>
              <a:pPr marL="280512" lvl="1" indent="-140256" algn="just">
                <a:lnSpc>
                  <a:spcPts val="2790"/>
                </a:lnSpc>
                <a:buFont typeface="Arial"/>
                <a:buChar char="•"/>
              </a:pP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¿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Existen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tareas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de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formación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en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las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que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no se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debería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utilizar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la IA? </a:t>
              </a:r>
            </a:p>
            <a:p>
              <a:pPr marL="280512" lvl="1" indent="-140256" algn="just">
                <a:lnSpc>
                  <a:spcPts val="2790"/>
                </a:lnSpc>
                <a:buFont typeface="Arial"/>
                <a:buChar char="•"/>
              </a:pP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¿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Cómo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podrían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percibir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los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alumnos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o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los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empleadores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el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uso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de la IA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en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la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formación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 y la </a:t>
              </a:r>
              <a:r>
                <a:rPr lang="en-US" sz="2200" b="1" dirty="0" err="1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evaluación</a:t>
              </a:r>
              <a:r>
                <a:rPr lang="en-US" sz="2200" b="1" dirty="0">
                  <a:solidFill>
                    <a:srgbClr val="000000"/>
                  </a:solidFill>
                  <a:latin typeface="Lato Light" panose="020F0302020204030203" pitchFamily="34" charset="0"/>
                  <a:ea typeface="Lato"/>
                  <a:cs typeface="Lato"/>
                  <a:sym typeface="Lato"/>
                </a:rPr>
                <a:t>?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6210300"/>
            <a:ext cx="11322492" cy="3740248"/>
          </a:xfrm>
          <a:custGeom>
            <a:avLst/>
            <a:gdLst/>
            <a:ahLst/>
            <a:cxnLst/>
            <a:rect l="l" t="t" r="r" b="b"/>
            <a:pathLst>
              <a:path w="10157649" h="2830068">
                <a:moveTo>
                  <a:pt x="0" y="0"/>
                </a:moveTo>
                <a:lnTo>
                  <a:pt x="10157649" y="0"/>
                </a:lnTo>
                <a:lnTo>
                  <a:pt x="10157649" y="2830067"/>
                </a:lnTo>
                <a:lnTo>
                  <a:pt x="0" y="28300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175851"/>
            <a:ext cx="16230600" cy="6771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199"/>
              </a:lnSpc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Barocas, S., Hardt, M. y Narayanan, A. (2019).</a:t>
            </a:r>
          </a:p>
          <a:p>
            <a:pPr marL="0" lvl="0" indent="0" algn="just">
              <a:lnSpc>
                <a:spcPts val="2199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Equidad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automático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limitaciones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oportunidades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19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199"/>
              </a:lnSpc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Buolamwini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J. y Gebru, T. (2018).</a:t>
            </a:r>
          </a:p>
          <a:p>
            <a:pPr marL="0" lvl="0" indent="0" algn="just">
              <a:lnSpc>
                <a:spcPts val="2199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Matices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género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Disparidades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precisión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interseccional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clasificación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género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comercial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19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199"/>
              </a:lnSpc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Comisión Europea (2019).</a:t>
            </a:r>
          </a:p>
          <a:p>
            <a:pPr marL="0" lvl="0" indent="0" algn="just">
              <a:lnSpc>
                <a:spcPts val="219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Directrices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éticas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confiable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19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199"/>
              </a:lnSpc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Comisión Europea (2022).</a:t>
            </a:r>
          </a:p>
          <a:p>
            <a:pPr marL="0" lvl="0" indent="0" algn="just">
              <a:lnSpc>
                <a:spcPts val="219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Directrices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éticas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uso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datos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enseñanza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aprendizaje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para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educadores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19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199"/>
              </a:lnSpc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Unión Europea (2024).</a:t>
            </a:r>
          </a:p>
          <a:p>
            <a:pPr marL="0" lvl="0" indent="0" algn="just">
              <a:lnSpc>
                <a:spcPts val="219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Ley 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 (Ley de IA).</a:t>
            </a:r>
          </a:p>
          <a:p>
            <a:pPr marL="0" lvl="0" indent="0" algn="just">
              <a:lnSpc>
                <a:spcPts val="219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199"/>
              </a:lnSpc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OCDE (2019).</a:t>
            </a:r>
          </a:p>
          <a:p>
            <a:pPr marL="0" lvl="0" indent="0" algn="just">
              <a:lnSpc>
                <a:spcPts val="2199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Principios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OCDE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artificial.</a:t>
            </a:r>
          </a:p>
          <a:p>
            <a:pPr marL="0" lvl="0" indent="0" algn="just">
              <a:lnSpc>
                <a:spcPts val="219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199"/>
              </a:lnSpc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UNESCO (2021).</a:t>
            </a:r>
          </a:p>
          <a:p>
            <a:pPr marL="0" lvl="0" indent="0" algn="just">
              <a:lnSpc>
                <a:spcPts val="2199"/>
              </a:lnSpc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Recomendación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sobre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ética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de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artificial.</a:t>
            </a:r>
          </a:p>
          <a:p>
            <a:pPr marL="0" lvl="0" indent="0" algn="just">
              <a:lnSpc>
                <a:spcPts val="2199"/>
              </a:lnSpc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199"/>
              </a:lnSpc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UNESCO (2023).</a:t>
            </a:r>
          </a:p>
          <a:p>
            <a:pPr marL="0" lvl="0" indent="0" algn="just">
              <a:lnSpc>
                <a:spcPts val="2199"/>
              </a:lnSpc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Guía para la 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generativa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educación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y la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investigación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199"/>
              </a:lnSpc>
            </a:pPr>
            <a:endParaRPr lang="en-US" sz="2199" u="none" strike="noStrik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261699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REFERENCIAS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511102"/>
            <a:chOff x="0" y="0"/>
            <a:chExt cx="2900655" cy="68146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681470"/>
            </a:xfrm>
            <a:custGeom>
              <a:avLst/>
              <a:gdLst/>
              <a:ahLst/>
              <a:cxnLst/>
              <a:rect l="l" t="t" r="r" b="b"/>
              <a:pathLst>
                <a:path w="2900656" h="681470">
                  <a:moveTo>
                    <a:pt x="0" y="0"/>
                  </a:moveTo>
                  <a:lnTo>
                    <a:pt x="2900656" y="0"/>
                  </a:lnTo>
                  <a:lnTo>
                    <a:pt x="2900656" y="681470"/>
                  </a:lnTo>
                  <a:lnTo>
                    <a:pt x="0" y="681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937" b="-3293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6814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3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Restart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511102"/>
            <a:chOff x="0" y="0"/>
            <a:chExt cx="3117914" cy="6814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681470"/>
            </a:xfrm>
            <a:custGeom>
              <a:avLst/>
              <a:gdLst/>
              <a:ahLst/>
              <a:cxnLst/>
              <a:rect l="l" t="t" r="r" b="b"/>
              <a:pathLst>
                <a:path w="3117912" h="681470">
                  <a:moveTo>
                    <a:pt x="0" y="0"/>
                  </a:moveTo>
                  <a:lnTo>
                    <a:pt x="3117912" y="0"/>
                  </a:lnTo>
                  <a:lnTo>
                    <a:pt x="3117912" y="681470"/>
                  </a:lnTo>
                  <a:lnTo>
                    <a:pt x="0" y="681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9149" b="-3914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6814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779"/>
                </a:lnSpc>
              </a:pPr>
              <a:r>
                <a:rPr lang="en-US" sz="3150" b="1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Exit Course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A logo with a person's head in a circle  AI-generated content may be incorrect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1600" y="856372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7" name="TextBox 8">
            <a:extLst>
              <a:ext uri="{FF2B5EF4-FFF2-40B4-BE49-F238E27FC236}">
                <a16:creationId xmlns:a16="http://schemas.microsoft.com/office/drawing/2014/main" id="{29AEC9B8-22FD-85D5-76DB-E1F89E030D12}"/>
              </a:ext>
            </a:extLst>
          </p:cNvPr>
          <p:cNvSpPr txBox="1"/>
          <p:nvPr/>
        </p:nvSpPr>
        <p:spPr>
          <a:xfrm>
            <a:off x="7620000" y="8230940"/>
            <a:ext cx="100584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s-ES" sz="2400" u="none" strike="noStrike" dirty="0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Este proyecto ha sido cofinanciado con el apoyo del programa ERASMUS+ de la Comisión Europea. La presente publicación refleja únicamente las opiniones de sus autores, y ni la Comisión Europea ni la SEPIE se hacen responsables del uso que pueda hacerse de la información aquí contenida.</a:t>
            </a:r>
            <a:endParaRPr lang="en-US" sz="2400" u="none" strike="noStrike" dirty="0">
              <a:solidFill>
                <a:srgbClr val="7F7F7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18" name="Group 12">
            <a:extLst>
              <a:ext uri="{FF2B5EF4-FFF2-40B4-BE49-F238E27FC236}">
                <a16:creationId xmlns:a16="http://schemas.microsoft.com/office/drawing/2014/main" id="{7753DFE8-FF2B-9BDF-CEF5-8CBAFCA831CC}"/>
              </a:ext>
            </a:extLst>
          </p:cNvPr>
          <p:cNvGrpSpPr/>
          <p:nvPr/>
        </p:nvGrpSpPr>
        <p:grpSpPr>
          <a:xfrm>
            <a:off x="0" y="1777384"/>
            <a:ext cx="7419499" cy="6421526"/>
            <a:chOff x="0" y="0"/>
            <a:chExt cx="9892665" cy="8562035"/>
          </a:xfrm>
        </p:grpSpPr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6CD87D27-8CCB-3015-1FA0-EF3ACAFDDFF0}"/>
                </a:ext>
              </a:extLst>
            </p:cNvPr>
            <p:cNvSpPr/>
            <p:nvPr/>
          </p:nvSpPr>
          <p:spPr>
            <a:xfrm>
              <a:off x="0" y="0"/>
              <a:ext cx="9892665" cy="8562086"/>
            </a:xfrm>
            <a:custGeom>
              <a:avLst/>
              <a:gdLst/>
              <a:ahLst/>
              <a:cxnLst/>
              <a:rect l="l" t="t" r="r" b="b"/>
              <a:pathLst>
                <a:path w="9892665" h="8562086">
                  <a:moveTo>
                    <a:pt x="0" y="0"/>
                  </a:moveTo>
                  <a:lnTo>
                    <a:pt x="9892665" y="0"/>
                  </a:lnTo>
                  <a:lnTo>
                    <a:pt x="9892665" y="8562086"/>
                  </a:lnTo>
                  <a:lnTo>
                    <a:pt x="0" y="8562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5980" r="-26030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4179</Words>
  <Application>Microsoft Office PowerPoint</Application>
  <PresentationFormat>Custom</PresentationFormat>
  <Paragraphs>400</Paragraphs>
  <Slides>38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Lato Light</vt:lpstr>
      <vt:lpstr>Lato</vt:lpstr>
      <vt:lpstr>Lato Italics</vt:lpstr>
      <vt:lpstr>Quattrocento Bold</vt:lpstr>
      <vt:lpstr>Oswald</vt:lpstr>
      <vt:lpstr>Calibri</vt:lpstr>
      <vt:lpstr>Lato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ES_Modulo 4 - INclusive trAIners</dc:title>
  <cp:lastModifiedBy>Jaione Santos Miguel</cp:lastModifiedBy>
  <cp:revision>8</cp:revision>
  <dcterms:created xsi:type="dcterms:W3CDTF">2006-08-16T00:00:00Z</dcterms:created>
  <dcterms:modified xsi:type="dcterms:W3CDTF">2026-10-08T14:53:50Z</dcterms:modified>
  <dc:identifier>DAHNYMP9Ntg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32DC4941-F577-480D-82C6-58583DC7C5DC</vt:lpwstr>
  </property>
  <property fmtid="{D5CDD505-2E9C-101B-9397-08002B2CF9AE}" pid="3" name="ArticulatePath">
    <vt:lpwstr>M4 - Garantizar la equidad en el uso de la IA</vt:lpwstr>
  </property>
</Properties>
</file>