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notesSlides/notesSlide26.xml" ContentType="application/vnd.openxmlformats-officedocument.presentationml.notesSlide+xml"/>
  <Override PartName="/ppt/tags/tag31.xml" ContentType="application/vnd.openxmlformats-officedocument.presentationml.tags+xml"/>
  <Override PartName="/ppt/notesSlides/notesSlide2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notesSlides/notesSlide2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2" r:id="rId37"/>
    <p:sldId id="293" r:id="rId38"/>
    <p:sldId id="294" r:id="rId39"/>
  </p:sldIdLst>
  <p:sldSz cx="18288000" cy="10287000"/>
  <p:notesSz cx="6858000" cy="9144000"/>
  <p:embeddedFontLst>
    <p:embeddedFont>
      <p:font typeface="Lato" panose="020F0502020204030203" pitchFamily="34" charset="0"/>
      <p:regular r:id="rId41"/>
      <p:bold r:id="rId42"/>
      <p:italic r:id="rId43"/>
    </p:embeddedFont>
    <p:embeddedFont>
      <p:font typeface="Lato Bold" panose="020F0802020204030203" pitchFamily="34" charset="0"/>
      <p:regular r:id="rId44"/>
      <p:bold r:id="rId45"/>
    </p:embeddedFont>
    <p:embeddedFont>
      <p:font typeface="Lato Italics" panose="020B0604020202020204" charset="0"/>
      <p:regular r:id="rId46"/>
    </p:embeddedFont>
    <p:embeddedFont>
      <p:font typeface="Lato Light" panose="020F0302020204030203" pitchFamily="34" charset="0"/>
      <p:regular r:id="rId47"/>
    </p:embeddedFont>
    <p:embeddedFont>
      <p:font typeface="Oswald" pitchFamily="2" charset="0"/>
      <p:regular r:id="rId48"/>
      <p:bold r:id="rId49"/>
    </p:embeddedFont>
    <p:embeddedFont>
      <p:font typeface="Quattrocento Bold" panose="020B0604020202020204" charset="0"/>
      <p:regular r:id="rId50"/>
    </p:embeddedFont>
  </p:embeddedFontLst>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5.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notesSlide" Target="../notesSlides/notesSlide12.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7.pn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27.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31.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notesSlide" Target="../notesSlides/notesSlide17.xml"/><Relationship Id="rId7" Type="http://schemas.openxmlformats.org/officeDocument/2006/relationships/hyperlink" Target="https://drive.google.com/file/d/1nAijpkdLV3xI0LBf1jI5LrgkoRpYBo-S/view?usp=sharing" TargetMode="External"/><Relationship Id="rId12"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33.png"/><Relationship Id="rId11" Type="http://schemas.openxmlformats.org/officeDocument/2006/relationships/hyperlink" Target="https://drive.google.com/file/d/1nUDQfo7gj3k0BZzGyY8u_JsX2Pv6x3CW/view?usp=sharing" TargetMode="External"/><Relationship Id="rId5" Type="http://schemas.openxmlformats.org/officeDocument/2006/relationships/hyperlink" Target="https://drive.google.com/file/d/1MJ2MIqBYwldy80Fb4eGZhfCKFAsDCRwb/view?usp=sharing" TargetMode="External"/><Relationship Id="rId10" Type="http://schemas.openxmlformats.org/officeDocument/2006/relationships/image" Target="../media/image36.png"/><Relationship Id="rId4" Type="http://schemas.openxmlformats.org/officeDocument/2006/relationships/image" Target="../media/image32.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41.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image" Target="../media/image46.png"/><Relationship Id="rId5" Type="http://schemas.openxmlformats.org/officeDocument/2006/relationships/hyperlink" Target="https://www.canva.com/design/DAHFabn3LKE/96jioAwI0aVTqDE14ApEjg/watch?utm_content=DAHFabn3LKE&amp;utm_campaign=designshare&amp;utm_medium=link2&amp;utm_source=uniquelinks&amp;utlId=h61f0148494" TargetMode="Externa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28.xml"/><Relationship Id="rId7"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hyperlink" Target="https://docs.google.com/forms/d/1NmMv20eTQHesmHApnkTTVPZjYM_W4Xb_YCWqlYlqdfo/edit" TargetMode="External"/><Relationship Id="rId5" Type="http://schemas.openxmlformats.org/officeDocument/2006/relationships/image" Target="../media/image47.jpe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29.xml"/><Relationship Id="rId7" Type="http://schemas.openxmlformats.org/officeDocument/2006/relationships/hyperlink" Target="https://drive.google.com/file/d/1cMzDotLNRuJX87-5dtimNnDhqpfiFRXH/view?usp=sharing" TargetMode="External"/><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45.png"/><Relationship Id="rId5" Type="http://schemas.openxmlformats.org/officeDocument/2006/relationships/image" Target="../media/image39.png"/><Relationship Id="rId4" Type="http://schemas.openxmlformats.org/officeDocument/2006/relationships/image" Target="../media/image49.jpeg"/></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tags" Target="../tags/tag37.xml"/><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nuti en cirkel.  Det AI-genererade innehållet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702226" y="1187196"/>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4: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Säkerställa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rättvisa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användningen</a:t>
            </a:r>
            <a:r>
              <a:rPr lang="en-US" sz="4200" b="1" u="none" strike="noStrike" dirty="0">
                <a:solidFill>
                  <a:srgbClr val="FFFFFF"/>
                </a:solidFill>
                <a:latin typeface="Quattrocento Bold"/>
                <a:ea typeface="Quattrocento Bold"/>
                <a:cs typeface="Quattrocento Bold"/>
                <a:sym typeface="Quattrocento Bold"/>
              </a:rPr>
              <a:t> av AI</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500589" y="5977709"/>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732437" y="6197727"/>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305698" y="278597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523849" y="2986764"/>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733119" y="453423"/>
            <a:ext cx="5952821" cy="2017193"/>
            <a:chOff x="0" y="0"/>
            <a:chExt cx="8454996" cy="2689591"/>
          </a:xfrm>
        </p:grpSpPr>
        <p:sp>
          <p:nvSpPr>
            <p:cNvPr id="26" name="Freeform 26"/>
            <p:cNvSpPr/>
            <p:nvPr/>
          </p:nvSpPr>
          <p:spPr>
            <a:xfrm>
              <a:off x="0" y="0"/>
              <a:ext cx="8285840" cy="2467451"/>
            </a:xfrm>
            <a:custGeom>
              <a:avLst/>
              <a:gdLst/>
              <a:ahLst/>
              <a:cxnLst/>
              <a:rect l="l" t="t" r="r" b="b"/>
              <a:pathLst>
                <a:path w="8285840" h="2467451">
                  <a:moveTo>
                    <a:pt x="0" y="0"/>
                  </a:moveTo>
                  <a:lnTo>
                    <a:pt x="8285840" y="0"/>
                  </a:lnTo>
                  <a:lnTo>
                    <a:pt x="8285840" y="2467451"/>
                  </a:lnTo>
                  <a:lnTo>
                    <a:pt x="0" y="2467451"/>
                  </a:lnTo>
                  <a:close/>
                </a:path>
              </a:pathLst>
            </a:custGeom>
            <a:blipFill>
              <a:blip r:embed="rId5">
                <a:alphaModFix amt="0"/>
              </a:blip>
              <a:stretch>
                <a:fillRect t="-32952" r="13091" b="19221"/>
              </a:stretch>
            </a:blipFill>
          </p:spPr>
          <p:txBody>
            <a:bodyPr/>
            <a:lstStyle/>
            <a:p>
              <a:endParaRPr lang="es-ES"/>
            </a:p>
          </p:txBody>
        </p:sp>
        <p:sp>
          <p:nvSpPr>
            <p:cNvPr id="27" name="TextBox 27"/>
            <p:cNvSpPr txBox="1"/>
            <p:nvPr/>
          </p:nvSpPr>
          <p:spPr>
            <a:xfrm>
              <a:off x="169149" y="98308"/>
              <a:ext cx="8285847" cy="2591283"/>
            </a:xfrm>
            <a:prstGeom prst="rect">
              <a:avLst/>
            </a:prstGeom>
          </p:spPr>
          <p:txBody>
            <a:bodyPr lIns="0" tIns="0" rIns="0" bIns="0" rtlCol="0" anchor="ctr"/>
            <a:lstStyle/>
            <a:p>
              <a:pPr algn="ctr">
                <a:lnSpc>
                  <a:spcPts val="3920"/>
                </a:lnSpc>
                <a:spcBef>
                  <a:spcPct val="0"/>
                </a:spcBef>
              </a:pPr>
              <a:r>
                <a:rPr lang="en-US" sz="2800" dirty="0">
                  <a:solidFill>
                    <a:srgbClr val="000000"/>
                  </a:solidFill>
                  <a:latin typeface="Oswald"/>
                  <a:sym typeface="Oswald"/>
                </a:rPr>
                <a:t>ENHET 1: IDENTIFIERA FÖRDOMAR OCH DISKRIMINERING I AI-VERKTYG SOM ANVÄNDS I FORTBILDNING</a:t>
              </a:r>
            </a:p>
          </p:txBody>
        </p:sp>
      </p:grpSp>
      <p:grpSp>
        <p:nvGrpSpPr>
          <p:cNvPr id="28" name="Group 28"/>
          <p:cNvGrpSpPr/>
          <p:nvPr/>
        </p:nvGrpSpPr>
        <p:grpSpPr>
          <a:xfrm>
            <a:off x="1026331" y="8288037"/>
            <a:ext cx="5416078" cy="1260043"/>
            <a:chOff x="0" y="0"/>
            <a:chExt cx="8249869" cy="1680058"/>
          </a:xfrm>
        </p:grpSpPr>
        <p:sp>
          <p:nvSpPr>
            <p:cNvPr id="29" name="Freeform 29"/>
            <p:cNvSpPr/>
            <p:nvPr/>
          </p:nvSpPr>
          <p:spPr>
            <a:xfrm>
              <a:off x="0" y="0"/>
              <a:ext cx="8249872" cy="1680053"/>
            </a:xfrm>
            <a:custGeom>
              <a:avLst/>
              <a:gdLst/>
              <a:ahLst/>
              <a:cxnLst/>
              <a:rect l="l" t="t" r="r" b="b"/>
              <a:pathLst>
                <a:path w="8249872" h="1680053">
                  <a:moveTo>
                    <a:pt x="0" y="0"/>
                  </a:moveTo>
                  <a:lnTo>
                    <a:pt x="8249872" y="0"/>
                  </a:lnTo>
                  <a:lnTo>
                    <a:pt x="8249872" y="1680053"/>
                  </a:lnTo>
                  <a:lnTo>
                    <a:pt x="0" y="1680053"/>
                  </a:lnTo>
                  <a:close/>
                </a:path>
              </a:pathLst>
            </a:custGeom>
            <a:blipFill>
              <a:blip r:embed="rId5">
                <a:alphaModFix amt="0"/>
              </a:blip>
              <a:stretch>
                <a:fillRect t="-35945" r="25726" b="-6185"/>
              </a:stretch>
            </a:blipFill>
          </p:spPr>
          <p:txBody>
            <a:bodyPr/>
            <a:lstStyle/>
            <a:p>
              <a:endParaRPr lang="es-ES"/>
            </a:p>
          </p:txBody>
        </p:sp>
        <p:sp>
          <p:nvSpPr>
            <p:cNvPr id="30" name="TextBox 30"/>
            <p:cNvSpPr txBox="1"/>
            <p:nvPr/>
          </p:nvSpPr>
          <p:spPr>
            <a:xfrm>
              <a:off x="0" y="-123825"/>
              <a:ext cx="8249869" cy="1803883"/>
            </a:xfrm>
            <a:prstGeom prst="rect">
              <a:avLst/>
            </a:prstGeom>
          </p:spPr>
          <p:txBody>
            <a:bodyPr lIns="0" tIns="0" rIns="0" bIns="0" rtlCol="0" anchor="ctr"/>
            <a:lstStyle/>
            <a:p>
              <a:pPr lvl="0" indent="0" algn="ctr">
                <a:lnSpc>
                  <a:spcPts val="3920"/>
                </a:lnSpc>
                <a:spcBef>
                  <a:spcPct val="0"/>
                </a:spcBef>
              </a:pPr>
              <a:r>
                <a:rPr lang="en-US" sz="2800" dirty="0">
                  <a:solidFill>
                    <a:srgbClr val="000000"/>
                  </a:solidFill>
                  <a:latin typeface="Oswald"/>
                  <a:sym typeface="Oswald"/>
                </a:rPr>
                <a:t>ENHET 4: UTFORSKA INKLUDERANDE DESIGN FÖR RÄTTVISA OCH ETISKA AI-SYSTEM</a:t>
              </a:r>
            </a:p>
          </p:txBody>
        </p:sp>
      </p:grpSp>
      <p:grpSp>
        <p:nvGrpSpPr>
          <p:cNvPr id="31" name="Group 31"/>
          <p:cNvGrpSpPr/>
          <p:nvPr/>
        </p:nvGrpSpPr>
        <p:grpSpPr>
          <a:xfrm>
            <a:off x="12092140" y="2712529"/>
            <a:ext cx="5105829" cy="1850593"/>
            <a:chOff x="0" y="0"/>
            <a:chExt cx="6807771" cy="2467458"/>
          </a:xfrm>
        </p:grpSpPr>
        <p:sp>
          <p:nvSpPr>
            <p:cNvPr id="32" name="Freeform 32"/>
            <p:cNvSpPr/>
            <p:nvPr/>
          </p:nvSpPr>
          <p:spPr>
            <a:xfrm>
              <a:off x="0" y="0"/>
              <a:ext cx="6807770" cy="2467461"/>
            </a:xfrm>
            <a:custGeom>
              <a:avLst/>
              <a:gdLst/>
              <a:ahLst/>
              <a:cxnLst/>
              <a:rect l="l" t="t" r="r" b="b"/>
              <a:pathLst>
                <a:path w="6807770" h="2467461">
                  <a:moveTo>
                    <a:pt x="0" y="0"/>
                  </a:moveTo>
                  <a:lnTo>
                    <a:pt x="6807770" y="0"/>
                  </a:lnTo>
                  <a:lnTo>
                    <a:pt x="6807770" y="2467461"/>
                  </a:lnTo>
                  <a:lnTo>
                    <a:pt x="0" y="2467461"/>
                  </a:lnTo>
                  <a:close/>
                </a:path>
              </a:pathLst>
            </a:custGeom>
            <a:blipFill>
              <a:blip r:embed="rId5">
                <a:alphaModFix amt="0"/>
              </a:blip>
              <a:stretch>
                <a:fillRect t="-32071" b="24552"/>
              </a:stretch>
            </a:blipFill>
          </p:spPr>
          <p:txBody>
            <a:bodyPr/>
            <a:lstStyle/>
            <a:p>
              <a:endParaRPr lang="es-ES"/>
            </a:p>
          </p:txBody>
        </p:sp>
        <p:sp>
          <p:nvSpPr>
            <p:cNvPr id="33" name="TextBox 33"/>
            <p:cNvSpPr txBox="1"/>
            <p:nvPr/>
          </p:nvSpPr>
          <p:spPr>
            <a:xfrm>
              <a:off x="0" y="-123825"/>
              <a:ext cx="6807771" cy="2591283"/>
            </a:xfrm>
            <a:prstGeom prst="rect">
              <a:avLst/>
            </a:prstGeom>
          </p:spPr>
          <p:txBody>
            <a:bodyPr lIns="0" tIns="0" rIns="0" bIns="0" rtlCol="0" anchor="ctr"/>
            <a:lstStyle/>
            <a:p>
              <a:pPr lvl="0" indent="0" algn="ctr">
                <a:lnSpc>
                  <a:spcPts val="3920"/>
                </a:lnSpc>
                <a:spcBef>
                  <a:spcPct val="0"/>
                </a:spcBef>
              </a:pPr>
              <a:r>
                <a:rPr lang="en-US" sz="2800" dirty="0">
                  <a:solidFill>
                    <a:srgbClr val="000000"/>
                  </a:solidFill>
                  <a:latin typeface="Oswald"/>
                  <a:sym typeface="Oswald"/>
                </a:rPr>
                <a:t>ENHET 2: BEDÖMNING AV DATAKVALITET OCH ALGORITMISK TRANSPARENS</a:t>
              </a:r>
            </a:p>
          </p:txBody>
        </p:sp>
      </p:grpSp>
      <p:grpSp>
        <p:nvGrpSpPr>
          <p:cNvPr id="34" name="Group 34"/>
          <p:cNvGrpSpPr/>
          <p:nvPr/>
        </p:nvGrpSpPr>
        <p:grpSpPr>
          <a:xfrm>
            <a:off x="12413933" y="6219720"/>
            <a:ext cx="4789195" cy="1850593"/>
            <a:chOff x="0" y="0"/>
            <a:chExt cx="6385594" cy="2467458"/>
          </a:xfrm>
        </p:grpSpPr>
        <p:sp>
          <p:nvSpPr>
            <p:cNvPr id="35" name="Freeform 35"/>
            <p:cNvSpPr/>
            <p:nvPr/>
          </p:nvSpPr>
          <p:spPr>
            <a:xfrm>
              <a:off x="0" y="0"/>
              <a:ext cx="6385598" cy="2467451"/>
            </a:xfrm>
            <a:custGeom>
              <a:avLst/>
              <a:gdLst/>
              <a:ahLst/>
              <a:cxnLst/>
              <a:rect l="l" t="t" r="r" b="b"/>
              <a:pathLst>
                <a:path w="6385598" h="2467451">
                  <a:moveTo>
                    <a:pt x="0" y="0"/>
                  </a:moveTo>
                  <a:lnTo>
                    <a:pt x="6385598" y="0"/>
                  </a:lnTo>
                  <a:lnTo>
                    <a:pt x="6385598" y="2467451"/>
                  </a:lnTo>
                  <a:lnTo>
                    <a:pt x="0" y="2467451"/>
                  </a:lnTo>
                  <a:close/>
                </a:path>
              </a:pathLst>
            </a:custGeom>
            <a:blipFill>
              <a:blip r:embed="rId5">
                <a:alphaModFix amt="0"/>
              </a:blip>
              <a:stretch>
                <a:fillRect t="-35824" r="-18465" b="16350"/>
              </a:stretch>
            </a:blipFill>
          </p:spPr>
          <p:txBody>
            <a:bodyPr/>
            <a:lstStyle/>
            <a:p>
              <a:endParaRPr lang="es-ES"/>
            </a:p>
          </p:txBody>
        </p:sp>
        <p:sp>
          <p:nvSpPr>
            <p:cNvPr id="36" name="TextBox 36"/>
            <p:cNvSpPr txBox="1"/>
            <p:nvPr/>
          </p:nvSpPr>
          <p:spPr>
            <a:xfrm>
              <a:off x="0" y="-123825"/>
              <a:ext cx="6385594" cy="2591283"/>
            </a:xfrm>
            <a:prstGeom prst="rect">
              <a:avLst/>
            </a:prstGeom>
          </p:spPr>
          <p:txBody>
            <a:bodyPr lIns="0" tIns="0" rIns="0" bIns="0" rtlCol="0" anchor="ctr"/>
            <a:lstStyle/>
            <a:p>
              <a:pPr algn="ctr">
                <a:lnSpc>
                  <a:spcPts val="3920"/>
                </a:lnSpc>
                <a:spcBef>
                  <a:spcPct val="0"/>
                </a:spcBef>
              </a:pPr>
              <a:r>
                <a:rPr lang="en-US" sz="2800" dirty="0">
                  <a:solidFill>
                    <a:srgbClr val="000000"/>
                  </a:solidFill>
                  <a:latin typeface="Oswald"/>
                  <a:sym typeface="Oswald"/>
                </a:rPr>
                <a:t>ENHET 3: IMPLEMENTERING AV STRATEGIER FÖR ATT MINSKA OJÄMLIKHET</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977182" y="324889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88055" y="644969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84641"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a:extLst>
              <a:ext uri="{FF2B5EF4-FFF2-40B4-BE49-F238E27FC236}">
                <a16:creationId xmlns:a16="http://schemas.microsoft.com/office/drawing/2014/main" id="{C8DFDB70-B9F7-ACAF-7E11-6996563FE6D9}"/>
              </a:ext>
            </a:extLst>
          </p:cNvPr>
          <p:cNvGrpSpPr/>
          <p:nvPr/>
        </p:nvGrpSpPr>
        <p:grpSpPr>
          <a:xfrm>
            <a:off x="14965994" y="349444"/>
            <a:ext cx="2799445" cy="1224267"/>
            <a:chOff x="0" y="0"/>
            <a:chExt cx="3732593" cy="1632356"/>
          </a:xfrm>
        </p:grpSpPr>
        <p:sp>
          <p:nvSpPr>
            <p:cNvPr id="44" name="Freeform 44" descr="A logo with a person's head in a circle  AI-generated content may be incorrect.">
              <a:extLst>
                <a:ext uri="{FF2B5EF4-FFF2-40B4-BE49-F238E27FC236}">
                  <a16:creationId xmlns:a16="http://schemas.microsoft.com/office/drawing/2014/main" id="{86FFD0D7-2DB9-5A76-67F3-8C3FD4A4B527}"/>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04162" y="600277"/>
            <a:ext cx="656053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LÄRANDEMÅL</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bildtext här</a:t>
            </a:r>
          </a:p>
        </p:txBody>
      </p:sp>
      <p:grpSp>
        <p:nvGrpSpPr>
          <p:cNvPr id="4" name="Group 4"/>
          <p:cNvGrpSpPr/>
          <p:nvPr/>
        </p:nvGrpSpPr>
        <p:grpSpPr>
          <a:xfrm>
            <a:off x="1070639" y="2090573"/>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609604"/>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4" y="5213289"/>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999934" y="6661471"/>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28700" y="8047196"/>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30389" y="2275764"/>
            <a:ext cx="13167405" cy="884858"/>
          </a:xfrm>
          <a:prstGeom prst="rect">
            <a:avLst/>
          </a:prstGeom>
        </p:spPr>
        <p:txBody>
          <a:bodyPr lIns="0" tIns="0" rIns="0" bIns="0" rtlCol="0" anchor="t">
            <a:spAutoFit/>
          </a:bodyPr>
          <a:lstStyle/>
          <a:p>
            <a:pPr marL="0" lvl="0" indent="0" algn="just">
              <a:lnSpc>
                <a:spcPts val="2304"/>
              </a:lnSpc>
              <a:spcBef>
                <a:spcPct val="0"/>
              </a:spcBef>
            </a:pPr>
            <a:r>
              <a:rPr lang="en-US" sz="2400" u="none" strike="noStrike" dirty="0" err="1">
                <a:solidFill>
                  <a:srgbClr val="000000"/>
                </a:solidFill>
                <a:latin typeface="Lato Light"/>
                <a:ea typeface="Lato Light"/>
                <a:cs typeface="Lato Light"/>
                <a:sym typeface="Lato Light"/>
              </a:rPr>
              <a:t>Skilja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AI-system vars </a:t>
            </a:r>
            <a:r>
              <a:rPr lang="en-US" sz="2400" u="none" strike="noStrike" dirty="0" err="1">
                <a:solidFill>
                  <a:srgbClr val="000000"/>
                </a:solidFill>
                <a:latin typeface="Lato Light"/>
                <a:ea typeface="Lato Light"/>
                <a:cs typeface="Lato Light"/>
                <a:sym typeface="Lato Light"/>
              </a:rPr>
              <a:t>funktion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lådan</a:t>
            </a:r>
            <a:r>
              <a:rPr lang="en-US" sz="2400" u="none" strike="noStrike" dirty="0">
                <a:solidFill>
                  <a:srgbClr val="000000"/>
                </a:solidFill>
                <a:latin typeface="Lato Light"/>
                <a:ea typeface="Lato Light"/>
                <a:cs typeface="Lato Light"/>
                <a:sym typeface="Lato Light"/>
              </a:rPr>
              <a:t>") och de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förklaringar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bedöm</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nivå</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a:t>
            </a:r>
          </a:p>
        </p:txBody>
      </p:sp>
      <p:sp>
        <p:nvSpPr>
          <p:cNvPr id="15" name="TextBox 15"/>
          <p:cNvSpPr txBox="1"/>
          <p:nvPr/>
        </p:nvSpPr>
        <p:spPr>
          <a:xfrm>
            <a:off x="2430389" y="5351561"/>
            <a:ext cx="12830261" cy="589905"/>
          </a:xfrm>
          <a:prstGeom prst="rect">
            <a:avLst/>
          </a:prstGeom>
        </p:spPr>
        <p:txBody>
          <a:bodyPr lIns="0" tIns="0" rIns="0" bIns="0" rtlCol="0" anchor="t">
            <a:spAutoFit/>
          </a:bodyPr>
          <a:lstStyle/>
          <a:p>
            <a:pPr marL="0" lvl="0" indent="0" algn="just">
              <a:lnSpc>
                <a:spcPts val="2304"/>
              </a:lnSpc>
              <a:spcBef>
                <a:spcPct val="0"/>
              </a:spcBef>
            </a:pP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AI-system och </a:t>
            </a:r>
            <a:r>
              <a:rPr lang="en-US" sz="2400" u="none" strike="noStrike" dirty="0" err="1">
                <a:solidFill>
                  <a:srgbClr val="000000"/>
                </a:solidFill>
                <a:latin typeface="Lato Light"/>
                <a:ea typeface="Lato Light"/>
                <a:cs typeface="Lato Light"/>
                <a:sym typeface="Lato Light"/>
              </a:rPr>
              <a:t>avgör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studentgrupper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underrepresenterade</a:t>
            </a:r>
            <a:r>
              <a:rPr lang="en-US" sz="2400" u="none" strike="noStrike" dirty="0">
                <a:solidFill>
                  <a:srgbClr val="000000"/>
                </a:solidFill>
                <a:latin typeface="Lato Light"/>
                <a:ea typeface="Lato Light"/>
                <a:cs typeface="Lato Light"/>
                <a:sym typeface="Lato Light"/>
              </a:rPr>
              <a:t>.</a:t>
            </a:r>
          </a:p>
        </p:txBody>
      </p:sp>
      <p:sp>
        <p:nvSpPr>
          <p:cNvPr id="16" name="TextBox 16"/>
          <p:cNvSpPr txBox="1"/>
          <p:nvPr/>
        </p:nvSpPr>
        <p:spPr>
          <a:xfrm>
            <a:off x="2393813" y="6729671"/>
            <a:ext cx="12830261" cy="589905"/>
          </a:xfrm>
          <a:prstGeom prst="rect">
            <a:avLst/>
          </a:prstGeom>
        </p:spPr>
        <p:txBody>
          <a:bodyPr lIns="0" tIns="0" rIns="0" bIns="0" rtlCol="0" anchor="t">
            <a:spAutoFit/>
          </a:bodyPr>
          <a:lstStyle/>
          <a:p>
            <a:pPr marL="0" lvl="0" indent="0" algn="just">
              <a:lnSpc>
                <a:spcPts val="2304"/>
              </a:lnSpc>
              <a:spcBef>
                <a:spcPct val="0"/>
              </a:spcBef>
            </a:pPr>
            <a:r>
              <a:rPr lang="en-US" sz="2400" u="none" strike="noStrike" dirty="0" err="1">
                <a:solidFill>
                  <a:srgbClr val="000000"/>
                </a:solidFill>
                <a:latin typeface="Lato Light"/>
                <a:ea typeface="Lato Light"/>
                <a:cs typeface="Lato Light"/>
                <a:sym typeface="Lato Light"/>
              </a:rPr>
              <a:t>Bedöm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kön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etnicitet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språkkunskaper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funktionsnedsättning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socioekonomiska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bakgrund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tidigare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utbildningshistorik</a:t>
            </a:r>
            <a:r>
              <a:rPr lang="en-US" sz="2400" u="none" strike="noStrike" dirty="0">
                <a:solidFill>
                  <a:srgbClr val="000000"/>
                </a:solidFill>
                <a:latin typeface="Lato Light"/>
                <a:ea typeface="Lato Light"/>
                <a:cs typeface="Lato Light"/>
                <a:sym typeface="Lato Light"/>
              </a:rPr>
              <a:t>.</a:t>
            </a:r>
          </a:p>
        </p:txBody>
      </p:sp>
      <p:sp>
        <p:nvSpPr>
          <p:cNvPr id="17" name="TextBox 17"/>
          <p:cNvSpPr txBox="1"/>
          <p:nvPr/>
        </p:nvSpPr>
        <p:spPr>
          <a:xfrm>
            <a:off x="2370992" y="8174517"/>
            <a:ext cx="12816602" cy="589905"/>
          </a:xfrm>
          <a:prstGeom prst="rect">
            <a:avLst/>
          </a:prstGeom>
        </p:spPr>
        <p:txBody>
          <a:bodyPr lIns="0" tIns="0" rIns="0" bIns="0" rtlCol="0" anchor="t">
            <a:spAutoFit/>
          </a:bodyPr>
          <a:lstStyle/>
          <a:p>
            <a:pPr marL="0" lvl="0" indent="0" algn="just">
              <a:lnSpc>
                <a:spcPts val="2304"/>
              </a:lnSpc>
              <a:spcBef>
                <a:spcPct val="0"/>
              </a:spcBef>
            </a:pPr>
            <a:r>
              <a:rPr lang="en-US" sz="2400" u="none" strike="noStrike" dirty="0" err="1">
                <a:solidFill>
                  <a:srgbClr val="000000"/>
                </a:solidFill>
                <a:latin typeface="Lato Light"/>
                <a:ea typeface="Lato Light"/>
                <a:cs typeface="Lato Light"/>
                <a:sym typeface="Lato Light"/>
              </a:rPr>
              <a:t>Övervaka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feedbacksystem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instrumentpaneler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lärandeanalys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mönster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nackdelar</a:t>
            </a:r>
            <a:r>
              <a:rPr lang="en-US" sz="2400" u="none" strike="noStrike" dirty="0">
                <a:solidFill>
                  <a:srgbClr val="000000"/>
                </a:solidFill>
                <a:latin typeface="Lato Light"/>
                <a:ea typeface="Lato Light"/>
                <a:cs typeface="Lato Light"/>
                <a:sym typeface="Lato Light"/>
              </a:rPr>
              <a:t>.</a:t>
            </a:r>
          </a:p>
        </p:txBody>
      </p:sp>
      <p:grpSp>
        <p:nvGrpSpPr>
          <p:cNvPr id="18" name="Group 18"/>
          <p:cNvGrpSpPr/>
          <p:nvPr/>
        </p:nvGrpSpPr>
        <p:grpSpPr>
          <a:xfrm>
            <a:off x="1369928" y="2163682"/>
            <a:ext cx="409975" cy="863879"/>
            <a:chOff x="0" y="0"/>
            <a:chExt cx="546633" cy="1151839"/>
          </a:xfrm>
        </p:grpSpPr>
        <p:sp>
          <p:nvSpPr>
            <p:cNvPr id="19" name="Freeform 1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0" name="TextBox 2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1" name="Group 21"/>
          <p:cNvGrpSpPr/>
          <p:nvPr/>
        </p:nvGrpSpPr>
        <p:grpSpPr>
          <a:xfrm>
            <a:off x="1369933" y="3682713"/>
            <a:ext cx="409975" cy="863879"/>
            <a:chOff x="0" y="0"/>
            <a:chExt cx="546633" cy="1151839"/>
          </a:xfrm>
        </p:grpSpPr>
        <p:sp>
          <p:nvSpPr>
            <p:cNvPr id="22" name="Freeform 2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3" name="TextBox 2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4" name="Group 24"/>
          <p:cNvGrpSpPr/>
          <p:nvPr/>
        </p:nvGrpSpPr>
        <p:grpSpPr>
          <a:xfrm>
            <a:off x="1369928" y="5295547"/>
            <a:ext cx="409975" cy="863879"/>
            <a:chOff x="0" y="0"/>
            <a:chExt cx="546633" cy="1151839"/>
          </a:xfrm>
        </p:grpSpPr>
        <p:sp>
          <p:nvSpPr>
            <p:cNvPr id="25" name="Freeform 25"/>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6" name="TextBox 26"/>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7" name="Group 27"/>
          <p:cNvGrpSpPr/>
          <p:nvPr/>
        </p:nvGrpSpPr>
        <p:grpSpPr>
          <a:xfrm>
            <a:off x="1299228" y="6734580"/>
            <a:ext cx="409975" cy="863879"/>
            <a:chOff x="0" y="0"/>
            <a:chExt cx="546633" cy="1151839"/>
          </a:xfrm>
        </p:grpSpPr>
        <p:sp>
          <p:nvSpPr>
            <p:cNvPr id="28" name="Freeform 28"/>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9" name="TextBox 29"/>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0" name="Group 30"/>
          <p:cNvGrpSpPr/>
          <p:nvPr/>
        </p:nvGrpSpPr>
        <p:grpSpPr>
          <a:xfrm>
            <a:off x="1327995" y="8120305"/>
            <a:ext cx="409975" cy="863879"/>
            <a:chOff x="0" y="0"/>
            <a:chExt cx="546633" cy="1151839"/>
          </a:xfrm>
        </p:grpSpPr>
        <p:sp>
          <p:nvSpPr>
            <p:cNvPr id="31" name="Freeform 31"/>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2" name="TextBox 32"/>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3" name="Group 33"/>
          <p:cNvGrpSpPr/>
          <p:nvPr/>
        </p:nvGrpSpPr>
        <p:grpSpPr>
          <a:xfrm rot="-1022700">
            <a:off x="16380066" y="3594355"/>
            <a:ext cx="1639262" cy="2121370"/>
            <a:chOff x="0" y="0"/>
            <a:chExt cx="2185683" cy="2828493"/>
          </a:xfrm>
        </p:grpSpPr>
        <p:sp>
          <p:nvSpPr>
            <p:cNvPr id="34" name="Freeform 34"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5" name="Group 35"/>
          <p:cNvGrpSpPr/>
          <p:nvPr/>
        </p:nvGrpSpPr>
        <p:grpSpPr>
          <a:xfrm>
            <a:off x="15958242" y="6221559"/>
            <a:ext cx="1728340" cy="2414454"/>
            <a:chOff x="0" y="0"/>
            <a:chExt cx="2304453" cy="3219272"/>
          </a:xfrm>
        </p:grpSpPr>
        <p:sp>
          <p:nvSpPr>
            <p:cNvPr id="36" name="Freeform 36"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7" name="TextBox 37"/>
          <p:cNvSpPr txBox="1"/>
          <p:nvPr/>
        </p:nvSpPr>
        <p:spPr>
          <a:xfrm>
            <a:off x="2430389" y="3835577"/>
            <a:ext cx="12684058" cy="884858"/>
          </a:xfrm>
          <a:prstGeom prst="rect">
            <a:avLst/>
          </a:prstGeom>
        </p:spPr>
        <p:txBody>
          <a:bodyPr lIns="0" tIns="0" rIns="0" bIns="0" rtlCol="0" anchor="t">
            <a:spAutoFit/>
          </a:bodyPr>
          <a:lstStyle/>
          <a:p>
            <a:pPr marL="0" lvl="0" indent="0" algn="just">
              <a:lnSpc>
                <a:spcPts val="2304"/>
              </a:lnSpc>
              <a:spcBef>
                <a:spcPct val="0"/>
              </a:spcBef>
            </a:pPr>
            <a:r>
              <a:rPr lang="en-US" sz="2400" u="none" strike="noStrike" dirty="0" err="1">
                <a:solidFill>
                  <a:srgbClr val="000000"/>
                </a:solidFill>
                <a:latin typeface="Lato Light"/>
                <a:ea typeface="Lato Light"/>
                <a:cs typeface="Lato Light"/>
                <a:sym typeface="Lato Light"/>
              </a:rPr>
              <a:t>Begär</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leverantörer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ursprunget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kvaliteten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de data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systemets</a:t>
            </a:r>
            <a:r>
              <a:rPr lang="en-US" sz="2400" u="none" strike="noStrike" dirty="0">
                <a:solidFill>
                  <a:srgbClr val="000000"/>
                </a:solidFill>
                <a:latin typeface="Lato Light"/>
                <a:ea typeface="Lato Light"/>
                <a:cs typeface="Lato Light"/>
                <a:sym typeface="Lato Light"/>
              </a:rPr>
              <a:t> drift, </a:t>
            </a:r>
            <a:r>
              <a:rPr lang="en-US" sz="2400" u="none" strike="noStrike" dirty="0" err="1">
                <a:solidFill>
                  <a:srgbClr val="000000"/>
                </a:solidFill>
                <a:latin typeface="Lato Light"/>
                <a:ea typeface="Lato Light"/>
                <a:cs typeface="Lato Light"/>
                <a:sym typeface="Lato Light"/>
              </a:rPr>
              <a:t>ansvaret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och de </a:t>
            </a:r>
            <a:r>
              <a:rPr lang="en-US" sz="2400" u="none" strike="noStrike" dirty="0" err="1">
                <a:solidFill>
                  <a:srgbClr val="000000"/>
                </a:solidFill>
                <a:latin typeface="Lato Light"/>
                <a:ea typeface="Lato Light"/>
                <a:cs typeface="Lato Light"/>
                <a:sym typeface="Lato Light"/>
              </a:rPr>
              <a:t>åtgärder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vidtagits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minska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partiskheter</a:t>
            </a:r>
            <a:r>
              <a:rPr lang="en-US" sz="2400" u="none" strike="noStrike" dirty="0">
                <a:solidFill>
                  <a:srgbClr val="000000"/>
                </a:solidFill>
                <a:latin typeface="Lato Light"/>
                <a:ea typeface="Lato Light"/>
                <a:cs typeface="Lato Light"/>
                <a:sym typeface="Lato Light"/>
              </a:rPr>
              <a:t>.</a:t>
            </a:r>
          </a:p>
        </p:txBody>
      </p:sp>
      <p:sp>
        <p:nvSpPr>
          <p:cNvPr id="39" name="TextBox 38">
            <a:extLst>
              <a:ext uri="{FF2B5EF4-FFF2-40B4-BE49-F238E27FC236}">
                <a16:creationId xmlns:a16="http://schemas.microsoft.com/office/drawing/2014/main" id="{4CED0614-F56B-0E04-675D-74DCA55FC229}"/>
              </a:ext>
            </a:extLst>
          </p:cNvPr>
          <p:cNvSpPr txBox="1"/>
          <p:nvPr/>
        </p:nvSpPr>
        <p:spPr>
          <a:xfrm>
            <a:off x="1143000" y="1330020"/>
            <a:ext cx="11015739" cy="344453"/>
          </a:xfrm>
          <a:prstGeom prst="rect">
            <a:avLst/>
          </a:prstGeom>
        </p:spPr>
        <p:txBody>
          <a:bodyPr lIns="0" tIns="0" rIns="0" bIns="0" rtlCol="0" anchor="t">
            <a:spAutoFit/>
          </a:bodyPr>
          <a:lstStyle/>
          <a:p>
            <a:pPr lvl="0">
              <a:lnSpc>
                <a:spcPts val="2880"/>
              </a:lnSpc>
              <a:spcBef>
                <a:spcPct val="0"/>
              </a:spcBef>
            </a:pPr>
            <a:r>
              <a:rPr lang="sv-SE" sz="2400" dirty="0">
                <a:solidFill>
                  <a:srgbClr val="000000"/>
                </a:solidFill>
                <a:latin typeface="Lato Light"/>
                <a:ea typeface="Lato Light"/>
                <a:cs typeface="Lato Light"/>
                <a:sym typeface="Lato Light"/>
              </a:rPr>
              <a:t>När denna modul är avslutad kommer deltagarna att kunna:</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359883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sp>
        <p:nvSpPr>
          <p:cNvPr id="5" name="TextBox 5"/>
          <p:cNvSpPr txBox="1"/>
          <p:nvPr/>
        </p:nvSpPr>
        <p:spPr>
          <a:xfrm>
            <a:off x="1028700" y="2120206"/>
            <a:ext cx="10614333"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spelar en allt viktigare roll inom utbildning och yrkesutbildning. Som utbildare inom utbildning och yrkesutbildning kanske du redan använder AI-verktyg för att stödja skapandet av innehåll, lärandeaktiviteter, bedömningar eller administrativa uppgifter. Att förstå hur man använder dessa tekniker på ett ansvarsfullt sätt blir en allt viktigare yrkeskompetens.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den här modulen kommer du att utforska de principer och metoder som bidrar till att säkerställa jämlikhet i AI-system som används inom utbildning. Du kommer att behandla frågor som partiskhet, likabehandling, inkluderande design, ansvarsfull användning av data och den potentiella effekten av AI-baserade beslut på elever och undervisningsmetoder.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Målet är inte bara att lära sig om AI-verktyg, utan att utveckla den kunskap och urskiljningsförmåga som krävs för att identifiera potentiella källor till ojämlikhet och fatta välgrundade och ansvarsfulla beslut när man integrerar AI i utbildning och yrkesutbildning för sysselsättning.</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974605" y="7655483"/>
            <a:ext cx="8202835" cy="1786408"/>
            <a:chOff x="0" y="0"/>
            <a:chExt cx="10937113" cy="2381877"/>
          </a:xfrm>
        </p:grpSpPr>
        <p:sp>
          <p:nvSpPr>
            <p:cNvPr id="3" name="Freeform 3"/>
            <p:cNvSpPr/>
            <p:nvPr/>
          </p:nvSpPr>
          <p:spPr>
            <a:xfrm>
              <a:off x="0" y="0"/>
              <a:ext cx="10937152" cy="2381877"/>
            </a:xfrm>
            <a:custGeom>
              <a:avLst/>
              <a:gdLst/>
              <a:ahLst/>
              <a:cxnLst/>
              <a:rect l="l" t="t" r="r" b="b"/>
              <a:pathLst>
                <a:path w="10937152" h="2381877">
                  <a:moveTo>
                    <a:pt x="0" y="0"/>
                  </a:moveTo>
                  <a:lnTo>
                    <a:pt x="10937152" y="0"/>
                  </a:lnTo>
                  <a:lnTo>
                    <a:pt x="10937152" y="2381877"/>
                  </a:lnTo>
                  <a:lnTo>
                    <a:pt x="0" y="2381877"/>
                  </a:lnTo>
                  <a:lnTo>
                    <a:pt x="0" y="0"/>
                  </a:lnTo>
                  <a:close/>
                </a:path>
              </a:pathLst>
            </a:custGeom>
            <a:blipFill>
              <a:blip r:embed="rId4"/>
              <a:stretch>
                <a:fillRect t="-39491" b="-18987"/>
              </a:stretch>
            </a:blipFill>
          </p:spPr>
          <p:txBody>
            <a:bodyPr/>
            <a:lstStyle/>
            <a:p>
              <a:endParaRPr lang="es-ES"/>
            </a:p>
          </p:txBody>
        </p:sp>
      </p:grpSp>
      <p:sp>
        <p:nvSpPr>
          <p:cNvPr id="4" name="TextBox 4"/>
          <p:cNvSpPr txBox="1"/>
          <p:nvPr/>
        </p:nvSpPr>
        <p:spPr>
          <a:xfrm>
            <a:off x="1028700" y="1085850"/>
            <a:ext cx="8664702"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COACHENS ROLL I DEN ARTIFICIELLA INTELLIGENSENS TIDSÅLDER</a:t>
            </a:r>
          </a:p>
        </p:txBody>
      </p:sp>
      <p:sp>
        <p:nvSpPr>
          <p:cNvPr id="5" name="TextBox 5"/>
          <p:cNvSpPr txBox="1"/>
          <p:nvPr/>
        </p:nvSpPr>
        <p:spPr>
          <a:xfrm>
            <a:off x="4495800" y="8039100"/>
            <a:ext cx="7160444" cy="1009650"/>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err="1">
                <a:solidFill>
                  <a:srgbClr val="000000"/>
                </a:solidFill>
                <a:latin typeface="Lato Light"/>
                <a:ea typeface="Lato Light"/>
                <a:cs typeface="Lato Light"/>
                <a:sym typeface="Lato Light"/>
              </a:rPr>
              <a:t>Artificiell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intelligens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kommer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ersätta</a:t>
            </a:r>
            <a:r>
              <a:rPr lang="en-US" sz="2800" u="none" strike="noStrike" dirty="0">
                <a:solidFill>
                  <a:srgbClr val="000000"/>
                </a:solidFill>
                <a:latin typeface="Lato Light"/>
                <a:ea typeface="Lato Light"/>
                <a:cs typeface="Lato Light"/>
                <a:sym typeface="Lato Light"/>
              </a:rPr>
              <a:t> dig </a:t>
            </a:r>
            <a:r>
              <a:rPr lang="en-US" sz="2800" u="none" strike="noStrike" dirty="0" err="1">
                <a:solidFill>
                  <a:srgbClr val="000000"/>
                </a:solidFill>
                <a:latin typeface="Lato Light"/>
                <a:ea typeface="Lato Light"/>
                <a:cs typeface="Lato Light"/>
                <a:sym typeface="Lato Light"/>
              </a:rPr>
              <a:t>som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lärarutbildare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yrkesutbildning</a:t>
            </a:r>
            <a:r>
              <a:rPr lang="en-US" sz="2800" u="none" strike="noStrike" dirty="0">
                <a:solidFill>
                  <a:srgbClr val="000000"/>
                </a:solidFill>
                <a:latin typeface="Lato Light"/>
                <a:ea typeface="Lato Light"/>
                <a:cs typeface="Lato Light"/>
                <a:sym typeface="Lato Light"/>
              </a:rPr>
              <a:t>, men den </a:t>
            </a:r>
            <a:r>
              <a:rPr lang="en-US" sz="2800" u="none" strike="noStrike" dirty="0" err="1">
                <a:solidFill>
                  <a:srgbClr val="000000"/>
                </a:solidFill>
                <a:latin typeface="Lato Light"/>
                <a:ea typeface="Lato Light"/>
                <a:cs typeface="Lato Light"/>
                <a:sym typeface="Lato Light"/>
              </a:rPr>
              <a:t>kommer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förändra</a:t>
            </a:r>
            <a:r>
              <a:rPr lang="en-US" sz="2800" u="none" strike="noStrike" dirty="0">
                <a:solidFill>
                  <a:srgbClr val="000000"/>
                </a:solidFill>
                <a:latin typeface="Lato Light"/>
                <a:ea typeface="Lato Light"/>
                <a:cs typeface="Lato Light"/>
                <a:sym typeface="Lato Light"/>
              </a:rPr>
              <a:t> din </a:t>
            </a:r>
            <a:r>
              <a:rPr lang="en-US" sz="2800" u="none" strike="noStrike" dirty="0" err="1">
                <a:solidFill>
                  <a:srgbClr val="000000"/>
                </a:solidFill>
                <a:latin typeface="Lato Light"/>
                <a:ea typeface="Lato Light"/>
                <a:cs typeface="Lato Light"/>
                <a:sym typeface="Lato Light"/>
              </a:rPr>
              <a:t>yrkesroll</a:t>
            </a:r>
            <a:r>
              <a:rPr lang="en-US" sz="2800" u="none" strike="noStrike" dirty="0">
                <a:solidFill>
                  <a:srgbClr val="000000"/>
                </a:solidFill>
                <a:latin typeface="Lato Light"/>
                <a:ea typeface="Lato Light"/>
                <a:cs typeface="Lato Light"/>
                <a:sym typeface="Lato Light"/>
              </a:rPr>
              <a:t>.</a:t>
            </a:r>
          </a:p>
        </p:txBody>
      </p:sp>
      <p:sp>
        <p:nvSpPr>
          <p:cNvPr id="6" name="TextBox 6"/>
          <p:cNvSpPr txBox="1"/>
          <p:nvPr/>
        </p:nvSpPr>
        <p:spPr>
          <a:xfrm>
            <a:off x="1028700" y="3355964"/>
            <a:ext cx="8300104"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Inom </a:t>
            </a:r>
            <a:r>
              <a:rPr lang="en-US" sz="2400" u="none" strike="noStrike" dirty="0" err="1">
                <a:solidFill>
                  <a:srgbClr val="000000"/>
                </a:solidFill>
                <a:latin typeface="Lato Light"/>
                <a:ea typeface="Lato Light"/>
                <a:cs typeface="Lato Light"/>
                <a:sym typeface="Lato Light"/>
              </a:rPr>
              <a:t>yrkes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teknisk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jobb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utformas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karriärvägledning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erbjuds</a:t>
            </a:r>
            <a:r>
              <a:rPr lang="en-US" sz="2400" u="none" strike="noStrike" dirty="0">
                <a:solidFill>
                  <a:srgbClr val="000000"/>
                </a:solidFill>
                <a:latin typeface="Lato Light"/>
                <a:ea typeface="Lato Light"/>
                <a:cs typeface="Lato Light"/>
                <a:sym typeface="Lato Light"/>
              </a:rPr>
              <a:t> och till och med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företag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väljer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kandidater</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Detta scenario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tränarens</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viktigare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någonsin</a:t>
            </a:r>
            <a:r>
              <a:rPr lang="en-US" sz="2400" u="none" strike="noStrike" dirty="0">
                <a:solidFill>
                  <a:srgbClr val="000000"/>
                </a:solidFill>
                <a:latin typeface="Lato Light"/>
                <a:ea typeface="Lato Light"/>
                <a:cs typeface="Lato Light"/>
                <a:sym typeface="Lato Light"/>
              </a:rPr>
              <a:t>.</a:t>
            </a:r>
          </a:p>
        </p:txBody>
      </p:sp>
      <p:grpSp>
        <p:nvGrpSpPr>
          <p:cNvPr id="7" name="Group 7"/>
          <p:cNvGrpSpPr/>
          <p:nvPr/>
        </p:nvGrpSpPr>
        <p:grpSpPr>
          <a:xfrm>
            <a:off x="10065277" y="1351436"/>
            <a:ext cx="7771848" cy="5183838"/>
            <a:chOff x="0" y="0"/>
            <a:chExt cx="10362463" cy="6911784"/>
          </a:xfrm>
        </p:grpSpPr>
        <p:sp>
          <p:nvSpPr>
            <p:cNvPr id="8" name="Freeform 8"/>
            <p:cNvSpPr/>
            <p:nvPr/>
          </p:nvSpPr>
          <p:spPr>
            <a:xfrm>
              <a:off x="0" y="0"/>
              <a:ext cx="10362438" cy="6911721"/>
            </a:xfrm>
            <a:custGeom>
              <a:avLst/>
              <a:gdLst/>
              <a:ahLst/>
              <a:cxnLst/>
              <a:rect l="l" t="t" r="r" b="b"/>
              <a:pathLst>
                <a:path w="10362438" h="6911721">
                  <a:moveTo>
                    <a:pt x="0" y="0"/>
                  </a:moveTo>
                  <a:lnTo>
                    <a:pt x="10362438" y="0"/>
                  </a:lnTo>
                  <a:lnTo>
                    <a:pt x="10362438" y="6911721"/>
                  </a:lnTo>
                  <a:lnTo>
                    <a:pt x="0" y="6911721"/>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Utbildaren är inte längre bara en förmedlare av teknisk kunskap, en utvärderare, en mentor och en skapare av utbildningsprogram.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Hon blir också handledare för automatiserade system, en kritisk tolkare av algoritmiska rekommendationer, en medlare mellan teknologi och studenters rättigheter, och en förespråkare för kritisk digital kompetens.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Instruktörer behöver inte programmera AI-system, men de behöver kunna känna igen när ett verktyg använder AI, identifiera potentiella bias, bedöma resultatens tillförlitlighet och säkerställa att deras professionella bedömning alltid är deras egen.</a:t>
            </a:r>
          </a:p>
        </p:txBody>
      </p:sp>
      <p:grpSp>
        <p:nvGrpSpPr>
          <p:cNvPr id="3" name="Group 3"/>
          <p:cNvGrpSpPr/>
          <p:nvPr/>
        </p:nvGrpSpPr>
        <p:grpSpPr>
          <a:xfrm>
            <a:off x="5431327" y="4610626"/>
            <a:ext cx="7425346" cy="4950228"/>
            <a:chOff x="0" y="0"/>
            <a:chExt cx="11059617" cy="7373074"/>
          </a:xfrm>
        </p:grpSpPr>
        <p:sp>
          <p:nvSpPr>
            <p:cNvPr id="4" name="Freeform 4"/>
            <p:cNvSpPr/>
            <p:nvPr/>
          </p:nvSpPr>
          <p:spPr>
            <a:xfrm>
              <a:off x="0" y="0"/>
              <a:ext cx="11059668" cy="7373112"/>
            </a:xfrm>
            <a:custGeom>
              <a:avLst/>
              <a:gdLst/>
              <a:ahLst/>
              <a:cxnLst/>
              <a:rect l="l" t="t" r="r" b="b"/>
              <a:pathLst>
                <a:path w="11059668" h="7373112">
                  <a:moveTo>
                    <a:pt x="0" y="0"/>
                  </a:moveTo>
                  <a:lnTo>
                    <a:pt x="11059668" y="0"/>
                  </a:lnTo>
                  <a:lnTo>
                    <a:pt x="11059668" y="7373112"/>
                  </a:lnTo>
                  <a:lnTo>
                    <a:pt x="0" y="7373112"/>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49275" y="1402513"/>
            <a:ext cx="6332449" cy="7587615"/>
          </a:xfrm>
          <a:prstGeom prst="rect">
            <a:avLst/>
          </a:prstGeom>
        </p:spPr>
        <p:txBody>
          <a:bodyPr lIns="0" tIns="0" rIns="0" bIns="0" rtlCol="0" anchor="t">
            <a:spAutoFit/>
          </a:bodyPr>
          <a:lstStyle/>
          <a:p>
            <a:pPr marL="0" lvl="0" indent="0" algn="l">
              <a:lnSpc>
                <a:spcPts val="6600"/>
              </a:lnSpc>
              <a:spcBef>
                <a:spcPct val="0"/>
              </a:spcBef>
            </a:pPr>
            <a:r>
              <a:rPr lang="en-US" sz="6600" u="none" strike="noStrike" dirty="0">
                <a:solidFill>
                  <a:srgbClr val="000000"/>
                </a:solidFill>
                <a:latin typeface="Oswald"/>
                <a:ea typeface="Oswald"/>
                <a:cs typeface="Oswald"/>
                <a:sym typeface="Oswald"/>
              </a:rPr>
              <a:t>ENHET 1: </a:t>
            </a:r>
          </a:p>
          <a:p>
            <a:pPr marL="0" lvl="0" indent="0" algn="l">
              <a:lnSpc>
                <a:spcPts val="6600"/>
              </a:lnSpc>
              <a:spcBef>
                <a:spcPct val="0"/>
              </a:spcBef>
            </a:pPr>
            <a:r>
              <a:rPr lang="en-US" sz="6600" u="none" strike="noStrike" dirty="0">
                <a:solidFill>
                  <a:srgbClr val="000000"/>
                </a:solidFill>
                <a:latin typeface="Oswald"/>
                <a:ea typeface="Oswald"/>
                <a:cs typeface="Oswald"/>
                <a:sym typeface="Oswald"/>
              </a:rPr>
              <a:t>IDENTIFIERA FÖRDOMAR OCH DISKRIMINERING I VERKTYG FÖR ARTIFICIELL INTELLIGENS SOM ANVÄNDS I FORTBILDNING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7356" y="7678738"/>
            <a:ext cx="8225851" cy="1835410"/>
            <a:chOff x="0" y="0"/>
            <a:chExt cx="10967802" cy="2447214"/>
          </a:xfrm>
        </p:grpSpPr>
        <p:sp>
          <p:nvSpPr>
            <p:cNvPr id="3" name="Freeform 3"/>
            <p:cNvSpPr/>
            <p:nvPr/>
          </p:nvSpPr>
          <p:spPr>
            <a:xfrm>
              <a:off x="0" y="0"/>
              <a:ext cx="10967802" cy="2447239"/>
            </a:xfrm>
            <a:custGeom>
              <a:avLst/>
              <a:gdLst/>
              <a:ahLst/>
              <a:cxnLst/>
              <a:rect l="l" t="t" r="r" b="b"/>
              <a:pathLst>
                <a:path w="10967802" h="2447239">
                  <a:moveTo>
                    <a:pt x="0" y="0"/>
                  </a:moveTo>
                  <a:lnTo>
                    <a:pt x="10967802" y="0"/>
                  </a:lnTo>
                  <a:lnTo>
                    <a:pt x="10967802" y="2447239"/>
                  </a:lnTo>
                  <a:lnTo>
                    <a:pt x="0" y="2447239"/>
                  </a:lnTo>
                  <a:lnTo>
                    <a:pt x="0" y="0"/>
                  </a:lnTo>
                  <a:close/>
                </a:path>
              </a:pathLst>
            </a:custGeom>
            <a:blipFill>
              <a:blip r:embed="rId4"/>
              <a:stretch>
                <a:fillRect t="-39113" b="-15564"/>
              </a:stretch>
            </a:blipFill>
          </p:spPr>
          <p:txBody>
            <a:bodyPr/>
            <a:lstStyle/>
            <a:p>
              <a:endParaRPr lang="es-ES"/>
            </a:p>
          </p:txBody>
        </p:sp>
      </p:grpSp>
      <p:grpSp>
        <p:nvGrpSpPr>
          <p:cNvPr id="4" name="Group 4"/>
          <p:cNvGrpSpPr/>
          <p:nvPr/>
        </p:nvGrpSpPr>
        <p:grpSpPr>
          <a:xfrm>
            <a:off x="11590020" y="28575"/>
            <a:ext cx="6697980" cy="10287000"/>
            <a:chOff x="0" y="0"/>
            <a:chExt cx="8930640" cy="13716000"/>
          </a:xfrm>
        </p:grpSpPr>
        <p:sp>
          <p:nvSpPr>
            <p:cNvPr id="5" name="Freeform 5"/>
            <p:cNvSpPr/>
            <p:nvPr/>
          </p:nvSpPr>
          <p:spPr>
            <a:xfrm>
              <a:off x="0" y="0"/>
              <a:ext cx="8930640" cy="13716000"/>
            </a:xfrm>
            <a:custGeom>
              <a:avLst/>
              <a:gdLst/>
              <a:ahLst/>
              <a:cxnLst/>
              <a:rect l="l" t="t" r="r" b="b"/>
              <a:pathLst>
                <a:path w="8930640" h="13716000">
                  <a:moveTo>
                    <a:pt x="0" y="0"/>
                  </a:moveTo>
                  <a:lnTo>
                    <a:pt x="8930640" y="0"/>
                  </a:lnTo>
                  <a:lnTo>
                    <a:pt x="8930640" y="13716000"/>
                  </a:lnTo>
                  <a:lnTo>
                    <a:pt x="0" y="13716000"/>
                  </a:lnTo>
                  <a:lnTo>
                    <a:pt x="0" y="0"/>
                  </a:lnTo>
                  <a:close/>
                </a:path>
              </a:pathLst>
            </a:custGeom>
            <a:blipFill>
              <a:blip r:embed="rId5"/>
              <a:stretch>
                <a:fillRect/>
              </a:stretch>
            </a:blipFill>
          </p:spPr>
          <p:txBody>
            <a:bodyPr/>
            <a:lstStyle/>
            <a:p>
              <a:endParaRPr lang="es-ES"/>
            </a:p>
          </p:txBody>
        </p:sp>
      </p:grpSp>
      <p:sp>
        <p:nvSpPr>
          <p:cNvPr id="6" name="TextBox 6"/>
          <p:cNvSpPr txBox="1"/>
          <p:nvPr/>
        </p:nvSpPr>
        <p:spPr>
          <a:xfrm>
            <a:off x="1028700" y="1085850"/>
            <a:ext cx="861148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VAD ÄR BIAS INOM ARTIFICIELL INTELLIGENS?</a:t>
            </a:r>
          </a:p>
        </p:txBody>
      </p:sp>
      <p:sp>
        <p:nvSpPr>
          <p:cNvPr id="7" name="TextBox 7"/>
          <p:cNvSpPr txBox="1"/>
          <p:nvPr/>
        </p:nvSpPr>
        <p:spPr>
          <a:xfrm>
            <a:off x="1980185" y="8115487"/>
            <a:ext cx="7602093" cy="1009650"/>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AI-</a:t>
            </a:r>
            <a:r>
              <a:rPr lang="en-US" sz="2800" u="none" strike="noStrike" dirty="0" err="1">
                <a:solidFill>
                  <a:srgbClr val="000000"/>
                </a:solidFill>
                <a:latin typeface="Lato Light"/>
                <a:ea typeface="Lato Light"/>
                <a:cs typeface="Lato Light"/>
                <a:sym typeface="Lato Light"/>
              </a:rPr>
              <a:t>fördomar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återspeglar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ofta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sociala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ojämlikheter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vara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medveten</a:t>
            </a:r>
            <a:r>
              <a:rPr lang="en-US" sz="2800" u="none" strike="noStrike" dirty="0">
                <a:solidFill>
                  <a:srgbClr val="000000"/>
                </a:solidFill>
                <a:latin typeface="Lato Light"/>
                <a:ea typeface="Lato Light"/>
                <a:cs typeface="Lato Light"/>
                <a:sym typeface="Lato Light"/>
              </a:rPr>
              <a:t> om </a:t>
            </a:r>
            <a:r>
              <a:rPr lang="en-US" sz="2800" u="none" strike="noStrike" dirty="0" err="1">
                <a:solidFill>
                  <a:srgbClr val="000000"/>
                </a:solidFill>
                <a:latin typeface="Lato Light"/>
                <a:ea typeface="Lato Light"/>
                <a:cs typeface="Lato Light"/>
                <a:sym typeface="Lato Light"/>
              </a:rPr>
              <a:t>detta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hjälper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lärare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kritiskt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utvärdera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verktygen</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ingripa</a:t>
            </a:r>
            <a:r>
              <a:rPr lang="en-US" sz="2800" u="none" strike="noStrike" dirty="0">
                <a:solidFill>
                  <a:srgbClr val="000000"/>
                </a:solidFill>
                <a:latin typeface="Lato Light"/>
                <a:ea typeface="Lato Light"/>
                <a:cs typeface="Lato Light"/>
                <a:sym typeface="Lato Light"/>
              </a:rPr>
              <a:t> vid </a:t>
            </a:r>
            <a:r>
              <a:rPr lang="en-US" sz="2800" u="none" strike="noStrike" dirty="0" err="1">
                <a:solidFill>
                  <a:srgbClr val="000000"/>
                </a:solidFill>
                <a:latin typeface="Lato Light"/>
                <a:ea typeface="Lato Light"/>
                <a:cs typeface="Lato Light"/>
                <a:sym typeface="Lato Light"/>
              </a:rPr>
              <a:t>behov</a:t>
            </a:r>
            <a:r>
              <a:rPr lang="en-US" sz="28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1028700" y="2771775"/>
            <a:ext cx="9543163" cy="4295013"/>
          </a:xfrm>
          <a:prstGeom prst="rect">
            <a:avLst/>
          </a:prstGeom>
        </p:spPr>
        <p:txBody>
          <a:bodyPr lIns="0" tIns="0" rIns="0" bIns="0" rtlCol="0" anchor="t">
            <a:spAutoFit/>
          </a:bodyPr>
          <a:lstStyle/>
          <a:p>
            <a:pPr marL="0" lvl="0" indent="0" algn="just">
              <a:lnSpc>
                <a:spcPts val="2136"/>
              </a:lnSpc>
              <a:spcBef>
                <a:spcPct val="0"/>
              </a:spcBef>
            </a:pP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vi talar om </a:t>
            </a:r>
            <a:r>
              <a:rPr lang="en-US" sz="2400" u="none" strike="noStrike" dirty="0" err="1">
                <a:solidFill>
                  <a:srgbClr val="000000"/>
                </a:solidFill>
                <a:latin typeface="Lato Light"/>
                <a:ea typeface="Lato Light"/>
                <a:cs typeface="Lato Light"/>
                <a:sym typeface="Lato Light"/>
              </a:rPr>
              <a:t>partiskhet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syftar</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systematiska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diskriminering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inneboende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vilken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förstärka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diskriminering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stereotyper</a:t>
            </a:r>
            <a:r>
              <a:rPr lang="en-US" sz="2400" u="none" strike="noStrike" dirty="0">
                <a:solidFill>
                  <a:srgbClr val="000000"/>
                </a:solidFill>
                <a:latin typeface="Lato Light"/>
                <a:ea typeface="Lato Light"/>
                <a:cs typeface="Lato Light"/>
                <a:sym typeface="Lato Light"/>
              </a:rPr>
              <a:t>.</a:t>
            </a:r>
          </a:p>
          <a:p>
            <a:pPr marL="0" lvl="0" indent="0" algn="just">
              <a:lnSpc>
                <a:spcPts val="2136"/>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136"/>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hälsa</a:t>
            </a:r>
            <a:r>
              <a:rPr lang="en-US" sz="2400" u="none" strike="noStrike" dirty="0">
                <a:solidFill>
                  <a:srgbClr val="000000"/>
                </a:solidFill>
                <a:latin typeface="Lato Light"/>
                <a:ea typeface="Lato Light"/>
                <a:cs typeface="Lato Light"/>
                <a:sym typeface="Lato Light"/>
              </a:rPr>
              <a:t> (CHE)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uppstå</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a:t>
            </a:r>
          </a:p>
          <a:p>
            <a:pPr marL="0" lvl="0" indent="0" algn="just">
              <a:lnSpc>
                <a:spcPts val="2136"/>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136"/>
              </a:lnSpc>
              <a:spcBef>
                <a:spcPct val="0"/>
              </a:spcBef>
              <a:buFont typeface="Arial"/>
              <a:buChar char="•"/>
            </a:pPr>
            <a:r>
              <a:rPr lang="en-US" sz="2400" u="none" strike="noStrike" dirty="0">
                <a:solidFill>
                  <a:srgbClr val="000000"/>
                </a:solidFill>
                <a:latin typeface="Lato Light"/>
                <a:ea typeface="Lato Light"/>
                <a:cs typeface="Lato Light"/>
                <a:sym typeface="Lato Light"/>
              </a:rPr>
              <a:t>Ett </a:t>
            </a:r>
            <a:r>
              <a:rPr lang="en-US" sz="2400" u="none" strike="noStrike" dirty="0" err="1">
                <a:solidFill>
                  <a:srgbClr val="000000"/>
                </a:solidFill>
                <a:latin typeface="Lato Light"/>
                <a:ea typeface="Lato Light"/>
                <a:cs typeface="Lato Light"/>
                <a:sym typeface="Lato Light"/>
              </a:rPr>
              <a:t>bedömningsverktyg</a:t>
            </a:r>
            <a:r>
              <a:rPr lang="en-US" sz="2400" u="none" strike="noStrike" dirty="0">
                <a:solidFill>
                  <a:srgbClr val="000000"/>
                </a:solidFill>
                <a:latin typeface="Lato Light"/>
                <a:ea typeface="Lato Light"/>
                <a:cs typeface="Lato Light"/>
                <a:sym typeface="Lato Light"/>
              </a:rPr>
              <a:t> ger </a:t>
            </a:r>
            <a:r>
              <a:rPr lang="en-US" sz="2400" u="none" strike="noStrike" dirty="0" err="1">
                <a:solidFill>
                  <a:srgbClr val="000000"/>
                </a:solidFill>
                <a:latin typeface="Lato Light"/>
                <a:ea typeface="Lato Light"/>
                <a:cs typeface="Lato Light"/>
                <a:sym typeface="Lato Light"/>
              </a:rPr>
              <a:t>systematiskt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lägre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poäng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elevgrupper</a:t>
            </a:r>
            <a:r>
              <a:rPr lang="en-US" sz="2400" u="none" strike="noStrike" dirty="0">
                <a:solidFill>
                  <a:srgbClr val="000000"/>
                </a:solidFill>
                <a:latin typeface="Lato Light"/>
                <a:ea typeface="Lato Light"/>
                <a:cs typeface="Lato Light"/>
                <a:sym typeface="Lato Light"/>
              </a:rPr>
              <a:t>.</a:t>
            </a:r>
          </a:p>
          <a:p>
            <a:pPr marL="0" lvl="0" indent="0" algn="just">
              <a:lnSpc>
                <a:spcPts val="2136"/>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136"/>
              </a:lnSpc>
              <a:spcBef>
                <a:spcPct val="0"/>
              </a:spcBef>
              <a:buFont typeface="Arial"/>
              <a:buChar char="•"/>
            </a:pPr>
            <a:r>
              <a:rPr lang="en-US" sz="2400" u="none" strike="noStrike" dirty="0">
                <a:solidFill>
                  <a:srgbClr val="000000"/>
                </a:solidFill>
                <a:latin typeface="Lato Light"/>
                <a:ea typeface="Lato Light"/>
                <a:cs typeface="Lato Light"/>
                <a:sym typeface="Lato Light"/>
              </a:rPr>
              <a:t>Ett system för </a:t>
            </a:r>
            <a:r>
              <a:rPr lang="en-US" sz="2400" u="none" strike="noStrike" dirty="0" err="1">
                <a:solidFill>
                  <a:srgbClr val="000000"/>
                </a:solidFill>
                <a:latin typeface="Lato Light"/>
                <a:ea typeface="Lato Light"/>
                <a:cs typeface="Lato Light"/>
                <a:sym typeface="Lato Light"/>
              </a:rPr>
              <a:t>karriärrekommendationer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styr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mot </a:t>
            </a:r>
            <a:r>
              <a:rPr lang="en-US" sz="2400" u="none" strike="noStrike" dirty="0" err="1">
                <a:solidFill>
                  <a:srgbClr val="000000"/>
                </a:solidFill>
                <a:latin typeface="Lato Light"/>
                <a:ea typeface="Lato Light"/>
                <a:cs typeface="Lato Light"/>
                <a:sym typeface="Lato Light"/>
              </a:rPr>
              <a:t>stereotypa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yrken</a:t>
            </a:r>
            <a:r>
              <a:rPr lang="en-US" sz="2400" u="none" strike="noStrike" dirty="0">
                <a:solidFill>
                  <a:srgbClr val="000000"/>
                </a:solidFill>
                <a:latin typeface="Lato Light"/>
                <a:ea typeface="Lato Light"/>
                <a:cs typeface="Lato Light"/>
                <a:sym typeface="Lato Light"/>
              </a:rPr>
              <a:t>.</a:t>
            </a:r>
          </a:p>
          <a:p>
            <a:pPr marL="0" lvl="0" indent="0" algn="just">
              <a:lnSpc>
                <a:spcPts val="2136"/>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136"/>
              </a:lnSpc>
              <a:spcBef>
                <a:spcPct val="0"/>
              </a:spcBef>
              <a:buFont typeface="Arial"/>
              <a:buChar char="•"/>
            </a:pPr>
            <a:r>
              <a:rPr lang="en-US" sz="2400" u="none" strike="noStrike" dirty="0">
                <a:solidFill>
                  <a:srgbClr val="000000"/>
                </a:solidFill>
                <a:latin typeface="Lato Light"/>
                <a:ea typeface="Lato Light"/>
                <a:cs typeface="Lato Light"/>
                <a:sym typeface="Lato Light"/>
              </a:rPr>
              <a:t>En </a:t>
            </a:r>
            <a:r>
              <a:rPr lang="en-US" sz="2400" u="none" strike="noStrike" dirty="0" err="1">
                <a:solidFill>
                  <a:srgbClr val="000000"/>
                </a:solidFill>
                <a:latin typeface="Lato Light"/>
                <a:ea typeface="Lato Light"/>
                <a:cs typeface="Lato Light"/>
                <a:sym typeface="Lato Light"/>
              </a:rPr>
              <a:t>plattform</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rekryteringsstöd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kandidater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mindre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traditionella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karriärvägar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nackdel</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81269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VIKTEN AV ATT BEKÄMPA FÖRDOMAR I YRKESUTBILDNING.</a:t>
            </a:r>
          </a:p>
        </p:txBody>
      </p:sp>
      <p:sp>
        <p:nvSpPr>
          <p:cNvPr id="3" name="TextBox 3"/>
          <p:cNvSpPr txBox="1"/>
          <p:nvPr/>
        </p:nvSpPr>
        <p:spPr>
          <a:xfrm>
            <a:off x="1028700" y="2009480"/>
            <a:ext cx="16230600" cy="680885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Fördomar är en naturlig del av mänskligt tänkande. </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Vi tolkar alla världen ur ett begränsat perspektiv och generaliserar information för att lära oss mer effektivt. Men partiskhet blir en etisk fråga när den leder till orättvis behandling eller skadar vissa elever.</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AI-verktyg, designade och tränade av människor, kan förstärka dessa fördomar på organisations- eller systemnivå. </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Inom yrkesutbildningen kan detta påverka verktyg som personligt anpassade lärplattformar, automatiserade bedömningar, karriärvägledningssystem och feedbackanalys. Även om dessa tekniker kan förbättra effektiviteten och underlätta personligt anpassat lärande, kan de också oavsiktligt förstärka befintliga ojämlikheter, snedvrida elevers potential eller begränsa deras tillgång till möjligheter.</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Resultaten som genereras av AI-system bör aldrig accepteras som objektiva sanningar eller slutgiltiga beslut. Algoritmiska rekommendationer är en produkt av data, modeller och designkriterier som kan innehålla begränsningar, fel eller implicita fördomar. Er roll som lärare är att kritiskt tolka dessa rekommendationer, jämföra dem med andra bevis och kontextualisera dem baserat på varje elevs verkliga behov.</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Följaktligen ligger den etiska frågan inte bara i förekomsten av fördomar i AI-system, utan också i organisationers och yrkesverksammas förmåga att identifiera, bedöma och mildra dem. Mänsklig tillsyn, transparens i användningen av dessa verktyg och regelbunden granskning av deras resultat är avgörande för att säkerställa att tekniken bidrar till en mer inkluderande och rättvis utbildning, snarare än att reproducera eller förstärka redan existerande ojämlikheter.</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65934" cy="10287000"/>
            <a:chOff x="0" y="0"/>
            <a:chExt cx="9154579" cy="13716000"/>
          </a:xfrm>
        </p:grpSpPr>
        <p:sp>
          <p:nvSpPr>
            <p:cNvPr id="3" name="Freeform 3"/>
            <p:cNvSpPr/>
            <p:nvPr/>
          </p:nvSpPr>
          <p:spPr>
            <a:xfrm>
              <a:off x="0" y="0"/>
              <a:ext cx="9154541" cy="13716000"/>
            </a:xfrm>
            <a:custGeom>
              <a:avLst/>
              <a:gdLst/>
              <a:ahLst/>
              <a:cxnLst/>
              <a:rect l="l" t="t" r="r" b="b"/>
              <a:pathLst>
                <a:path w="9154541" h="13716000">
                  <a:moveTo>
                    <a:pt x="0" y="0"/>
                  </a:moveTo>
                  <a:lnTo>
                    <a:pt x="9154541" y="0"/>
                  </a:lnTo>
                  <a:lnTo>
                    <a:pt x="9154541"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254411" y="2628900"/>
            <a:ext cx="9541869"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VIKTEN AV ATT BEKÄMPA FÖRDOMAR INOM YRKESUTBILDNING OCH VÅRD</a:t>
            </a:r>
          </a:p>
        </p:txBody>
      </p:sp>
      <p:sp>
        <p:nvSpPr>
          <p:cNvPr id="5" name="TextBox 5"/>
          <p:cNvSpPr txBox="1"/>
          <p:nvPr/>
        </p:nvSpPr>
        <p:spPr>
          <a:xfrm>
            <a:off x="7275747" y="4548735"/>
            <a:ext cx="9983553" cy="2231380"/>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Det </a:t>
            </a:r>
            <a:r>
              <a:rPr lang="en-US" sz="2800" u="none" strike="noStrike" dirty="0" err="1">
                <a:solidFill>
                  <a:srgbClr val="000000"/>
                </a:solidFill>
                <a:latin typeface="Lato Light"/>
                <a:ea typeface="Lato Light"/>
                <a:cs typeface="Lato Light"/>
                <a:sym typeface="Lato Light"/>
              </a:rPr>
              <a:t>är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avgörande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inse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hur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fördomar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introduceras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AI-system och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aktivt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implementera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strategier</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mildra</a:t>
            </a:r>
            <a:r>
              <a:rPr lang="en-US" sz="2800" u="none" strike="noStrike" dirty="0">
                <a:solidFill>
                  <a:srgbClr val="000000"/>
                </a:solidFill>
                <a:latin typeface="Lato Light"/>
                <a:ea typeface="Lato Light"/>
                <a:cs typeface="Lato Light"/>
                <a:sym typeface="Lato Light"/>
              </a:rPr>
              <a:t> dem. </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sätt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kan</a:t>
            </a:r>
            <a:r>
              <a:rPr lang="en-US" sz="2800" u="none" strike="noStrike" dirty="0">
                <a:solidFill>
                  <a:srgbClr val="000000"/>
                </a:solidFill>
                <a:latin typeface="Lato Light"/>
                <a:ea typeface="Lato Light"/>
                <a:cs typeface="Lato Light"/>
                <a:sym typeface="Lato Light"/>
              </a:rPr>
              <a:t> program för </a:t>
            </a:r>
            <a:r>
              <a:rPr lang="en-US" sz="2800" u="none" strike="noStrike" dirty="0" err="1">
                <a:solidFill>
                  <a:srgbClr val="000000"/>
                </a:solidFill>
                <a:latin typeface="Lato Light"/>
                <a:ea typeface="Lato Light"/>
                <a:cs typeface="Lato Light"/>
                <a:sym typeface="Lato Light"/>
              </a:rPr>
              <a:t>professionell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utveckling</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förbli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rättvisa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inkluderande</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effektiva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vilket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säkerställer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alla </a:t>
            </a:r>
            <a:r>
              <a:rPr lang="en-US" sz="2800" u="none" strike="noStrike" dirty="0" err="1">
                <a:solidFill>
                  <a:srgbClr val="000000"/>
                </a:solidFill>
                <a:latin typeface="Lato Light"/>
                <a:ea typeface="Lato Light"/>
                <a:cs typeface="Lato Light"/>
                <a:sym typeface="Lato Light"/>
              </a:rPr>
              <a:t>deltagare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möjlighet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lyckas</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växa</a:t>
            </a:r>
            <a:r>
              <a:rPr lang="en-US" sz="28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99648" y="0"/>
            <a:ext cx="7388352" cy="10287000"/>
            <a:chOff x="0" y="0"/>
            <a:chExt cx="9851136" cy="13716000"/>
          </a:xfrm>
        </p:grpSpPr>
        <p:sp>
          <p:nvSpPr>
            <p:cNvPr id="3" name="Freeform 3"/>
            <p:cNvSpPr/>
            <p:nvPr/>
          </p:nvSpPr>
          <p:spPr>
            <a:xfrm>
              <a:off x="0" y="0"/>
              <a:ext cx="9851136" cy="13716000"/>
            </a:xfrm>
            <a:custGeom>
              <a:avLst/>
              <a:gdLst/>
              <a:ahLst/>
              <a:cxnLst/>
              <a:rect l="l" t="t" r="r" b="b"/>
              <a:pathLst>
                <a:path w="9851136" h="13716000">
                  <a:moveTo>
                    <a:pt x="0" y="0"/>
                  </a:moveTo>
                  <a:lnTo>
                    <a:pt x="9851136" y="0"/>
                  </a:lnTo>
                  <a:lnTo>
                    <a:pt x="9851136" y="13716000"/>
                  </a:lnTo>
                  <a:lnTo>
                    <a:pt x="0" y="13716000"/>
                  </a:lnTo>
                  <a:lnTo>
                    <a:pt x="0" y="0"/>
                  </a:lnTo>
                  <a:close/>
                </a:path>
              </a:pathLst>
            </a:custGeom>
            <a:blipFill>
              <a:blip r:embed="rId4"/>
              <a:stretch>
                <a:fillRect l="-23762" r="-15470"/>
              </a:stretch>
            </a:blipFill>
          </p:spPr>
          <p:txBody>
            <a:bodyPr/>
            <a:lstStyle/>
            <a:p>
              <a:endParaRPr lang="es-ES"/>
            </a:p>
          </p:txBody>
        </p:sp>
      </p:grpSp>
      <p:sp>
        <p:nvSpPr>
          <p:cNvPr id="4" name="TextBox 4"/>
          <p:cNvSpPr txBox="1"/>
          <p:nvPr/>
        </p:nvSpPr>
        <p:spPr>
          <a:xfrm>
            <a:off x="935546" y="677335"/>
            <a:ext cx="9378182" cy="3000821"/>
          </a:xfrm>
          <a:prstGeom prst="rect">
            <a:avLst/>
          </a:prstGeom>
        </p:spPr>
        <p:txBody>
          <a:bodyPr lIns="0" tIns="0" rIns="0" bIns="0" rtlCol="0" anchor="t">
            <a:spAutoFit/>
          </a:bodyPr>
          <a:lstStyle/>
          <a:p>
            <a:pPr marL="0" lvl="0" indent="0" algn="just">
              <a:lnSpc>
                <a:spcPts val="2639"/>
              </a:lnSpc>
              <a:spcBef>
                <a:spcPct val="0"/>
              </a:spcBef>
            </a:pPr>
            <a:r>
              <a:rPr lang="en-US" sz="2400" u="sng" strike="noStrike" dirty="0" err="1">
                <a:solidFill>
                  <a:srgbClr val="000000"/>
                </a:solidFill>
                <a:latin typeface="Lato Light"/>
                <a:ea typeface="Lato Light"/>
                <a:cs typeface="Lato Light"/>
                <a:sym typeface="Lato Light"/>
              </a:rPr>
              <a:t>Kontinuerlig</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professionell</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utveckling</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är</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direkt</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kopplad</a:t>
            </a:r>
            <a:r>
              <a:rPr lang="en-US" sz="2400" u="sng" strike="noStrike" dirty="0">
                <a:solidFill>
                  <a:srgbClr val="000000"/>
                </a:solidFill>
                <a:latin typeface="Lato Light"/>
                <a:ea typeface="Lato Light"/>
                <a:cs typeface="Lato Light"/>
                <a:sym typeface="Lato Light"/>
              </a:rPr>
              <a:t> till </a:t>
            </a:r>
            <a:r>
              <a:rPr lang="en-US" sz="2400" u="sng" strike="noStrike" dirty="0" err="1">
                <a:solidFill>
                  <a:srgbClr val="000000"/>
                </a:solidFill>
                <a:latin typeface="Lato Light"/>
                <a:ea typeface="Lato Light"/>
                <a:cs typeface="Lato Light"/>
                <a:sym typeface="Lato Light"/>
              </a:rPr>
              <a:t>anställningsbarhet</a:t>
            </a:r>
            <a:r>
              <a:rPr lang="en-US" sz="2400" u="sng" strike="noStrike" dirty="0">
                <a:solidFill>
                  <a:srgbClr val="000000"/>
                </a:solidFill>
                <a:latin typeface="Lato Light"/>
                <a:ea typeface="Lato Light"/>
                <a:cs typeface="Lato Light"/>
                <a:sym typeface="Lato Light"/>
              </a:rPr>
              <a:t>.</a:t>
            </a:r>
          </a:p>
          <a:p>
            <a:pPr marL="0" lvl="0" indent="0" algn="just">
              <a:lnSpc>
                <a:spcPts val="2639"/>
              </a:lnSpc>
              <a:spcBef>
                <a:spcPct val="0"/>
              </a:spcBef>
            </a:pP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gäller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kopplat</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inträde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avancemang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utbildningsvägar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bedömningsresultat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avancerade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moduler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inverkan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anställningsmöjligheter</a:t>
            </a:r>
            <a:r>
              <a:rPr lang="en-US" sz="2400" u="none" strike="noStrike" dirty="0">
                <a:solidFill>
                  <a:srgbClr val="000000"/>
                </a:solidFill>
                <a:latin typeface="Lato Light"/>
                <a:ea typeface="Lato Light"/>
                <a:cs typeface="Lato Light"/>
                <a:sym typeface="Lato Light"/>
              </a:rPr>
              <a:t>. Om dessa system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snedvridna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begränsa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tillgången</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viktiga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anställningsfärdigheter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utsatta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underrepresenterade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grupper</a:t>
            </a:r>
            <a:r>
              <a:rPr lang="en-US" sz="2400" u="none" strike="noStrike" dirty="0">
                <a:solidFill>
                  <a:srgbClr val="000000"/>
                </a:solidFill>
                <a:latin typeface="Lato Light"/>
                <a:ea typeface="Lato Light"/>
                <a:cs typeface="Lato Light"/>
                <a:sym typeface="Lato Light"/>
              </a:rPr>
              <a:t>.</a:t>
            </a:r>
          </a:p>
        </p:txBody>
      </p:sp>
      <p:sp>
        <p:nvSpPr>
          <p:cNvPr id="5" name="TextBox 5"/>
          <p:cNvSpPr txBox="1"/>
          <p:nvPr/>
        </p:nvSpPr>
        <p:spPr>
          <a:xfrm>
            <a:off x="964859" y="4049185"/>
            <a:ext cx="9319555" cy="2343150"/>
          </a:xfrm>
          <a:prstGeom prst="rect">
            <a:avLst/>
          </a:prstGeom>
        </p:spPr>
        <p:txBody>
          <a:bodyPr lIns="0" tIns="0" rIns="0" bIns="0" rtlCol="0" anchor="t">
            <a:spAutoFit/>
          </a:bodyPr>
          <a:lstStyle/>
          <a:p>
            <a:pPr marL="0" lvl="0" indent="0" algn="just">
              <a:lnSpc>
                <a:spcPts val="2640"/>
              </a:lnSpc>
              <a:spcBef>
                <a:spcPct val="0"/>
              </a:spcBef>
            </a:pPr>
            <a:r>
              <a:rPr lang="en-US" sz="2400" u="sng" strike="noStrike" dirty="0" err="1">
                <a:solidFill>
                  <a:srgbClr val="000000"/>
                </a:solidFill>
                <a:latin typeface="Lato Light"/>
                <a:ea typeface="Lato Light"/>
                <a:cs typeface="Lato Light"/>
                <a:sym typeface="Lato Light"/>
              </a:rPr>
              <a:t>Certifieringar</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påverkar</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direkt</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tillgången</a:t>
            </a:r>
            <a:r>
              <a:rPr lang="en-US" sz="2400" u="sng" strike="noStrike" dirty="0">
                <a:solidFill>
                  <a:srgbClr val="000000"/>
                </a:solidFill>
                <a:latin typeface="Lato Light"/>
                <a:ea typeface="Lato Light"/>
                <a:cs typeface="Lato Light"/>
                <a:sym typeface="Lato Light"/>
              </a:rPr>
              <a:t> till </a:t>
            </a:r>
            <a:r>
              <a:rPr lang="en-US" sz="2400" u="sng" strike="noStrike" dirty="0" err="1">
                <a:solidFill>
                  <a:srgbClr val="000000"/>
                </a:solidFill>
                <a:latin typeface="Lato Light"/>
                <a:ea typeface="Lato Light"/>
                <a:cs typeface="Lato Light"/>
                <a:sym typeface="Lato Light"/>
              </a:rPr>
              <a:t>arbetsmarknaden</a:t>
            </a:r>
            <a:r>
              <a:rPr lang="en-US" sz="2400" u="sng" strike="noStrike" dirty="0">
                <a:solidFill>
                  <a:srgbClr val="000000"/>
                </a:solidFill>
                <a:latin typeface="Lato Light"/>
                <a:ea typeface="Lato Light"/>
                <a:cs typeface="Lato Light"/>
                <a:sym typeface="Lato Light"/>
              </a:rPr>
              <a:t>.</a:t>
            </a:r>
          </a:p>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Certifieringar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kvalificerad</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tjänster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lärlingsprogram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yrkeslicenser</a:t>
            </a:r>
            <a:r>
              <a:rPr lang="en-US" sz="2400" u="none" strike="noStrike" dirty="0">
                <a:solidFill>
                  <a:srgbClr val="000000"/>
                </a:solidFill>
                <a:latin typeface="Lato Light"/>
                <a:ea typeface="Lato Light"/>
                <a:cs typeface="Lato Light"/>
                <a:sym typeface="Lato Light"/>
              </a:rPr>
              <a:t>. Om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bedömningssystem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konsekvent</a:t>
            </a:r>
            <a:r>
              <a:rPr lang="en-US" sz="2400" u="none" strike="noStrike" dirty="0">
                <a:solidFill>
                  <a:srgbClr val="000000"/>
                </a:solidFill>
                <a:latin typeface="Lato Light"/>
                <a:ea typeface="Lato Light"/>
                <a:cs typeface="Lato Light"/>
                <a:sym typeface="Lato Light"/>
              </a:rPr>
              <a:t> ger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klarar</a:t>
            </a:r>
            <a:r>
              <a:rPr lang="en-US" sz="2400" u="none" strike="noStrike" dirty="0">
                <a:solidFill>
                  <a:srgbClr val="000000"/>
                </a:solidFill>
                <a:latin typeface="Lato Light"/>
                <a:ea typeface="Lato Light"/>
                <a:cs typeface="Lato Light"/>
                <a:sym typeface="Lato Light"/>
              </a:rPr>
              <a:t> proven, </a:t>
            </a:r>
            <a:r>
              <a:rPr lang="en-US" sz="2400" u="none" strike="noStrike" dirty="0" err="1">
                <a:solidFill>
                  <a:srgbClr val="000000"/>
                </a:solidFill>
                <a:latin typeface="Lato Light"/>
                <a:ea typeface="Lato Light"/>
                <a:cs typeface="Lato Light"/>
                <a:sym typeface="Lato Light"/>
              </a:rPr>
              <a:t>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lämplig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I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kvalifikationer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persons </a:t>
            </a:r>
            <a:r>
              <a:rPr lang="en-US" sz="2400" u="none" strike="noStrike" dirty="0" err="1">
                <a:solidFill>
                  <a:srgbClr val="000000"/>
                </a:solidFill>
                <a:latin typeface="Lato Light"/>
                <a:ea typeface="Lato Light"/>
                <a:cs typeface="Lato Light"/>
                <a:sym typeface="Lato Light"/>
              </a:rPr>
              <a:t>yrkesmässiga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framtid</a:t>
            </a:r>
            <a:r>
              <a:rPr lang="en-US" sz="2400" u="none" strike="noStrike" dirty="0">
                <a:solidFill>
                  <a:srgbClr val="000000"/>
                </a:solidFill>
                <a:latin typeface="Lato Light"/>
                <a:ea typeface="Lato Light"/>
                <a:cs typeface="Lato Light"/>
                <a:sym typeface="Lato Light"/>
              </a:rPr>
              <a:t>.</a:t>
            </a:r>
          </a:p>
        </p:txBody>
      </p:sp>
      <p:sp>
        <p:nvSpPr>
          <p:cNvPr id="6" name="TextBox 6"/>
          <p:cNvSpPr txBox="1"/>
          <p:nvPr/>
        </p:nvSpPr>
        <p:spPr>
          <a:xfrm>
            <a:off x="1028700" y="7570184"/>
            <a:ext cx="7948618" cy="13811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a:solidFill>
                  <a:srgbClr val="000000"/>
                </a:solidFill>
                <a:latin typeface="Lato Italics"/>
                <a:ea typeface="Lato Italics"/>
                <a:cs typeface="Lato Italics"/>
                <a:sym typeface="Lato Italics"/>
              </a:rPr>
              <a:t>Kan du tänka dig någon situation där ett AI-verktyg oavsiktligt skulle kunna skada vissa elever?</a:t>
            </a:r>
          </a:p>
        </p:txBody>
      </p:sp>
      <p:grpSp>
        <p:nvGrpSpPr>
          <p:cNvPr id="7" name="Group 7"/>
          <p:cNvGrpSpPr/>
          <p:nvPr/>
        </p:nvGrpSpPr>
        <p:grpSpPr>
          <a:xfrm rot="-1491600">
            <a:off x="604036" y="7227560"/>
            <a:ext cx="757018" cy="704298"/>
            <a:chOff x="0" y="0"/>
            <a:chExt cx="1009358" cy="939063"/>
          </a:xfrm>
        </p:grpSpPr>
        <p:sp>
          <p:nvSpPr>
            <p:cNvPr id="8" name="Freeform 8"/>
            <p:cNvSpPr/>
            <p:nvPr/>
          </p:nvSpPr>
          <p:spPr>
            <a:xfrm>
              <a:off x="0" y="0"/>
              <a:ext cx="1009396" cy="939038"/>
            </a:xfrm>
            <a:custGeom>
              <a:avLst/>
              <a:gdLst/>
              <a:ahLst/>
              <a:cxnLst/>
              <a:rect l="l" t="t" r="r" b="b"/>
              <a:pathLst>
                <a:path w="1009396" h="939038">
                  <a:moveTo>
                    <a:pt x="0" y="0"/>
                  </a:moveTo>
                  <a:lnTo>
                    <a:pt x="1009396" y="0"/>
                  </a:lnTo>
                  <a:lnTo>
                    <a:pt x="1009396" y="939038"/>
                  </a:lnTo>
                  <a:lnTo>
                    <a:pt x="0" y="939038"/>
                  </a:lnTo>
                  <a:lnTo>
                    <a:pt x="0" y="0"/>
                  </a:lnTo>
                  <a:close/>
                </a:path>
              </a:pathLst>
            </a:custGeom>
            <a:blipFill>
              <a:blip r:embed="rId5"/>
              <a:stretch>
                <a:fillRect r="-19656" b="-894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18402"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l="-11258" r="-8727"/>
              </a:stretch>
            </a:blipFill>
          </p:spPr>
          <p:txBody>
            <a:bodyPr/>
            <a:lstStyle/>
            <a:p>
              <a:endParaRPr lang="es-ES"/>
            </a:p>
          </p:txBody>
        </p:sp>
      </p:grpSp>
      <p:sp>
        <p:nvSpPr>
          <p:cNvPr id="4" name="TextBox 4"/>
          <p:cNvSpPr txBox="1"/>
          <p:nvPr/>
        </p:nvSpPr>
        <p:spPr>
          <a:xfrm>
            <a:off x="1033311" y="1038225"/>
            <a:ext cx="9565384"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RISKER SOM UPPSTÅR FRÅN ANVÄNDNINGEN AV OTILLKORLIGA SYSTEM</a:t>
            </a:r>
          </a:p>
        </p:txBody>
      </p:sp>
      <p:sp>
        <p:nvSpPr>
          <p:cNvPr id="5" name="TextBox 5"/>
          <p:cNvSpPr txBox="1"/>
          <p:nvPr/>
        </p:nvSpPr>
        <p:spPr>
          <a:xfrm>
            <a:off x="1033311" y="2572747"/>
            <a:ext cx="9917922" cy="6343650"/>
          </a:xfrm>
          <a:prstGeom prst="rect">
            <a:avLst/>
          </a:prstGeom>
        </p:spPr>
        <p:txBody>
          <a:bodyPr lIns="0" tIns="0" rIns="0" bIns="0" rtlCol="0" anchor="t">
            <a:spAutoFit/>
          </a:bodyPr>
          <a:lstStyle/>
          <a:p>
            <a:pPr marL="0" lvl="0" indent="0" algn="just">
              <a:lnSpc>
                <a:spcPts val="264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Anpassade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lärplattformar</a:t>
            </a: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640"/>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Anpassningsbara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plattformar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anpassa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innehåll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baserat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elevers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prestationer</a:t>
            </a:r>
            <a:r>
              <a:rPr lang="en-US" sz="2400" u="none" strike="noStrike" dirty="0">
                <a:solidFill>
                  <a:srgbClr val="000000"/>
                </a:solidFill>
                <a:latin typeface="Lato Light" panose="020F0302020204030203" pitchFamily="34" charset="0"/>
                <a:ea typeface="Lato Light"/>
                <a:cs typeface="Lato Light"/>
                <a:sym typeface="Lato Light"/>
              </a:rPr>
              <a:t>. Men om den </a:t>
            </a:r>
            <a:r>
              <a:rPr lang="en-US" sz="2400" u="none" strike="noStrike" dirty="0" err="1">
                <a:solidFill>
                  <a:srgbClr val="000000"/>
                </a:solidFill>
                <a:latin typeface="Lato Light" panose="020F0302020204030203" pitchFamily="34" charset="0"/>
                <a:ea typeface="Lato Light"/>
                <a:cs typeface="Lato Light"/>
                <a:sym typeface="Lato Light"/>
              </a:rPr>
              <a:t>underliggande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informationen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återspeglar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partiska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antaganden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vissa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elever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hamna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förenklade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inlärningsvägar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begränsar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deras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framsteg</a:t>
            </a:r>
            <a:r>
              <a:rPr lang="en-US" sz="2400" u="none" strike="noStrike" dirty="0">
                <a:solidFill>
                  <a:srgbClr val="000000"/>
                </a:solidFill>
                <a:latin typeface="Lato Light" panose="020F0302020204030203" pitchFamily="34" charset="0"/>
                <a:ea typeface="Lato Light"/>
                <a:cs typeface="Lato Light"/>
                <a:sym typeface="Lato Light"/>
              </a:rPr>
              <a:t>. Det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verkar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personifiering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själva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verket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sänka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förväntningarna</a:t>
            </a:r>
            <a:r>
              <a:rPr lang="en-US" sz="2400" u="none" strike="noStrike" dirty="0">
                <a:solidFill>
                  <a:srgbClr val="000000"/>
                </a:solidFill>
                <a:latin typeface="Lato Light" panose="020F0302020204030203" pitchFamily="34" charset="0"/>
                <a:ea typeface="Lato Light"/>
                <a:cs typeface="Lato Light"/>
                <a:sym typeface="Lato Light"/>
              </a:rPr>
              <a:t> för </a:t>
            </a:r>
            <a:r>
              <a:rPr lang="en-US" sz="2400" u="none" strike="noStrike" dirty="0" err="1">
                <a:solidFill>
                  <a:srgbClr val="000000"/>
                </a:solidFill>
                <a:latin typeface="Lato Light" panose="020F0302020204030203" pitchFamily="34" charset="0"/>
                <a:ea typeface="Lato Light"/>
                <a:cs typeface="Lato Light"/>
                <a:sym typeface="Lato Light"/>
              </a:rPr>
              <a:t>vissa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grupper</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64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Automatiserade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utvärderingssystem</a:t>
            </a: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640"/>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Automatiserade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bedömningsverktyg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förbättra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effektiviteten</a:t>
            </a:r>
            <a:r>
              <a:rPr lang="en-US" sz="2400" u="none" strike="noStrike" dirty="0">
                <a:solidFill>
                  <a:srgbClr val="000000"/>
                </a:solidFill>
                <a:latin typeface="Lato Light" panose="020F0302020204030203" pitchFamily="34" charset="0"/>
                <a:ea typeface="Lato Light"/>
                <a:cs typeface="Lato Light"/>
                <a:sym typeface="Lato Light"/>
              </a:rPr>
              <a:t>, men de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gynna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vissa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språkliga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stilar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svarsformat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eller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hastighet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bekostnad</a:t>
            </a:r>
            <a:r>
              <a:rPr lang="en-US" sz="2400" u="none" strike="noStrike" dirty="0">
                <a:solidFill>
                  <a:srgbClr val="000000"/>
                </a:solidFill>
                <a:latin typeface="Lato Light" panose="020F0302020204030203" pitchFamily="34" charset="0"/>
                <a:ea typeface="Lato Light"/>
                <a:cs typeface="Lato Light"/>
                <a:sym typeface="Lato Light"/>
              </a:rPr>
              <a:t> av </a:t>
            </a:r>
            <a:r>
              <a:rPr lang="en-US" sz="2400" u="none" strike="noStrike" dirty="0" err="1">
                <a:solidFill>
                  <a:srgbClr val="000000"/>
                </a:solidFill>
                <a:latin typeface="Lato Light" panose="020F0302020204030203" pitchFamily="34" charset="0"/>
                <a:ea typeface="Lato Light"/>
                <a:cs typeface="Lato Light"/>
                <a:sym typeface="Lato Light"/>
              </a:rPr>
              <a:t>djup</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praktisk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kompetens</a:t>
            </a:r>
            <a:r>
              <a:rPr lang="en-US" sz="2400" u="none" strike="noStrike" dirty="0">
                <a:solidFill>
                  <a:srgbClr val="000000"/>
                </a:solidFill>
                <a:latin typeface="Lato Light" panose="020F0302020204030203" pitchFamily="34" charset="0"/>
                <a:ea typeface="Lato Light"/>
                <a:cs typeface="Lato Light"/>
                <a:sym typeface="Lato Light"/>
              </a:rPr>
              <a:t>. I </a:t>
            </a:r>
            <a:r>
              <a:rPr lang="en-US" sz="2400" u="none" strike="noStrike" dirty="0" err="1">
                <a:solidFill>
                  <a:srgbClr val="000000"/>
                </a:solidFill>
                <a:latin typeface="Lato Light" panose="020F0302020204030203" pitchFamily="34" charset="0"/>
                <a:ea typeface="Lato Light"/>
                <a:cs typeface="Lato Light"/>
                <a:sym typeface="Lato Light"/>
              </a:rPr>
              <a:t>professionella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sammanhang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detta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missgynna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vuxna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elever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lär</a:t>
            </a:r>
            <a:r>
              <a:rPr lang="en-US" sz="2400" u="none" strike="noStrike" dirty="0">
                <a:solidFill>
                  <a:srgbClr val="000000"/>
                </a:solidFill>
                <a:latin typeface="Lato Light" panose="020F0302020204030203" pitchFamily="34" charset="0"/>
                <a:ea typeface="Lato Light"/>
                <a:cs typeface="Lato Light"/>
                <a:sym typeface="Lato Light"/>
              </a:rPr>
              <a:t> sig </a:t>
            </a:r>
            <a:r>
              <a:rPr lang="en-US" sz="2400" u="none" strike="noStrike" dirty="0" err="1">
                <a:solidFill>
                  <a:srgbClr val="000000"/>
                </a:solidFill>
                <a:latin typeface="Lato Light" panose="020F0302020204030203" pitchFamily="34" charset="0"/>
                <a:ea typeface="Lato Light"/>
                <a:cs typeface="Lato Light"/>
                <a:sym typeface="Lato Light"/>
              </a:rPr>
              <a:t>ett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andraspråk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eller</a:t>
            </a:r>
            <a:r>
              <a:rPr lang="en-US" sz="2400" u="none" strike="noStrike" dirty="0">
                <a:solidFill>
                  <a:srgbClr val="000000"/>
                </a:solidFill>
                <a:latin typeface="Lato Light" panose="020F0302020204030203" pitchFamily="34" charset="0"/>
                <a:ea typeface="Lato Light"/>
                <a:cs typeface="Lato Light"/>
                <a:sym typeface="Lato Light"/>
              </a:rPr>
              <a:t> de med </a:t>
            </a:r>
            <a:r>
              <a:rPr lang="en-US" sz="2400" u="none" strike="noStrike" dirty="0" err="1">
                <a:solidFill>
                  <a:srgbClr val="000000"/>
                </a:solidFill>
                <a:latin typeface="Lato Light" panose="020F0302020204030203" pitchFamily="34" charset="0"/>
                <a:ea typeface="Lato Light"/>
                <a:cs typeface="Lato Light"/>
                <a:sym typeface="Lato Light"/>
              </a:rPr>
              <a:t>icke-traditionell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utbildningsbakgrund</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640"/>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Verktyg</a:t>
            </a:r>
            <a:r>
              <a:rPr lang="en-US" sz="2400" b="1" u="none" strike="noStrike" dirty="0">
                <a:solidFill>
                  <a:srgbClr val="000000"/>
                </a:solidFill>
                <a:latin typeface="Lato Light" panose="020F0302020204030203" pitchFamily="34" charset="0"/>
                <a:ea typeface="Lato Bold"/>
                <a:cs typeface="Lato Bold"/>
                <a:sym typeface="Lato Bold"/>
              </a:rPr>
              <a:t> för </a:t>
            </a:r>
            <a:r>
              <a:rPr lang="en-US" sz="2400" b="1" u="none" strike="noStrike" dirty="0" err="1">
                <a:solidFill>
                  <a:srgbClr val="000000"/>
                </a:solidFill>
                <a:latin typeface="Lato Light" panose="020F0302020204030203" pitchFamily="34" charset="0"/>
                <a:ea typeface="Lato Bold"/>
                <a:cs typeface="Lato Bold"/>
                <a:sym typeface="Lato Bold"/>
              </a:rPr>
              <a:t>karriärvägledning</a:t>
            </a:r>
            <a:endParaRPr lang="en-US" sz="2400" b="1" u="none" strike="noStrike" dirty="0">
              <a:solidFill>
                <a:srgbClr val="000000"/>
              </a:solidFill>
              <a:latin typeface="Lato Light" panose="020F0302020204030203" pitchFamily="34" charset="0"/>
              <a:ea typeface="Lato Bold"/>
              <a:cs typeface="Lato Bold"/>
              <a:sym typeface="Lato Bold"/>
            </a:endParaRPr>
          </a:p>
          <a:p>
            <a:pPr marL="0" lvl="0" indent="0" algn="just">
              <a:lnSpc>
                <a:spcPts val="2640"/>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AI-</a:t>
            </a:r>
            <a:r>
              <a:rPr lang="en-US" sz="2400" u="none" strike="noStrike" dirty="0" err="1">
                <a:solidFill>
                  <a:srgbClr val="000000"/>
                </a:solidFill>
                <a:latin typeface="Lato Light" panose="020F0302020204030203" pitchFamily="34" charset="0"/>
                <a:ea typeface="Lato Light"/>
                <a:cs typeface="Lato Light"/>
                <a:sym typeface="Lato Light"/>
              </a:rPr>
              <a:t>baserade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karriärvägledningssystem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föreslå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möjligheter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baserat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mönster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upptäcks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historisk</a:t>
            </a:r>
            <a:r>
              <a:rPr lang="en-US" sz="2400" u="none" strike="noStrike" dirty="0">
                <a:solidFill>
                  <a:srgbClr val="000000"/>
                </a:solidFill>
                <a:latin typeface="Lato Light" panose="020F0302020204030203" pitchFamily="34" charset="0"/>
                <a:ea typeface="Lato Light"/>
                <a:cs typeface="Lato Light"/>
                <a:sym typeface="Lato Light"/>
              </a:rPr>
              <a:t> data. Om dessa data </a:t>
            </a:r>
            <a:r>
              <a:rPr lang="en-US" sz="2400" u="none" strike="noStrike" dirty="0" err="1">
                <a:solidFill>
                  <a:srgbClr val="000000"/>
                </a:solidFill>
                <a:latin typeface="Lato Light" panose="020F0302020204030203" pitchFamily="34" charset="0"/>
                <a:ea typeface="Lato Light"/>
                <a:cs typeface="Lato Light"/>
                <a:sym typeface="Lato Light"/>
              </a:rPr>
              <a:t>avslöjar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ojämlik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tillgång</a:t>
            </a:r>
            <a:r>
              <a:rPr lang="en-US" sz="2400" u="none" strike="noStrike" dirty="0">
                <a:solidFill>
                  <a:srgbClr val="000000"/>
                </a:solidFill>
                <a:latin typeface="Lato Light" panose="020F0302020204030203" pitchFamily="34" charset="0"/>
                <a:ea typeface="Lato Light"/>
                <a:cs typeface="Lato Light"/>
                <a:sym typeface="Lato Light"/>
              </a:rPr>
              <a:t> till </a:t>
            </a:r>
            <a:r>
              <a:rPr lang="en-US" sz="2400" u="none" strike="noStrike" dirty="0" err="1">
                <a:solidFill>
                  <a:srgbClr val="000000"/>
                </a:solidFill>
                <a:latin typeface="Lato Light" panose="020F0302020204030203" pitchFamily="34" charset="0"/>
                <a:ea typeface="Lato Light"/>
                <a:cs typeface="Lato Light"/>
                <a:sym typeface="Lato Light"/>
              </a:rPr>
              <a:t>vissa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yrken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systemet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oavsiktligt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rikta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studenter</a:t>
            </a:r>
            <a:r>
              <a:rPr lang="en-US" sz="2400" u="none" strike="noStrike" dirty="0">
                <a:solidFill>
                  <a:srgbClr val="000000"/>
                </a:solidFill>
                <a:latin typeface="Lato Light" panose="020F0302020204030203" pitchFamily="34" charset="0"/>
                <a:ea typeface="Lato Light"/>
                <a:cs typeface="Lato Light"/>
                <a:sym typeface="Lato Light"/>
              </a:rPr>
              <a:t> mot </a:t>
            </a:r>
            <a:r>
              <a:rPr lang="en-US" sz="2400" u="none" strike="noStrike" dirty="0" err="1">
                <a:solidFill>
                  <a:srgbClr val="000000"/>
                </a:solidFill>
                <a:latin typeface="Lato Light" panose="020F0302020204030203" pitchFamily="34" charset="0"/>
                <a:ea typeface="Lato Light"/>
                <a:cs typeface="Lato Light"/>
                <a:sym typeface="Lato Light"/>
              </a:rPr>
              <a:t>karriärer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återspeglar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tidigare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ojämlikheter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snarare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än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deras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framtida</a:t>
            </a:r>
            <a:r>
              <a:rPr lang="en-US" sz="2400" u="none" strike="noStrike" dirty="0">
                <a:solidFill>
                  <a:srgbClr val="000000"/>
                </a:solidFill>
                <a:latin typeface="Lato Light" panose="020F0302020204030203" pitchFamily="34" charset="0"/>
                <a:ea typeface="Lato Light"/>
                <a:cs typeface="Lato Light"/>
                <a:sym typeface="Lato Light"/>
              </a:rPr>
              <a:t> potential.</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77688" y="2324100"/>
            <a:ext cx="10081612" cy="6001643"/>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a:t>
            </a:r>
            <a:r>
              <a:rPr lang="en-US" sz="2400" u="none" strike="noStrike" dirty="0">
                <a:solidFill>
                  <a:srgbClr val="000000"/>
                </a:solidFill>
                <a:latin typeface="Lato Light"/>
                <a:ea typeface="Lato Light"/>
                <a:cs typeface="Lato Light"/>
                <a:sym typeface="Lato Light"/>
              </a:rPr>
              <a:t> till med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t>
            </a:r>
            <a:r>
              <a:rPr lang="en-US" sz="2400" u="none" strike="noStrike" dirty="0">
                <a:solidFill>
                  <a:srgbClr val="000000"/>
                </a:solidFill>
                <a:latin typeface="Lato Light"/>
                <a:ea typeface="Lato Light"/>
                <a:cs typeface="Lato Light"/>
                <a:sym typeface="Lato Light"/>
              </a:rPr>
              <a:t>, feedback, </a:t>
            </a:r>
            <a:r>
              <a:rPr lang="en-US" sz="2400" u="none" strike="noStrike" dirty="0" err="1">
                <a:solidFill>
                  <a:srgbClr val="000000"/>
                </a:solidFill>
                <a:latin typeface="Lato Light"/>
                <a:ea typeface="Lato Light"/>
                <a:cs typeface="Lato Light"/>
                <a:sym typeface="Lato Light"/>
              </a:rPr>
              <a:t>personligt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karriärvägledning</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dock </a:t>
            </a:r>
            <a:r>
              <a:rPr lang="en-US" sz="2400" u="none" strike="noStrike" dirty="0" err="1">
                <a:solidFill>
                  <a:srgbClr val="000000"/>
                </a:solidFill>
                <a:latin typeface="Lato Light"/>
                <a:ea typeface="Lato Light"/>
                <a:cs typeface="Lato Light"/>
                <a:sym typeface="Lato Light"/>
              </a:rPr>
              <a:t>användas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professionellt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kontinuerlig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känner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era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visar</a:t>
            </a:r>
            <a:r>
              <a:rPr lang="en-US" sz="2400" u="none" strike="noStrike" dirty="0">
                <a:solidFill>
                  <a:srgbClr val="000000"/>
                </a:solidFill>
                <a:latin typeface="Lato Light"/>
                <a:ea typeface="Lato Light"/>
                <a:cs typeface="Lato Light"/>
                <a:sym typeface="Lato Light"/>
              </a:rPr>
              <a:t>. Ni </a:t>
            </a:r>
            <a:r>
              <a:rPr lang="en-US" sz="2400" u="none" strike="noStrike" dirty="0" err="1">
                <a:solidFill>
                  <a:srgbClr val="000000"/>
                </a:solidFill>
                <a:latin typeface="Lato Light"/>
                <a:ea typeface="Lato Light"/>
                <a:cs typeface="Lato Light"/>
                <a:sym typeface="Lato Light"/>
              </a:rPr>
              <a:t>förstår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bakgrund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motivationer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inlärningstakt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aspekter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svåra</a:t>
            </a:r>
            <a:r>
              <a:rPr lang="en-US" sz="2400" u="none" strike="noStrike" dirty="0">
                <a:solidFill>
                  <a:srgbClr val="000000"/>
                </a:solidFill>
                <a:latin typeface="Lato Light"/>
                <a:ea typeface="Lato Light"/>
                <a:cs typeface="Lato Light"/>
                <a:sym typeface="Lato Light"/>
              </a:rPr>
              <a:t> för AI-system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fånga</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Av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anledning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övervakning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fortfarande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träningsmiljöer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instruktörer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tolka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feedbacken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förslagen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AI:n</a:t>
            </a:r>
            <a:r>
              <a:rPr lang="en-US" sz="2400" u="none" strike="noStrike" dirty="0">
                <a:solidFill>
                  <a:srgbClr val="000000"/>
                </a:solidFill>
                <a:latin typeface="Lato Light"/>
                <a:ea typeface="Lato Light"/>
                <a:cs typeface="Lato Light"/>
                <a:sym typeface="Lato Light"/>
              </a:rPr>
              <a:t>.</a:t>
            </a: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Frågeresultat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ovanliga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potentiellt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a:t>
            </a: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Innan du </a:t>
            </a:r>
            <a:r>
              <a:rPr lang="en-US" sz="2400" u="none" strike="noStrike" dirty="0" err="1">
                <a:solidFill>
                  <a:srgbClr val="000000"/>
                </a:solidFill>
                <a:latin typeface="Lato Light"/>
                <a:ea typeface="Lato Light"/>
                <a:cs typeface="Lato Light"/>
                <a:sym typeface="Lato Light"/>
              </a:rPr>
              <a:t>fattar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ta </a:t>
            </a:r>
            <a:r>
              <a:rPr lang="en-US" sz="2400" u="none" strike="noStrike" dirty="0" err="1">
                <a:solidFill>
                  <a:srgbClr val="000000"/>
                </a:solidFill>
                <a:latin typeface="Lato Light"/>
                <a:ea typeface="Lato Light"/>
                <a:cs typeface="Lato Light"/>
                <a:sym typeface="Lato Light"/>
              </a:rPr>
              <a:t>hänsyn</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studentens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individuella</a:t>
            </a:r>
            <a:r>
              <a:rPr lang="en-US" sz="2400" u="none" strike="noStrike" dirty="0">
                <a:solidFill>
                  <a:srgbClr val="000000"/>
                </a:solidFill>
                <a:latin typeface="Lato Light"/>
                <a:ea typeface="Lato Light"/>
                <a:cs typeface="Lato Light"/>
                <a:sym typeface="Lato Light"/>
              </a:rPr>
              <a:t> situation.</a:t>
            </a: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Ingrip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negativt</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7177688" y="1038225"/>
            <a:ext cx="8416082"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VIKTIGHETEN AV MÄNSKLIG ÖVERVAKNING</a:t>
            </a:r>
          </a:p>
        </p:txBody>
      </p:sp>
      <p:grpSp>
        <p:nvGrpSpPr>
          <p:cNvPr id="4" name="Group 4"/>
          <p:cNvGrpSpPr/>
          <p:nvPr/>
        </p:nvGrpSpPr>
        <p:grpSpPr>
          <a:xfrm>
            <a:off x="-767944" y="0"/>
            <a:ext cx="7349747" cy="10287000"/>
            <a:chOff x="0" y="0"/>
            <a:chExt cx="9799663" cy="13716000"/>
          </a:xfrm>
        </p:grpSpPr>
        <p:sp>
          <p:nvSpPr>
            <p:cNvPr id="5" name="Freeform 5"/>
            <p:cNvSpPr/>
            <p:nvPr/>
          </p:nvSpPr>
          <p:spPr>
            <a:xfrm>
              <a:off x="0" y="0"/>
              <a:ext cx="9799701" cy="13716000"/>
            </a:xfrm>
            <a:custGeom>
              <a:avLst/>
              <a:gdLst/>
              <a:ahLst/>
              <a:cxnLst/>
              <a:rect l="l" t="t" r="r" b="b"/>
              <a:pathLst>
                <a:path w="9799701" h="13716000">
                  <a:moveTo>
                    <a:pt x="0" y="0"/>
                  </a:moveTo>
                  <a:lnTo>
                    <a:pt x="9799701" y="0"/>
                  </a:lnTo>
                  <a:lnTo>
                    <a:pt x="9799701"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56605" y="1085850"/>
            <a:ext cx="990269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VAR INFILTRERAR PARTISKHET ETT SYSTEM FÖR ARTIFICIELL INTELLIGENS?</a:t>
            </a:r>
          </a:p>
        </p:txBody>
      </p:sp>
      <p:grpSp>
        <p:nvGrpSpPr>
          <p:cNvPr id="3" name="Group 3"/>
          <p:cNvGrpSpPr/>
          <p:nvPr/>
        </p:nvGrpSpPr>
        <p:grpSpPr>
          <a:xfrm>
            <a:off x="0" y="0"/>
            <a:ext cx="6858000" cy="10287000"/>
            <a:chOff x="0" y="0"/>
            <a:chExt cx="9144000" cy="13716000"/>
          </a:xfrm>
        </p:grpSpPr>
        <p:sp>
          <p:nvSpPr>
            <p:cNvPr id="4" name="Freeform 4"/>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a:off x="7356605" y="2533707"/>
            <a:ext cx="9902695" cy="666669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källor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certifieringsprocesser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studentstöd</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källor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finns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fyra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huvudsakliga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källor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partiskhet</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data.</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Algoritmisk</a:t>
            </a:r>
            <a:r>
              <a:rPr lang="en-US" sz="2400" u="none" strike="noStrike" dirty="0">
                <a:solidFill>
                  <a:srgbClr val="000000"/>
                </a:solidFill>
                <a:latin typeface="Lato Light"/>
                <a:ea typeface="Lato Light"/>
                <a:cs typeface="Lato Light"/>
                <a:sym typeface="Lato Light"/>
              </a:rPr>
              <a:t> bias.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beslutsfattande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Viesor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a:t>
            </a:r>
            <a:r>
              <a:rPr lang="en-US" sz="2400" u="none" strike="noStrike" dirty="0">
                <a:solidFill>
                  <a:srgbClr val="000000"/>
                </a:solidFill>
                <a:latin typeface="Lato Light"/>
                <a:ea typeface="Lato Light"/>
                <a:cs typeface="Lato Light"/>
                <a:sym typeface="Lato Light"/>
              </a:rPr>
              <a:t> AI.</a:t>
            </a:r>
          </a:p>
        </p:txBody>
      </p:sp>
      <p:grpSp>
        <p:nvGrpSpPr>
          <p:cNvPr id="6" name="Group 6"/>
          <p:cNvGrpSpPr/>
          <p:nvPr/>
        </p:nvGrpSpPr>
        <p:grpSpPr>
          <a:xfrm>
            <a:off x="8004201" y="5253179"/>
            <a:ext cx="719128" cy="780336"/>
            <a:chOff x="0" y="0"/>
            <a:chExt cx="958837" cy="1040448"/>
          </a:xfrm>
        </p:grpSpPr>
        <p:sp>
          <p:nvSpPr>
            <p:cNvPr id="7" name="Freeform 7"/>
            <p:cNvSpPr/>
            <p:nvPr/>
          </p:nvSpPr>
          <p:spPr>
            <a:xfrm>
              <a:off x="0" y="0"/>
              <a:ext cx="958850" cy="1040384"/>
            </a:xfrm>
            <a:custGeom>
              <a:avLst/>
              <a:gdLst/>
              <a:ahLst/>
              <a:cxnLst/>
              <a:rect l="l" t="t" r="r" b="b"/>
              <a:pathLst>
                <a:path w="958850" h="1040384">
                  <a:moveTo>
                    <a:pt x="0" y="0"/>
                  </a:moveTo>
                  <a:lnTo>
                    <a:pt x="958850" y="0"/>
                  </a:lnTo>
                  <a:lnTo>
                    <a:pt x="958850" y="1040384"/>
                  </a:lnTo>
                  <a:lnTo>
                    <a:pt x="0" y="1040384"/>
                  </a:lnTo>
                  <a:lnTo>
                    <a:pt x="0" y="0"/>
                  </a:lnTo>
                  <a:close/>
                </a:path>
              </a:pathLst>
            </a:custGeom>
            <a:blipFill>
              <a:blip r:embed="rId5"/>
              <a:stretch>
                <a:fillRect r="1" b="-6"/>
              </a:stretch>
            </a:blipFill>
          </p:spPr>
          <p:txBody>
            <a:bodyPr/>
            <a:lstStyle/>
            <a:p>
              <a:endParaRPr lang="es-ES"/>
            </a:p>
          </p:txBody>
        </p:sp>
      </p:grpSp>
      <p:grpSp>
        <p:nvGrpSpPr>
          <p:cNvPr id="8" name="Group 8"/>
          <p:cNvGrpSpPr/>
          <p:nvPr/>
        </p:nvGrpSpPr>
        <p:grpSpPr>
          <a:xfrm>
            <a:off x="8070763" y="6319607"/>
            <a:ext cx="683295" cy="780336"/>
            <a:chOff x="0" y="0"/>
            <a:chExt cx="911060" cy="1040448"/>
          </a:xfrm>
        </p:grpSpPr>
        <p:sp>
          <p:nvSpPr>
            <p:cNvPr id="9" name="Freeform 9"/>
            <p:cNvSpPr/>
            <p:nvPr/>
          </p:nvSpPr>
          <p:spPr>
            <a:xfrm>
              <a:off x="0" y="0"/>
              <a:ext cx="911098" cy="1040384"/>
            </a:xfrm>
            <a:custGeom>
              <a:avLst/>
              <a:gdLst/>
              <a:ahLst/>
              <a:cxnLst/>
              <a:rect l="l" t="t" r="r" b="b"/>
              <a:pathLst>
                <a:path w="911098" h="1040384">
                  <a:moveTo>
                    <a:pt x="0" y="0"/>
                  </a:moveTo>
                  <a:lnTo>
                    <a:pt x="911098" y="0"/>
                  </a:lnTo>
                  <a:lnTo>
                    <a:pt x="911098" y="1040384"/>
                  </a:lnTo>
                  <a:lnTo>
                    <a:pt x="0" y="1040384"/>
                  </a:lnTo>
                  <a:lnTo>
                    <a:pt x="0" y="0"/>
                  </a:lnTo>
                  <a:close/>
                </a:path>
              </a:pathLst>
            </a:custGeom>
            <a:blipFill>
              <a:blip r:embed="rId6"/>
              <a:stretch>
                <a:fillRect r="4" b="-6"/>
              </a:stretch>
            </a:blipFill>
          </p:spPr>
          <p:txBody>
            <a:bodyPr/>
            <a:lstStyle/>
            <a:p>
              <a:endParaRPr lang="es-ES"/>
            </a:p>
          </p:txBody>
        </p:sp>
      </p:grpSp>
      <p:grpSp>
        <p:nvGrpSpPr>
          <p:cNvPr id="10" name="Group 10"/>
          <p:cNvGrpSpPr/>
          <p:nvPr/>
        </p:nvGrpSpPr>
        <p:grpSpPr>
          <a:xfrm>
            <a:off x="8070792" y="7482060"/>
            <a:ext cx="683295" cy="725453"/>
            <a:chOff x="0" y="0"/>
            <a:chExt cx="911060" cy="967270"/>
          </a:xfrm>
        </p:grpSpPr>
        <p:sp>
          <p:nvSpPr>
            <p:cNvPr id="11" name="Freeform 11"/>
            <p:cNvSpPr/>
            <p:nvPr/>
          </p:nvSpPr>
          <p:spPr>
            <a:xfrm>
              <a:off x="0" y="0"/>
              <a:ext cx="911098" cy="967232"/>
            </a:xfrm>
            <a:custGeom>
              <a:avLst/>
              <a:gdLst/>
              <a:ahLst/>
              <a:cxnLst/>
              <a:rect l="l" t="t" r="r" b="b"/>
              <a:pathLst>
                <a:path w="911098" h="967232">
                  <a:moveTo>
                    <a:pt x="0" y="0"/>
                  </a:moveTo>
                  <a:lnTo>
                    <a:pt x="911098" y="0"/>
                  </a:lnTo>
                  <a:lnTo>
                    <a:pt x="911098" y="967232"/>
                  </a:lnTo>
                  <a:lnTo>
                    <a:pt x="0" y="967232"/>
                  </a:lnTo>
                  <a:lnTo>
                    <a:pt x="0" y="0"/>
                  </a:lnTo>
                  <a:close/>
                </a:path>
              </a:pathLst>
            </a:custGeom>
            <a:blipFill>
              <a:blip r:embed="rId7"/>
              <a:stretch>
                <a:fillRect r="4" b="-3"/>
              </a:stretch>
            </a:blipFill>
          </p:spPr>
          <p:txBody>
            <a:bodyPr/>
            <a:lstStyle/>
            <a:p>
              <a:endParaRPr lang="es-ES"/>
            </a:p>
          </p:txBody>
        </p:sp>
      </p:grpSp>
      <p:grpSp>
        <p:nvGrpSpPr>
          <p:cNvPr id="12" name="Group 12"/>
          <p:cNvGrpSpPr/>
          <p:nvPr/>
        </p:nvGrpSpPr>
        <p:grpSpPr>
          <a:xfrm>
            <a:off x="8113196" y="8493147"/>
            <a:ext cx="683295" cy="795899"/>
            <a:chOff x="0" y="0"/>
            <a:chExt cx="911060" cy="1061199"/>
          </a:xfrm>
        </p:grpSpPr>
        <p:sp>
          <p:nvSpPr>
            <p:cNvPr id="13" name="Freeform 13"/>
            <p:cNvSpPr/>
            <p:nvPr/>
          </p:nvSpPr>
          <p:spPr>
            <a:xfrm>
              <a:off x="0" y="0"/>
              <a:ext cx="911098" cy="1061212"/>
            </a:xfrm>
            <a:custGeom>
              <a:avLst/>
              <a:gdLst/>
              <a:ahLst/>
              <a:cxnLst/>
              <a:rect l="l" t="t" r="r" b="b"/>
              <a:pathLst>
                <a:path w="911098" h="1061212">
                  <a:moveTo>
                    <a:pt x="0" y="0"/>
                  </a:moveTo>
                  <a:lnTo>
                    <a:pt x="911098" y="0"/>
                  </a:lnTo>
                  <a:lnTo>
                    <a:pt x="911098" y="1061212"/>
                  </a:lnTo>
                  <a:lnTo>
                    <a:pt x="0" y="1061212"/>
                  </a:lnTo>
                  <a:lnTo>
                    <a:pt x="0" y="0"/>
                  </a:lnTo>
                  <a:close/>
                </a:path>
              </a:pathLst>
            </a:custGeom>
            <a:blipFill>
              <a:blip r:embed="rId8"/>
              <a:stretch>
                <a:fillRect r="4" b="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7" r="-58916"/>
              </a:stretch>
            </a:blipFill>
          </p:spPr>
          <p:txBody>
            <a:bodyPr/>
            <a:lstStyle/>
            <a:p>
              <a:endParaRPr lang="es-ES"/>
            </a:p>
          </p:txBody>
        </p:sp>
      </p:grpSp>
      <p:sp>
        <p:nvSpPr>
          <p:cNvPr id="4" name="TextBox 4"/>
          <p:cNvSpPr txBox="1"/>
          <p:nvPr/>
        </p:nvSpPr>
        <p:spPr>
          <a:xfrm>
            <a:off x="1028700" y="1038225"/>
            <a:ext cx="518655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DATAFÖRVRINING</a:t>
            </a:r>
          </a:p>
        </p:txBody>
      </p:sp>
      <p:sp>
        <p:nvSpPr>
          <p:cNvPr id="5" name="TextBox 5"/>
          <p:cNvSpPr txBox="1"/>
          <p:nvPr/>
        </p:nvSpPr>
        <p:spPr>
          <a:xfrm>
            <a:off x="1028700" y="1876425"/>
            <a:ext cx="9260401" cy="5343525"/>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Databias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uppstår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informationen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träna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rättvist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representerar</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grupper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Uppgifterna</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huvudsakligen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heltidsarbete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vuxna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yrkesinriktade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omskolningsprogram</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Prestationsdata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inskrivna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akademiska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kurser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lärlingar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praktikanter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Historiska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dokument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belyser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ojämlika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tillgången</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praktikplatser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utrustning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certifieringsprogram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mentorskap</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Om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underrepresenterade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historiskt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missgynnade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mindre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exakta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förutsägelser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för dem.</a:t>
            </a:r>
          </a:p>
        </p:txBody>
      </p:sp>
      <p:grpSp>
        <p:nvGrpSpPr>
          <p:cNvPr id="6" name="Group 6"/>
          <p:cNvGrpSpPr/>
          <p:nvPr/>
        </p:nvGrpSpPr>
        <p:grpSpPr>
          <a:xfrm>
            <a:off x="1954829" y="8002326"/>
            <a:ext cx="6897644" cy="2036233"/>
            <a:chOff x="0" y="0"/>
            <a:chExt cx="8711954" cy="2571830"/>
          </a:xfrm>
        </p:grpSpPr>
        <p:sp>
          <p:nvSpPr>
            <p:cNvPr id="7" name="Freeform 7"/>
            <p:cNvSpPr/>
            <p:nvPr/>
          </p:nvSpPr>
          <p:spPr>
            <a:xfrm>
              <a:off x="0" y="0"/>
              <a:ext cx="8711954" cy="2571759"/>
            </a:xfrm>
            <a:custGeom>
              <a:avLst/>
              <a:gdLst/>
              <a:ahLst/>
              <a:cxnLst/>
              <a:rect l="l" t="t" r="r" b="b"/>
              <a:pathLst>
                <a:path w="8711954" h="2571759">
                  <a:moveTo>
                    <a:pt x="0" y="0"/>
                  </a:moveTo>
                  <a:lnTo>
                    <a:pt x="8711954" y="0"/>
                  </a:lnTo>
                  <a:lnTo>
                    <a:pt x="8711954" y="2571759"/>
                  </a:lnTo>
                  <a:lnTo>
                    <a:pt x="0" y="2571759"/>
                  </a:lnTo>
                  <a:lnTo>
                    <a:pt x="0" y="0"/>
                  </a:lnTo>
                  <a:close/>
                </a:path>
              </a:pathLst>
            </a:custGeom>
            <a:blipFill>
              <a:blip r:embed="rId5"/>
              <a:stretch>
                <a:fillRect l="-4971" t="-35874" r="-2662"/>
              </a:stretch>
            </a:blipFill>
          </p:spPr>
          <p:txBody>
            <a:bodyPr/>
            <a:lstStyle/>
            <a:p>
              <a:endParaRPr lang="es-ES"/>
            </a:p>
          </p:txBody>
        </p:sp>
      </p:grpSp>
      <p:sp>
        <p:nvSpPr>
          <p:cNvPr id="8" name="TextBox 8"/>
          <p:cNvSpPr txBox="1"/>
          <p:nvPr/>
        </p:nvSpPr>
        <p:spPr>
          <a:xfrm>
            <a:off x="2589221" y="8591818"/>
            <a:ext cx="5628862" cy="676275"/>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err="1">
                <a:solidFill>
                  <a:srgbClr val="000000"/>
                </a:solidFill>
                <a:latin typeface="Lato Light" panose="020F0302020204030203" pitchFamily="34" charset="0"/>
                <a:ea typeface="Lato"/>
                <a:cs typeface="Lato"/>
                <a:sym typeface="Lato"/>
              </a:rPr>
              <a:t>Fråga</a:t>
            </a:r>
            <a:r>
              <a:rPr lang="en-US" sz="2800" u="none" strike="noStrike" dirty="0">
                <a:solidFill>
                  <a:srgbClr val="000000"/>
                </a:solidFill>
                <a:latin typeface="Lato Light" panose="020F0302020204030203" pitchFamily="34" charset="0"/>
                <a:ea typeface="Lato"/>
                <a:cs typeface="Lato"/>
                <a:sym typeface="Lato"/>
              </a:rPr>
              <a:t> dig </a:t>
            </a:r>
            <a:r>
              <a:rPr lang="en-US" sz="2800" u="none" strike="noStrike" dirty="0" err="1">
                <a:solidFill>
                  <a:srgbClr val="000000"/>
                </a:solidFill>
                <a:latin typeface="Lato Light" panose="020F0302020204030203" pitchFamily="34" charset="0"/>
                <a:ea typeface="Lato"/>
                <a:cs typeface="Lato"/>
                <a:sym typeface="Lato"/>
              </a:rPr>
              <a:t>själv</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Återspeglar</a:t>
            </a:r>
            <a:r>
              <a:rPr lang="en-US" sz="2800" u="none" strike="noStrike" dirty="0">
                <a:solidFill>
                  <a:srgbClr val="000000"/>
                </a:solidFill>
                <a:latin typeface="Lato Light" panose="020F0302020204030203" pitchFamily="34" charset="0"/>
                <a:ea typeface="Lato"/>
                <a:cs typeface="Lato"/>
                <a:sym typeface="Lato"/>
              </a:rPr>
              <a:t> det </a:t>
            </a:r>
            <a:r>
              <a:rPr lang="en-US" sz="2800" u="none" strike="noStrike" dirty="0" err="1">
                <a:solidFill>
                  <a:srgbClr val="000000"/>
                </a:solidFill>
                <a:latin typeface="Lato Light" panose="020F0302020204030203" pitchFamily="34" charset="0"/>
                <a:ea typeface="Lato"/>
                <a:cs typeface="Lato"/>
                <a:sym typeface="Lato"/>
              </a:rPr>
              <a:t>här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systemet</a:t>
            </a:r>
            <a:r>
              <a:rPr lang="en-US" sz="2800" u="none" strike="noStrike" dirty="0">
                <a:solidFill>
                  <a:srgbClr val="000000"/>
                </a:solidFill>
                <a:latin typeface="Lato Light" panose="020F0302020204030203" pitchFamily="34" charset="0"/>
                <a:ea typeface="Lato"/>
                <a:cs typeface="Lato"/>
                <a:sym typeface="Lato"/>
              </a:rPr>
              <a:t> mina </a:t>
            </a:r>
            <a:r>
              <a:rPr lang="en-US" sz="2800" u="none" strike="noStrike" dirty="0" err="1">
                <a:solidFill>
                  <a:srgbClr val="000000"/>
                </a:solidFill>
                <a:latin typeface="Lato Light" panose="020F0302020204030203" pitchFamily="34" charset="0"/>
                <a:ea typeface="Lato"/>
                <a:cs typeface="Lato"/>
                <a:sym typeface="Lato"/>
              </a:rPr>
              <a:t>elevers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mångfald</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278" y="0"/>
            <a:ext cx="6844884" cy="10287000"/>
            <a:chOff x="0" y="0"/>
            <a:chExt cx="9126512" cy="13716000"/>
          </a:xfrm>
        </p:grpSpPr>
        <p:sp>
          <p:nvSpPr>
            <p:cNvPr id="3" name="Freeform 3"/>
            <p:cNvSpPr/>
            <p:nvPr/>
          </p:nvSpPr>
          <p:spPr>
            <a:xfrm>
              <a:off x="0" y="0"/>
              <a:ext cx="9126474" cy="13716000"/>
            </a:xfrm>
            <a:custGeom>
              <a:avLst/>
              <a:gdLst/>
              <a:ahLst/>
              <a:cxnLst/>
              <a:rect l="l" t="t" r="r" b="b"/>
              <a:pathLst>
                <a:path w="9126474" h="13716000">
                  <a:moveTo>
                    <a:pt x="0" y="0"/>
                  </a:moveTo>
                  <a:lnTo>
                    <a:pt x="9126474" y="0"/>
                  </a:lnTo>
                  <a:lnTo>
                    <a:pt x="9126474"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335284" y="758645"/>
            <a:ext cx="494794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ALGORITMBIAS</a:t>
            </a:r>
          </a:p>
        </p:txBody>
      </p:sp>
      <p:sp>
        <p:nvSpPr>
          <p:cNvPr id="5" name="TextBox 5"/>
          <p:cNvSpPr txBox="1"/>
          <p:nvPr/>
        </p:nvSpPr>
        <p:spPr>
          <a:xfrm>
            <a:off x="7335284" y="1682570"/>
            <a:ext cx="9924016" cy="5676900"/>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Algoritmisk</a:t>
            </a:r>
            <a:r>
              <a:rPr lang="en-US" sz="2400" u="none" strike="noStrike" dirty="0">
                <a:solidFill>
                  <a:srgbClr val="000000"/>
                </a:solidFill>
                <a:latin typeface="Lato Light"/>
                <a:ea typeface="Lato Light"/>
                <a:cs typeface="Lato Light"/>
                <a:sym typeface="Lato Light"/>
              </a:rPr>
              <a:t> bias </a:t>
            </a:r>
            <a:r>
              <a:rPr lang="en-US" sz="2400" u="none" strike="noStrike" dirty="0" err="1">
                <a:solidFill>
                  <a:srgbClr val="000000"/>
                </a:solidFill>
                <a:latin typeface="Lato Light"/>
                <a:ea typeface="Lato Light"/>
                <a:cs typeface="Lato Light"/>
                <a:sym typeface="Lato Light"/>
              </a:rPr>
              <a:t>uppstår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systems design ger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om data </a:t>
            </a:r>
            <a:r>
              <a:rPr lang="en-US" sz="2400" u="none" strike="noStrike" dirty="0" err="1">
                <a:solidFill>
                  <a:srgbClr val="000000"/>
                </a:solidFill>
                <a:latin typeface="Lato Light"/>
                <a:ea typeface="Lato Light"/>
                <a:cs typeface="Lato Light"/>
                <a:sym typeface="Lato Light"/>
              </a:rPr>
              <a:t>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balanserade</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Till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Ett </a:t>
            </a:r>
            <a:r>
              <a:rPr lang="en-US" sz="2400" u="none" strike="noStrike" dirty="0" err="1">
                <a:solidFill>
                  <a:srgbClr val="000000"/>
                </a:solidFill>
                <a:latin typeface="Lato Light"/>
                <a:ea typeface="Lato Light"/>
                <a:cs typeface="Lato Light"/>
                <a:sym typeface="Lato Light"/>
              </a:rPr>
              <a:t>prediktivt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hastigheten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slutförande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kvalitet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straffar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hårdare</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Ett </a:t>
            </a:r>
            <a:r>
              <a:rPr lang="en-US" sz="2400" u="none" strike="noStrike" dirty="0" err="1">
                <a:solidFill>
                  <a:srgbClr val="000000"/>
                </a:solidFill>
                <a:latin typeface="Lato Light"/>
                <a:ea typeface="Lato Light"/>
                <a:cs typeface="Lato Light"/>
                <a:sym typeface="Lato Light"/>
              </a:rPr>
              <a:t>automatiserat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bedömningssystem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fokusera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mycket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skriftliga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språkets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noggrannhet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försumma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a:solidFill>
                  <a:srgbClr val="000000"/>
                </a:solidFill>
                <a:latin typeface="Lato Light"/>
                <a:ea typeface="Lato Light"/>
                <a:cs typeface="Lato Light"/>
                <a:sym typeface="Lato Light"/>
              </a:rPr>
              <a:t>Ett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karriärrekommendationer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skulle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optimera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vanliga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karriärvägar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förlita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personliga</a:t>
            </a:r>
            <a:r>
              <a:rPr lang="en-US" sz="2400" u="none" strike="noStrike" dirty="0">
                <a:solidFill>
                  <a:srgbClr val="000000"/>
                </a:solidFill>
                <a:latin typeface="Lato Light"/>
                <a:ea typeface="Lato Light"/>
                <a:cs typeface="Lato Light"/>
                <a:sym typeface="Lato Light"/>
              </a:rPr>
              <a:t> profiler av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ambitioner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398146" lvl="1" indent="-199073" algn="just">
              <a:lnSpc>
                <a:spcPts val="2640"/>
              </a:lnSpc>
              <a:spcBef>
                <a:spcPct val="0"/>
              </a:spcBef>
              <a:buFont typeface="Arial"/>
              <a:buChar char="•"/>
            </a:pP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enklaste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designbesluten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mäts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prioriteras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jämlikheten</a:t>
            </a:r>
            <a:r>
              <a:rPr lang="en-US" sz="2400" u="none" strike="noStrike" dirty="0">
                <a:solidFill>
                  <a:srgbClr val="000000"/>
                </a:solidFill>
                <a:latin typeface="Lato Light"/>
                <a:ea typeface="Lato Light"/>
                <a:cs typeface="Lato Light"/>
                <a:sym typeface="Lato Light"/>
              </a:rPr>
              <a:t>.</a:t>
            </a:r>
          </a:p>
        </p:txBody>
      </p:sp>
      <p:grpSp>
        <p:nvGrpSpPr>
          <p:cNvPr id="6" name="Group 6"/>
          <p:cNvGrpSpPr/>
          <p:nvPr/>
        </p:nvGrpSpPr>
        <p:grpSpPr>
          <a:xfrm>
            <a:off x="7335284" y="8026220"/>
            <a:ext cx="9924016" cy="1559285"/>
            <a:chOff x="0" y="0"/>
            <a:chExt cx="11102444" cy="1744443"/>
          </a:xfrm>
        </p:grpSpPr>
        <p:sp>
          <p:nvSpPr>
            <p:cNvPr id="7" name="Freeform 7"/>
            <p:cNvSpPr/>
            <p:nvPr/>
          </p:nvSpPr>
          <p:spPr>
            <a:xfrm>
              <a:off x="0" y="0"/>
              <a:ext cx="11102372" cy="1744443"/>
            </a:xfrm>
            <a:custGeom>
              <a:avLst/>
              <a:gdLst/>
              <a:ahLst/>
              <a:cxnLst/>
              <a:rect l="l" t="t" r="r" b="b"/>
              <a:pathLst>
                <a:path w="11102372" h="1744443">
                  <a:moveTo>
                    <a:pt x="0" y="0"/>
                  </a:moveTo>
                  <a:lnTo>
                    <a:pt x="11102372" y="0"/>
                  </a:lnTo>
                  <a:lnTo>
                    <a:pt x="11102372" y="1744443"/>
                  </a:lnTo>
                  <a:lnTo>
                    <a:pt x="0" y="1744443"/>
                  </a:lnTo>
                  <a:lnTo>
                    <a:pt x="0" y="0"/>
                  </a:lnTo>
                  <a:close/>
                </a:path>
              </a:pathLst>
            </a:custGeom>
            <a:blipFill>
              <a:blip r:embed="rId5"/>
              <a:stretch>
                <a:fillRect t="-63454" r="-7853" b="-6960"/>
              </a:stretch>
            </a:blipFill>
          </p:spPr>
          <p:txBody>
            <a:bodyPr/>
            <a:lstStyle/>
            <a:p>
              <a:endParaRPr lang="es-ES"/>
            </a:p>
          </p:txBody>
        </p:sp>
      </p:grpSp>
      <p:sp>
        <p:nvSpPr>
          <p:cNvPr id="8" name="TextBox 8"/>
          <p:cNvSpPr txBox="1"/>
          <p:nvPr/>
        </p:nvSpPr>
        <p:spPr>
          <a:xfrm>
            <a:off x="7588889" y="8462963"/>
            <a:ext cx="9416807" cy="676275"/>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err="1">
                <a:solidFill>
                  <a:srgbClr val="000000"/>
                </a:solidFill>
                <a:latin typeface="Lato Light" panose="020F0302020204030203" pitchFamily="34" charset="0"/>
                <a:ea typeface="Lato"/>
                <a:cs typeface="Lato"/>
                <a:sym typeface="Lato"/>
              </a:rPr>
              <a:t>Vilka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aspekter</a:t>
            </a:r>
            <a:r>
              <a:rPr lang="en-US" sz="2800" u="none" strike="noStrike" dirty="0">
                <a:solidFill>
                  <a:srgbClr val="000000"/>
                </a:solidFill>
                <a:latin typeface="Lato Light" panose="020F0302020204030203" pitchFamily="34" charset="0"/>
                <a:ea typeface="Lato"/>
                <a:cs typeface="Lato"/>
                <a:sym typeface="Lato"/>
              </a:rPr>
              <a:t> av </a:t>
            </a:r>
            <a:r>
              <a:rPr lang="en-US" sz="2800" u="none" strike="noStrike" dirty="0" err="1">
                <a:solidFill>
                  <a:srgbClr val="000000"/>
                </a:solidFill>
                <a:latin typeface="Lato Light" panose="020F0302020204030203" pitchFamily="34" charset="0"/>
                <a:ea typeface="Lato"/>
                <a:cs typeface="Lato"/>
                <a:sym typeface="Lato"/>
              </a:rPr>
              <a:t>studenters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prestationer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kan</a:t>
            </a:r>
            <a:r>
              <a:rPr lang="en-US" sz="2800" u="none" strike="noStrike" dirty="0">
                <a:solidFill>
                  <a:srgbClr val="000000"/>
                </a:solidFill>
                <a:latin typeface="Lato Light" panose="020F0302020204030203" pitchFamily="34" charset="0"/>
                <a:ea typeface="Lato"/>
                <a:cs typeface="Lato"/>
                <a:sym typeface="Lato"/>
              </a:rPr>
              <a:t> AI-system </a:t>
            </a:r>
            <a:r>
              <a:rPr lang="en-US" sz="2800" u="none" strike="noStrike" dirty="0" err="1">
                <a:solidFill>
                  <a:srgbClr val="000000"/>
                </a:solidFill>
                <a:latin typeface="Lato Light" panose="020F0302020204030203" pitchFamily="34" charset="0"/>
                <a:ea typeface="Lato"/>
                <a:cs typeface="Lato"/>
                <a:sym typeface="Lato"/>
              </a:rPr>
              <a:t>misslyckas</a:t>
            </a:r>
            <a:r>
              <a:rPr lang="en-US" sz="2800" u="none" strike="noStrike" dirty="0">
                <a:solidFill>
                  <a:srgbClr val="000000"/>
                </a:solidFill>
                <a:latin typeface="Lato Light" panose="020F0302020204030203" pitchFamily="34" charset="0"/>
                <a:ea typeface="Lato"/>
                <a:cs typeface="Lato"/>
                <a:sym typeface="Lato"/>
              </a:rPr>
              <a:t> med </a:t>
            </a:r>
            <a:r>
              <a:rPr lang="en-US" sz="2800" u="none" strike="noStrike" dirty="0" err="1">
                <a:solidFill>
                  <a:srgbClr val="000000"/>
                </a:solidFill>
                <a:latin typeface="Lato Light" panose="020F0302020204030203" pitchFamily="34" charset="0"/>
                <a:ea typeface="Lato"/>
                <a:cs typeface="Lato"/>
                <a:sym typeface="Lato"/>
              </a:rPr>
              <a:t>att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förstå</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fortbildning</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82350" y="0"/>
            <a:ext cx="7105650" cy="10287000"/>
            <a:chOff x="0" y="0"/>
            <a:chExt cx="9474200" cy="13716000"/>
          </a:xfrm>
        </p:grpSpPr>
        <p:sp>
          <p:nvSpPr>
            <p:cNvPr id="3" name="Freeform 3"/>
            <p:cNvSpPr/>
            <p:nvPr/>
          </p:nvSpPr>
          <p:spPr>
            <a:xfrm>
              <a:off x="0" y="0"/>
              <a:ext cx="9474200" cy="13716000"/>
            </a:xfrm>
            <a:custGeom>
              <a:avLst/>
              <a:gdLst/>
              <a:ahLst/>
              <a:cxnLst/>
              <a:rect l="l" t="t" r="r" b="b"/>
              <a:pathLst>
                <a:path w="9474200" h="13716000">
                  <a:moveTo>
                    <a:pt x="0" y="0"/>
                  </a:moveTo>
                  <a:lnTo>
                    <a:pt x="9474200" y="0"/>
                  </a:lnTo>
                  <a:lnTo>
                    <a:pt x="9474200" y="13716000"/>
                  </a:lnTo>
                  <a:lnTo>
                    <a:pt x="0" y="13716000"/>
                  </a:lnTo>
                  <a:lnTo>
                    <a:pt x="0" y="0"/>
                  </a:lnTo>
                  <a:close/>
                </a:path>
              </a:pathLst>
            </a:custGeom>
            <a:blipFill>
              <a:blip r:embed="rId4"/>
              <a:stretch>
                <a:fillRect t="-1756" b="-1756"/>
              </a:stretch>
            </a:blipFill>
          </p:spPr>
          <p:txBody>
            <a:bodyPr/>
            <a:lstStyle/>
            <a:p>
              <a:endParaRPr lang="es-ES"/>
            </a:p>
          </p:txBody>
        </p:sp>
      </p:grpSp>
      <p:sp>
        <p:nvSpPr>
          <p:cNvPr id="4" name="TextBox 4"/>
          <p:cNvSpPr txBox="1"/>
          <p:nvPr/>
        </p:nvSpPr>
        <p:spPr>
          <a:xfrm>
            <a:off x="1028700" y="1038225"/>
            <a:ext cx="906768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PARTIKALITET I BESLUTSPROCESSEN</a:t>
            </a:r>
          </a:p>
        </p:txBody>
      </p:sp>
      <p:grpSp>
        <p:nvGrpSpPr>
          <p:cNvPr id="5" name="Group 5"/>
          <p:cNvGrpSpPr/>
          <p:nvPr/>
        </p:nvGrpSpPr>
        <p:grpSpPr>
          <a:xfrm>
            <a:off x="2438400" y="8039100"/>
            <a:ext cx="6886793" cy="1718809"/>
            <a:chOff x="0" y="0"/>
            <a:chExt cx="8686800" cy="2168055"/>
          </a:xfrm>
        </p:grpSpPr>
        <p:sp>
          <p:nvSpPr>
            <p:cNvPr id="6" name="Freeform 6"/>
            <p:cNvSpPr/>
            <p:nvPr/>
          </p:nvSpPr>
          <p:spPr>
            <a:xfrm>
              <a:off x="0" y="0"/>
              <a:ext cx="8686800" cy="2168017"/>
            </a:xfrm>
            <a:custGeom>
              <a:avLst/>
              <a:gdLst/>
              <a:ahLst/>
              <a:cxnLst/>
              <a:rect l="l" t="t" r="r" b="b"/>
              <a:pathLst>
                <a:path w="8686800" h="2168017">
                  <a:moveTo>
                    <a:pt x="0" y="0"/>
                  </a:moveTo>
                  <a:lnTo>
                    <a:pt x="8686800" y="0"/>
                  </a:lnTo>
                  <a:lnTo>
                    <a:pt x="8686800" y="2168017"/>
                  </a:lnTo>
                  <a:lnTo>
                    <a:pt x="0" y="2168017"/>
                  </a:lnTo>
                  <a:lnTo>
                    <a:pt x="0" y="0"/>
                  </a:lnTo>
                  <a:close/>
                </a:path>
              </a:pathLst>
            </a:custGeom>
            <a:blipFill>
              <a:blip r:embed="rId5"/>
              <a:stretch>
                <a:fillRect t="-42272" b="-7040"/>
              </a:stretch>
            </a:blipFill>
          </p:spPr>
          <p:txBody>
            <a:bodyPr/>
            <a:lstStyle/>
            <a:p>
              <a:endParaRPr lang="es-ES"/>
            </a:p>
          </p:txBody>
        </p:sp>
      </p:grpSp>
      <p:sp>
        <p:nvSpPr>
          <p:cNvPr id="7" name="TextBox 7"/>
          <p:cNvSpPr txBox="1"/>
          <p:nvPr/>
        </p:nvSpPr>
        <p:spPr>
          <a:xfrm>
            <a:off x="1028700" y="2035605"/>
            <a:ext cx="9697968" cy="5334794"/>
          </a:xfrm>
          <a:prstGeom prst="rect">
            <a:avLst/>
          </a:prstGeom>
        </p:spPr>
        <p:txBody>
          <a:bodyPr lIns="0" tIns="0" rIns="0" bIns="0" rtlCol="0" anchor="t">
            <a:spAutoFit/>
          </a:bodyPr>
          <a:lstStyle/>
          <a:p>
            <a:pPr marL="0" lvl="0" indent="0" algn="just">
              <a:lnSpc>
                <a:spcPts val="2639"/>
              </a:lnSpc>
              <a:spcBef>
                <a:spcPct val="0"/>
              </a:spcBef>
            </a:pPr>
            <a:r>
              <a:rPr lang="en-US" sz="2400" u="none" strike="noStrike" dirty="0" err="1">
                <a:solidFill>
                  <a:srgbClr val="000000"/>
                </a:solidFill>
                <a:latin typeface="Lato Light"/>
                <a:ea typeface="Lato Light"/>
                <a:cs typeface="Lato Light"/>
                <a:sym typeface="Lato Light"/>
              </a:rPr>
              <a:t>Mänskliga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implementeringsstadier</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innefatta</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Subjektiva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vid </a:t>
            </a:r>
            <a:r>
              <a:rPr lang="en-US" sz="2400" u="none" strike="noStrike" dirty="0" err="1">
                <a:solidFill>
                  <a:srgbClr val="000000"/>
                </a:solidFill>
                <a:latin typeface="Lato Light"/>
                <a:ea typeface="Lato Light"/>
                <a:cs typeface="Lato Light"/>
                <a:sym typeface="Lato Light"/>
              </a:rPr>
              <a:t>datamärkning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t.ex</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"bra </a:t>
            </a:r>
            <a:r>
              <a:rPr lang="en-US" sz="2400" u="none" strike="noStrike" dirty="0" err="1">
                <a:solidFill>
                  <a:srgbClr val="000000"/>
                </a:solidFill>
                <a:latin typeface="Lato Light"/>
                <a:ea typeface="Lato Light"/>
                <a:cs typeface="Lato Light"/>
                <a:sym typeface="Lato Light"/>
              </a:rPr>
              <a:t>prestanda</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Antaganden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utvecklare</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karriärframgång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definieras</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Instruktörernas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överdrivna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beroende</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råd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ifrågasätta</a:t>
            </a:r>
            <a:r>
              <a:rPr lang="en-US" sz="2400" u="none" strike="noStrike" dirty="0">
                <a:solidFill>
                  <a:srgbClr val="000000"/>
                </a:solidFill>
                <a:latin typeface="Lato Light"/>
                <a:ea typeface="Lato Light"/>
                <a:cs typeface="Lato Light"/>
                <a:sym typeface="Lato Light"/>
              </a:rPr>
              <a:t> det.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yrkesutbildningssammanhang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innebära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stereotyper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anta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bättre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lämpade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roller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ledarroller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tidigare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modeller</a:t>
            </a:r>
            <a:r>
              <a:rPr lang="en-US" sz="24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3068682" y="8346054"/>
            <a:ext cx="5626228" cy="1009650"/>
          </a:xfrm>
          <a:prstGeom prst="rect">
            <a:avLst/>
          </a:prstGeom>
        </p:spPr>
        <p:txBody>
          <a:bodyPr lIns="0" tIns="0" rIns="0" bIns="0" rtlCol="0" anchor="t">
            <a:spAutoFit/>
          </a:bodyPr>
          <a:lstStyle/>
          <a:p>
            <a:pPr marL="0" lvl="0" indent="0" algn="ctr">
              <a:lnSpc>
                <a:spcPts val="2639"/>
              </a:lnSpc>
              <a:spcBef>
                <a:spcPct val="0"/>
              </a:spcBef>
            </a:pPr>
            <a:r>
              <a:rPr lang="en-US" sz="2800" u="none" strike="noStrike" dirty="0" err="1">
                <a:solidFill>
                  <a:srgbClr val="000000"/>
                </a:solidFill>
                <a:latin typeface="Lato Light" panose="020F0302020204030203" pitchFamily="34" charset="0"/>
                <a:ea typeface="Lato"/>
                <a:cs typeface="Lato"/>
                <a:sym typeface="Lato"/>
              </a:rPr>
              <a:t>Artificiell</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intelligens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eliminerar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inte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partiskhet</a:t>
            </a:r>
            <a:r>
              <a:rPr lang="en-US" sz="2800" u="none" strike="noStrike" dirty="0">
                <a:solidFill>
                  <a:srgbClr val="000000"/>
                </a:solidFill>
                <a:latin typeface="Lato Light" panose="020F0302020204030203" pitchFamily="34" charset="0"/>
                <a:ea typeface="Lato"/>
                <a:cs typeface="Lato"/>
                <a:sym typeface="Lato"/>
              </a:rPr>
              <a:t>; de </a:t>
            </a:r>
            <a:r>
              <a:rPr lang="en-US" sz="2800" u="none" strike="noStrike" dirty="0" err="1">
                <a:solidFill>
                  <a:srgbClr val="000000"/>
                </a:solidFill>
                <a:latin typeface="Lato Light" panose="020F0302020204030203" pitchFamily="34" charset="0"/>
                <a:ea typeface="Lato"/>
                <a:cs typeface="Lato"/>
                <a:sym typeface="Lato"/>
              </a:rPr>
              <a:t>kan</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reproducera</a:t>
            </a:r>
            <a:r>
              <a:rPr lang="en-US" sz="2800" u="none" strike="noStrike" dirty="0">
                <a:solidFill>
                  <a:srgbClr val="000000"/>
                </a:solidFill>
                <a:latin typeface="Lato Light" panose="020F0302020204030203" pitchFamily="34" charset="0"/>
                <a:ea typeface="Lato"/>
                <a:cs typeface="Lato"/>
                <a:sym typeface="Lato"/>
              </a:rPr>
              <a:t> och </a:t>
            </a:r>
            <a:r>
              <a:rPr lang="en-US" sz="2800" u="none" strike="noStrike" dirty="0" err="1">
                <a:solidFill>
                  <a:srgbClr val="000000"/>
                </a:solidFill>
                <a:latin typeface="Lato Light" panose="020F0302020204030203" pitchFamily="34" charset="0"/>
                <a:ea typeface="Lato"/>
                <a:cs typeface="Lato"/>
                <a:sym typeface="Lato"/>
              </a:rPr>
              <a:t>förstärka</a:t>
            </a:r>
            <a:r>
              <a:rPr lang="en-US" sz="2800" u="none" strike="noStrike" dirty="0">
                <a:solidFill>
                  <a:srgbClr val="000000"/>
                </a:solidFill>
                <a:latin typeface="Lato Light" panose="020F0302020204030203" pitchFamily="34" charset="0"/>
                <a:ea typeface="Lato"/>
                <a:cs typeface="Lato"/>
                <a:sym typeface="Lato"/>
              </a:rPr>
              <a:t> den hos </a:t>
            </a:r>
            <a:r>
              <a:rPr lang="en-US" sz="2800" u="none" strike="noStrike" dirty="0" err="1">
                <a:solidFill>
                  <a:srgbClr val="000000"/>
                </a:solidFill>
                <a:latin typeface="Lato Light" panose="020F0302020204030203" pitchFamily="34" charset="0"/>
                <a:ea typeface="Lato"/>
                <a:cs typeface="Lato"/>
                <a:sym typeface="Lato"/>
              </a:rPr>
              <a:t>många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elever</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76483" y="1085850"/>
            <a:ext cx="612829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GENERATIVA BIASER INOM AI</a:t>
            </a:r>
          </a:p>
        </p:txBody>
      </p:sp>
      <p:grpSp>
        <p:nvGrpSpPr>
          <p:cNvPr id="3" name="Group 3"/>
          <p:cNvGrpSpPr/>
          <p:nvPr/>
        </p:nvGrpSpPr>
        <p:grpSpPr>
          <a:xfrm>
            <a:off x="9314590" y="8170648"/>
            <a:ext cx="6006603" cy="1780088"/>
            <a:chOff x="0" y="0"/>
            <a:chExt cx="7459586" cy="2210687"/>
          </a:xfrm>
        </p:grpSpPr>
        <p:sp>
          <p:nvSpPr>
            <p:cNvPr id="4" name="Freeform 4"/>
            <p:cNvSpPr/>
            <p:nvPr/>
          </p:nvSpPr>
          <p:spPr>
            <a:xfrm>
              <a:off x="0" y="0"/>
              <a:ext cx="7459599" cy="2210640"/>
            </a:xfrm>
            <a:custGeom>
              <a:avLst/>
              <a:gdLst/>
              <a:ahLst/>
              <a:cxnLst/>
              <a:rect l="l" t="t" r="r" b="b"/>
              <a:pathLst>
                <a:path w="7459599" h="2210640">
                  <a:moveTo>
                    <a:pt x="0" y="0"/>
                  </a:moveTo>
                  <a:lnTo>
                    <a:pt x="7459599" y="0"/>
                  </a:lnTo>
                  <a:lnTo>
                    <a:pt x="7459599" y="2210640"/>
                  </a:lnTo>
                  <a:lnTo>
                    <a:pt x="0" y="2210640"/>
                  </a:lnTo>
                  <a:lnTo>
                    <a:pt x="0" y="0"/>
                  </a:lnTo>
                  <a:close/>
                </a:path>
              </a:pathLst>
            </a:custGeom>
            <a:blipFill>
              <a:blip r:embed="rId4"/>
              <a:stretch>
                <a:fillRect t="-67112" r="-104540" b="-4240"/>
              </a:stretch>
            </a:blipFill>
          </p:spPr>
          <p:txBody>
            <a:bodyPr/>
            <a:lstStyle/>
            <a:p>
              <a:endParaRPr lang="es-ES"/>
            </a:p>
          </p:txBody>
        </p:sp>
      </p:grpSp>
      <p:grpSp>
        <p:nvGrpSpPr>
          <p:cNvPr id="5" name="Group 5"/>
          <p:cNvGrpSpPr/>
          <p:nvPr/>
        </p:nvGrpSpPr>
        <p:grpSpPr>
          <a:xfrm>
            <a:off x="-19050" y="0"/>
            <a:ext cx="6726869" cy="10287000"/>
            <a:chOff x="0" y="0"/>
            <a:chExt cx="8969159" cy="13716000"/>
          </a:xfrm>
        </p:grpSpPr>
        <p:sp>
          <p:nvSpPr>
            <p:cNvPr id="6" name="Freeform 6"/>
            <p:cNvSpPr/>
            <p:nvPr/>
          </p:nvSpPr>
          <p:spPr>
            <a:xfrm>
              <a:off x="0" y="0"/>
              <a:ext cx="8969121" cy="13716000"/>
            </a:xfrm>
            <a:custGeom>
              <a:avLst/>
              <a:gdLst/>
              <a:ahLst/>
              <a:cxnLst/>
              <a:rect l="l" t="t" r="r" b="b"/>
              <a:pathLst>
                <a:path w="8969121" h="13716000">
                  <a:moveTo>
                    <a:pt x="0" y="0"/>
                  </a:moveTo>
                  <a:lnTo>
                    <a:pt x="8969121" y="0"/>
                  </a:lnTo>
                  <a:lnTo>
                    <a:pt x="8969121" y="13716000"/>
                  </a:lnTo>
                  <a:lnTo>
                    <a:pt x="0" y="13716000"/>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7376483" y="1982545"/>
            <a:ext cx="9882817" cy="5676900"/>
          </a:xfrm>
          <a:prstGeom prst="rect">
            <a:avLst/>
          </a:prstGeom>
        </p:spPr>
        <p:txBody>
          <a:bodyPr lIns="0" tIns="0" rIns="0" bIns="0" rtlCol="0" anchor="t">
            <a:spAutoFit/>
          </a:bodyPr>
          <a:lstStyle/>
          <a:p>
            <a:pPr marL="0" lvl="0" indent="0" algn="just">
              <a:lnSpc>
                <a:spcPts val="2639"/>
              </a:lnSpc>
              <a:spcBef>
                <a:spcPct val="0"/>
              </a:spcBef>
            </a:pPr>
            <a:r>
              <a:rPr lang="en-US" sz="2400" u="none" strike="noStrike" dirty="0" err="1">
                <a:solidFill>
                  <a:srgbClr val="000000"/>
                </a:solidFill>
                <a:latin typeface="Lato Light"/>
                <a:ea typeface="Lato Light"/>
                <a:cs typeface="Lato Light"/>
                <a:sym typeface="Lato Light"/>
              </a:rPr>
              <a:t>Generativa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texter, </a:t>
            </a:r>
            <a:r>
              <a:rPr lang="en-US" sz="2400" u="none" strike="noStrike" dirty="0" err="1">
                <a:solidFill>
                  <a:srgbClr val="000000"/>
                </a:solidFill>
                <a:latin typeface="Lato Light"/>
                <a:ea typeface="Lato Light"/>
                <a:cs typeface="Lato Light"/>
                <a:sym typeface="Lato Light"/>
              </a:rPr>
              <a:t>utbildningsmaterial</a:t>
            </a:r>
            <a:r>
              <a:rPr lang="en-US" sz="2400" u="none" strike="noStrike" dirty="0">
                <a:solidFill>
                  <a:srgbClr val="000000"/>
                </a:solidFill>
                <a:latin typeface="Lato Light"/>
                <a:ea typeface="Lato Light"/>
                <a:cs typeface="Lato Light"/>
                <a:sym typeface="Lato Light"/>
              </a:rPr>
              <a:t>, feedback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reproducera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stereotyper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perspektiv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finns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utbildningsdata</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CVET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manifestera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fallstudier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endast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återspeglar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dominerande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sektorer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jobbprofiler</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a:solidFill>
                  <a:srgbClr val="000000"/>
                </a:solidFill>
                <a:latin typeface="Lato Light"/>
                <a:ea typeface="Lato Light"/>
                <a:cs typeface="Lato Light"/>
                <a:sym typeface="Lato Light"/>
              </a:rPr>
              <a:t>Ge feedback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prioriterar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dominerande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stilar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oavsiktligt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marginaliserar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studentprofiler</a:t>
            </a:r>
            <a:r>
              <a:rPr lang="en-US" sz="2400" u="none" strike="noStrike" dirty="0">
                <a:solidFill>
                  <a:srgbClr val="000000"/>
                </a:solidFill>
                <a:latin typeface="Lato Light"/>
                <a:ea typeface="Lato Light"/>
                <a:cs typeface="Lato Light"/>
                <a:sym typeface="Lato Light"/>
              </a:rPr>
              <a:t>.</a:t>
            </a:r>
          </a:p>
          <a:p>
            <a:pPr marL="0" lvl="0" indent="0" algn="just">
              <a:lnSpc>
                <a:spcPts val="2639"/>
              </a:lnSpc>
              <a:spcBef>
                <a:spcPct val="0"/>
              </a:spcBef>
            </a:pPr>
            <a:endParaRPr lang="en-US" sz="2400" u="none" strike="noStrike" dirty="0">
              <a:solidFill>
                <a:srgbClr val="000000"/>
              </a:solidFill>
              <a:latin typeface="Lato Light"/>
              <a:ea typeface="Lato Light"/>
              <a:cs typeface="Lato Light"/>
              <a:sym typeface="Lato Light"/>
            </a:endParaRPr>
          </a:p>
          <a:p>
            <a:pPr marL="398145" lvl="1" indent="-199072" algn="just">
              <a:lnSpc>
                <a:spcPts val="2639"/>
              </a:lnSpc>
              <a:spcBef>
                <a:spcPct val="0"/>
              </a:spcBef>
              <a:buFont typeface="Arial"/>
              <a:buChar char="•"/>
            </a:pP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producerar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nytt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förutsägelser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manifestera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subtila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9604878" y="8493954"/>
            <a:ext cx="5426026" cy="1009650"/>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panose="020F0302020204030203" pitchFamily="34" charset="0"/>
                <a:ea typeface="Lato"/>
                <a:cs typeface="Lato"/>
                <a:sym typeface="Lato"/>
              </a:rPr>
              <a:t>Det </a:t>
            </a:r>
            <a:r>
              <a:rPr lang="en-US" sz="2800" u="none" strike="noStrike" dirty="0" err="1">
                <a:solidFill>
                  <a:srgbClr val="000000"/>
                </a:solidFill>
                <a:latin typeface="Lato Light" panose="020F0302020204030203" pitchFamily="34" charset="0"/>
                <a:ea typeface="Lato"/>
                <a:cs typeface="Lato"/>
                <a:sym typeface="Lato"/>
              </a:rPr>
              <a:t>är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alltid</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nödvändigt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att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granska</a:t>
            </a:r>
            <a:r>
              <a:rPr lang="en-US" sz="2800" u="none" strike="noStrike" dirty="0">
                <a:solidFill>
                  <a:srgbClr val="000000"/>
                </a:solidFill>
                <a:latin typeface="Lato Light" panose="020F0302020204030203" pitchFamily="34" charset="0"/>
                <a:ea typeface="Lato"/>
                <a:cs typeface="Lato"/>
                <a:sym typeface="Lato"/>
              </a:rPr>
              <a:t> AI-</a:t>
            </a:r>
            <a:r>
              <a:rPr lang="en-US" sz="2800" u="none" strike="noStrike" dirty="0" err="1">
                <a:solidFill>
                  <a:srgbClr val="000000"/>
                </a:solidFill>
                <a:latin typeface="Lato Light" panose="020F0302020204030203" pitchFamily="34" charset="0"/>
                <a:ea typeface="Lato"/>
                <a:cs typeface="Lato"/>
                <a:sym typeface="Lato"/>
              </a:rPr>
              <a:t>genererat</a:t>
            </a:r>
            <a:r>
              <a:rPr lang="en-US" sz="2800" u="none" strike="noStrike" dirty="0">
                <a:solidFill>
                  <a:srgbClr val="000000"/>
                </a:solidFill>
                <a:latin typeface="Lato Light" panose="020F0302020204030203" pitchFamily="34" charset="0"/>
                <a:ea typeface="Lato"/>
                <a:cs typeface="Lato"/>
                <a:sym typeface="Lato"/>
              </a:rPr>
              <a:t> material </a:t>
            </a:r>
            <a:r>
              <a:rPr lang="en-US" sz="2800" u="none" strike="noStrike" dirty="0" err="1">
                <a:solidFill>
                  <a:srgbClr val="000000"/>
                </a:solidFill>
                <a:latin typeface="Lato Light" panose="020F0302020204030203" pitchFamily="34" charset="0"/>
                <a:ea typeface="Lato"/>
                <a:cs typeface="Lato"/>
                <a:sym typeface="Lato"/>
              </a:rPr>
              <a:t>innan</a:t>
            </a:r>
            <a:r>
              <a:rPr lang="en-US" sz="2800" u="none" strike="noStrike" dirty="0">
                <a:solidFill>
                  <a:srgbClr val="000000"/>
                </a:solidFill>
                <a:latin typeface="Lato Light" panose="020F0302020204030203" pitchFamily="34" charset="0"/>
                <a:ea typeface="Lato"/>
                <a:cs typeface="Lato"/>
                <a:sym typeface="Lato"/>
              </a:rPr>
              <a:t> det </a:t>
            </a:r>
            <a:r>
              <a:rPr lang="en-US" sz="2800" u="none" strike="noStrike" dirty="0" err="1">
                <a:solidFill>
                  <a:srgbClr val="000000"/>
                </a:solidFill>
                <a:latin typeface="Lato Light" panose="020F0302020204030203" pitchFamily="34" charset="0"/>
                <a:ea typeface="Lato"/>
                <a:cs typeface="Lato"/>
                <a:sym typeface="Lato"/>
              </a:rPr>
              <a:t>används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klassrummet</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29993"/>
            <a:ext cx="18288000" cy="3025721"/>
            <a:chOff x="0" y="0"/>
            <a:chExt cx="24384000" cy="4034295"/>
          </a:xfrm>
        </p:grpSpPr>
        <p:sp>
          <p:nvSpPr>
            <p:cNvPr id="3" name="Freeform 3"/>
            <p:cNvSpPr/>
            <p:nvPr/>
          </p:nvSpPr>
          <p:spPr>
            <a:xfrm>
              <a:off x="0" y="0"/>
              <a:ext cx="24384000" cy="4034282"/>
            </a:xfrm>
            <a:custGeom>
              <a:avLst/>
              <a:gdLst/>
              <a:ahLst/>
              <a:cxnLst/>
              <a:rect l="l" t="t" r="r" b="b"/>
              <a:pathLst>
                <a:path w="24384000" h="4034282">
                  <a:moveTo>
                    <a:pt x="0" y="0"/>
                  </a:moveTo>
                  <a:lnTo>
                    <a:pt x="24384000" y="0"/>
                  </a:lnTo>
                  <a:lnTo>
                    <a:pt x="24384000" y="4034282"/>
                  </a:lnTo>
                  <a:lnTo>
                    <a:pt x="0" y="4034282"/>
                  </a:lnTo>
                  <a:lnTo>
                    <a:pt x="0" y="0"/>
                  </a:lnTo>
                  <a:close/>
                </a:path>
              </a:pathLst>
            </a:custGeom>
            <a:blipFill>
              <a:blip r:embed="rId4"/>
              <a:stretch>
                <a:fillRect t="-150129" b="-31085"/>
              </a:stretch>
            </a:blipFill>
          </p:spPr>
          <p:txBody>
            <a:bodyPr/>
            <a:lstStyle/>
            <a:p>
              <a:endParaRPr lang="es-ES"/>
            </a:p>
          </p:txBody>
        </p:sp>
      </p:grpSp>
      <p:sp>
        <p:nvSpPr>
          <p:cNvPr id="4" name="TextBox 4"/>
          <p:cNvSpPr txBox="1"/>
          <p:nvPr/>
        </p:nvSpPr>
        <p:spPr>
          <a:xfrm>
            <a:off x="2143125" y="4277684"/>
            <a:ext cx="3487655" cy="361950"/>
          </a:xfrm>
          <a:prstGeom prst="rect">
            <a:avLst/>
          </a:prstGeom>
        </p:spPr>
        <p:txBody>
          <a:bodyPr lIns="0" tIns="0" rIns="0" bIns="0" rtlCol="0" anchor="t">
            <a:spAutoFit/>
          </a:bodyPr>
          <a:lstStyle/>
          <a:p>
            <a:pPr marL="0" lvl="0" indent="0" algn="l">
              <a:lnSpc>
                <a:spcPts val="2879"/>
              </a:lnSpc>
              <a:spcBef>
                <a:spcPct val="0"/>
              </a:spcBef>
            </a:pPr>
            <a:r>
              <a:rPr lang="en-US" sz="2399" u="none" strike="noStrike">
                <a:solidFill>
                  <a:srgbClr val="000000"/>
                </a:solidFill>
                <a:latin typeface="Lato"/>
                <a:ea typeface="Lato"/>
                <a:cs typeface="Lato"/>
                <a:sym typeface="Lato"/>
              </a:rPr>
              <a:t>Välj ditt ärende:</a:t>
            </a:r>
          </a:p>
        </p:txBody>
      </p:sp>
      <p:grpSp>
        <p:nvGrpSpPr>
          <p:cNvPr id="5" name="Group 5"/>
          <p:cNvGrpSpPr/>
          <p:nvPr/>
        </p:nvGrpSpPr>
        <p:grpSpPr>
          <a:xfrm>
            <a:off x="1312736" y="5504936"/>
            <a:ext cx="4447984" cy="4205992"/>
            <a:chOff x="0" y="0"/>
            <a:chExt cx="5930646" cy="5607990"/>
          </a:xfrm>
        </p:grpSpPr>
        <p:sp>
          <p:nvSpPr>
            <p:cNvPr id="6" name="Freeform 6">
              <a:hlinkClick r:id="rId5" tooltip="https://canva.link/70w369wgepvrj18"/>
            </p:cNvPr>
            <p:cNvSpPr/>
            <p:nvPr/>
          </p:nvSpPr>
          <p:spPr>
            <a:xfrm>
              <a:off x="0" y="0"/>
              <a:ext cx="5930646" cy="5607939"/>
            </a:xfrm>
            <a:custGeom>
              <a:avLst/>
              <a:gdLst/>
              <a:ahLst/>
              <a:cxnLst/>
              <a:rect l="l" t="t" r="r" b="b"/>
              <a:pathLst>
                <a:path w="5930646" h="5607939">
                  <a:moveTo>
                    <a:pt x="0" y="0"/>
                  </a:moveTo>
                  <a:lnTo>
                    <a:pt x="5930646" y="0"/>
                  </a:lnTo>
                  <a:lnTo>
                    <a:pt x="5930646" y="5607939"/>
                  </a:lnTo>
                  <a:lnTo>
                    <a:pt x="0" y="5607939"/>
                  </a:lnTo>
                  <a:lnTo>
                    <a:pt x="0" y="0"/>
                  </a:lnTo>
                  <a:close/>
                </a:path>
              </a:pathLst>
            </a:custGeom>
            <a:blipFill>
              <a:blip r:embed="rId6"/>
              <a:stretch>
                <a:fillRect l="-4843" t="-12174" r="-5012" b="-9777"/>
              </a:stretch>
            </a:blipFill>
          </p:spPr>
          <p:txBody>
            <a:bodyPr/>
            <a:lstStyle/>
            <a:p>
              <a:endParaRPr lang="es-ES"/>
            </a:p>
          </p:txBody>
        </p:sp>
      </p:grpSp>
      <p:grpSp>
        <p:nvGrpSpPr>
          <p:cNvPr id="7" name="Group 7"/>
          <p:cNvGrpSpPr/>
          <p:nvPr/>
        </p:nvGrpSpPr>
        <p:grpSpPr>
          <a:xfrm>
            <a:off x="6690836" y="4517450"/>
            <a:ext cx="3404140" cy="5014398"/>
            <a:chOff x="0" y="0"/>
            <a:chExt cx="4538853" cy="6685864"/>
          </a:xfrm>
        </p:grpSpPr>
        <p:sp>
          <p:nvSpPr>
            <p:cNvPr id="8" name="Freeform 8">
              <a:hlinkClick r:id="rId7" tooltip="https://www.canva.com/design/DAHQMLSJpBE/r2v68HkbLCae-ksX7FsK7Q/edit"/>
            </p:cNvPr>
            <p:cNvSpPr/>
            <p:nvPr/>
          </p:nvSpPr>
          <p:spPr>
            <a:xfrm>
              <a:off x="0" y="0"/>
              <a:ext cx="4538853" cy="6685915"/>
            </a:xfrm>
            <a:custGeom>
              <a:avLst/>
              <a:gdLst/>
              <a:ahLst/>
              <a:cxnLst/>
              <a:rect l="l" t="t" r="r" b="b"/>
              <a:pathLst>
                <a:path w="4538853" h="6685915">
                  <a:moveTo>
                    <a:pt x="0" y="0"/>
                  </a:moveTo>
                  <a:lnTo>
                    <a:pt x="4538853" y="0"/>
                  </a:lnTo>
                  <a:lnTo>
                    <a:pt x="4538853" y="6685915"/>
                  </a:lnTo>
                  <a:lnTo>
                    <a:pt x="0" y="6685915"/>
                  </a:lnTo>
                  <a:lnTo>
                    <a:pt x="0" y="0"/>
                  </a:lnTo>
                  <a:close/>
                </a:path>
              </a:pathLst>
            </a:custGeom>
            <a:blipFill>
              <a:blip r:embed="rId8"/>
              <a:stretch>
                <a:fillRect/>
              </a:stretch>
            </a:blipFill>
          </p:spPr>
          <p:txBody>
            <a:bodyPr/>
            <a:lstStyle/>
            <a:p>
              <a:endParaRPr lang="es-ES"/>
            </a:p>
          </p:txBody>
        </p:sp>
      </p:grpSp>
      <p:grpSp>
        <p:nvGrpSpPr>
          <p:cNvPr id="9" name="Group 9"/>
          <p:cNvGrpSpPr/>
          <p:nvPr/>
        </p:nvGrpSpPr>
        <p:grpSpPr>
          <a:xfrm>
            <a:off x="1028700" y="3938613"/>
            <a:ext cx="1028700" cy="914400"/>
            <a:chOff x="0" y="0"/>
            <a:chExt cx="1371600" cy="1219200"/>
          </a:xfrm>
        </p:grpSpPr>
        <p:sp>
          <p:nvSpPr>
            <p:cNvPr id="10" name="Freeform 10"/>
            <p:cNvSpPr/>
            <p:nvPr/>
          </p:nvSpPr>
          <p:spPr>
            <a:xfrm>
              <a:off x="0" y="0"/>
              <a:ext cx="1371600" cy="1219200"/>
            </a:xfrm>
            <a:custGeom>
              <a:avLst/>
              <a:gdLst/>
              <a:ahLst/>
              <a:cxnLst/>
              <a:rect l="l" t="t" r="r" b="b"/>
              <a:pathLst>
                <a:path w="1371600" h="1219200">
                  <a:moveTo>
                    <a:pt x="0" y="0"/>
                  </a:moveTo>
                  <a:lnTo>
                    <a:pt x="1371600" y="0"/>
                  </a:lnTo>
                  <a:lnTo>
                    <a:pt x="1371600" y="1219200"/>
                  </a:lnTo>
                  <a:lnTo>
                    <a:pt x="0" y="1219200"/>
                  </a:lnTo>
                  <a:lnTo>
                    <a:pt x="0" y="0"/>
                  </a:lnTo>
                  <a:close/>
                </a:path>
              </a:pathLst>
            </a:custGeom>
            <a:blipFill>
              <a:blip r:embed="rId9"/>
              <a:stretch>
                <a:fillRect/>
              </a:stretch>
            </a:blipFill>
          </p:spPr>
          <p:txBody>
            <a:bodyPr/>
            <a:lstStyle/>
            <a:p>
              <a:endParaRPr lang="es-ES"/>
            </a:p>
          </p:txBody>
        </p:sp>
      </p:grpSp>
      <p:grpSp>
        <p:nvGrpSpPr>
          <p:cNvPr id="11" name="Group 11"/>
          <p:cNvGrpSpPr/>
          <p:nvPr/>
        </p:nvGrpSpPr>
        <p:grpSpPr>
          <a:xfrm>
            <a:off x="11729552" y="2614736"/>
            <a:ext cx="1071562" cy="885825"/>
            <a:chOff x="0" y="0"/>
            <a:chExt cx="1428750" cy="1181100"/>
          </a:xfrm>
        </p:grpSpPr>
        <p:sp>
          <p:nvSpPr>
            <p:cNvPr id="12" name="Freeform 12"/>
            <p:cNvSpPr/>
            <p:nvPr/>
          </p:nvSpPr>
          <p:spPr>
            <a:xfrm>
              <a:off x="0" y="0"/>
              <a:ext cx="1428750" cy="1181100"/>
            </a:xfrm>
            <a:custGeom>
              <a:avLst/>
              <a:gdLst/>
              <a:ahLst/>
              <a:cxnLst/>
              <a:rect l="l" t="t" r="r" b="b"/>
              <a:pathLst>
                <a:path w="1428750" h="1181100">
                  <a:moveTo>
                    <a:pt x="0" y="0"/>
                  </a:moveTo>
                  <a:lnTo>
                    <a:pt x="1428750" y="0"/>
                  </a:lnTo>
                  <a:lnTo>
                    <a:pt x="1428750" y="1181100"/>
                  </a:lnTo>
                  <a:lnTo>
                    <a:pt x="0" y="1181100"/>
                  </a:lnTo>
                  <a:lnTo>
                    <a:pt x="0" y="0"/>
                  </a:lnTo>
                  <a:close/>
                </a:path>
              </a:pathLst>
            </a:custGeom>
            <a:blipFill>
              <a:blip r:embed="rId10"/>
              <a:stretch>
                <a:fillRect/>
              </a:stretch>
            </a:blipFill>
          </p:spPr>
          <p:txBody>
            <a:bodyPr/>
            <a:lstStyle/>
            <a:p>
              <a:endParaRPr lang="es-ES"/>
            </a:p>
          </p:txBody>
        </p:sp>
      </p:grpSp>
      <p:sp>
        <p:nvSpPr>
          <p:cNvPr id="13" name="Freeform 13">
            <a:hlinkClick r:id="rId11" tooltip="https://canva.link/3vbjsnscso9xien"/>
          </p:cNvPr>
          <p:cNvSpPr/>
          <p:nvPr/>
        </p:nvSpPr>
        <p:spPr>
          <a:xfrm>
            <a:off x="12078348" y="3681536"/>
            <a:ext cx="4414626" cy="6174443"/>
          </a:xfrm>
          <a:custGeom>
            <a:avLst/>
            <a:gdLst/>
            <a:ahLst/>
            <a:cxnLst/>
            <a:rect l="l" t="t" r="r" b="b"/>
            <a:pathLst>
              <a:path w="4414626" h="6174443">
                <a:moveTo>
                  <a:pt x="0" y="0"/>
                </a:moveTo>
                <a:lnTo>
                  <a:pt x="4414627" y="0"/>
                </a:lnTo>
                <a:lnTo>
                  <a:pt x="4414627" y="6174444"/>
                </a:lnTo>
                <a:lnTo>
                  <a:pt x="0" y="6174444"/>
                </a:lnTo>
                <a:lnTo>
                  <a:pt x="0" y="0"/>
                </a:lnTo>
                <a:close/>
              </a:path>
            </a:pathLst>
          </a:custGeom>
          <a:blipFill>
            <a:blip r:embed="rId12"/>
            <a:stretch>
              <a:fillRect/>
            </a:stretch>
          </a:blipFill>
        </p:spPr>
        <p:txBody>
          <a:bodyPr/>
          <a:lstStyle/>
          <a:p>
            <a:endParaRPr lang="es-ES"/>
          </a:p>
        </p:txBody>
      </p:sp>
      <p:sp>
        <p:nvSpPr>
          <p:cNvPr id="14" name="TextBox 14"/>
          <p:cNvSpPr txBox="1"/>
          <p:nvPr/>
        </p:nvSpPr>
        <p:spPr>
          <a:xfrm>
            <a:off x="1028700" y="3044171"/>
            <a:ext cx="848379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ÖVNING I BIASDETEKTERING</a:t>
            </a:r>
          </a:p>
        </p:txBody>
      </p:sp>
      <p:sp>
        <p:nvSpPr>
          <p:cNvPr id="15" name="TextBox 15"/>
          <p:cNvSpPr txBox="1"/>
          <p:nvPr/>
        </p:nvSpPr>
        <p:spPr>
          <a:xfrm>
            <a:off x="12801114" y="2876674"/>
            <a:ext cx="3487655" cy="361950"/>
          </a:xfrm>
          <a:prstGeom prst="rect">
            <a:avLst/>
          </a:prstGeom>
        </p:spPr>
        <p:txBody>
          <a:bodyPr lIns="0" tIns="0" rIns="0" bIns="0" rtlCol="0" anchor="t">
            <a:spAutoFit/>
          </a:bodyPr>
          <a:lstStyle/>
          <a:p>
            <a:pPr marL="0" lvl="0" indent="0" algn="l">
              <a:lnSpc>
                <a:spcPts val="2879"/>
              </a:lnSpc>
              <a:spcBef>
                <a:spcPct val="0"/>
              </a:spcBef>
            </a:pPr>
            <a:r>
              <a:rPr lang="en-US" sz="2399" u="none" strike="noStrike">
                <a:solidFill>
                  <a:srgbClr val="000000"/>
                </a:solidFill>
                <a:latin typeface="Lato"/>
                <a:ea typeface="Lato"/>
                <a:cs typeface="Lato"/>
                <a:sym typeface="Lato"/>
              </a:rPr>
              <a:t>Svara på frågorna:</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45691"/>
            <a:ext cx="5740458" cy="5453634"/>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ENHET 2:</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BEDÖMNING AV DATAKVALITET OCH ALGORITMISK TRANSPARENS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94282" y="0"/>
            <a:ext cx="7493718" cy="10287000"/>
            <a:chOff x="0" y="0"/>
            <a:chExt cx="9991623" cy="13716000"/>
          </a:xfrm>
        </p:grpSpPr>
        <p:sp>
          <p:nvSpPr>
            <p:cNvPr id="3" name="Freeform 3"/>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2153054"/>
            <a:ext cx="863316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DATAKVALITETSBEDÖMNING</a:t>
            </a:r>
          </a:p>
        </p:txBody>
      </p:sp>
      <p:sp>
        <p:nvSpPr>
          <p:cNvPr id="5" name="TextBox 5"/>
          <p:cNvSpPr txBox="1"/>
          <p:nvPr/>
        </p:nvSpPr>
        <p:spPr>
          <a:xfrm>
            <a:off x="1028700" y="3485746"/>
            <a:ext cx="8633127" cy="43434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Som förklarades i föregående enhet i den här modulen förlitar sig artificiell intelligens på stora mängder data för att generera resultat.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samband med fortbildning i hälsa är det avgörande att förstå att kvaliteten på dessa data direkt påverkar tillförlitligheten hos de svar eller rekommendationer som tillhandahålls av ett AI-system.</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bedöma datakvalitet innebär att analysera dess ursprung, aktualitet, relevans och potentiella bias. Ofullständiga, föråldrade eller felaktigt presenterade data kan leda till felaktiga eller orättvisa resultat som negativt påverkar elevernas lärande.</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485900"/>
            <a:ext cx="16230600" cy="61531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Inom </a:t>
            </a:r>
            <a:r>
              <a:rPr lang="en-US" sz="2400" u="none" strike="noStrike" dirty="0" err="1">
                <a:solidFill>
                  <a:srgbClr val="000000"/>
                </a:solidFill>
                <a:latin typeface="Lato Light"/>
                <a:ea typeface="Lato Light"/>
                <a:cs typeface="Lato Light"/>
                <a:sym typeface="Lato Light"/>
              </a:rPr>
              <a:t>området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fortlöpande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ställa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följande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informationen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aktuell</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Representerar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studentkårens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mångfald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adekvat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Finns det </a:t>
            </a:r>
            <a:r>
              <a:rPr lang="en-US" sz="2400" u="none" strike="noStrike" dirty="0" err="1">
                <a:solidFill>
                  <a:srgbClr val="000000"/>
                </a:solidFill>
                <a:latin typeface="Lato Light"/>
                <a:ea typeface="Lato Light"/>
                <a:cs typeface="Lato Light"/>
                <a:sym typeface="Lato Light"/>
              </a:rPr>
              <a:t>underrepresenterade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grupper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insamlade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informationen</a:t>
            </a:r>
            <a:r>
              <a:rPr lang="en-US" sz="2400" u="none" strike="noStrike" dirty="0">
                <a:solidFill>
                  <a:srgbClr val="000000"/>
                </a:solidFill>
                <a:latin typeface="Lato Light"/>
                <a:ea typeface="Lato Light"/>
                <a:cs typeface="Lato Light"/>
                <a:sym typeface="Lato Light"/>
              </a:rPr>
              <a:t> relevant för det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avser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err="1">
                <a:solidFill>
                  <a:srgbClr val="000000"/>
                </a:solidFill>
                <a:latin typeface="Lato Bold"/>
                <a:ea typeface="Lato Bold"/>
                <a:cs typeface="Lato Bold"/>
                <a:sym typeface="Lato Bold"/>
              </a:rPr>
              <a:t>Exempel</a:t>
            </a:r>
            <a:r>
              <a:rPr lang="en-US" sz="2400" b="1" u="none" strike="noStrike" dirty="0">
                <a:solidFill>
                  <a:srgbClr val="000000"/>
                </a:solidFill>
                <a:latin typeface="Lato Bold"/>
                <a:ea typeface="Lato Bold"/>
                <a:cs typeface="Lato Bold"/>
                <a:sym typeface="Lato Bold"/>
              </a:rPr>
              <a:t> 1: </a:t>
            </a:r>
            <a:r>
              <a:rPr lang="en-US" sz="2400" b="1" u="none" strike="noStrike" dirty="0" err="1">
                <a:solidFill>
                  <a:srgbClr val="000000"/>
                </a:solidFill>
                <a:latin typeface="Lato Bold"/>
                <a:ea typeface="Lato Bold"/>
                <a:cs typeface="Lato Bold"/>
                <a:sym typeface="Lato Bold"/>
              </a:rPr>
              <a:t>Rekommendation</a:t>
            </a:r>
            <a:r>
              <a:rPr lang="en-US" sz="2400" b="1" u="none" strike="noStrike" dirty="0">
                <a:solidFill>
                  <a:srgbClr val="000000"/>
                </a:solidFill>
                <a:latin typeface="Lato Bold"/>
                <a:ea typeface="Lato Bold"/>
                <a:cs typeface="Lato Bold"/>
                <a:sym typeface="Lato Bold"/>
              </a:rPr>
              <a:t> av </a:t>
            </a:r>
            <a:r>
              <a:rPr lang="en-US" sz="2400" b="1" u="none" strike="noStrike" dirty="0" err="1">
                <a:solidFill>
                  <a:srgbClr val="000000"/>
                </a:solidFill>
                <a:latin typeface="Lato Bold"/>
                <a:ea typeface="Lato Bold"/>
                <a:cs typeface="Lato Bold"/>
                <a:sym typeface="Lato Bold"/>
              </a:rPr>
              <a:t>träningsskript</a:t>
            </a:r>
            <a:r>
              <a:rPr lang="en-US" sz="2400" b="1" u="none" strike="noStrike" dirty="0">
                <a:solidFill>
                  <a:srgbClr val="000000"/>
                </a:solidFill>
                <a:latin typeface="Lato Bold"/>
                <a:ea typeface="Lato Bold"/>
                <a:cs typeface="Lato Bold"/>
                <a:sym typeface="Lato Bold"/>
              </a:rPr>
              <a:t>. </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En </a:t>
            </a:r>
            <a:r>
              <a:rPr lang="en-US" sz="2400" u="none" strike="noStrike" dirty="0" err="1">
                <a:solidFill>
                  <a:srgbClr val="000000"/>
                </a:solidFill>
                <a:latin typeface="Lato Light"/>
                <a:ea typeface="Lato Light"/>
                <a:cs typeface="Lato Light"/>
                <a:sym typeface="Lato Light"/>
              </a:rPr>
              <a:t>karriärvägledningsplattform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avancerade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specialiseringar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yngre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utbildades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historiska</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mest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framgångsrika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deltagarna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tillhörde</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åldersgruppen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systemet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uttryckligen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diskriminerar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ålder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historiska</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få</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reproducera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mönster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exkludering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möjligheterna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äldre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err="1">
                <a:solidFill>
                  <a:srgbClr val="000000"/>
                </a:solidFill>
                <a:latin typeface="Lato Bold"/>
                <a:ea typeface="Lato Bold"/>
                <a:cs typeface="Lato Bold"/>
                <a:sym typeface="Lato Bold"/>
              </a:rPr>
              <a:t>Exempel</a:t>
            </a:r>
            <a:r>
              <a:rPr lang="en-US" sz="2400" b="1" u="none" strike="noStrike" dirty="0">
                <a:solidFill>
                  <a:srgbClr val="000000"/>
                </a:solidFill>
                <a:latin typeface="Lato Bold"/>
                <a:ea typeface="Lato Bold"/>
                <a:cs typeface="Lato Bold"/>
                <a:sym typeface="Lato Bold"/>
              </a:rPr>
              <a:t> 2: </a:t>
            </a:r>
            <a:r>
              <a:rPr lang="en-US" sz="2400" b="1" u="none" strike="noStrike" dirty="0" err="1">
                <a:solidFill>
                  <a:srgbClr val="000000"/>
                </a:solidFill>
                <a:latin typeface="Lato Bold"/>
                <a:ea typeface="Lato Bold"/>
                <a:cs typeface="Lato Bold"/>
                <a:sym typeface="Lato Bold"/>
              </a:rPr>
              <a:t>Förutsägelse</a:t>
            </a:r>
            <a:r>
              <a:rPr lang="en-US" sz="2400" b="1" u="none" strike="noStrike" dirty="0">
                <a:solidFill>
                  <a:srgbClr val="000000"/>
                </a:solidFill>
                <a:latin typeface="Lato Bold"/>
                <a:ea typeface="Lato Bold"/>
                <a:cs typeface="Lato Bold"/>
                <a:sym typeface="Lato Bold"/>
              </a:rPr>
              <a:t> av </a:t>
            </a:r>
            <a:r>
              <a:rPr lang="en-US" sz="2400" b="1" u="none" strike="noStrike" dirty="0" err="1">
                <a:solidFill>
                  <a:srgbClr val="000000"/>
                </a:solidFill>
                <a:latin typeface="Lato Bold"/>
                <a:ea typeface="Lato Bold"/>
                <a:cs typeface="Lato Bold"/>
                <a:sym typeface="Lato Bold"/>
              </a:rPr>
              <a:t>skolavhopp</a:t>
            </a:r>
            <a:r>
              <a:rPr lang="en-US" sz="2400" b="1" u="none" strike="noStrike" dirty="0">
                <a:solidFill>
                  <a:srgbClr val="000000"/>
                </a:solidFill>
                <a:latin typeface="Lato Bold"/>
                <a:ea typeface="Lato Bold"/>
                <a:cs typeface="Lato Bold"/>
                <a:sym typeface="Lato Bold"/>
              </a:rPr>
              <a:t>. </a:t>
            </a: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Ett system </a:t>
            </a:r>
            <a:r>
              <a:rPr lang="en-US" sz="2400" u="none" strike="noStrike" dirty="0" err="1">
                <a:solidFill>
                  <a:srgbClr val="000000"/>
                </a:solidFill>
                <a:latin typeface="Lato Light"/>
                <a:ea typeface="Lato Light"/>
                <a:cs typeface="Lato Light"/>
                <a:sym typeface="Lato Light"/>
              </a:rPr>
              <a:t>identifierar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oregelbunden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närvaro</a:t>
            </a:r>
            <a:r>
              <a:rPr lang="en-US" sz="2400" u="none" strike="noStrike" dirty="0">
                <a:solidFill>
                  <a:srgbClr val="000000"/>
                </a:solidFill>
                <a:latin typeface="Lato Light"/>
                <a:ea typeface="Lato Light"/>
                <a:cs typeface="Lato Light"/>
                <a:sym typeface="Lato Light"/>
              </a:rPr>
              <a:t> under </a:t>
            </a:r>
            <a:r>
              <a:rPr lang="en-US" sz="2400" u="none" strike="noStrike" dirty="0" err="1">
                <a:solidFill>
                  <a:srgbClr val="000000"/>
                </a:solidFill>
                <a:latin typeface="Lato Light"/>
                <a:ea typeface="Lato Light"/>
                <a:cs typeface="Lato Light"/>
                <a:sym typeface="Lato Light"/>
              </a:rPr>
              <a:t>kursens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veckor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riskzonen</a:t>
            </a:r>
            <a:r>
              <a:rPr lang="en-US" sz="2400" u="none" strike="noStrike" dirty="0">
                <a:solidFill>
                  <a:srgbClr val="000000"/>
                </a:solidFill>
                <a:latin typeface="Lato Light"/>
                <a:ea typeface="Lato Light"/>
                <a:cs typeface="Lato Light"/>
                <a:sym typeface="Lato Light"/>
              </a:rPr>
              <a:t>". Vissa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balanserar</a:t>
            </a:r>
            <a:r>
              <a:rPr lang="en-US" sz="2400" u="none" strike="noStrike" dirty="0">
                <a:solidFill>
                  <a:srgbClr val="000000"/>
                </a:solidFill>
                <a:latin typeface="Lato Light"/>
                <a:ea typeface="Lato Light"/>
                <a:cs typeface="Lato Light"/>
                <a:sym typeface="Lato Light"/>
              </a:rPr>
              <a:t> dock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studier med </a:t>
            </a:r>
            <a:r>
              <a:rPr lang="en-US" sz="2400" u="none" strike="noStrike" dirty="0" err="1">
                <a:solidFill>
                  <a:srgbClr val="000000"/>
                </a:solidFill>
                <a:latin typeface="Lato Light"/>
                <a:ea typeface="Lato Light"/>
                <a:cs typeface="Lato Light"/>
                <a:sym typeface="Lato Light"/>
              </a:rPr>
              <a:t>arbete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familjeansvar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modellen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tar </a:t>
            </a:r>
            <a:r>
              <a:rPr lang="en-US" sz="2400" u="none" strike="noStrike" dirty="0" err="1">
                <a:solidFill>
                  <a:srgbClr val="000000"/>
                </a:solidFill>
                <a:latin typeface="Lato Light"/>
                <a:ea typeface="Lato Light"/>
                <a:cs typeface="Lato Light"/>
                <a:sym typeface="Lato Light"/>
              </a:rPr>
              <a:t>hänsyn</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felaktiga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förutsägelser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klassificera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felaktigt</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38300"/>
            <a:ext cx="9561852"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PROFESSIONELLT BEDÖMAND VID ANVÄNDNINGEN AV AI</a:t>
            </a:r>
          </a:p>
        </p:txBody>
      </p:sp>
      <p:sp>
        <p:nvSpPr>
          <p:cNvPr id="3" name="TextBox 3"/>
          <p:cNvSpPr txBox="1"/>
          <p:nvPr/>
        </p:nvSpPr>
        <p:spPr>
          <a:xfrm>
            <a:off x="1028700" y="3567173"/>
            <a:ext cx="8753807"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Som CVET-utbildare behöver du inte vara en teknisk expert, men det är viktigt att utveckla en gedigen förståelse för hur man utvärderar AI-genererad information.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Detta innebär att ifrågasätta slutsatser, jämföra källor vid behov och vara medveten om systemets begränsningar.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Målet är att integrera AI som ett stödverktyg, inte som en ersättning för professionellt omdöme. Ansvarsfull praxis innebär att fatta välgrundade beslut baserade på en förståelse för dess begränsningar, datakvaliteten och graden av transparens.</a:t>
            </a:r>
          </a:p>
        </p:txBody>
      </p:sp>
      <p:grpSp>
        <p:nvGrpSpPr>
          <p:cNvPr id="4" name="Group 4"/>
          <p:cNvGrpSpPr/>
          <p:nvPr/>
        </p:nvGrpSpPr>
        <p:grpSpPr>
          <a:xfrm>
            <a:off x="15114346" y="293056"/>
            <a:ext cx="2799445" cy="1224267"/>
            <a:chOff x="0" y="0"/>
            <a:chExt cx="3732593" cy="1632356"/>
          </a:xfrm>
        </p:grpSpPr>
        <p:sp>
          <p:nvSpPr>
            <p:cNvPr id="5" name="Freeform 5" descr="En logotyp med en persons huvud inuti en cirkel.  Det AI-genererade innehållet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grpSp>
        <p:nvGrpSpPr>
          <p:cNvPr id="6" name="Group 6"/>
          <p:cNvGrpSpPr/>
          <p:nvPr/>
        </p:nvGrpSpPr>
        <p:grpSpPr>
          <a:xfrm>
            <a:off x="10840117" y="0"/>
            <a:ext cx="7447883" cy="10287000"/>
            <a:chOff x="0" y="0"/>
            <a:chExt cx="9930511" cy="13716000"/>
          </a:xfrm>
        </p:grpSpPr>
        <p:sp>
          <p:nvSpPr>
            <p:cNvPr id="7" name="Freeform 7"/>
            <p:cNvSpPr/>
            <p:nvPr/>
          </p:nvSpPr>
          <p:spPr>
            <a:xfrm>
              <a:off x="0" y="0"/>
              <a:ext cx="9930511" cy="13716000"/>
            </a:xfrm>
            <a:custGeom>
              <a:avLst/>
              <a:gdLst/>
              <a:ahLst/>
              <a:cxnLst/>
              <a:rect l="l" t="t" r="r" b="b"/>
              <a:pathLst>
                <a:path w="9930511" h="13716000">
                  <a:moveTo>
                    <a:pt x="0" y="0"/>
                  </a:moveTo>
                  <a:lnTo>
                    <a:pt x="9930511" y="0"/>
                  </a:lnTo>
                  <a:lnTo>
                    <a:pt x="9930511" y="13716000"/>
                  </a:lnTo>
                  <a:lnTo>
                    <a:pt x="0" y="13716000"/>
                  </a:lnTo>
                  <a:lnTo>
                    <a:pt x="0" y="0"/>
                  </a:lnTo>
                  <a:close/>
                </a:path>
              </a:pathLst>
            </a:custGeom>
            <a:blipFill>
              <a:blip r:embed="rId5"/>
              <a:stretch>
                <a:fillRect l="-10231" b="-3638"/>
              </a:stretch>
            </a:blipFill>
          </p:spPr>
          <p:txBody>
            <a:bodyPr/>
            <a:lstStyle/>
            <a:p>
              <a:endParaRPr lang="es-ES"/>
            </a:p>
          </p:txBody>
        </p:sp>
      </p:gr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65671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UTVÄRDERING AV ALGORITMISK TRANSPARENS</a:t>
            </a:r>
          </a:p>
        </p:txBody>
      </p:sp>
      <p:sp>
        <p:nvSpPr>
          <p:cNvPr id="3" name="TextBox 3"/>
          <p:cNvSpPr txBox="1"/>
          <p:nvPr/>
        </p:nvSpPr>
        <p:spPr>
          <a:xfrm>
            <a:off x="1028700" y="2019300"/>
            <a:ext cx="16230600" cy="6294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Algoritmisk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förståelse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åtminstone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grundläggande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nivå</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känna</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källkoden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nödvändigt</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tillräckligt</a:t>
            </a:r>
            <a:r>
              <a:rPr lang="en-US" sz="2400" u="none" strike="noStrike" dirty="0">
                <a:solidFill>
                  <a:srgbClr val="000000"/>
                </a:solidFill>
                <a:latin typeface="Lato Light"/>
                <a:ea typeface="Lato Light"/>
                <a:cs typeface="Lato Light"/>
                <a:sym typeface="Lato Light"/>
              </a:rPr>
              <a:t> med information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ifrågasätta</a:t>
            </a:r>
            <a:r>
              <a:rPr lang="en-US" sz="2400" u="none" strike="noStrike" dirty="0">
                <a:solidFill>
                  <a:srgbClr val="000000"/>
                </a:solidFill>
                <a:latin typeface="Lato Light"/>
                <a:ea typeface="Lato Light"/>
                <a:cs typeface="Lato Light"/>
                <a:sym typeface="Lato Light"/>
              </a:rPr>
              <a:t> dem vid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möjligt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variabler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resultatet</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Finns det </a:t>
            </a:r>
            <a:r>
              <a:rPr lang="en-US" sz="2400" u="none" strike="noStrike" dirty="0" err="1">
                <a:solidFill>
                  <a:srgbClr val="000000"/>
                </a:solidFill>
                <a:latin typeface="Lato Light"/>
                <a:ea typeface="Lato Light"/>
                <a:cs typeface="Lato Light"/>
                <a:sym typeface="Lato Light"/>
              </a:rPr>
              <a:t>mekanismer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korrigera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Ger </a:t>
            </a:r>
            <a:r>
              <a:rPr lang="en-US" sz="2400" u="none" strike="noStrike" dirty="0" err="1">
                <a:solidFill>
                  <a:srgbClr val="000000"/>
                </a:solidFill>
                <a:latin typeface="Lato Light"/>
                <a:ea typeface="Lato Light"/>
                <a:cs typeface="Lato Light"/>
                <a:sym typeface="Lato Light"/>
              </a:rPr>
              <a:t>leverantören</a:t>
            </a:r>
            <a:r>
              <a:rPr lang="en-US" sz="2400" u="none" strike="noStrike" dirty="0">
                <a:solidFill>
                  <a:srgbClr val="000000"/>
                </a:solidFill>
                <a:latin typeface="Lato Light"/>
                <a:ea typeface="Lato Light"/>
                <a:cs typeface="Lato Light"/>
                <a:sym typeface="Lato Light"/>
              </a:rPr>
              <a:t> information om </a:t>
            </a:r>
            <a:r>
              <a:rPr lang="en-US" sz="2400" u="none" strike="noStrike" dirty="0" err="1">
                <a:solidFill>
                  <a:srgbClr val="000000"/>
                </a:solidFill>
                <a:latin typeface="Lato Light"/>
                <a:ea typeface="Lato Light"/>
                <a:cs typeface="Lato Light"/>
                <a:sym typeface="Lato Light"/>
              </a:rPr>
              <a:t>systemets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begränsningar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err="1">
                <a:solidFill>
                  <a:srgbClr val="000000"/>
                </a:solidFill>
                <a:latin typeface="Lato Light"/>
                <a:ea typeface="Lato Light"/>
                <a:cs typeface="Lato Light"/>
                <a:sym typeface="Lato Light"/>
              </a:rPr>
              <a:t>Exempel</a:t>
            </a:r>
            <a:r>
              <a:rPr lang="en-US" sz="2400" b="1" u="none" strike="noStrike" dirty="0">
                <a:solidFill>
                  <a:srgbClr val="000000"/>
                </a:solidFill>
                <a:latin typeface="Lato Light"/>
                <a:ea typeface="Lato Light"/>
                <a:cs typeface="Lato Light"/>
                <a:sym typeface="Lato Light"/>
              </a:rPr>
              <a:t> 1: </a:t>
            </a:r>
            <a:r>
              <a:rPr lang="en-US" sz="2400" b="1" u="none" strike="noStrike" dirty="0" err="1">
                <a:solidFill>
                  <a:srgbClr val="000000"/>
                </a:solidFill>
                <a:latin typeface="Lato Light"/>
                <a:ea typeface="Lato Light"/>
                <a:cs typeface="Lato Light"/>
                <a:sym typeface="Lato Light"/>
              </a:rPr>
              <a:t>Automatisk</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uppgiftsutvärdering</a:t>
            </a:r>
            <a:r>
              <a:rPr lang="en-US" sz="2400" b="1"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Ett AI-</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ger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lågt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skriftliga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systemet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betyget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motivering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bedömningen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lämplig</a:t>
            </a:r>
            <a:r>
              <a:rPr lang="en-US" sz="2400" u="none" strike="noStrike" dirty="0">
                <a:solidFill>
                  <a:srgbClr val="000000"/>
                </a:solidFill>
                <a:latin typeface="Lato Light"/>
                <a:ea typeface="Lato Light"/>
                <a:cs typeface="Lato Light"/>
                <a:sym typeface="Lato Light"/>
              </a:rPr>
              <a:t>. Å </a:t>
            </a:r>
            <a:r>
              <a:rPr lang="en-US" sz="2400" u="none" strike="noStrike" dirty="0" err="1">
                <a:solidFill>
                  <a:srgbClr val="000000"/>
                </a:solidFill>
                <a:latin typeface="Lato Light"/>
                <a:ea typeface="Lato Light"/>
                <a:cs typeface="Lato Light"/>
                <a:sym typeface="Lato Light"/>
              </a:rPr>
              <a:t>andra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sidan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skulle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transparent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indikera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kriterier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betyget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validering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resultatet</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err="1">
                <a:solidFill>
                  <a:srgbClr val="000000"/>
                </a:solidFill>
                <a:latin typeface="Lato Light"/>
                <a:ea typeface="Lato Light"/>
                <a:cs typeface="Lato Light"/>
                <a:sym typeface="Lato Light"/>
              </a:rPr>
              <a:t>Exempel</a:t>
            </a:r>
            <a:r>
              <a:rPr lang="en-US" sz="2400" b="1" u="none" strike="noStrike" dirty="0">
                <a:solidFill>
                  <a:srgbClr val="000000"/>
                </a:solidFill>
                <a:latin typeface="Lato Light"/>
                <a:ea typeface="Lato Light"/>
                <a:cs typeface="Lato Light"/>
                <a:sym typeface="Lato Light"/>
              </a:rPr>
              <a:t> 2: </a:t>
            </a:r>
            <a:r>
              <a:rPr lang="en-US" sz="2400" b="1" u="none" strike="noStrike" dirty="0" err="1">
                <a:solidFill>
                  <a:srgbClr val="000000"/>
                </a:solidFill>
                <a:latin typeface="Lato Light"/>
                <a:ea typeface="Lato Light"/>
                <a:cs typeface="Lato Light"/>
                <a:sym typeface="Lato Light"/>
              </a:rPr>
              <a:t>Deltagandeanalys</a:t>
            </a:r>
            <a:r>
              <a:rPr lang="en-US" sz="2400" b="1"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En </a:t>
            </a:r>
            <a:r>
              <a:rPr lang="en-US" sz="2400" u="none" strike="noStrike" dirty="0" err="1">
                <a:solidFill>
                  <a:srgbClr val="000000"/>
                </a:solidFill>
                <a:latin typeface="Lato Light"/>
                <a:ea typeface="Lato Light"/>
                <a:cs typeface="Lato Light"/>
                <a:sym typeface="Lato Light"/>
              </a:rPr>
              <a:t>plattform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indikera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låg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nivå</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studentengagemang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sällan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kursforum</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samarbetsaktiviteter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dock visa </a:t>
            </a:r>
            <a:r>
              <a:rPr lang="en-US" sz="2400" u="none" strike="noStrike" dirty="0" err="1">
                <a:solidFill>
                  <a:srgbClr val="000000"/>
                </a:solidFill>
                <a:latin typeface="Lato Light"/>
                <a:ea typeface="Lato Light"/>
                <a:cs typeface="Lato Light"/>
                <a:sym typeface="Lato Light"/>
              </a:rPr>
              <a:t>sitt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medel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såsom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förstår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indikatorer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undviker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förhastade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slutsatser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studentbedömningen</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54783"/>
            <a:ext cx="6286595"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dirty="0">
                <a:solidFill>
                  <a:srgbClr val="000000"/>
                </a:solidFill>
                <a:latin typeface="Oswald"/>
                <a:ea typeface="Oswald"/>
                <a:cs typeface="Oswald"/>
                <a:sym typeface="Oswald"/>
              </a:rPr>
              <a:t>ENHET 3: </a:t>
            </a:r>
          </a:p>
          <a:p>
            <a:pPr marL="0" lvl="0" indent="0" algn="l">
              <a:lnSpc>
                <a:spcPts val="7127"/>
              </a:lnSpc>
              <a:spcBef>
                <a:spcPct val="0"/>
              </a:spcBef>
            </a:pPr>
            <a:r>
              <a:rPr lang="en-US" sz="6599" u="none" strike="noStrike" dirty="0">
                <a:solidFill>
                  <a:srgbClr val="000000"/>
                </a:solidFill>
                <a:latin typeface="Oswald"/>
                <a:ea typeface="Oswald"/>
                <a:cs typeface="Oswald"/>
                <a:sym typeface="Oswald"/>
              </a:rPr>
              <a:t>STRATEGIER FÖR ATT MILDRA POTENTIELLA OJÄMLIKHETER SOM GENERERAS AV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4"/>
              <a:stretch>
                <a:fillRect l="-3430" r="-7369"/>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35056" y="0"/>
            <a:ext cx="7660710" cy="10287000"/>
            <a:chOff x="0" y="0"/>
            <a:chExt cx="10214280" cy="13716000"/>
          </a:xfrm>
        </p:grpSpPr>
        <p:sp>
          <p:nvSpPr>
            <p:cNvPr id="3" name="Freeform 3"/>
            <p:cNvSpPr/>
            <p:nvPr/>
          </p:nvSpPr>
          <p:spPr>
            <a:xfrm>
              <a:off x="0" y="0"/>
              <a:ext cx="10214229" cy="13716000"/>
            </a:xfrm>
            <a:custGeom>
              <a:avLst/>
              <a:gdLst/>
              <a:ahLst/>
              <a:cxnLst/>
              <a:rect l="l" t="t" r="r" b="b"/>
              <a:pathLst>
                <a:path w="10214229" h="13716000">
                  <a:moveTo>
                    <a:pt x="0" y="0"/>
                  </a:moveTo>
                  <a:lnTo>
                    <a:pt x="10214229" y="0"/>
                  </a:lnTo>
                  <a:lnTo>
                    <a:pt x="10214229" y="13716000"/>
                  </a:lnTo>
                  <a:lnTo>
                    <a:pt x="0" y="13716000"/>
                  </a:lnTo>
                  <a:lnTo>
                    <a:pt x="0" y="0"/>
                  </a:lnTo>
                  <a:close/>
                </a:path>
              </a:pathLst>
            </a:custGeom>
            <a:blipFill>
              <a:blip r:embed="rId4"/>
              <a:stretch>
                <a:fillRect t="-2128" b="-2128"/>
              </a:stretch>
            </a:blipFill>
          </p:spPr>
          <p:txBody>
            <a:bodyPr/>
            <a:lstStyle/>
            <a:p>
              <a:endParaRPr lang="es-ES"/>
            </a:p>
          </p:txBody>
        </p:sp>
      </p:grpSp>
      <p:sp>
        <p:nvSpPr>
          <p:cNvPr id="4" name="TextBox 4"/>
          <p:cNvSpPr txBox="1"/>
          <p:nvPr/>
        </p:nvSpPr>
        <p:spPr>
          <a:xfrm>
            <a:off x="1028700" y="1038225"/>
            <a:ext cx="8309924" cy="190500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INKLUDERING OCH TILLGÄNGLIGHET I ANVÄNDNINGEN AV AI INOM YRKESUTBILDNING OCH SKOLUTBILDNING</a:t>
            </a:r>
          </a:p>
        </p:txBody>
      </p:sp>
      <p:sp>
        <p:nvSpPr>
          <p:cNvPr id="5" name="TextBox 5"/>
          <p:cNvSpPr txBox="1"/>
          <p:nvPr/>
        </p:nvSpPr>
        <p:spPr>
          <a:xfrm>
            <a:off x="1028700" y="3467100"/>
            <a:ext cx="8961120" cy="5551007"/>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per definition; </a:t>
            </a:r>
            <a:r>
              <a:rPr lang="en-US" sz="2400" u="none" strike="noStrike" dirty="0" err="1">
                <a:solidFill>
                  <a:srgbClr val="000000"/>
                </a:solidFill>
                <a:latin typeface="Lato Light"/>
                <a:ea typeface="Lato Light"/>
                <a:cs typeface="Lato Light"/>
                <a:sym typeface="Lato Light"/>
              </a:rPr>
              <a:t>istället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kopplad</a:t>
            </a:r>
            <a:r>
              <a:rPr lang="en-US" sz="2400" u="none" strike="noStrike" dirty="0">
                <a:solidFill>
                  <a:srgbClr val="000000"/>
                </a:solidFill>
                <a:latin typeface="Lato Light"/>
                <a:ea typeface="Lato Light"/>
                <a:cs typeface="Lato Light"/>
                <a:sym typeface="Lato Light"/>
              </a:rPr>
              <a:t> till den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utvecklar</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(CPD)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mångfald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innefatta</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Olika </a:t>
            </a:r>
            <a:r>
              <a:rPr lang="en-US" sz="2400" u="none" strike="noStrike" dirty="0" err="1">
                <a:solidFill>
                  <a:srgbClr val="000000"/>
                </a:solidFill>
                <a:latin typeface="Lato Light"/>
                <a:ea typeface="Lato Light"/>
                <a:cs typeface="Lato Light"/>
                <a:sym typeface="Lato Light"/>
              </a:rPr>
              <a:t>åldrar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yrkesbakgrunder</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Olika </a:t>
            </a:r>
            <a:r>
              <a:rPr lang="en-US" sz="2400" u="none" strike="noStrike" dirty="0" err="1">
                <a:solidFill>
                  <a:srgbClr val="000000"/>
                </a:solidFill>
                <a:latin typeface="Lato Light"/>
                <a:ea typeface="Lato Light"/>
                <a:cs typeface="Lato Light"/>
                <a:sym typeface="Lato Light"/>
              </a:rPr>
              <a:t>nivåer</a:t>
            </a:r>
            <a:r>
              <a:rPr lang="en-US" sz="2400" u="none" strike="noStrike" dirty="0">
                <a:solidFill>
                  <a:srgbClr val="000000"/>
                </a:solidFill>
                <a:latin typeface="Lato Light"/>
                <a:ea typeface="Lato Light"/>
                <a:cs typeface="Lato Light"/>
                <a:sym typeface="Lato Light"/>
              </a:rPr>
              <a:t> av digital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Arbetande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funktionsnedsättningar</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Migrantstudenter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andraspråk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del av sin </a:t>
            </a:r>
            <a:r>
              <a:rPr lang="en-US" sz="2400" u="none" strike="noStrike" dirty="0" err="1">
                <a:solidFill>
                  <a:srgbClr val="000000"/>
                </a:solidFill>
                <a:latin typeface="Lato Light"/>
                <a:ea typeface="Lato Light"/>
                <a:cs typeface="Lato Light"/>
                <a:sym typeface="Lato Light"/>
              </a:rPr>
              <a:t>professionella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integrationsprocess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6857571" cy="10287000"/>
            <a:chOff x="0" y="0"/>
            <a:chExt cx="9143428" cy="13716000"/>
          </a:xfrm>
        </p:grpSpPr>
        <p:sp>
          <p:nvSpPr>
            <p:cNvPr id="3" name="Freeform 3"/>
            <p:cNvSpPr/>
            <p:nvPr/>
          </p:nvSpPr>
          <p:spPr>
            <a:xfrm>
              <a:off x="0" y="0"/>
              <a:ext cx="9143365" cy="13716000"/>
            </a:xfrm>
            <a:custGeom>
              <a:avLst/>
              <a:gdLst/>
              <a:ahLst/>
              <a:cxnLst/>
              <a:rect l="l" t="t" r="r" b="b"/>
              <a:pathLst>
                <a:path w="9143365" h="13716000">
                  <a:moveTo>
                    <a:pt x="0" y="0"/>
                  </a:moveTo>
                  <a:lnTo>
                    <a:pt x="9143365" y="0"/>
                  </a:lnTo>
                  <a:lnTo>
                    <a:pt x="9143365"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7480416" y="1085850"/>
            <a:ext cx="980015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DOLDA HINDER FÖR ANVÄNDNINGEN AV ARTIFICIELL INTELLIGENS I KLASSRUMMET</a:t>
            </a:r>
          </a:p>
        </p:txBody>
      </p:sp>
      <p:sp>
        <p:nvSpPr>
          <p:cNvPr id="5" name="TextBox 5"/>
          <p:cNvSpPr txBox="1"/>
          <p:nvPr/>
        </p:nvSpPr>
        <p:spPr>
          <a:xfrm>
            <a:off x="7480416" y="2523982"/>
            <a:ext cx="8610105" cy="406342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åtkomst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hinder </a:t>
            </a:r>
            <a:r>
              <a:rPr lang="en-US" sz="2400" u="none" strike="noStrike" dirty="0" err="1">
                <a:solidFill>
                  <a:srgbClr val="000000"/>
                </a:solidFill>
                <a:latin typeface="Lato Light"/>
                <a:ea typeface="Lato Light"/>
                <a:cs typeface="Lato Light"/>
                <a:sym typeface="Lato Light"/>
              </a:rPr>
              <a:t>uppstå</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Komplexa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överbelastade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gränssnitt</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Svar med </a:t>
            </a:r>
            <a:r>
              <a:rPr lang="en-US" sz="2400" u="none" strike="noStrike" dirty="0" err="1">
                <a:solidFill>
                  <a:srgbClr val="000000"/>
                </a:solidFill>
                <a:latin typeface="Lato Light"/>
                <a:ea typeface="Lato Light"/>
                <a:cs typeface="Lato Light"/>
                <a:sym typeface="Lato Light"/>
              </a:rPr>
              <a:t>hög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komplexitet</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Förkunskaper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förutsätts</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Överdriven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beroende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skrivna</a:t>
            </a:r>
            <a:r>
              <a:rPr lang="en-US" sz="2400" u="none" strike="noStrike" dirty="0">
                <a:solidFill>
                  <a:srgbClr val="000000"/>
                </a:solidFill>
                <a:latin typeface="Lato Light"/>
                <a:ea typeface="Lato Light"/>
                <a:cs typeface="Lato Light"/>
                <a:sym typeface="Lato Light"/>
              </a:rPr>
              <a:t> texter.</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konstant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internetåtkomst</a:t>
            </a:r>
            <a:r>
              <a:rPr lang="en-US" sz="2400" u="none" strike="noStrike" dirty="0">
                <a:solidFill>
                  <a:srgbClr val="000000"/>
                </a:solidFill>
                <a:latin typeface="Lato Light"/>
                <a:ea typeface="Lato Light"/>
                <a:cs typeface="Lato Light"/>
                <a:sym typeface="Lato Light"/>
              </a:rPr>
              <a:t>.</a:t>
            </a:r>
          </a:p>
        </p:txBody>
      </p:sp>
      <p:grpSp>
        <p:nvGrpSpPr>
          <p:cNvPr id="6" name="Group 6"/>
          <p:cNvGrpSpPr/>
          <p:nvPr/>
        </p:nvGrpSpPr>
        <p:grpSpPr>
          <a:xfrm>
            <a:off x="8789070" y="7338215"/>
            <a:ext cx="7182850" cy="1663889"/>
            <a:chOff x="0" y="0"/>
            <a:chExt cx="9577134" cy="2218518"/>
          </a:xfrm>
        </p:grpSpPr>
        <p:sp>
          <p:nvSpPr>
            <p:cNvPr id="7" name="Freeform 7"/>
            <p:cNvSpPr/>
            <p:nvPr/>
          </p:nvSpPr>
          <p:spPr>
            <a:xfrm>
              <a:off x="0" y="0"/>
              <a:ext cx="9577197" cy="2218500"/>
            </a:xfrm>
            <a:custGeom>
              <a:avLst/>
              <a:gdLst/>
              <a:ahLst/>
              <a:cxnLst/>
              <a:rect l="l" t="t" r="r" b="b"/>
              <a:pathLst>
                <a:path w="9577197" h="2218500">
                  <a:moveTo>
                    <a:pt x="0" y="0"/>
                  </a:moveTo>
                  <a:lnTo>
                    <a:pt x="9577197" y="0"/>
                  </a:lnTo>
                  <a:lnTo>
                    <a:pt x="9577197" y="2218500"/>
                  </a:lnTo>
                  <a:lnTo>
                    <a:pt x="0" y="2218500"/>
                  </a:lnTo>
                  <a:lnTo>
                    <a:pt x="0" y="0"/>
                  </a:lnTo>
                  <a:close/>
                </a:path>
              </a:pathLst>
            </a:custGeom>
            <a:blipFill>
              <a:blip r:embed="rId5"/>
              <a:stretch>
                <a:fillRect t="-116414" r="-118426" b="-17682"/>
              </a:stretch>
            </a:blipFill>
          </p:spPr>
          <p:txBody>
            <a:bodyPr/>
            <a:lstStyle/>
            <a:p>
              <a:endParaRPr lang="es-ES"/>
            </a:p>
          </p:txBody>
        </p:sp>
      </p:grpSp>
      <p:sp>
        <p:nvSpPr>
          <p:cNvPr id="8" name="TextBox 8"/>
          <p:cNvSpPr txBox="1"/>
          <p:nvPr/>
        </p:nvSpPr>
        <p:spPr>
          <a:xfrm>
            <a:off x="9476527" y="7769040"/>
            <a:ext cx="5807935" cy="676275"/>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err="1">
                <a:solidFill>
                  <a:srgbClr val="000000"/>
                </a:solidFill>
                <a:latin typeface="Lato Light" panose="020F0302020204030203" pitchFamily="34" charset="0"/>
                <a:ea typeface="Lato"/>
                <a:cs typeface="Lato"/>
                <a:sym typeface="Lato"/>
              </a:rPr>
              <a:t>Vilka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kan</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oavsiktligt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uteslutas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från</a:t>
            </a:r>
            <a:r>
              <a:rPr lang="en-US" sz="2800" u="none" strike="noStrike" dirty="0">
                <a:solidFill>
                  <a:srgbClr val="000000"/>
                </a:solidFill>
                <a:latin typeface="Lato Light" panose="020F0302020204030203" pitchFamily="34" charset="0"/>
                <a:ea typeface="Lato"/>
                <a:cs typeface="Lato"/>
                <a:sym typeface="Lato"/>
              </a:rPr>
              <a:t> AI och av </a:t>
            </a:r>
            <a:r>
              <a:rPr lang="en-US" sz="2800" u="none" strike="noStrike" dirty="0" err="1">
                <a:solidFill>
                  <a:srgbClr val="000000"/>
                </a:solidFill>
                <a:latin typeface="Lato Light" panose="020F0302020204030203" pitchFamily="34" charset="0"/>
                <a:ea typeface="Lato"/>
                <a:cs typeface="Lato"/>
                <a:sym typeface="Lato"/>
              </a:rPr>
              <a:t>vilka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skäl</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838892"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PRINCIPER FÖR INKLUDERANDE INTEGRATION AV AI I HÅLLBAR YRKESUTBILDNING</a:t>
            </a:r>
          </a:p>
        </p:txBody>
      </p:sp>
      <p:sp>
        <p:nvSpPr>
          <p:cNvPr id="3" name="TextBox 3"/>
          <p:cNvSpPr txBox="1"/>
          <p:nvPr/>
        </p:nvSpPr>
        <p:spPr>
          <a:xfrm>
            <a:off x="1028700" y="2681155"/>
            <a:ext cx="16077343" cy="53911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Flexibilitet</a:t>
            </a:r>
            <a:endParaRPr lang="en-US" sz="2400" b="1" u="none" strike="noStrike" dirty="0">
              <a:solidFill>
                <a:srgbClr val="000000"/>
              </a:solidFill>
              <a:latin typeface="Lato Bold"/>
              <a:ea typeface="Lato Bold"/>
              <a:cs typeface="Lato Bold"/>
              <a:sym typeface="Lato Bold"/>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möjliggör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flera</a:t>
            </a:r>
            <a:r>
              <a:rPr lang="en-US" sz="2400" u="none" strike="noStrike" dirty="0">
                <a:solidFill>
                  <a:srgbClr val="000000"/>
                </a:solidFill>
                <a:latin typeface="Lato Light"/>
                <a:ea typeface="Lato Light"/>
                <a:cs typeface="Lato Light"/>
                <a:sym typeface="Lato Light"/>
              </a:rPr>
              <a:t> former av </a:t>
            </a:r>
            <a:r>
              <a:rPr lang="en-US" sz="2400" u="none" strike="noStrike" dirty="0" err="1">
                <a:solidFill>
                  <a:srgbClr val="000000"/>
                </a:solidFill>
                <a:latin typeface="Lato Light"/>
                <a:ea typeface="Lato Light"/>
                <a:cs typeface="Lato Light"/>
                <a:sym typeface="Lato Light"/>
              </a:rPr>
              <a:t>interaktion</a:t>
            </a:r>
            <a:r>
              <a:rPr lang="en-US" sz="2400" u="none" strike="noStrike" dirty="0">
                <a:solidFill>
                  <a:srgbClr val="000000"/>
                </a:solidFill>
                <a:latin typeface="Lato Light"/>
                <a:ea typeface="Lato Light"/>
                <a:cs typeface="Lato Light"/>
                <a:sym typeface="Lato Light"/>
              </a:rPr>
              <a:t> (text, </a:t>
            </a:r>
            <a:r>
              <a:rPr lang="en-US" sz="2400" u="none" strike="noStrike" dirty="0" err="1">
                <a:solidFill>
                  <a:srgbClr val="000000"/>
                </a:solidFill>
                <a:latin typeface="Lato Light"/>
                <a:ea typeface="Lato Light"/>
                <a:cs typeface="Lato Light"/>
                <a:sym typeface="Lato Light"/>
              </a:rPr>
              <a:t>röst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strukturerade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steg</a:t>
            </a:r>
            <a:r>
              <a:rPr lang="en-US" sz="2400" u="none" strike="noStrike" dirty="0">
                <a:solidFill>
                  <a:srgbClr val="000000"/>
                </a:solidFill>
                <a:latin typeface="Lato Light"/>
                <a:ea typeface="Lato Light"/>
                <a:cs typeface="Lato Light"/>
                <a:sym typeface="Lato Light"/>
              </a:rPr>
              <a:t>-för-</a:t>
            </a:r>
            <a:r>
              <a:rPr lang="en-US" sz="2400" u="none" strike="noStrike" dirty="0" err="1">
                <a:solidFill>
                  <a:srgbClr val="000000"/>
                </a:solidFill>
                <a:latin typeface="Lato Light"/>
                <a:ea typeface="Lato Light"/>
                <a:cs typeface="Lato Light"/>
                <a:sym typeface="Lato Light"/>
              </a:rPr>
              <a:t>steg</a:t>
            </a: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vägledning</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kognitiv</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anpassning</a:t>
            </a:r>
            <a:endParaRPr lang="en-US" sz="2400" b="1" u="none" strike="noStrike" dirty="0">
              <a:solidFill>
                <a:srgbClr val="000000"/>
              </a:solidFill>
              <a:latin typeface="Lato Bold"/>
              <a:ea typeface="Lato Bold"/>
              <a:cs typeface="Lato Bold"/>
              <a:sym typeface="Lato Bold"/>
            </a:endParaRP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Lär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ställer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Förenklade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förklaringar</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Sammanfattningar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punktform</a:t>
            </a:r>
            <a:endParaRPr lang="en-US" sz="2400" u="none" strike="noStrike" dirty="0">
              <a:solidFill>
                <a:srgbClr val="000000"/>
              </a:solidFill>
              <a:latin typeface="Lato Light"/>
              <a:ea typeface="Lato Light"/>
              <a:cs typeface="Lato Light"/>
              <a:sym typeface="Lato Light"/>
            </a:endParaRPr>
          </a:p>
          <a:p>
            <a:pPr marL="434340" lvl="1" indent="-21717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Processanalys</a:t>
            </a: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1" indent="0" algn="l">
              <a:lnSpc>
                <a:spcPts val="2568"/>
              </a:lnSpc>
              <a:spcBef>
                <a:spcPct val="0"/>
              </a:spcBef>
            </a:pPr>
            <a:r>
              <a:rPr lang="en-US" sz="2400" b="1" u="none" strike="noStrike" dirty="0" err="1">
                <a:solidFill>
                  <a:srgbClr val="000000"/>
                </a:solidFill>
                <a:latin typeface="Lato Bold"/>
                <a:ea typeface="Lato Bold"/>
                <a:cs typeface="Lato Bold"/>
                <a:sym typeface="Lato Bold"/>
              </a:rPr>
              <a:t>Likvärdiga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alternativ</a:t>
            </a:r>
            <a:endParaRPr lang="en-US" sz="2400" b="1" u="none" strike="noStrike" dirty="0">
              <a:solidFill>
                <a:srgbClr val="000000"/>
              </a:solidFill>
              <a:latin typeface="Lato Bold"/>
              <a:ea typeface="Lato Bold"/>
              <a:cs typeface="Lato Bold"/>
              <a:sym typeface="Lato Bold"/>
            </a:endParaRPr>
          </a:p>
          <a:p>
            <a:pPr marL="0" lvl="1"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ska </a:t>
            </a:r>
            <a:r>
              <a:rPr lang="en-US" sz="2400" u="none" strike="noStrike" dirty="0" err="1">
                <a:solidFill>
                  <a:srgbClr val="000000"/>
                </a:solidFill>
                <a:latin typeface="Lato Light"/>
                <a:ea typeface="Lato Light"/>
                <a:cs typeface="Lato Light"/>
                <a:sym typeface="Lato Light"/>
              </a:rPr>
              <a:t>aldrig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enda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slutföra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1" indent="0" algn="l">
              <a:lnSpc>
                <a:spcPts val="2879"/>
              </a:lnSpc>
              <a:spcBef>
                <a:spcPct val="0"/>
              </a:spcBef>
            </a:pPr>
            <a:r>
              <a:rPr lang="en-US" sz="2400" b="1" u="none" strike="noStrike" dirty="0" err="1">
                <a:solidFill>
                  <a:srgbClr val="000000"/>
                </a:solidFill>
                <a:latin typeface="Lato Bold"/>
                <a:ea typeface="Lato Bold"/>
                <a:cs typeface="Lato Bold"/>
                <a:sym typeface="Lato Bold"/>
              </a:rPr>
              <a:t>Mekanisk</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förmedling</a:t>
            </a:r>
            <a:endParaRPr lang="en-US" sz="2400" b="1" u="none" strike="noStrike" dirty="0">
              <a:solidFill>
                <a:srgbClr val="000000"/>
              </a:solidFill>
              <a:latin typeface="Lato Bold"/>
              <a:ea typeface="Lato Bold"/>
              <a:cs typeface="Lato Bold"/>
              <a:sym typeface="Lato Bold"/>
            </a:endParaRPr>
          </a:p>
          <a:p>
            <a:pPr marL="0" lvl="1"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men den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nödvändigt</a:t>
            </a:r>
            <a:r>
              <a:rPr lang="en-US" sz="2400" u="none" strike="noStrike" dirty="0">
                <a:solidFill>
                  <a:srgbClr val="000000"/>
                </a:solidFill>
                <a:latin typeface="Lato Light"/>
                <a:ea typeface="Lato Light"/>
                <a:cs typeface="Lato Light"/>
                <a:sym typeface="Lato Light"/>
              </a:rPr>
              <a:t>.</a:t>
            </a:r>
          </a:p>
        </p:txBody>
      </p:sp>
      <p:sp>
        <p:nvSpPr>
          <p:cNvPr id="4" name="TextBox 4"/>
          <p:cNvSpPr txBox="1"/>
          <p:nvPr/>
        </p:nvSpPr>
        <p:spPr>
          <a:xfrm>
            <a:off x="6619371" y="8953500"/>
            <a:ext cx="10973042" cy="889859"/>
          </a:xfrm>
          <a:prstGeom prst="rect">
            <a:avLst/>
          </a:prstGeom>
        </p:spPr>
        <p:txBody>
          <a:bodyPr wrap="square" lIns="0" tIns="0" rIns="0" bIns="0" rtlCol="0" anchor="t">
            <a:spAutoFit/>
          </a:bodyPr>
          <a:lstStyle/>
          <a:p>
            <a:pPr marL="0" lvl="0" indent="0" algn="ctr">
              <a:lnSpc>
                <a:spcPts val="3599"/>
              </a:lnSpc>
              <a:spcBef>
                <a:spcPct val="0"/>
              </a:spcBef>
            </a:pPr>
            <a:r>
              <a:rPr lang="en-US" sz="2999" i="1" u="none" strike="noStrike" dirty="0" err="1">
                <a:solidFill>
                  <a:srgbClr val="000000"/>
                </a:solidFill>
                <a:latin typeface="Lato Italics"/>
                <a:ea typeface="Lato Italics"/>
                <a:cs typeface="Lato Italics"/>
                <a:sym typeface="Lato Italics"/>
              </a:rPr>
              <a:t>Vilka</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strategier</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skulle</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kunna</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bidra</a:t>
            </a:r>
            <a:r>
              <a:rPr lang="en-US" sz="2999" i="1" u="none" strike="noStrike" dirty="0">
                <a:solidFill>
                  <a:srgbClr val="000000"/>
                </a:solidFill>
                <a:latin typeface="Lato Italics"/>
                <a:ea typeface="Lato Italics"/>
                <a:cs typeface="Lato Italics"/>
                <a:sym typeface="Lato Italics"/>
              </a:rPr>
              <a:t> till </a:t>
            </a:r>
            <a:r>
              <a:rPr lang="en-US" sz="2999" i="1" u="none" strike="noStrike" dirty="0" err="1">
                <a:solidFill>
                  <a:srgbClr val="000000"/>
                </a:solidFill>
                <a:latin typeface="Lato Italics"/>
                <a:ea typeface="Lato Italics"/>
                <a:cs typeface="Lato Italics"/>
                <a:sym typeface="Lato Italics"/>
              </a:rPr>
              <a:t>att</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säkerställa</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att</a:t>
            </a:r>
            <a:r>
              <a:rPr lang="en-US" sz="2999" i="1" u="none" strike="noStrike" dirty="0">
                <a:solidFill>
                  <a:srgbClr val="000000"/>
                </a:solidFill>
                <a:latin typeface="Lato Italics"/>
                <a:ea typeface="Lato Italics"/>
                <a:cs typeface="Lato Italics"/>
                <a:sym typeface="Lato Italics"/>
              </a:rPr>
              <a:t> AI </a:t>
            </a:r>
            <a:r>
              <a:rPr lang="en-US" sz="2999" i="1" u="none" strike="noStrike" dirty="0" err="1">
                <a:solidFill>
                  <a:srgbClr val="000000"/>
                </a:solidFill>
                <a:latin typeface="Lato Italics"/>
                <a:ea typeface="Lato Italics"/>
                <a:cs typeface="Lato Italics"/>
                <a:sym typeface="Lato Italics"/>
              </a:rPr>
              <a:t>gynnar</a:t>
            </a:r>
            <a:r>
              <a:rPr lang="en-US" sz="2999" i="1" u="none" strike="noStrike" dirty="0">
                <a:solidFill>
                  <a:srgbClr val="000000"/>
                </a:solidFill>
                <a:latin typeface="Lato Italics"/>
                <a:ea typeface="Lato Italics"/>
                <a:cs typeface="Lato Italics"/>
                <a:sym typeface="Lato Italics"/>
              </a:rPr>
              <a:t> alla </a:t>
            </a:r>
            <a:r>
              <a:rPr lang="en-US" sz="2999" i="1" u="none" strike="noStrike" dirty="0" err="1">
                <a:solidFill>
                  <a:srgbClr val="000000"/>
                </a:solidFill>
                <a:latin typeface="Lato Italics"/>
                <a:ea typeface="Lato Italics"/>
                <a:cs typeface="Lato Italics"/>
                <a:sym typeface="Lato Italics"/>
              </a:rPr>
              <a:t>elever</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inte</a:t>
            </a:r>
            <a:r>
              <a:rPr lang="en-US" sz="2999" i="1" u="none" strike="noStrike" dirty="0">
                <a:solidFill>
                  <a:srgbClr val="000000"/>
                </a:solidFill>
                <a:latin typeface="Lato Italics"/>
                <a:ea typeface="Lato Italics"/>
                <a:cs typeface="Lato Italics"/>
                <a:sym typeface="Lato Italics"/>
              </a:rPr>
              <a:t> bara de </a:t>
            </a:r>
            <a:r>
              <a:rPr lang="en-US" sz="2999" i="1" u="none" strike="noStrike" dirty="0" err="1">
                <a:solidFill>
                  <a:srgbClr val="000000"/>
                </a:solidFill>
                <a:latin typeface="Lato Italics"/>
                <a:ea typeface="Lato Italics"/>
                <a:cs typeface="Lato Italics"/>
                <a:sym typeface="Lato Italics"/>
              </a:rPr>
              <a:t>som</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är</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mest</a:t>
            </a:r>
            <a:r>
              <a:rPr lang="en-US" sz="2999" i="1" u="none" strike="noStrike" dirty="0">
                <a:solidFill>
                  <a:srgbClr val="000000"/>
                </a:solidFill>
                <a:latin typeface="Lato Italics"/>
                <a:ea typeface="Lato Italics"/>
                <a:cs typeface="Lato Italics"/>
                <a:sym typeface="Lato Italics"/>
              </a:rPr>
              <a:t> </a:t>
            </a:r>
            <a:r>
              <a:rPr lang="en-US" sz="2999" i="1" u="none" strike="noStrike" dirty="0" err="1">
                <a:solidFill>
                  <a:srgbClr val="000000"/>
                </a:solidFill>
                <a:latin typeface="Lato Italics"/>
                <a:ea typeface="Lato Italics"/>
                <a:cs typeface="Lato Italics"/>
                <a:sym typeface="Lato Italics"/>
              </a:rPr>
              <a:t>bekanta</a:t>
            </a:r>
            <a:r>
              <a:rPr lang="en-US" sz="2999" i="1" u="none" strike="noStrike" dirty="0">
                <a:solidFill>
                  <a:srgbClr val="000000"/>
                </a:solidFill>
                <a:latin typeface="Lato Italics"/>
                <a:ea typeface="Lato Italics"/>
                <a:cs typeface="Lato Italics"/>
                <a:sym typeface="Lato Italics"/>
              </a:rPr>
              <a:t> med digital </a:t>
            </a:r>
            <a:r>
              <a:rPr lang="en-US" sz="2999" i="1" u="none" strike="noStrike" dirty="0" err="1">
                <a:solidFill>
                  <a:srgbClr val="000000"/>
                </a:solidFill>
                <a:latin typeface="Lato Italics"/>
                <a:ea typeface="Lato Italics"/>
                <a:cs typeface="Lato Italics"/>
                <a:sym typeface="Lato Italics"/>
              </a:rPr>
              <a:t>teknik</a:t>
            </a:r>
            <a:r>
              <a:rPr lang="en-US" sz="2999" i="1" u="none" strike="noStrike" dirty="0">
                <a:solidFill>
                  <a:srgbClr val="000000"/>
                </a:solidFill>
                <a:latin typeface="Lato Italics"/>
                <a:ea typeface="Lato Italics"/>
                <a:cs typeface="Lato Italics"/>
                <a:sym typeface="Lato Italics"/>
              </a:rPr>
              <a:t>?</a:t>
            </a:r>
          </a:p>
        </p:txBody>
      </p:sp>
      <p:grpSp>
        <p:nvGrpSpPr>
          <p:cNvPr id="5" name="Group 5"/>
          <p:cNvGrpSpPr/>
          <p:nvPr/>
        </p:nvGrpSpPr>
        <p:grpSpPr>
          <a:xfrm rot="1741156">
            <a:off x="16049455" y="7563691"/>
            <a:ext cx="1093374" cy="1017228"/>
            <a:chOff x="0" y="0"/>
            <a:chExt cx="1009358" cy="939063"/>
          </a:xfrm>
        </p:grpSpPr>
        <p:sp>
          <p:nvSpPr>
            <p:cNvPr id="6" name="Freeform 6"/>
            <p:cNvSpPr/>
            <p:nvPr/>
          </p:nvSpPr>
          <p:spPr>
            <a:xfrm>
              <a:off x="0" y="0"/>
              <a:ext cx="1009396" cy="939038"/>
            </a:xfrm>
            <a:custGeom>
              <a:avLst/>
              <a:gdLst/>
              <a:ahLst/>
              <a:cxnLst/>
              <a:rect l="l" t="t" r="r" b="b"/>
              <a:pathLst>
                <a:path w="1009396" h="939038">
                  <a:moveTo>
                    <a:pt x="0" y="0"/>
                  </a:moveTo>
                  <a:lnTo>
                    <a:pt x="1009396" y="0"/>
                  </a:lnTo>
                  <a:lnTo>
                    <a:pt x="1009396" y="939038"/>
                  </a:lnTo>
                  <a:lnTo>
                    <a:pt x="0" y="939038"/>
                  </a:lnTo>
                  <a:lnTo>
                    <a:pt x="0" y="0"/>
                  </a:lnTo>
                  <a:close/>
                </a:path>
              </a:pathLst>
            </a:custGeom>
            <a:blipFill>
              <a:blip r:embed="rId4"/>
              <a:stretch>
                <a:fillRect r="-19656" b="-8949"/>
              </a:stretch>
            </a:blipFill>
          </p:spPr>
          <p:txBody>
            <a:bodyPr/>
            <a:lstStyle/>
            <a:p>
              <a:endParaRPr lang="es-ES"/>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7910189" cy="10287000"/>
            <a:chOff x="0" y="0"/>
            <a:chExt cx="10546918" cy="13716000"/>
          </a:xfrm>
        </p:grpSpPr>
        <p:sp>
          <p:nvSpPr>
            <p:cNvPr id="3" name="Freeform 3"/>
            <p:cNvSpPr/>
            <p:nvPr/>
          </p:nvSpPr>
          <p:spPr>
            <a:xfrm>
              <a:off x="0" y="0"/>
              <a:ext cx="10546969" cy="13716000"/>
            </a:xfrm>
            <a:custGeom>
              <a:avLst/>
              <a:gdLst/>
              <a:ahLst/>
              <a:cxnLst/>
              <a:rect l="l" t="t" r="r" b="b"/>
              <a:pathLst>
                <a:path w="10546969" h="13716000">
                  <a:moveTo>
                    <a:pt x="0" y="0"/>
                  </a:moveTo>
                  <a:lnTo>
                    <a:pt x="10546969" y="0"/>
                  </a:lnTo>
                  <a:lnTo>
                    <a:pt x="10546969" y="13716000"/>
                  </a:lnTo>
                  <a:lnTo>
                    <a:pt x="0" y="13716000"/>
                  </a:lnTo>
                  <a:lnTo>
                    <a:pt x="0" y="0"/>
                  </a:lnTo>
                  <a:close/>
                </a:path>
              </a:pathLst>
            </a:custGeom>
            <a:blipFill>
              <a:blip r:embed="rId4"/>
              <a:stretch>
                <a:fillRect l="-669" r="-669"/>
              </a:stretch>
            </a:blipFill>
          </p:spPr>
          <p:txBody>
            <a:bodyPr/>
            <a:lstStyle/>
            <a:p>
              <a:endParaRPr lang="es-ES"/>
            </a:p>
          </p:txBody>
        </p:sp>
      </p:grpSp>
      <p:sp>
        <p:nvSpPr>
          <p:cNvPr id="4" name="TextBox 4"/>
          <p:cNvSpPr txBox="1"/>
          <p:nvPr/>
        </p:nvSpPr>
        <p:spPr>
          <a:xfrm>
            <a:off x="8358541" y="987171"/>
            <a:ext cx="9508752"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PRAKTISKA STRATEGIER FÖR GRUNDSKOLE- OCH DATORBASERAD UTBILDNING</a:t>
            </a:r>
          </a:p>
        </p:txBody>
      </p:sp>
      <p:sp>
        <p:nvSpPr>
          <p:cNvPr id="5" name="TextBox 5"/>
          <p:cNvSpPr txBox="1"/>
          <p:nvPr/>
        </p:nvSpPr>
        <p:spPr>
          <a:xfrm>
            <a:off x="8358541" y="2933700"/>
            <a:ext cx="8915398" cy="5551007"/>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a:ea typeface="Lato Light"/>
                <a:cs typeface="Lato Light"/>
                <a:sym typeface="Lato Light"/>
              </a:rPr>
              <a:t>Tillhandahåll</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tillgängliga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instruktionsmodeller</a:t>
            </a:r>
            <a:r>
              <a:rPr lang="en-US" sz="2400" b="1" u="none" strike="noStrike" dirty="0">
                <a:solidFill>
                  <a:srgbClr val="000000"/>
                </a:solidFill>
                <a:latin typeface="Lato Light"/>
                <a:ea typeface="Lato Light"/>
                <a:cs typeface="Lato Light"/>
                <a:sym typeface="Lato Light"/>
              </a:rPr>
              <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strukturerade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minskar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kognitiv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belastning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svårt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formulera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exakta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 för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a:ea typeface="Lato Light"/>
                <a:cs typeface="Lato Light"/>
                <a:sym typeface="Lato Light"/>
              </a:rPr>
              <a:t>Omformulera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tvetydiga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Visa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ifrågasätter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förfinar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förenklar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AI-resultat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utkast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förbättras</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a:ea typeface="Lato Light"/>
                <a:cs typeface="Lato Light"/>
                <a:sym typeface="Lato Light"/>
              </a:rPr>
              <a:t>Uppmuntra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användningen</a:t>
            </a:r>
            <a:r>
              <a:rPr lang="en-US" sz="2400" b="1" u="none" strike="noStrike" dirty="0">
                <a:solidFill>
                  <a:srgbClr val="000000"/>
                </a:solidFill>
                <a:latin typeface="Lato Light"/>
                <a:ea typeface="Lato Light"/>
                <a:cs typeface="Lato Light"/>
                <a:sym typeface="Lato Light"/>
              </a:rPr>
              <a:t> av </a:t>
            </a:r>
            <a:r>
              <a:rPr lang="en-US" sz="2400" b="1" u="none" strike="noStrike" dirty="0" err="1">
                <a:solidFill>
                  <a:srgbClr val="000000"/>
                </a:solidFill>
                <a:latin typeface="Lato Light"/>
                <a:ea typeface="Lato Light"/>
                <a:cs typeface="Lato Light"/>
                <a:sym typeface="Lato Light"/>
              </a:rPr>
              <a:t>multimodala</a:t>
            </a:r>
            <a:r>
              <a:rPr lang="en-US" sz="2400" b="1" u="none" strike="noStrike" dirty="0">
                <a:solidFill>
                  <a:srgbClr val="000000"/>
                </a:solidFill>
                <a:latin typeface="Lato Light"/>
                <a:ea typeface="Lato Light"/>
                <a:cs typeface="Lato Light"/>
                <a:sym typeface="Lato Light"/>
              </a:rPr>
              <a:t> material </a:t>
            </a:r>
            <a:r>
              <a:rPr lang="en-US" sz="2400" u="none" strike="noStrike" dirty="0">
                <a:solidFill>
                  <a:srgbClr val="000000"/>
                </a:solidFill>
                <a:latin typeface="Lato Light"/>
                <a:ea typeface="Lato Light"/>
                <a:cs typeface="Lato Light"/>
                <a:sym typeface="Lato Light"/>
              </a:rPr>
              <a:t>(</a:t>
            </a:r>
            <a:r>
              <a:rPr lang="en-US" sz="2400" u="none" strike="noStrike" dirty="0" err="1">
                <a:solidFill>
                  <a:srgbClr val="000000"/>
                </a:solidFill>
                <a:latin typeface="Lato Light"/>
                <a:ea typeface="Lato Light"/>
                <a:cs typeface="Lato Light"/>
                <a:sym typeface="Lato Light"/>
              </a:rPr>
              <a:t>ljud</a:t>
            </a:r>
            <a:r>
              <a:rPr lang="en-US" sz="2400" u="none" strike="noStrike" dirty="0">
                <a:solidFill>
                  <a:srgbClr val="000000"/>
                </a:solidFill>
                <a:latin typeface="Lato Light"/>
                <a:ea typeface="Lato Light"/>
                <a:cs typeface="Lato Light"/>
                <a:sym typeface="Lato Light"/>
              </a:rPr>
              <a:t>, video, </a:t>
            </a:r>
            <a:r>
              <a:rPr lang="en-US" sz="2400" u="none" strike="noStrike" dirty="0" err="1">
                <a:solidFill>
                  <a:srgbClr val="000000"/>
                </a:solidFill>
                <a:latin typeface="Lato Light"/>
                <a:ea typeface="Lato Light"/>
                <a:cs typeface="Lato Light"/>
                <a:sym typeface="Lato Light"/>
              </a:rPr>
              <a:t>skriven</a:t>
            </a:r>
            <a:r>
              <a:rPr lang="en-US" sz="2400" u="none" strike="noStrike" dirty="0">
                <a:solidFill>
                  <a:srgbClr val="000000"/>
                </a:solidFill>
                <a:latin typeface="Lato Light"/>
                <a:ea typeface="Lato Light"/>
                <a:cs typeface="Lato Light"/>
                <a:sym typeface="Lato Light"/>
              </a:rPr>
              <a:t> text). </a:t>
            </a:r>
            <a:r>
              <a:rPr lang="en-US" sz="2400" u="none" strike="noStrike" dirty="0" err="1">
                <a:solidFill>
                  <a:srgbClr val="000000"/>
                </a:solidFill>
                <a:latin typeface="Lato Light"/>
                <a:ea typeface="Lato Light"/>
                <a:cs typeface="Lato Light"/>
                <a:sym typeface="Lato Light"/>
              </a:rPr>
              <a:t>Utforma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möjligt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demonstrera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format. Detta </a:t>
            </a:r>
            <a:r>
              <a:rPr lang="en-US" sz="2400" u="none" strike="noStrike" dirty="0" err="1">
                <a:solidFill>
                  <a:srgbClr val="000000"/>
                </a:solidFill>
                <a:latin typeface="Lato Light"/>
                <a:ea typeface="Lato Light"/>
                <a:cs typeface="Lato Light"/>
                <a:sym typeface="Lato Light"/>
              </a:rPr>
              <a:t>stimulerar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inlärningsstilar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minskar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överdrivet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beroende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skrivna</a:t>
            </a:r>
            <a:r>
              <a:rPr lang="en-US" sz="2400" u="none" strike="noStrike" dirty="0">
                <a:solidFill>
                  <a:srgbClr val="000000"/>
                </a:solidFill>
                <a:latin typeface="Lato Light"/>
                <a:ea typeface="Lato Light"/>
                <a:cs typeface="Lato Light"/>
                <a:sym typeface="Lato Light"/>
              </a:rPr>
              <a:t> texter.</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7910189" cy="10287000"/>
            <a:chOff x="0" y="0"/>
            <a:chExt cx="10546918" cy="13716000"/>
          </a:xfrm>
        </p:grpSpPr>
        <p:sp>
          <p:nvSpPr>
            <p:cNvPr id="3" name="Freeform 3"/>
            <p:cNvSpPr/>
            <p:nvPr/>
          </p:nvSpPr>
          <p:spPr>
            <a:xfrm>
              <a:off x="0" y="0"/>
              <a:ext cx="10546969" cy="13716000"/>
            </a:xfrm>
            <a:custGeom>
              <a:avLst/>
              <a:gdLst/>
              <a:ahLst/>
              <a:cxnLst/>
              <a:rect l="l" t="t" r="r" b="b"/>
              <a:pathLst>
                <a:path w="10546969" h="13716000">
                  <a:moveTo>
                    <a:pt x="0" y="0"/>
                  </a:moveTo>
                  <a:lnTo>
                    <a:pt x="10546969" y="0"/>
                  </a:lnTo>
                  <a:lnTo>
                    <a:pt x="10546969" y="13716000"/>
                  </a:lnTo>
                  <a:lnTo>
                    <a:pt x="0" y="13716000"/>
                  </a:lnTo>
                  <a:lnTo>
                    <a:pt x="0" y="0"/>
                  </a:lnTo>
                  <a:close/>
                </a:path>
              </a:pathLst>
            </a:custGeom>
            <a:blipFill>
              <a:blip r:embed="rId4"/>
              <a:stretch>
                <a:fillRect l="-669" r="-669"/>
              </a:stretch>
            </a:blipFill>
          </p:spPr>
          <p:txBody>
            <a:bodyPr/>
            <a:lstStyle/>
            <a:p>
              <a:endParaRPr lang="es-ES"/>
            </a:p>
          </p:txBody>
        </p:sp>
      </p:grpSp>
      <p:sp>
        <p:nvSpPr>
          <p:cNvPr id="4" name="TextBox 4"/>
          <p:cNvSpPr txBox="1"/>
          <p:nvPr/>
        </p:nvSpPr>
        <p:spPr>
          <a:xfrm>
            <a:off x="8561616" y="3152775"/>
            <a:ext cx="8697684" cy="4063420"/>
          </a:xfrm>
          <a:prstGeom prst="rect">
            <a:avLst/>
          </a:prstGeom>
        </p:spPr>
        <p:txBody>
          <a:bodyPr lIns="0" tIns="0" rIns="0" bIns="0" rtlCol="0" anchor="t">
            <a:spAutoFit/>
          </a:bodyPr>
          <a:lstStyle/>
          <a:p>
            <a:pPr marL="0" lvl="0" indent="0" algn="just">
              <a:lnSpc>
                <a:spcPts val="2879"/>
              </a:lnSpc>
              <a:spcBef>
                <a:spcPct val="0"/>
              </a:spcBef>
            </a:pPr>
            <a:endParaRPr sz="2400" dirty="0">
              <a:latin typeface="Lato Light" panose="020F0302020204030203" pitchFamily="34" charset="0"/>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Använd</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artificiell</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intelligens</a:t>
            </a:r>
            <a:r>
              <a:rPr lang="en-US" sz="2400" b="1" u="none" strike="noStrike" dirty="0">
                <a:solidFill>
                  <a:srgbClr val="000000"/>
                </a:solidFill>
                <a:latin typeface="Lato Light" panose="020F0302020204030203" pitchFamily="34" charset="0"/>
                <a:ea typeface="Lato Bold"/>
                <a:cs typeface="Lato Bold"/>
                <a:sym typeface="Lato Bold"/>
              </a:rPr>
              <a:t> för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anpassa</a:t>
            </a:r>
            <a:r>
              <a:rPr lang="en-US" sz="2400" b="1" u="none" strike="noStrike" dirty="0">
                <a:solidFill>
                  <a:srgbClr val="000000"/>
                </a:solidFill>
                <a:latin typeface="Lato Light" panose="020F0302020204030203" pitchFamily="34" charset="0"/>
                <a:ea typeface="Lato Bold"/>
                <a:cs typeface="Lato Bold"/>
                <a:sym typeface="Lato Bold"/>
              </a:rPr>
              <a:t> material till </a:t>
            </a:r>
            <a:r>
              <a:rPr lang="en-US" sz="2400" b="1" u="none" strike="noStrike" dirty="0" err="1">
                <a:solidFill>
                  <a:srgbClr val="000000"/>
                </a:solidFill>
                <a:latin typeface="Lato Light" panose="020F0302020204030203" pitchFamily="34" charset="0"/>
                <a:ea typeface="Lato Bold"/>
                <a:cs typeface="Lato Bold"/>
                <a:sym typeface="Lato Bold"/>
              </a:rPr>
              <a:t>enklare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läsnivåer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AI </a:t>
            </a:r>
            <a:r>
              <a:rPr lang="en-US" sz="2400" u="none" strike="noStrike" dirty="0" err="1">
                <a:solidFill>
                  <a:srgbClr val="000000"/>
                </a:solidFill>
                <a:latin typeface="Lato Light" panose="020F0302020204030203" pitchFamily="34" charset="0"/>
                <a:ea typeface="Lato"/>
                <a:cs typeface="Lato"/>
                <a:sym typeface="Lato"/>
              </a:rPr>
              <a:t>kan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hjälpa</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förenkla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tekniska</a:t>
            </a:r>
            <a:r>
              <a:rPr lang="en-US" sz="2400" u="none" strike="noStrike" dirty="0">
                <a:solidFill>
                  <a:srgbClr val="000000"/>
                </a:solidFill>
                <a:latin typeface="Lato Light" panose="020F0302020204030203" pitchFamily="34" charset="0"/>
                <a:ea typeface="Lato"/>
                <a:cs typeface="Lato"/>
                <a:sym typeface="Lato"/>
              </a:rPr>
              <a:t> texter, </a:t>
            </a:r>
            <a:r>
              <a:rPr lang="en-US" sz="2400" u="none" strike="noStrike" dirty="0" err="1">
                <a:solidFill>
                  <a:srgbClr val="000000"/>
                </a:solidFill>
                <a:latin typeface="Lato Light" panose="020F0302020204030203" pitchFamily="34" charset="0"/>
                <a:ea typeface="Lato"/>
                <a:cs typeface="Lato"/>
                <a:sym typeface="Lato"/>
              </a:rPr>
              <a:t>generera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sammanfattningar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skapa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steg</a:t>
            </a:r>
            <a:r>
              <a:rPr lang="en-US" sz="2400" u="none" strike="noStrike" dirty="0">
                <a:solidFill>
                  <a:srgbClr val="000000"/>
                </a:solidFill>
                <a:latin typeface="Lato Light" panose="020F0302020204030203" pitchFamily="34" charset="0"/>
                <a:ea typeface="Lato"/>
                <a:cs typeface="Lato"/>
                <a:sym typeface="Lato"/>
              </a:rPr>
              <a:t>-för-</a:t>
            </a:r>
            <a:r>
              <a:rPr lang="en-US" sz="2400" u="none" strike="noStrike" dirty="0" err="1">
                <a:solidFill>
                  <a:srgbClr val="000000"/>
                </a:solidFill>
                <a:latin typeface="Lato Light" panose="020F0302020204030203" pitchFamily="34" charset="0"/>
                <a:ea typeface="Lato"/>
                <a:cs typeface="Lato"/>
                <a:sym typeface="Lato"/>
              </a:rPr>
              <a:t>steg</a:t>
            </a:r>
            <a:r>
              <a:rPr lang="en-US" sz="2400" u="none" strike="noStrike" dirty="0">
                <a:solidFill>
                  <a:srgbClr val="000000"/>
                </a:solidFill>
                <a:latin typeface="Lato Light" panose="020F0302020204030203" pitchFamily="34" charset="0"/>
                <a:ea typeface="Lato"/>
                <a:cs typeface="Lato"/>
                <a:sym typeface="Lato"/>
              </a:rPr>
              <a:t>-</a:t>
            </a:r>
            <a:r>
              <a:rPr lang="en-US" sz="2400" u="none" strike="noStrike" dirty="0" err="1">
                <a:solidFill>
                  <a:srgbClr val="000000"/>
                </a:solidFill>
                <a:latin typeface="Lato Light" panose="020F0302020204030203" pitchFamily="34" charset="0"/>
                <a:ea typeface="Lato"/>
                <a:cs typeface="Lato"/>
                <a:sym typeface="Lato"/>
              </a:rPr>
              <a:t>förklaringar</a:t>
            </a:r>
            <a:r>
              <a:rPr lang="en-US" sz="2400" u="none" strike="noStrike" dirty="0">
                <a:solidFill>
                  <a:srgbClr val="000000"/>
                </a:solidFill>
                <a:latin typeface="Lato Light" panose="020F0302020204030203" pitchFamily="34" charset="0"/>
                <a:ea typeface="Lato"/>
                <a:cs typeface="Lato"/>
                <a:sym typeface="Lato"/>
              </a:rPr>
              <a:t>. Detta </a:t>
            </a:r>
            <a:r>
              <a:rPr lang="en-US" sz="2400" u="none" strike="noStrike" dirty="0" err="1">
                <a:solidFill>
                  <a:srgbClr val="000000"/>
                </a:solidFill>
                <a:latin typeface="Lato Light" panose="020F0302020204030203" pitchFamily="34" charset="0"/>
                <a:ea typeface="Lato"/>
                <a:cs typeface="Lato"/>
                <a:sym typeface="Lato"/>
              </a:rPr>
              <a:t>kan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användbart</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andraspråksinlärare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elever</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lässvårigheter</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Övervaka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effekten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på</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elever</a:t>
            </a:r>
            <a:r>
              <a:rPr lang="en-US" sz="2400" b="1" u="none" strike="noStrike" dirty="0">
                <a:solidFill>
                  <a:srgbClr val="000000"/>
                </a:solidFill>
                <a:latin typeface="Lato Light" panose="020F0302020204030203" pitchFamily="34" charset="0"/>
                <a:ea typeface="Lato Bold"/>
                <a:cs typeface="Lato Bold"/>
                <a:sym typeface="Lato Bold"/>
              </a:rPr>
              <a:t> med </a:t>
            </a:r>
            <a:r>
              <a:rPr lang="en-US" sz="2400" b="1" u="none" strike="noStrike" dirty="0" err="1">
                <a:solidFill>
                  <a:srgbClr val="000000"/>
                </a:solidFill>
                <a:latin typeface="Lato Light" panose="020F0302020204030203" pitchFamily="34" charset="0"/>
                <a:ea typeface="Lato Bold"/>
                <a:cs typeface="Lato Bold"/>
                <a:sym typeface="Lato Bold"/>
              </a:rPr>
              <a:t>lägre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digitala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färdigheter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Observera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gynnas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mest</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användningen</a:t>
            </a:r>
            <a:r>
              <a:rPr lang="en-US" sz="2400" u="none" strike="noStrike" dirty="0">
                <a:solidFill>
                  <a:srgbClr val="000000"/>
                </a:solidFill>
                <a:latin typeface="Lato Light" panose="020F0302020204030203" pitchFamily="34" charset="0"/>
                <a:ea typeface="Lato"/>
                <a:cs typeface="Lato"/>
                <a:sym typeface="Lato"/>
              </a:rPr>
              <a:t> av AI och </a:t>
            </a:r>
            <a:r>
              <a:rPr lang="en-US" sz="2400" u="none" strike="noStrike" dirty="0" err="1">
                <a:solidFill>
                  <a:srgbClr val="000000"/>
                </a:solidFill>
                <a:latin typeface="Lato Light" panose="020F0302020204030203" pitchFamily="34" charset="0"/>
                <a:ea typeface="Lato"/>
                <a:cs typeface="Lato"/>
                <a:sym typeface="Lato"/>
              </a:rPr>
              <a:t>vem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tvekar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tappar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intresset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Erbjud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ytterligare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stöd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alternativ</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förhindra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befintliga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klyftor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ökar</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24149" y="1541206"/>
            <a:ext cx="59645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LÄRANDESCENARIO</a:t>
            </a:r>
          </a:p>
        </p:txBody>
      </p:sp>
      <p:grpSp>
        <p:nvGrpSpPr>
          <p:cNvPr id="3" name="Group 3"/>
          <p:cNvGrpSpPr/>
          <p:nvPr/>
        </p:nvGrpSpPr>
        <p:grpSpPr>
          <a:xfrm>
            <a:off x="0" y="0"/>
            <a:ext cx="6859772" cy="10287000"/>
            <a:chOff x="0" y="0"/>
            <a:chExt cx="9146362" cy="13716000"/>
          </a:xfrm>
        </p:grpSpPr>
        <p:sp>
          <p:nvSpPr>
            <p:cNvPr id="4" name="Freeform 4"/>
            <p:cNvSpPr/>
            <p:nvPr/>
          </p:nvSpPr>
          <p:spPr>
            <a:xfrm>
              <a:off x="0" y="0"/>
              <a:ext cx="9146413" cy="13716000"/>
            </a:xfrm>
            <a:custGeom>
              <a:avLst/>
              <a:gdLst/>
              <a:ahLst/>
              <a:cxnLst/>
              <a:rect l="l" t="t" r="r" b="b"/>
              <a:pathLst>
                <a:path w="9146413" h="13716000">
                  <a:moveTo>
                    <a:pt x="0" y="0"/>
                  </a:moveTo>
                  <a:lnTo>
                    <a:pt x="9146413" y="0"/>
                  </a:lnTo>
                  <a:lnTo>
                    <a:pt x="9146413" y="13716000"/>
                  </a:lnTo>
                  <a:lnTo>
                    <a:pt x="0" y="13716000"/>
                  </a:lnTo>
                  <a:lnTo>
                    <a:pt x="0" y="0"/>
                  </a:lnTo>
                  <a:close/>
                </a:path>
              </a:pathLst>
            </a:custGeom>
            <a:blipFill>
              <a:blip r:embed="rId3"/>
              <a:stretch>
                <a:fillRect/>
              </a:stretch>
            </a:blipFill>
          </p:spPr>
          <p:txBody>
            <a:bodyPr/>
            <a:lstStyle/>
            <a:p>
              <a:endParaRPr lang="es-ES"/>
            </a:p>
          </p:txBody>
        </p:sp>
      </p:grpSp>
      <p:sp>
        <p:nvSpPr>
          <p:cNvPr id="5" name="TextBox 5"/>
          <p:cNvSpPr txBox="1"/>
          <p:nvPr/>
        </p:nvSpPr>
        <p:spPr>
          <a:xfrm>
            <a:off x="7924822" y="4112855"/>
            <a:ext cx="4532229"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Är ni beredda att använda artificiell intelligens för att bedöma elever inkluderande och främja jämlikhet?</a:t>
            </a:r>
          </a:p>
        </p:txBody>
      </p:sp>
      <p:grpSp>
        <p:nvGrpSpPr>
          <p:cNvPr id="6" name="Group 6"/>
          <p:cNvGrpSpPr/>
          <p:nvPr/>
        </p:nvGrpSpPr>
        <p:grpSpPr>
          <a:xfrm rot="-2305740">
            <a:off x="10523849" y="5403694"/>
            <a:ext cx="1808778" cy="2787606"/>
            <a:chOff x="0" y="0"/>
            <a:chExt cx="2411705" cy="3716807"/>
          </a:xfrm>
        </p:grpSpPr>
        <p:sp>
          <p:nvSpPr>
            <p:cNvPr id="7" name="Freeform 7"/>
            <p:cNvSpPr/>
            <p:nvPr/>
          </p:nvSpPr>
          <p:spPr>
            <a:xfrm flipH="1">
              <a:off x="0" y="0"/>
              <a:ext cx="2411730" cy="3716782"/>
            </a:xfrm>
            <a:custGeom>
              <a:avLst/>
              <a:gdLst/>
              <a:ahLst/>
              <a:cxnLst/>
              <a:rect l="l" t="t" r="r" b="b"/>
              <a:pathLst>
                <a:path w="2411730" h="3716782">
                  <a:moveTo>
                    <a:pt x="2411730" y="0"/>
                  </a:moveTo>
                  <a:lnTo>
                    <a:pt x="0" y="0"/>
                  </a:lnTo>
                  <a:lnTo>
                    <a:pt x="0" y="3716782"/>
                  </a:lnTo>
                  <a:lnTo>
                    <a:pt x="2411730" y="3716782"/>
                  </a:lnTo>
                  <a:lnTo>
                    <a:pt x="2411730" y="0"/>
                  </a:lnTo>
                  <a:close/>
                </a:path>
              </a:pathLst>
            </a:custGeom>
            <a:blipFill>
              <a:blip r:embed="rId4"/>
              <a:stretch>
                <a:fillRect l="-6739" t="-6623"/>
              </a:stretch>
            </a:blipFill>
          </p:spPr>
          <p:txBody>
            <a:bodyPr/>
            <a:lstStyle/>
            <a:p>
              <a:endParaRPr lang="es-ES"/>
            </a:p>
          </p:txBody>
        </p:sp>
      </p:grpSp>
      <p:grpSp>
        <p:nvGrpSpPr>
          <p:cNvPr id="8" name="Group 8"/>
          <p:cNvGrpSpPr/>
          <p:nvPr/>
        </p:nvGrpSpPr>
        <p:grpSpPr>
          <a:xfrm>
            <a:off x="13334676" y="2874064"/>
            <a:ext cx="3914204" cy="6958584"/>
            <a:chOff x="0" y="0"/>
            <a:chExt cx="5218938" cy="9278112"/>
          </a:xfrm>
        </p:grpSpPr>
        <p:sp>
          <p:nvSpPr>
            <p:cNvPr id="9" name="Freeform 9">
              <a:hlinkClick r:id="rId5" tooltip="https://www.canva.com/design/DAHFabn3LKE/96jioAwI0aVTqDE14ApEjg/watch?utm_content=DAHFabn3LKE&amp;utm_campaign=designshare&amp;utm_medium=link2&amp;utm_source=uniquelinks&amp;utlId=h61f0148494"/>
            </p:cNvPr>
            <p:cNvSpPr/>
            <p:nvPr/>
          </p:nvSpPr>
          <p:spPr>
            <a:xfrm>
              <a:off x="0" y="0"/>
              <a:ext cx="5218938" cy="9278112"/>
            </a:xfrm>
            <a:custGeom>
              <a:avLst/>
              <a:gdLst/>
              <a:ahLst/>
              <a:cxnLst/>
              <a:rect l="l" t="t" r="r" b="b"/>
              <a:pathLst>
                <a:path w="5218938" h="9278112">
                  <a:moveTo>
                    <a:pt x="0" y="0"/>
                  </a:moveTo>
                  <a:lnTo>
                    <a:pt x="5218938" y="0"/>
                  </a:lnTo>
                  <a:lnTo>
                    <a:pt x="5218938" y="9278112"/>
                  </a:lnTo>
                  <a:lnTo>
                    <a:pt x="0" y="9278112"/>
                  </a:lnTo>
                  <a:lnTo>
                    <a:pt x="0" y="0"/>
                  </a:lnTo>
                  <a:close/>
                </a:path>
              </a:pathLst>
            </a:custGeom>
            <a:blipFill>
              <a:blip r:embed="rId6"/>
              <a:stretch>
                <a:fillRect t="-1562" b="-1562"/>
              </a:stretch>
            </a:blipFill>
          </p:spPr>
          <p:txBody>
            <a:bodyPr/>
            <a:lstStyle/>
            <a:p>
              <a:endParaRPr lang="es-ES"/>
            </a:p>
          </p:txBody>
        </p:sp>
      </p:gr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34033"/>
            <a:ext cx="5982858" cy="6078587"/>
          </a:xfrm>
          <a:prstGeom prst="rect">
            <a:avLst/>
          </a:prstGeom>
        </p:spPr>
        <p:txBody>
          <a:bodyPr lIns="0" tIns="0" rIns="0" bIns="0" rtlCol="0" anchor="t">
            <a:spAutoFit/>
          </a:bodyPr>
          <a:lstStyle/>
          <a:p>
            <a:pPr marL="0" lvl="0" indent="0" algn="l">
              <a:lnSpc>
                <a:spcPts val="7920"/>
              </a:lnSpc>
              <a:spcBef>
                <a:spcPct val="0"/>
              </a:spcBef>
            </a:pPr>
            <a:r>
              <a:rPr lang="en-US" sz="6600" u="none" strike="noStrike" dirty="0">
                <a:solidFill>
                  <a:srgbClr val="000000"/>
                </a:solidFill>
                <a:latin typeface="Oswald"/>
                <a:ea typeface="Oswald"/>
                <a:cs typeface="Oswald"/>
                <a:sym typeface="Oswald"/>
              </a:rPr>
              <a:t>ENHET 4: </a:t>
            </a:r>
          </a:p>
          <a:p>
            <a:pPr marL="0" lvl="0" indent="0" algn="l">
              <a:lnSpc>
                <a:spcPts val="7920"/>
              </a:lnSpc>
              <a:spcBef>
                <a:spcPct val="0"/>
              </a:spcBef>
            </a:pPr>
            <a:r>
              <a:rPr lang="en-US" sz="6600" u="none" strike="noStrike" dirty="0">
                <a:solidFill>
                  <a:srgbClr val="000000"/>
                </a:solidFill>
                <a:latin typeface="Oswald"/>
                <a:ea typeface="Oswald"/>
                <a:cs typeface="Oswald"/>
                <a:sym typeface="Oswald"/>
              </a:rPr>
              <a:t>UTFORSKA INKLUDERANDE PROJEKT FÖR RÄTTVISA OCH ETISKA AI-SYSTEM</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965994" y="349444"/>
            <a:ext cx="2799445" cy="1224267"/>
            <a:chOff x="0" y="0"/>
            <a:chExt cx="3732593" cy="1632356"/>
          </a:xfrm>
        </p:grpSpPr>
        <p:sp>
          <p:nvSpPr>
            <p:cNvPr id="3" name="Freeform 3" descr="En logotyp med en persons huvud inuti en cirkel.  Det AI-genererade innehållet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grpSp>
        <p:nvGrpSpPr>
          <p:cNvPr id="4" name="Group 4"/>
          <p:cNvGrpSpPr/>
          <p:nvPr/>
        </p:nvGrpSpPr>
        <p:grpSpPr>
          <a:xfrm>
            <a:off x="0" y="0"/>
            <a:ext cx="7363616" cy="10287000"/>
            <a:chOff x="0" y="0"/>
            <a:chExt cx="9818154" cy="13716000"/>
          </a:xfrm>
        </p:grpSpPr>
        <p:sp>
          <p:nvSpPr>
            <p:cNvPr id="5" name="Freeform 5"/>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5"/>
              <a:stretch>
                <a:fillRect/>
              </a:stretch>
            </a:blipFill>
          </p:spPr>
          <p:txBody>
            <a:bodyPr/>
            <a:lstStyle/>
            <a:p>
              <a:endParaRPr lang="es-ES"/>
            </a:p>
          </p:txBody>
        </p:sp>
      </p:grpSp>
      <p:sp>
        <p:nvSpPr>
          <p:cNvPr id="6" name="TextBox 6"/>
          <p:cNvSpPr txBox="1"/>
          <p:nvPr/>
        </p:nvSpPr>
        <p:spPr>
          <a:xfrm>
            <a:off x="7957764" y="1945186"/>
            <a:ext cx="9807676"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FRÅGEFORMULÄR OM RÄTTVISA PRINCIPER</a:t>
            </a:r>
          </a:p>
        </p:txBody>
      </p:sp>
      <p:sp>
        <p:nvSpPr>
          <p:cNvPr id="7" name="TextBox 7"/>
          <p:cNvSpPr txBox="1"/>
          <p:nvPr/>
        </p:nvSpPr>
        <p:spPr>
          <a:xfrm>
            <a:off x="7957764" y="2935786"/>
            <a:ext cx="8961120"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Testa dina kunskaper och bedöm din förståelse av begreppet opartiskhet inom artificiell intelligens.</a:t>
            </a:r>
          </a:p>
        </p:txBody>
      </p:sp>
      <p:grpSp>
        <p:nvGrpSpPr>
          <p:cNvPr id="8" name="Group 8"/>
          <p:cNvGrpSpPr/>
          <p:nvPr/>
        </p:nvGrpSpPr>
        <p:grpSpPr>
          <a:xfrm>
            <a:off x="10778552" y="3574237"/>
            <a:ext cx="5138337" cy="6657032"/>
            <a:chOff x="0" y="0"/>
            <a:chExt cx="6851117" cy="8876043"/>
          </a:xfrm>
        </p:grpSpPr>
        <p:sp>
          <p:nvSpPr>
            <p:cNvPr id="9" name="Freeform 9">
              <a:hlinkClick r:id="rId6" tooltip="https://docs.google.com/forms/d/1NmMv20eTQHesmHApnkTTVPZjYM_W4Xb_YCWqlYlqdfo/edit"/>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7"/>
              <a:stretch>
                <a:fillRect l="-9890" t="-11479" r="-9889" b="-11384"/>
              </a:stretch>
            </a:blipFill>
          </p:spPr>
          <p:txBody>
            <a:bodyPr/>
            <a:lstStyle/>
            <a:p>
              <a:endParaRPr lang="es-ES"/>
            </a:p>
          </p:txBody>
        </p:sp>
      </p:grpSp>
      <p:grpSp>
        <p:nvGrpSpPr>
          <p:cNvPr id="10" name="Group 10"/>
          <p:cNvGrpSpPr/>
          <p:nvPr/>
        </p:nvGrpSpPr>
        <p:grpSpPr>
          <a:xfrm>
            <a:off x="14965994" y="3345980"/>
            <a:ext cx="1901790" cy="2927756"/>
            <a:chOff x="0" y="0"/>
            <a:chExt cx="2535720" cy="3903675"/>
          </a:xfrm>
        </p:grpSpPr>
        <p:sp>
          <p:nvSpPr>
            <p:cNvPr id="11" name="Freeform 11"/>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8"/>
              <a:stretch>
                <a:fillRect r="-1" b="1"/>
              </a:stretch>
            </a:blipFill>
          </p:spPr>
          <p:txBody>
            <a:bodyPr/>
            <a:lstStyle/>
            <a:p>
              <a:endParaRPr lang="es-ES"/>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55680" y="0"/>
            <a:ext cx="7105259" cy="10287000"/>
            <a:chOff x="0" y="0"/>
            <a:chExt cx="9473679" cy="13716000"/>
          </a:xfrm>
        </p:grpSpPr>
        <p:sp>
          <p:nvSpPr>
            <p:cNvPr id="3" name="Freeform 3"/>
            <p:cNvSpPr/>
            <p:nvPr/>
          </p:nvSpPr>
          <p:spPr>
            <a:xfrm>
              <a:off x="0" y="0"/>
              <a:ext cx="9473692" cy="13716000"/>
            </a:xfrm>
            <a:custGeom>
              <a:avLst/>
              <a:gdLst/>
              <a:ahLst/>
              <a:cxnLst/>
              <a:rect l="l" t="t" r="r" b="b"/>
              <a:pathLst>
                <a:path w="9473692" h="13716000">
                  <a:moveTo>
                    <a:pt x="0" y="0"/>
                  </a:moveTo>
                  <a:lnTo>
                    <a:pt x="9473692" y="0"/>
                  </a:lnTo>
                  <a:lnTo>
                    <a:pt x="9473692" y="13716000"/>
                  </a:lnTo>
                  <a:lnTo>
                    <a:pt x="0" y="13716000"/>
                  </a:lnTo>
                  <a:lnTo>
                    <a:pt x="0" y="0"/>
                  </a:lnTo>
                  <a:close/>
                </a:path>
              </a:pathLst>
            </a:custGeom>
            <a:blipFill>
              <a:blip r:embed="rId4"/>
              <a:stretch>
                <a:fillRect t="-1797" b="-1797"/>
              </a:stretch>
            </a:blipFill>
          </p:spPr>
          <p:txBody>
            <a:bodyPr/>
            <a:lstStyle/>
            <a:p>
              <a:endParaRPr lang="es-ES"/>
            </a:p>
          </p:txBody>
        </p:sp>
      </p:grpSp>
      <p:grpSp>
        <p:nvGrpSpPr>
          <p:cNvPr id="4" name="Group 4"/>
          <p:cNvGrpSpPr/>
          <p:nvPr/>
        </p:nvGrpSpPr>
        <p:grpSpPr>
          <a:xfrm>
            <a:off x="15022906" y="365846"/>
            <a:ext cx="2799445" cy="1224267"/>
            <a:chOff x="0" y="0"/>
            <a:chExt cx="3732593" cy="1632356"/>
          </a:xfrm>
        </p:grpSpPr>
        <p:sp>
          <p:nvSpPr>
            <p:cNvPr id="5" name="Freeform 5" descr="En logotyp med en persons huvud inuti en cirkel.  Det AI-genererade innehållet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grpSp>
        <p:nvGrpSpPr>
          <p:cNvPr id="6" name="Group 6"/>
          <p:cNvGrpSpPr/>
          <p:nvPr/>
        </p:nvGrpSpPr>
        <p:grpSpPr>
          <a:xfrm>
            <a:off x="2604487" y="4343486"/>
            <a:ext cx="1896513" cy="2919632"/>
            <a:chOff x="0" y="0"/>
            <a:chExt cx="2528684" cy="3892842"/>
          </a:xfrm>
        </p:grpSpPr>
        <p:sp>
          <p:nvSpPr>
            <p:cNvPr id="7" name="Freeform 7"/>
            <p:cNvSpPr/>
            <p:nvPr/>
          </p:nvSpPr>
          <p:spPr>
            <a:xfrm flipH="1">
              <a:off x="0" y="0"/>
              <a:ext cx="2528697" cy="3892804"/>
            </a:xfrm>
            <a:custGeom>
              <a:avLst/>
              <a:gdLst/>
              <a:ahLst/>
              <a:cxnLst/>
              <a:rect l="l" t="t" r="r" b="b"/>
              <a:pathLst>
                <a:path w="2528697" h="3892804">
                  <a:moveTo>
                    <a:pt x="2528697" y="0"/>
                  </a:moveTo>
                  <a:lnTo>
                    <a:pt x="0" y="0"/>
                  </a:lnTo>
                  <a:lnTo>
                    <a:pt x="0" y="3892804"/>
                  </a:lnTo>
                  <a:lnTo>
                    <a:pt x="2528697" y="3892804"/>
                  </a:lnTo>
                  <a:lnTo>
                    <a:pt x="2528697" y="0"/>
                  </a:lnTo>
                  <a:close/>
                </a:path>
              </a:pathLst>
            </a:custGeom>
            <a:blipFill>
              <a:blip r:embed="rId6"/>
              <a:stretch>
                <a:fillRect/>
              </a:stretch>
            </a:blipFill>
          </p:spPr>
          <p:txBody>
            <a:bodyPr/>
            <a:lstStyle/>
            <a:p>
              <a:endParaRPr lang="es-ES"/>
            </a:p>
          </p:txBody>
        </p:sp>
      </p:grpSp>
      <p:grpSp>
        <p:nvGrpSpPr>
          <p:cNvPr id="8" name="Group 8"/>
          <p:cNvGrpSpPr/>
          <p:nvPr/>
        </p:nvGrpSpPr>
        <p:grpSpPr>
          <a:xfrm>
            <a:off x="5204450" y="2670048"/>
            <a:ext cx="5081035" cy="7186755"/>
            <a:chOff x="0" y="0"/>
            <a:chExt cx="6774713" cy="9582340"/>
          </a:xfrm>
        </p:grpSpPr>
        <p:sp>
          <p:nvSpPr>
            <p:cNvPr id="9" name="Freeform 9">
              <a:hlinkClick r:id="rId7" tooltip="https://drive.google.com/file/d/1pUneRp_rToZ3I7m4v7XNQ8swjWNp9bMg/view"/>
            </p:cNvPr>
            <p:cNvSpPr/>
            <p:nvPr/>
          </p:nvSpPr>
          <p:spPr>
            <a:xfrm>
              <a:off x="0" y="0"/>
              <a:ext cx="6774688" cy="9582277"/>
            </a:xfrm>
            <a:custGeom>
              <a:avLst/>
              <a:gdLst/>
              <a:ahLst/>
              <a:cxnLst/>
              <a:rect l="l" t="t" r="r" b="b"/>
              <a:pathLst>
                <a:path w="6774688" h="9582277">
                  <a:moveTo>
                    <a:pt x="0" y="0"/>
                  </a:moveTo>
                  <a:lnTo>
                    <a:pt x="6774688" y="0"/>
                  </a:lnTo>
                  <a:lnTo>
                    <a:pt x="6774688" y="9582277"/>
                  </a:lnTo>
                  <a:lnTo>
                    <a:pt x="0" y="9582277"/>
                  </a:lnTo>
                  <a:lnTo>
                    <a:pt x="0" y="0"/>
                  </a:lnTo>
                  <a:close/>
                </a:path>
              </a:pathLst>
            </a:custGeom>
            <a:blipFill>
              <a:blip r:embed="rId8"/>
              <a:stretch>
                <a:fillRect t="-1299" b="-1299"/>
              </a:stretch>
            </a:blipFill>
          </p:spPr>
          <p:txBody>
            <a:bodyPr/>
            <a:lstStyle/>
            <a:p>
              <a:endParaRPr lang="es-ES"/>
            </a:p>
          </p:txBody>
        </p:sp>
      </p:grpSp>
      <p:sp>
        <p:nvSpPr>
          <p:cNvPr id="10" name="TextBox 10"/>
          <p:cNvSpPr txBox="1"/>
          <p:nvPr/>
        </p:nvSpPr>
        <p:spPr>
          <a:xfrm>
            <a:off x="1028700" y="1038225"/>
            <a:ext cx="805874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KAPITALGRANSKNINGSVERIFIERING</a:t>
            </a:r>
          </a:p>
        </p:txBody>
      </p:sp>
      <p:sp>
        <p:nvSpPr>
          <p:cNvPr id="11" name="TextBox 11"/>
          <p:cNvSpPr txBox="1"/>
          <p:nvPr/>
        </p:nvSpPr>
        <p:spPr>
          <a:xfrm>
            <a:off x="1028700" y="2454925"/>
            <a:ext cx="4059936" cy="14478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Ta nästa steg:</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Se om era AI-metoder verkligen främjar jämlikhet.</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44628"/>
            <a:ext cx="10253929"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REFLEKTIONER KRING ANSVARSFULL ANVÄNDNING AV AI</a:t>
            </a:r>
          </a:p>
        </p:txBody>
      </p:sp>
      <p:grpSp>
        <p:nvGrpSpPr>
          <p:cNvPr id="3" name="Group 3"/>
          <p:cNvGrpSpPr/>
          <p:nvPr/>
        </p:nvGrpSpPr>
        <p:grpSpPr>
          <a:xfrm>
            <a:off x="11430400" y="0"/>
            <a:ext cx="6857600" cy="10287000"/>
            <a:chOff x="0" y="0"/>
            <a:chExt cx="9143467" cy="13716000"/>
          </a:xfrm>
        </p:grpSpPr>
        <p:sp>
          <p:nvSpPr>
            <p:cNvPr id="4" name="Freeform 4"/>
            <p:cNvSpPr/>
            <p:nvPr/>
          </p:nvSpPr>
          <p:spPr>
            <a:xfrm>
              <a:off x="0" y="0"/>
              <a:ext cx="9143492" cy="13716000"/>
            </a:xfrm>
            <a:custGeom>
              <a:avLst/>
              <a:gdLst/>
              <a:ahLst/>
              <a:cxnLst/>
              <a:rect l="l" t="t" r="r" b="b"/>
              <a:pathLst>
                <a:path w="9143492" h="13716000">
                  <a:moveTo>
                    <a:pt x="0" y="0"/>
                  </a:moveTo>
                  <a:lnTo>
                    <a:pt x="9143492" y="0"/>
                  </a:lnTo>
                  <a:lnTo>
                    <a:pt x="9143492" y="13716000"/>
                  </a:lnTo>
                  <a:lnTo>
                    <a:pt x="0" y="13716000"/>
                  </a:lnTo>
                  <a:lnTo>
                    <a:pt x="0" y="0"/>
                  </a:lnTo>
                  <a:close/>
                </a:path>
              </a:pathLst>
            </a:custGeom>
            <a:blipFill>
              <a:blip r:embed="rId3"/>
              <a:stretch>
                <a:fillRect/>
              </a:stretch>
            </a:blipFill>
          </p:spPr>
          <p:txBody>
            <a:bodyPr/>
            <a:lstStyle/>
            <a:p>
              <a:endParaRPr lang="es-ES"/>
            </a:p>
          </p:txBody>
        </p:sp>
      </p:grpSp>
      <p:sp>
        <p:nvSpPr>
          <p:cNvPr id="5" name="TextBox 5"/>
          <p:cNvSpPr txBox="1"/>
          <p:nvPr/>
        </p:nvSpPr>
        <p:spPr>
          <a:xfrm>
            <a:off x="1028700" y="2126712"/>
            <a:ext cx="9555480" cy="5334794"/>
          </a:xfrm>
          <a:prstGeom prst="rect">
            <a:avLst/>
          </a:prstGeom>
        </p:spPr>
        <p:txBody>
          <a:bodyPr lIns="0" tIns="0" rIns="0" bIns="0" rtlCol="0" anchor="t">
            <a:spAutoFit/>
          </a:bodyPr>
          <a:lstStyle/>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medföra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fördelar</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noggrann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a:t>
            </a:r>
            <a:r>
              <a:rPr lang="en-US" sz="2400" u="none" strike="noStrike" dirty="0">
                <a:solidFill>
                  <a:srgbClr val="000000"/>
                </a:solidFill>
                <a:latin typeface="Lato Light"/>
                <a:ea typeface="Lato Light"/>
                <a:cs typeface="Lato Light"/>
                <a:sym typeface="Lato Light"/>
              </a:rPr>
              <a:t> av alla </a:t>
            </a:r>
            <a:r>
              <a:rPr lang="en-US" sz="2400" u="none" strike="noStrike" dirty="0" err="1">
                <a:solidFill>
                  <a:srgbClr val="000000"/>
                </a:solidFill>
                <a:latin typeface="Lato Light"/>
                <a:ea typeface="Lato Light"/>
                <a:cs typeface="Lato Light"/>
                <a:sym typeface="Lato Light"/>
              </a:rPr>
              <a:t>intressenter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lärandeekosystemet</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Innan man </a:t>
            </a:r>
            <a:r>
              <a:rPr lang="en-US" sz="2400" u="none" strike="noStrike" dirty="0" err="1">
                <a:solidFill>
                  <a:srgbClr val="000000"/>
                </a:solidFill>
                <a:latin typeface="Lato Light"/>
                <a:ea typeface="Lato Light"/>
                <a:cs typeface="Lato Light"/>
                <a:sym typeface="Lato Light"/>
              </a:rPr>
              <a:t>förlitar</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överväga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opartiskhet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graden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kontroll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processen</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err="1">
                <a:solidFill>
                  <a:srgbClr val="000000"/>
                </a:solidFill>
                <a:latin typeface="Lato Light"/>
                <a:ea typeface="Lato Light"/>
                <a:cs typeface="Lato Light"/>
                <a:sym typeface="Lato Light"/>
              </a:rPr>
              <a:t>Reflektera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fynd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ifrågasättas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ignoreras</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Vem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ansvarig</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leder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a:t>
            </a:r>
          </a:p>
          <a:p>
            <a:pPr marL="0" lvl="0" indent="0" algn="just">
              <a:lnSpc>
                <a:spcPts val="264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640"/>
              </a:lnSpc>
              <a:spcBef>
                <a:spcPct val="0"/>
              </a:spcBef>
            </a:pPr>
            <a:r>
              <a:rPr lang="en-US" sz="2400" u="none" strike="noStrike" dirty="0">
                <a:solidFill>
                  <a:srgbClr val="000000"/>
                </a:solidFill>
                <a:latin typeface="Lato Light"/>
                <a:ea typeface="Lato Light"/>
                <a:cs typeface="Lato Light"/>
                <a:sym typeface="Lato Light"/>
              </a:rPr>
              <a:t>Finns det </a:t>
            </a:r>
            <a:r>
              <a:rPr lang="en-US" sz="2400" u="none" strike="noStrike" dirty="0" err="1">
                <a:solidFill>
                  <a:srgbClr val="000000"/>
                </a:solidFill>
                <a:latin typeface="Lato Light"/>
                <a:ea typeface="Lato Light"/>
                <a:cs typeface="Lato Light"/>
                <a:sym typeface="Lato Light"/>
              </a:rPr>
              <a:t>träningsuppgifter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p:txBody>
      </p:sp>
      <p:grpSp>
        <p:nvGrpSpPr>
          <p:cNvPr id="6" name="Group 6"/>
          <p:cNvGrpSpPr/>
          <p:nvPr/>
        </p:nvGrpSpPr>
        <p:grpSpPr>
          <a:xfrm>
            <a:off x="2248870" y="8044375"/>
            <a:ext cx="6895130" cy="1913012"/>
            <a:chOff x="0" y="0"/>
            <a:chExt cx="8068031" cy="2238426"/>
          </a:xfrm>
        </p:grpSpPr>
        <p:sp>
          <p:nvSpPr>
            <p:cNvPr id="7" name="Freeform 7"/>
            <p:cNvSpPr/>
            <p:nvPr/>
          </p:nvSpPr>
          <p:spPr>
            <a:xfrm>
              <a:off x="0" y="0"/>
              <a:ext cx="8067990" cy="2238375"/>
            </a:xfrm>
            <a:custGeom>
              <a:avLst/>
              <a:gdLst/>
              <a:ahLst/>
              <a:cxnLst/>
              <a:rect l="l" t="t" r="r" b="b"/>
              <a:pathLst>
                <a:path w="8067990" h="2238375">
                  <a:moveTo>
                    <a:pt x="0" y="0"/>
                  </a:moveTo>
                  <a:lnTo>
                    <a:pt x="8067990" y="0"/>
                  </a:lnTo>
                  <a:lnTo>
                    <a:pt x="8067990" y="2238375"/>
                  </a:lnTo>
                  <a:lnTo>
                    <a:pt x="0" y="2238375"/>
                  </a:lnTo>
                  <a:lnTo>
                    <a:pt x="0" y="0"/>
                  </a:lnTo>
                  <a:close/>
                </a:path>
              </a:pathLst>
            </a:custGeom>
            <a:blipFill>
              <a:blip r:embed="rId4"/>
              <a:stretch>
                <a:fillRect t="-48741" r="-13974" b="-4345"/>
              </a:stretch>
            </a:blipFill>
          </p:spPr>
          <p:txBody>
            <a:bodyPr/>
            <a:lstStyle/>
            <a:p>
              <a:endParaRPr lang="es-ES"/>
            </a:p>
          </p:txBody>
        </p:sp>
      </p:grpSp>
      <p:sp>
        <p:nvSpPr>
          <p:cNvPr id="8" name="TextBox 8"/>
          <p:cNvSpPr txBox="1"/>
          <p:nvPr/>
        </p:nvSpPr>
        <p:spPr>
          <a:xfrm>
            <a:off x="2663425" y="8334010"/>
            <a:ext cx="6065984" cy="133369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err="1">
                <a:solidFill>
                  <a:srgbClr val="000000"/>
                </a:solidFill>
                <a:latin typeface="Lato Light" panose="020F0302020204030203" pitchFamily="34" charset="0"/>
                <a:ea typeface="Lato"/>
                <a:cs typeface="Lato"/>
                <a:sym typeface="Lato"/>
              </a:rPr>
              <a:t>Även</a:t>
            </a:r>
            <a:r>
              <a:rPr lang="en-US" sz="2800" u="none" strike="noStrike" dirty="0">
                <a:solidFill>
                  <a:srgbClr val="000000"/>
                </a:solidFill>
                <a:latin typeface="Lato Light" panose="020F0302020204030203" pitchFamily="34" charset="0"/>
                <a:ea typeface="Lato"/>
                <a:cs typeface="Lato"/>
                <a:sym typeface="Lato"/>
              </a:rPr>
              <a:t> de </a:t>
            </a:r>
            <a:r>
              <a:rPr lang="en-US" sz="2800" u="none" strike="noStrike" dirty="0" err="1">
                <a:solidFill>
                  <a:srgbClr val="000000"/>
                </a:solidFill>
                <a:latin typeface="Lato Light" panose="020F0302020204030203" pitchFamily="34" charset="0"/>
                <a:ea typeface="Lato"/>
                <a:cs typeface="Lato"/>
                <a:sym typeface="Lato"/>
              </a:rPr>
              <a:t>mest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avancerade</a:t>
            </a:r>
            <a:r>
              <a:rPr lang="en-US" sz="2800" u="none" strike="noStrike" dirty="0">
                <a:solidFill>
                  <a:srgbClr val="000000"/>
                </a:solidFill>
                <a:latin typeface="Lato Light" panose="020F0302020204030203" pitchFamily="34" charset="0"/>
                <a:ea typeface="Lato"/>
                <a:cs typeface="Lato"/>
                <a:sym typeface="Lato"/>
              </a:rPr>
              <a:t> AI-</a:t>
            </a:r>
            <a:r>
              <a:rPr lang="en-US" sz="2800" u="none" strike="noStrike" dirty="0" err="1">
                <a:solidFill>
                  <a:srgbClr val="000000"/>
                </a:solidFill>
                <a:latin typeface="Lato Light" panose="020F0302020204030203" pitchFamily="34" charset="0"/>
                <a:ea typeface="Lato"/>
                <a:cs typeface="Lato"/>
                <a:sym typeface="Lato"/>
              </a:rPr>
              <a:t>systemen</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förlitar</a:t>
            </a:r>
            <a:r>
              <a:rPr lang="en-US" sz="2800" u="none" strike="noStrike" dirty="0">
                <a:solidFill>
                  <a:srgbClr val="000000"/>
                </a:solidFill>
                <a:latin typeface="Lato Light" panose="020F0302020204030203" pitchFamily="34" charset="0"/>
                <a:ea typeface="Lato"/>
                <a:cs typeface="Lato"/>
                <a:sym typeface="Lato"/>
              </a:rPr>
              <a:t> sig </a:t>
            </a:r>
            <a:r>
              <a:rPr lang="en-US" sz="2800" u="none" strike="noStrike" dirty="0" err="1">
                <a:solidFill>
                  <a:srgbClr val="000000"/>
                </a:solidFill>
                <a:latin typeface="Lato Light" panose="020F0302020204030203" pitchFamily="34" charset="0"/>
                <a:ea typeface="Lato"/>
                <a:cs typeface="Lato"/>
                <a:sym typeface="Lato"/>
              </a:rPr>
              <a:t>fortfarande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på</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mänskligt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omdöme</a:t>
            </a:r>
            <a:r>
              <a:rPr lang="en-US" sz="2800" u="none" strike="noStrike" dirty="0">
                <a:solidFill>
                  <a:srgbClr val="000000"/>
                </a:solidFill>
                <a:latin typeface="Lato Light" panose="020F0302020204030203" pitchFamily="34" charset="0"/>
                <a:ea typeface="Lato"/>
                <a:cs typeface="Lato"/>
                <a:sym typeface="Lato"/>
              </a:rPr>
              <a:t> för </a:t>
            </a:r>
            <a:r>
              <a:rPr lang="en-US" sz="2800" u="none" strike="noStrike" dirty="0" err="1">
                <a:solidFill>
                  <a:srgbClr val="000000"/>
                </a:solidFill>
                <a:latin typeface="Lato Light" panose="020F0302020204030203" pitchFamily="34" charset="0"/>
                <a:ea typeface="Lato"/>
                <a:cs typeface="Lato"/>
                <a:sym typeface="Lato"/>
              </a:rPr>
              <a:t>att</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tolka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resultat</a:t>
            </a:r>
            <a:r>
              <a:rPr lang="en-US" sz="2800" u="none" strike="noStrike" dirty="0">
                <a:solidFill>
                  <a:srgbClr val="000000"/>
                </a:solidFill>
                <a:latin typeface="Lato Light" panose="020F0302020204030203" pitchFamily="34" charset="0"/>
                <a:ea typeface="Lato"/>
                <a:cs typeface="Lato"/>
                <a:sym typeface="Lato"/>
              </a:rPr>
              <a:t> och </a:t>
            </a:r>
            <a:r>
              <a:rPr lang="en-US" sz="2800" u="none" strike="noStrike" dirty="0" err="1">
                <a:solidFill>
                  <a:srgbClr val="000000"/>
                </a:solidFill>
                <a:latin typeface="Lato Light" panose="020F0302020204030203" pitchFamily="34" charset="0"/>
                <a:ea typeface="Lato"/>
                <a:cs typeface="Lato"/>
                <a:sym typeface="Lato"/>
              </a:rPr>
              <a:t>fatta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rättvisa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beslut</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41599"/>
            <a:ext cx="897029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KRITISK REFLEKTION ÖVER ANVÄNDNINGEN AV AI</a:t>
            </a:r>
          </a:p>
        </p:txBody>
      </p:sp>
      <p:grpSp>
        <p:nvGrpSpPr>
          <p:cNvPr id="3" name="Group 3"/>
          <p:cNvGrpSpPr/>
          <p:nvPr/>
        </p:nvGrpSpPr>
        <p:grpSpPr>
          <a:xfrm>
            <a:off x="10953493" y="-18288"/>
            <a:ext cx="7334507" cy="10323576"/>
            <a:chOff x="0" y="0"/>
            <a:chExt cx="9779343" cy="13764768"/>
          </a:xfrm>
        </p:grpSpPr>
        <p:sp>
          <p:nvSpPr>
            <p:cNvPr id="4" name="Freeform 4"/>
            <p:cNvSpPr/>
            <p:nvPr/>
          </p:nvSpPr>
          <p:spPr>
            <a:xfrm>
              <a:off x="0" y="0"/>
              <a:ext cx="9779381" cy="13764768"/>
            </a:xfrm>
            <a:custGeom>
              <a:avLst/>
              <a:gdLst/>
              <a:ahLst/>
              <a:cxnLst/>
              <a:rect l="l" t="t" r="r" b="b"/>
              <a:pathLst>
                <a:path w="9779381" h="13764768">
                  <a:moveTo>
                    <a:pt x="0" y="0"/>
                  </a:moveTo>
                  <a:lnTo>
                    <a:pt x="9779381" y="0"/>
                  </a:lnTo>
                  <a:lnTo>
                    <a:pt x="9779381" y="13764768"/>
                  </a:lnTo>
                  <a:lnTo>
                    <a:pt x="0" y="13764768"/>
                  </a:lnTo>
                  <a:lnTo>
                    <a:pt x="0" y="0"/>
                  </a:lnTo>
                  <a:close/>
                </a:path>
              </a:pathLst>
            </a:custGeom>
            <a:blipFill>
              <a:blip r:embed="rId3"/>
              <a:stretch>
                <a:fillRect r="-1000"/>
              </a:stretch>
            </a:blipFill>
          </p:spPr>
          <p:txBody>
            <a:bodyPr/>
            <a:lstStyle/>
            <a:p>
              <a:endParaRPr lang="es-ES"/>
            </a:p>
          </p:txBody>
        </p:sp>
      </p:grpSp>
      <p:grpSp>
        <p:nvGrpSpPr>
          <p:cNvPr id="5" name="Group 5"/>
          <p:cNvGrpSpPr/>
          <p:nvPr/>
        </p:nvGrpSpPr>
        <p:grpSpPr>
          <a:xfrm>
            <a:off x="1028700" y="6004678"/>
            <a:ext cx="9619630" cy="2923591"/>
            <a:chOff x="0" y="0"/>
            <a:chExt cx="15821511" cy="4808461"/>
          </a:xfrm>
        </p:grpSpPr>
        <p:sp>
          <p:nvSpPr>
            <p:cNvPr id="6" name="Freeform 6"/>
            <p:cNvSpPr/>
            <p:nvPr/>
          </p:nvSpPr>
          <p:spPr>
            <a:xfrm>
              <a:off x="0" y="0"/>
              <a:ext cx="15821436" cy="4808474"/>
            </a:xfrm>
            <a:custGeom>
              <a:avLst/>
              <a:gdLst/>
              <a:ahLst/>
              <a:cxnLst/>
              <a:rect l="l" t="t" r="r" b="b"/>
              <a:pathLst>
                <a:path w="15821436" h="4808474">
                  <a:moveTo>
                    <a:pt x="0" y="0"/>
                  </a:moveTo>
                  <a:lnTo>
                    <a:pt x="15821436" y="0"/>
                  </a:lnTo>
                  <a:lnTo>
                    <a:pt x="15821436" y="4808474"/>
                  </a:lnTo>
                  <a:lnTo>
                    <a:pt x="0" y="4808474"/>
                  </a:lnTo>
                  <a:lnTo>
                    <a:pt x="0" y="0"/>
                  </a:lnTo>
                  <a:close/>
                </a:path>
              </a:pathLst>
            </a:custGeom>
            <a:blipFill>
              <a:blip r:embed="rId4"/>
              <a:stretch>
                <a:fillRect t="-377" b="-377"/>
              </a:stretch>
            </a:blipFill>
          </p:spPr>
          <p:txBody>
            <a:bodyPr/>
            <a:lstStyle/>
            <a:p>
              <a:endParaRPr lang="es-ES"/>
            </a:p>
          </p:txBody>
        </p:sp>
      </p:grpSp>
      <p:sp>
        <p:nvSpPr>
          <p:cNvPr id="7" name="Freeform 7"/>
          <p:cNvSpPr/>
          <p:nvPr/>
        </p:nvSpPr>
        <p:spPr>
          <a:xfrm>
            <a:off x="490668" y="6150179"/>
            <a:ext cx="10157649" cy="3395222"/>
          </a:xfrm>
          <a:custGeom>
            <a:avLst/>
            <a:gdLst/>
            <a:ahLst/>
            <a:cxnLst/>
            <a:rect l="l" t="t" r="r" b="b"/>
            <a:pathLst>
              <a:path w="10157649" h="2830068">
                <a:moveTo>
                  <a:pt x="0" y="0"/>
                </a:moveTo>
                <a:lnTo>
                  <a:pt x="10157648" y="0"/>
                </a:lnTo>
                <a:lnTo>
                  <a:pt x="10157648" y="2830068"/>
                </a:lnTo>
                <a:lnTo>
                  <a:pt x="0" y="2830068"/>
                </a:lnTo>
                <a:lnTo>
                  <a:pt x="0" y="0"/>
                </a:lnTo>
                <a:close/>
              </a:path>
            </a:pathLst>
          </a:custGeom>
          <a:blipFill>
            <a:blip r:embed="rId5"/>
            <a:stretch>
              <a:fillRect/>
            </a:stretch>
          </a:blipFill>
        </p:spPr>
        <p:txBody>
          <a:bodyPr/>
          <a:lstStyle/>
          <a:p>
            <a:endParaRPr lang="es-ES"/>
          </a:p>
        </p:txBody>
      </p:sp>
      <p:sp>
        <p:nvSpPr>
          <p:cNvPr id="8" name="TextBox 8"/>
          <p:cNvSpPr txBox="1"/>
          <p:nvPr/>
        </p:nvSpPr>
        <p:spPr>
          <a:xfrm>
            <a:off x="1031719" y="6982168"/>
            <a:ext cx="8970293" cy="1731243"/>
          </a:xfrm>
          <a:prstGeom prst="rect">
            <a:avLst/>
          </a:prstGeom>
        </p:spPr>
        <p:txBody>
          <a:bodyPr lIns="0" tIns="0" rIns="0" bIns="0" rtlCol="0" anchor="t">
            <a:spAutoFit/>
          </a:bodyPr>
          <a:lstStyle/>
          <a:p>
            <a:pPr marL="388618" lvl="1" indent="-194309" algn="l">
              <a:lnSpc>
                <a:spcPts val="2699"/>
              </a:lnSpc>
              <a:spcBef>
                <a:spcPct val="0"/>
              </a:spcBef>
              <a:buFont typeface="Arial"/>
              <a:buChar char="•"/>
            </a:pPr>
            <a:r>
              <a:rPr lang="en-US" sz="2400" u="none" strike="noStrike" spc="-53" dirty="0" err="1">
                <a:solidFill>
                  <a:srgbClr val="000000"/>
                </a:solidFill>
                <a:latin typeface="Lato Light" panose="020F0302020204030203" pitchFamily="34" charset="0"/>
                <a:ea typeface="Lato"/>
                <a:cs typeface="Lato"/>
                <a:sym typeface="Lato"/>
              </a:rPr>
              <a:t>När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bör</a:t>
            </a:r>
            <a:r>
              <a:rPr lang="en-US" sz="2400" u="none" strike="noStrike" spc="-53" dirty="0">
                <a:solidFill>
                  <a:srgbClr val="000000"/>
                </a:solidFill>
                <a:latin typeface="Lato Light" panose="020F0302020204030203" pitchFamily="34" charset="0"/>
                <a:ea typeface="Lato"/>
                <a:cs typeface="Lato"/>
                <a:sym typeface="Lato"/>
              </a:rPr>
              <a:t> AI-resultat </a:t>
            </a:r>
            <a:r>
              <a:rPr lang="en-US" sz="2400" u="none" strike="noStrike" spc="-53" dirty="0" err="1">
                <a:solidFill>
                  <a:srgbClr val="000000"/>
                </a:solidFill>
                <a:latin typeface="Lato Light" panose="020F0302020204030203" pitchFamily="34" charset="0"/>
                <a:ea typeface="Lato"/>
                <a:cs typeface="Lato"/>
                <a:sym typeface="Lato"/>
              </a:rPr>
              <a:t>ifrågasättas</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eller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ignoreras</a:t>
            </a:r>
            <a:r>
              <a:rPr lang="en-US" sz="2400" u="none" strike="noStrike" spc="-53" dirty="0">
                <a:solidFill>
                  <a:srgbClr val="000000"/>
                </a:solidFill>
                <a:latin typeface="Lato Light" panose="020F0302020204030203" pitchFamily="34" charset="0"/>
                <a:ea typeface="Lato"/>
                <a:cs typeface="Lato"/>
                <a:sym typeface="Lato"/>
              </a:rPr>
              <a:t>?</a:t>
            </a:r>
          </a:p>
          <a:p>
            <a:pPr marL="388618" lvl="1" indent="-194309" algn="l">
              <a:lnSpc>
                <a:spcPts val="2699"/>
              </a:lnSpc>
              <a:spcBef>
                <a:spcPct val="0"/>
              </a:spcBef>
              <a:buFont typeface="Arial"/>
              <a:buChar char="•"/>
            </a:pPr>
            <a:r>
              <a:rPr lang="en-US" sz="2400" u="none" strike="noStrike" spc="-53" dirty="0">
                <a:solidFill>
                  <a:srgbClr val="000000"/>
                </a:solidFill>
                <a:latin typeface="Lato Light" panose="020F0302020204030203" pitchFamily="34" charset="0"/>
                <a:ea typeface="Lato"/>
                <a:cs typeface="Lato"/>
                <a:sym typeface="Lato"/>
              </a:rPr>
              <a:t>Vem </a:t>
            </a:r>
            <a:r>
              <a:rPr lang="en-US" sz="2400" u="none" strike="noStrike" spc="-53" dirty="0" err="1">
                <a:solidFill>
                  <a:srgbClr val="000000"/>
                </a:solidFill>
                <a:latin typeface="Lato Light" panose="020F0302020204030203" pitchFamily="34" charset="0"/>
                <a:ea typeface="Lato"/>
                <a:cs typeface="Lato"/>
                <a:sym typeface="Lato"/>
              </a:rPr>
              <a:t>är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ansvarig</a:t>
            </a:r>
            <a:r>
              <a:rPr lang="en-US" sz="2400" u="none" strike="noStrike" spc="-53" dirty="0">
                <a:solidFill>
                  <a:srgbClr val="000000"/>
                </a:solidFill>
                <a:latin typeface="Lato Light" panose="020F0302020204030203" pitchFamily="34" charset="0"/>
                <a:ea typeface="Lato"/>
                <a:cs typeface="Lato"/>
                <a:sym typeface="Lato"/>
              </a:rPr>
              <a:t> om </a:t>
            </a:r>
            <a:r>
              <a:rPr lang="en-US" sz="2400" u="none" strike="noStrike" spc="-53" dirty="0" err="1">
                <a:solidFill>
                  <a:srgbClr val="000000"/>
                </a:solidFill>
                <a:latin typeface="Lato Light" panose="020F0302020204030203" pitchFamily="34" charset="0"/>
                <a:ea typeface="Lato"/>
                <a:cs typeface="Lato"/>
                <a:sym typeface="Lato"/>
              </a:rPr>
              <a:t>ett</a:t>
            </a:r>
            <a:r>
              <a:rPr lang="en-US" sz="2400" u="none" strike="noStrike" spc="-53" dirty="0">
                <a:solidFill>
                  <a:srgbClr val="000000"/>
                </a:solidFill>
                <a:latin typeface="Lato Light" panose="020F0302020204030203" pitchFamily="34" charset="0"/>
                <a:ea typeface="Lato"/>
                <a:cs typeface="Lato"/>
                <a:sym typeface="Lato"/>
              </a:rPr>
              <a:t> AI-</a:t>
            </a:r>
            <a:r>
              <a:rPr lang="en-US" sz="2400" u="none" strike="noStrike" spc="-53" dirty="0" err="1">
                <a:solidFill>
                  <a:srgbClr val="000000"/>
                </a:solidFill>
                <a:latin typeface="Lato Light" panose="020F0302020204030203" pitchFamily="34" charset="0"/>
                <a:ea typeface="Lato"/>
                <a:cs typeface="Lato"/>
                <a:sym typeface="Lato"/>
              </a:rPr>
              <a:t>stött</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beslut</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leder</a:t>
            </a:r>
            <a:r>
              <a:rPr lang="en-US" sz="2400" u="none" strike="noStrike" spc="-53" dirty="0">
                <a:solidFill>
                  <a:srgbClr val="000000"/>
                </a:solidFill>
                <a:latin typeface="Lato Light" panose="020F0302020204030203" pitchFamily="34" charset="0"/>
                <a:ea typeface="Lato"/>
                <a:cs typeface="Lato"/>
                <a:sym typeface="Lato"/>
              </a:rPr>
              <a:t> till </a:t>
            </a:r>
            <a:r>
              <a:rPr lang="en-US" sz="2400" u="none" strike="noStrike" spc="-53" dirty="0" err="1">
                <a:solidFill>
                  <a:srgbClr val="000000"/>
                </a:solidFill>
                <a:latin typeface="Lato Light" panose="020F0302020204030203" pitchFamily="34" charset="0"/>
                <a:ea typeface="Lato"/>
                <a:cs typeface="Lato"/>
                <a:sym typeface="Lato"/>
              </a:rPr>
              <a:t>orättvisa</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resultat</a:t>
            </a:r>
            <a:r>
              <a:rPr lang="en-US" sz="2400" u="none" strike="noStrike" spc="-53" dirty="0">
                <a:solidFill>
                  <a:srgbClr val="000000"/>
                </a:solidFill>
                <a:latin typeface="Lato Light" panose="020F0302020204030203" pitchFamily="34" charset="0"/>
                <a:ea typeface="Lato"/>
                <a:cs typeface="Lato"/>
                <a:sym typeface="Lato"/>
              </a:rPr>
              <a:t>?</a:t>
            </a:r>
          </a:p>
          <a:p>
            <a:pPr marL="388618" lvl="1" indent="-194309" algn="l">
              <a:lnSpc>
                <a:spcPts val="2699"/>
              </a:lnSpc>
              <a:spcBef>
                <a:spcPct val="0"/>
              </a:spcBef>
              <a:buFont typeface="Arial"/>
              <a:buChar char="•"/>
            </a:pPr>
            <a:r>
              <a:rPr lang="en-US" sz="2400" u="none" strike="noStrike" spc="-53" dirty="0">
                <a:solidFill>
                  <a:srgbClr val="000000"/>
                </a:solidFill>
                <a:latin typeface="Lato Light" panose="020F0302020204030203" pitchFamily="34" charset="0"/>
                <a:ea typeface="Lato"/>
                <a:cs typeface="Lato"/>
                <a:sym typeface="Lato"/>
              </a:rPr>
              <a:t>Finns det </a:t>
            </a:r>
            <a:r>
              <a:rPr lang="en-US" sz="2400" u="none" strike="noStrike" spc="-53" dirty="0" err="1">
                <a:solidFill>
                  <a:srgbClr val="000000"/>
                </a:solidFill>
                <a:latin typeface="Lato Light" panose="020F0302020204030203" pitchFamily="34" charset="0"/>
                <a:ea typeface="Lato"/>
                <a:cs typeface="Lato"/>
                <a:sym typeface="Lato"/>
              </a:rPr>
              <a:t>utbildningsuppgifter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där</a:t>
            </a:r>
            <a:r>
              <a:rPr lang="en-US" sz="2400" u="none" strike="noStrike" spc="-53" dirty="0">
                <a:solidFill>
                  <a:srgbClr val="000000"/>
                </a:solidFill>
                <a:latin typeface="Lato Light" panose="020F0302020204030203" pitchFamily="34" charset="0"/>
                <a:ea typeface="Lato"/>
                <a:cs typeface="Lato"/>
                <a:sym typeface="Lato"/>
              </a:rPr>
              <a:t> AI </a:t>
            </a:r>
            <a:r>
              <a:rPr lang="en-US" sz="2400" u="none" strike="noStrike" spc="-53" dirty="0" err="1">
                <a:solidFill>
                  <a:srgbClr val="000000"/>
                </a:solidFill>
                <a:latin typeface="Lato Light" panose="020F0302020204030203" pitchFamily="34" charset="0"/>
                <a:ea typeface="Lato"/>
                <a:cs typeface="Lato"/>
                <a:sym typeface="Lato"/>
              </a:rPr>
              <a:t>inte</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bör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användas</a:t>
            </a:r>
            <a:r>
              <a:rPr lang="en-US" sz="2400" u="none" strike="noStrike" spc="-53" dirty="0">
                <a:solidFill>
                  <a:srgbClr val="000000"/>
                </a:solidFill>
                <a:latin typeface="Lato Light" panose="020F0302020204030203" pitchFamily="34" charset="0"/>
                <a:ea typeface="Lato"/>
                <a:cs typeface="Lato"/>
                <a:sym typeface="Lato"/>
              </a:rPr>
              <a:t>?</a:t>
            </a:r>
          </a:p>
          <a:p>
            <a:pPr marL="388618" lvl="1" indent="-194309" algn="l">
              <a:lnSpc>
                <a:spcPts val="2699"/>
              </a:lnSpc>
              <a:spcBef>
                <a:spcPct val="0"/>
              </a:spcBef>
              <a:buFont typeface="Arial"/>
              <a:buChar char="•"/>
            </a:pPr>
            <a:r>
              <a:rPr lang="en-US" sz="2400" u="none" strike="noStrike" spc="-53" dirty="0">
                <a:solidFill>
                  <a:srgbClr val="000000"/>
                </a:solidFill>
                <a:latin typeface="Lato Light" panose="020F0302020204030203" pitchFamily="34" charset="0"/>
                <a:ea typeface="Lato"/>
                <a:cs typeface="Lato"/>
                <a:sym typeface="Lato"/>
              </a:rPr>
              <a:t>Hur </a:t>
            </a:r>
            <a:r>
              <a:rPr lang="en-US" sz="2400" u="none" strike="noStrike" spc="-53" dirty="0" err="1">
                <a:solidFill>
                  <a:srgbClr val="000000"/>
                </a:solidFill>
                <a:latin typeface="Lato Light" panose="020F0302020204030203" pitchFamily="34" charset="0"/>
                <a:ea typeface="Lato"/>
                <a:cs typeface="Lato"/>
                <a:sym typeface="Lato"/>
              </a:rPr>
              <a:t>kan</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studenter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eller</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arbetsgivare</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uppfatta</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användningen</a:t>
            </a:r>
            <a:r>
              <a:rPr lang="en-US" sz="2400" u="none" strike="noStrike" spc="-53" dirty="0">
                <a:solidFill>
                  <a:srgbClr val="000000"/>
                </a:solidFill>
                <a:latin typeface="Lato Light" panose="020F0302020204030203" pitchFamily="34" charset="0"/>
                <a:ea typeface="Lato"/>
                <a:cs typeface="Lato"/>
                <a:sym typeface="Lato"/>
              </a:rPr>
              <a:t> av AI </a:t>
            </a:r>
            <a:r>
              <a:rPr lang="en-US" sz="2400" u="none" strike="noStrike" spc="-53" dirty="0" err="1">
                <a:solidFill>
                  <a:srgbClr val="000000"/>
                </a:solidFill>
                <a:latin typeface="Lato Light" panose="020F0302020204030203" pitchFamily="34" charset="0"/>
                <a:ea typeface="Lato"/>
                <a:cs typeface="Lato"/>
                <a:sym typeface="Lato"/>
              </a:rPr>
              <a:t>i</a:t>
            </a:r>
            <a:r>
              <a:rPr lang="en-US" sz="2400" u="none" strike="noStrike" spc="-53" dirty="0">
                <a:solidFill>
                  <a:srgbClr val="000000"/>
                </a:solidFill>
                <a:latin typeface="Lato Light" panose="020F0302020204030203" pitchFamily="34" charset="0"/>
                <a:ea typeface="Lato"/>
                <a:cs typeface="Lato"/>
                <a:sym typeface="Lato"/>
              </a:rPr>
              <a:t> </a:t>
            </a:r>
            <a:r>
              <a:rPr lang="en-US" sz="2400" u="none" strike="noStrike" spc="-53" dirty="0" err="1">
                <a:solidFill>
                  <a:srgbClr val="000000"/>
                </a:solidFill>
                <a:latin typeface="Lato Light" panose="020F0302020204030203" pitchFamily="34" charset="0"/>
                <a:ea typeface="Lato"/>
                <a:cs typeface="Lato"/>
                <a:sym typeface="Lato"/>
              </a:rPr>
              <a:t>utbildning</a:t>
            </a:r>
            <a:r>
              <a:rPr lang="en-US" sz="2400" u="none" strike="noStrike" spc="-53" dirty="0">
                <a:solidFill>
                  <a:srgbClr val="000000"/>
                </a:solidFill>
                <a:latin typeface="Lato Light" panose="020F0302020204030203" pitchFamily="34" charset="0"/>
                <a:ea typeface="Lato"/>
                <a:cs typeface="Lato"/>
                <a:sym typeface="Lato"/>
              </a:rPr>
              <a:t> och </a:t>
            </a:r>
            <a:r>
              <a:rPr lang="en-US" sz="2400" u="none" strike="noStrike" spc="-53" dirty="0" err="1">
                <a:solidFill>
                  <a:srgbClr val="000000"/>
                </a:solidFill>
                <a:latin typeface="Lato Light" panose="020F0302020204030203" pitchFamily="34" charset="0"/>
                <a:ea typeface="Lato"/>
                <a:cs typeface="Lato"/>
                <a:sym typeface="Lato"/>
              </a:rPr>
              <a:t>bedömning</a:t>
            </a:r>
            <a:r>
              <a:rPr lang="en-US" sz="2400" u="none" strike="noStrike" spc="-53" dirty="0">
                <a:solidFill>
                  <a:srgbClr val="000000"/>
                </a:solidFill>
                <a:latin typeface="Lato Light" panose="020F0302020204030203" pitchFamily="34" charset="0"/>
                <a:ea typeface="Lato"/>
                <a:cs typeface="Lato"/>
                <a:sym typeface="Lato"/>
              </a:rPr>
              <a:t>?</a:t>
            </a:r>
          </a:p>
        </p:txBody>
      </p:sp>
      <p:sp>
        <p:nvSpPr>
          <p:cNvPr id="9" name="TextBox 9"/>
          <p:cNvSpPr txBox="1"/>
          <p:nvPr/>
        </p:nvSpPr>
        <p:spPr>
          <a:xfrm>
            <a:off x="1028700" y="2490430"/>
            <a:ext cx="8970264"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aspekter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undervisning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karriärer</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väcker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ansvarsskyldighet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professionellt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utformade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uppmuntra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sin </a:t>
            </a:r>
            <a:r>
              <a:rPr lang="en-US" sz="2400" u="none" strike="noStrike" dirty="0" err="1">
                <a:solidFill>
                  <a:srgbClr val="000000"/>
                </a:solidFill>
                <a:latin typeface="Lato Light"/>
                <a:ea typeface="Lato Light"/>
                <a:cs typeface="Lato Light"/>
                <a:sym typeface="Lato Light"/>
              </a:rPr>
              <a:t>egen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praktik</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utvärdera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lärandemöjligheter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kontinuerlig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12520"/>
            <a:ext cx="16854558" cy="7386638"/>
          </a:xfrm>
          <a:prstGeom prst="rect">
            <a:avLst/>
          </a:prstGeom>
        </p:spPr>
        <p:txBody>
          <a:bodyPr lIns="0" tIns="0" rIns="0" bIns="0" rtlCol="0" anchor="t">
            <a:spAutoFit/>
          </a:bodyPr>
          <a:lstStyle/>
          <a:p>
            <a:pPr marL="0" lvl="0" indent="0" algn="l">
              <a:lnSpc>
                <a:spcPts val="239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Europeiska</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kommissionen</a:t>
            </a:r>
            <a:r>
              <a:rPr lang="en-US" sz="2399" b="1" u="none" strike="noStrike" dirty="0">
                <a:solidFill>
                  <a:srgbClr val="000000"/>
                </a:solidFill>
                <a:latin typeface="Lato Light" panose="020F0302020204030203" pitchFamily="34" charset="0"/>
                <a:ea typeface="Lato Bold"/>
                <a:cs typeface="Lato Bold"/>
                <a:sym typeface="Lato Bold"/>
              </a:rPr>
              <a:t> (2019).</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Etiska</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riktlinjer</a:t>
            </a:r>
            <a:r>
              <a:rPr lang="en-US" sz="2399" u="none" strike="noStrike" dirty="0">
                <a:solidFill>
                  <a:srgbClr val="000000"/>
                </a:solidFill>
                <a:latin typeface="Lato Light" panose="020F0302020204030203" pitchFamily="34" charset="0"/>
                <a:ea typeface="Lato"/>
                <a:cs typeface="Lato"/>
                <a:sym typeface="Lato"/>
              </a:rPr>
              <a:t> för </a:t>
            </a:r>
            <a:r>
              <a:rPr lang="en-US" sz="2399" u="none" strike="noStrike" dirty="0" err="1">
                <a:solidFill>
                  <a:srgbClr val="000000"/>
                </a:solidFill>
                <a:latin typeface="Lato Light" panose="020F0302020204030203" pitchFamily="34" charset="0"/>
                <a:ea typeface="Lato"/>
                <a:cs typeface="Lato"/>
                <a:sym typeface="Lato"/>
              </a:rPr>
              <a:t>pålitlig</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Europeiska</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kommissionen</a:t>
            </a:r>
            <a:r>
              <a:rPr lang="en-US" sz="2399" b="1" u="none" strike="noStrike" dirty="0">
                <a:solidFill>
                  <a:srgbClr val="000000"/>
                </a:solidFill>
                <a:latin typeface="Lato Light" panose="020F0302020204030203" pitchFamily="34" charset="0"/>
                <a:ea typeface="Lato Bold"/>
                <a:cs typeface="Lato Bold"/>
                <a:sym typeface="Lato Bold"/>
              </a:rPr>
              <a:t> (2022).</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Etiska</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riktlinjer</a:t>
            </a:r>
            <a:r>
              <a:rPr lang="en-US" sz="2399" u="none" strike="noStrike" dirty="0">
                <a:solidFill>
                  <a:srgbClr val="000000"/>
                </a:solidFill>
                <a:latin typeface="Lato Light" panose="020F0302020204030203" pitchFamily="34" charset="0"/>
                <a:ea typeface="Lato"/>
                <a:cs typeface="Lato"/>
                <a:sym typeface="Lato"/>
              </a:rPr>
              <a:t> för </a:t>
            </a:r>
            <a:r>
              <a:rPr lang="en-US" sz="2399" u="none" strike="noStrike" dirty="0" err="1">
                <a:solidFill>
                  <a:srgbClr val="000000"/>
                </a:solidFill>
                <a:latin typeface="Lato Light" panose="020F0302020204030203" pitchFamily="34" charset="0"/>
                <a:ea typeface="Lato"/>
                <a:cs typeface="Lato"/>
                <a:sym typeface="Lato"/>
              </a:rPr>
              <a:t>lärare</a:t>
            </a:r>
            <a:r>
              <a:rPr lang="en-US" sz="2399" u="none" strike="noStrike" dirty="0">
                <a:solidFill>
                  <a:srgbClr val="000000"/>
                </a:solidFill>
                <a:latin typeface="Lato Light" panose="020F0302020204030203" pitchFamily="34" charset="0"/>
                <a:ea typeface="Lato"/>
                <a:cs typeface="Lato"/>
                <a:sym typeface="Lato"/>
              </a:rPr>
              <a:t> om </a:t>
            </a:r>
            <a:r>
              <a:rPr lang="en-US" sz="2399" u="none" strike="noStrike" dirty="0" err="1">
                <a:solidFill>
                  <a:srgbClr val="000000"/>
                </a:solidFill>
                <a:latin typeface="Lato Light" panose="020F0302020204030203" pitchFamily="34" charset="0"/>
                <a:ea typeface="Lato"/>
                <a:cs typeface="Lato"/>
                <a:sym typeface="Lato"/>
              </a:rPr>
              <a:t>användning</a:t>
            </a:r>
            <a:r>
              <a:rPr lang="en-US" sz="2399" u="none" strike="noStrike" dirty="0">
                <a:solidFill>
                  <a:srgbClr val="000000"/>
                </a:solidFill>
                <a:latin typeface="Lato Light" panose="020F0302020204030203" pitchFamily="34" charset="0"/>
                <a:ea typeface="Lato"/>
                <a:cs typeface="Lato"/>
                <a:sym typeface="Lato"/>
              </a:rPr>
              <a:t> av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 och data </a:t>
            </a:r>
            <a:r>
              <a:rPr lang="en-US" sz="2399" u="none" strike="noStrike" dirty="0" err="1">
                <a:solidFill>
                  <a:srgbClr val="000000"/>
                </a:solidFill>
                <a:latin typeface="Lato Light" panose="020F0302020204030203" pitchFamily="34" charset="0"/>
                <a:ea typeface="Lato"/>
                <a:cs typeface="Lato"/>
                <a:sym typeface="Lato"/>
              </a:rPr>
              <a:t>i</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undervisning</a:t>
            </a:r>
            <a:r>
              <a:rPr lang="en-US" sz="2399" u="none" strike="noStrike" dirty="0">
                <a:solidFill>
                  <a:srgbClr val="000000"/>
                </a:solidFill>
                <a:latin typeface="Lato Light" panose="020F0302020204030203" pitchFamily="34" charset="0"/>
                <a:ea typeface="Lato"/>
                <a:cs typeface="Lato"/>
                <a:sym typeface="Lato"/>
              </a:rPr>
              <a:t> och </a:t>
            </a:r>
            <a:r>
              <a:rPr lang="en-US" sz="2399" u="none" strike="noStrike" dirty="0" err="1">
                <a:solidFill>
                  <a:srgbClr val="000000"/>
                </a:solidFill>
                <a:latin typeface="Lato Light" panose="020F0302020204030203" pitchFamily="34" charset="0"/>
                <a:ea typeface="Lato"/>
                <a:cs typeface="Lato"/>
                <a:sym typeface="Lato"/>
              </a:rPr>
              <a:t>lärande</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Europeiska</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unionen</a:t>
            </a:r>
            <a:r>
              <a:rPr lang="en-US" sz="2399" b="1" u="none" strike="noStrike" dirty="0">
                <a:solidFill>
                  <a:srgbClr val="000000"/>
                </a:solidFill>
                <a:latin typeface="Lato Light" panose="020F0302020204030203" pitchFamily="34" charset="0"/>
                <a:ea typeface="Lato Bold"/>
                <a:cs typeface="Lato Bold"/>
                <a:sym typeface="Lato Bold"/>
              </a:rPr>
              <a:t> (2024).</a:t>
            </a:r>
          </a:p>
          <a:p>
            <a:pPr marL="0" lvl="0" indent="0" algn="l">
              <a:lnSpc>
                <a:spcPts val="2399"/>
              </a:lnSpc>
              <a:spcBef>
                <a:spcPct val="0"/>
              </a:spcBef>
            </a:pPr>
            <a:r>
              <a:rPr lang="en-US" sz="2399" u="none" strike="noStrike" dirty="0">
                <a:solidFill>
                  <a:srgbClr val="000000"/>
                </a:solidFill>
                <a:latin typeface="Lato Light" panose="020F0302020204030203" pitchFamily="34" charset="0"/>
                <a:ea typeface="Lato"/>
                <a:cs typeface="Lato"/>
                <a:sym typeface="Lato"/>
              </a:rPr>
              <a:t>Lag om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 (AI-lag).</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Förordning</a:t>
            </a:r>
            <a:r>
              <a:rPr lang="en-US" sz="2399" b="1" u="none" strike="noStrike" dirty="0">
                <a:solidFill>
                  <a:srgbClr val="000000"/>
                </a:solidFill>
                <a:latin typeface="Lato Light" panose="020F0302020204030203" pitchFamily="34" charset="0"/>
                <a:ea typeface="Lato Bold"/>
                <a:cs typeface="Lato Bold"/>
                <a:sym typeface="Lato Bold"/>
              </a:rPr>
              <a:t> om </a:t>
            </a:r>
            <a:r>
              <a:rPr lang="en-US" sz="2399" b="1" u="none" strike="noStrike" dirty="0" err="1">
                <a:solidFill>
                  <a:srgbClr val="000000"/>
                </a:solidFill>
                <a:latin typeface="Lato Light" panose="020F0302020204030203" pitchFamily="34" charset="0"/>
                <a:ea typeface="Lato Bold"/>
                <a:cs typeface="Lato Bold"/>
                <a:sym typeface="Lato Bold"/>
              </a:rPr>
              <a:t>fastställande</a:t>
            </a:r>
            <a:r>
              <a:rPr lang="en-US" sz="2399" b="1" u="none" strike="noStrike" dirty="0">
                <a:solidFill>
                  <a:srgbClr val="000000"/>
                </a:solidFill>
                <a:latin typeface="Lato Light" panose="020F0302020204030203" pitchFamily="34" charset="0"/>
                <a:ea typeface="Lato Bold"/>
                <a:cs typeface="Lato Bold"/>
                <a:sym typeface="Lato Bold"/>
              </a:rPr>
              <a:t> av </a:t>
            </a:r>
            <a:r>
              <a:rPr lang="en-US" sz="2399" b="1" u="none" strike="noStrike" dirty="0" err="1">
                <a:solidFill>
                  <a:srgbClr val="000000"/>
                </a:solidFill>
                <a:latin typeface="Lato Light" panose="020F0302020204030203" pitchFamily="34" charset="0"/>
                <a:ea typeface="Lato Bold"/>
                <a:cs typeface="Lato Bold"/>
                <a:sym typeface="Lato Bold"/>
              </a:rPr>
              <a:t>harmoniserade</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regler</a:t>
            </a:r>
            <a:r>
              <a:rPr lang="en-US" sz="2399" b="1" u="none" strike="noStrike" dirty="0">
                <a:solidFill>
                  <a:srgbClr val="000000"/>
                </a:solidFill>
                <a:latin typeface="Lato Light" panose="020F0302020204030203" pitchFamily="34" charset="0"/>
                <a:ea typeface="Lato Bold"/>
                <a:cs typeface="Lato Bold"/>
                <a:sym typeface="Lato Bold"/>
              </a:rPr>
              <a:t> om </a:t>
            </a:r>
            <a:r>
              <a:rPr lang="en-US" sz="2399" b="1" u="none" strike="noStrike" dirty="0" err="1">
                <a:solidFill>
                  <a:srgbClr val="000000"/>
                </a:solidFill>
                <a:latin typeface="Lato Light" panose="020F0302020204030203" pitchFamily="34" charset="0"/>
                <a:ea typeface="Lato Bold"/>
                <a:cs typeface="Lato Bold"/>
                <a:sym typeface="Lato Bold"/>
              </a:rPr>
              <a:t>artificiell</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intelligens</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i</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Europeiska</a:t>
            </a:r>
            <a:r>
              <a:rPr lang="en-US" sz="2399" b="1" u="none" strike="noStrike" dirty="0">
                <a:solidFill>
                  <a:srgbClr val="000000"/>
                </a:solidFill>
                <a:latin typeface="Lato Light" panose="020F0302020204030203" pitchFamily="34" charset="0"/>
                <a:ea typeface="Lato Bold"/>
                <a:cs typeface="Lato Bold"/>
                <a:sym typeface="Lato Bold"/>
              </a:rPr>
              <a:t> </a:t>
            </a:r>
            <a:r>
              <a:rPr lang="en-US" sz="2399" b="1" u="none" strike="noStrike" dirty="0" err="1">
                <a:solidFill>
                  <a:srgbClr val="000000"/>
                </a:solidFill>
                <a:latin typeface="Lato Light" panose="020F0302020204030203" pitchFamily="34" charset="0"/>
                <a:ea typeface="Lato Bold"/>
                <a:cs typeface="Lato Bold"/>
                <a:sym typeface="Lato Bold"/>
              </a:rPr>
              <a:t>unionen</a:t>
            </a:r>
            <a:r>
              <a:rPr lang="en-US" sz="2399" b="1" u="none" strike="noStrike" dirty="0">
                <a:solidFill>
                  <a:srgbClr val="000000"/>
                </a:solidFill>
                <a:latin typeface="Lato Light" panose="020F0302020204030203" pitchFamily="34" charset="0"/>
                <a:ea typeface="Lato Bold"/>
                <a:cs typeface="Lato Bold"/>
                <a:sym typeface="Lato Bold"/>
              </a:rPr>
              <a:t>.</a:t>
            </a:r>
          </a:p>
          <a:p>
            <a:pPr marL="0" lvl="0" indent="0" algn="l">
              <a:lnSpc>
                <a:spcPts val="239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UNESCO (2021).</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Rekommendation</a:t>
            </a:r>
            <a:r>
              <a:rPr lang="en-US" sz="2399" u="none" strike="noStrike" dirty="0">
                <a:solidFill>
                  <a:srgbClr val="000000"/>
                </a:solidFill>
                <a:latin typeface="Lato Light" panose="020F0302020204030203" pitchFamily="34" charset="0"/>
                <a:ea typeface="Lato"/>
                <a:cs typeface="Lato"/>
                <a:sym typeface="Lato"/>
              </a:rPr>
              <a:t> om </a:t>
            </a:r>
            <a:r>
              <a:rPr lang="en-US" sz="2399" u="none" strike="noStrike" dirty="0" err="1">
                <a:solidFill>
                  <a:srgbClr val="000000"/>
                </a:solidFill>
                <a:latin typeface="Lato Light" panose="020F0302020204030203" pitchFamily="34" charset="0"/>
                <a:ea typeface="Lato"/>
                <a:cs typeface="Lato"/>
                <a:sym typeface="Lato"/>
              </a:rPr>
              <a:t>etiken</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kring</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UNESCO (2023).</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Riktlinjer</a:t>
            </a:r>
            <a:r>
              <a:rPr lang="en-US" sz="2399" u="none" strike="noStrike" dirty="0">
                <a:solidFill>
                  <a:srgbClr val="000000"/>
                </a:solidFill>
                <a:latin typeface="Lato Light" panose="020F0302020204030203" pitchFamily="34" charset="0"/>
                <a:ea typeface="Lato"/>
                <a:cs typeface="Lato"/>
                <a:sym typeface="Lato"/>
              </a:rPr>
              <a:t> för </a:t>
            </a:r>
            <a:r>
              <a:rPr lang="en-US" sz="2399" u="none" strike="noStrike" dirty="0" err="1">
                <a:solidFill>
                  <a:srgbClr val="000000"/>
                </a:solidFill>
                <a:latin typeface="Lato Light" panose="020F0302020204030203" pitchFamily="34" charset="0"/>
                <a:ea typeface="Lato"/>
                <a:cs typeface="Lato"/>
                <a:sym typeface="Lato"/>
              </a:rPr>
              <a:t>generativ</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inom</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utbildning</a:t>
            </a:r>
            <a:r>
              <a:rPr lang="en-US" sz="2399" u="none" strike="noStrike" dirty="0">
                <a:solidFill>
                  <a:srgbClr val="000000"/>
                </a:solidFill>
                <a:latin typeface="Lato Light" panose="020F0302020204030203" pitchFamily="34" charset="0"/>
                <a:ea typeface="Lato"/>
                <a:cs typeface="Lato"/>
                <a:sym typeface="Lato"/>
              </a:rPr>
              <a:t> och </a:t>
            </a:r>
            <a:r>
              <a:rPr lang="en-US" sz="2399" u="none" strike="noStrike" dirty="0" err="1">
                <a:solidFill>
                  <a:srgbClr val="000000"/>
                </a:solidFill>
                <a:latin typeface="Lato Light" panose="020F0302020204030203" pitchFamily="34" charset="0"/>
                <a:ea typeface="Lato"/>
                <a:cs typeface="Lato"/>
                <a:sym typeface="Lato"/>
              </a:rPr>
              <a:t>forskning</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OECD (2019).</a:t>
            </a:r>
          </a:p>
          <a:p>
            <a:pPr marL="0" lvl="0" indent="0" algn="l">
              <a:lnSpc>
                <a:spcPts val="2399"/>
              </a:lnSpc>
              <a:spcBef>
                <a:spcPct val="0"/>
              </a:spcBef>
            </a:pPr>
            <a:r>
              <a:rPr lang="en-US" sz="2399" u="none" strike="noStrike" dirty="0">
                <a:solidFill>
                  <a:srgbClr val="000000"/>
                </a:solidFill>
                <a:latin typeface="Lato Light" panose="020F0302020204030203" pitchFamily="34" charset="0"/>
                <a:ea typeface="Lato"/>
                <a:cs typeface="Lato"/>
                <a:sym typeface="Lato"/>
              </a:rPr>
              <a:t>OECD:s </a:t>
            </a:r>
            <a:r>
              <a:rPr lang="en-US" sz="2399" u="none" strike="noStrike" dirty="0" err="1">
                <a:solidFill>
                  <a:srgbClr val="000000"/>
                </a:solidFill>
                <a:latin typeface="Lato Light" panose="020F0302020204030203" pitchFamily="34" charset="0"/>
                <a:ea typeface="Lato"/>
                <a:cs typeface="Lato"/>
                <a:sym typeface="Lato"/>
              </a:rPr>
              <a:t>principer</a:t>
            </a:r>
            <a:r>
              <a:rPr lang="en-US" sz="2399" u="none" strike="noStrike" dirty="0">
                <a:solidFill>
                  <a:srgbClr val="000000"/>
                </a:solidFill>
                <a:latin typeface="Lato Light" panose="020F0302020204030203" pitchFamily="34" charset="0"/>
                <a:ea typeface="Lato"/>
                <a:cs typeface="Lato"/>
                <a:sym typeface="Lato"/>
              </a:rPr>
              <a:t> om </a:t>
            </a:r>
            <a:r>
              <a:rPr lang="en-US" sz="2399" u="none" strike="noStrike" dirty="0" err="1">
                <a:solidFill>
                  <a:srgbClr val="000000"/>
                </a:solidFill>
                <a:latin typeface="Lato Light" panose="020F0302020204030203" pitchFamily="34" charset="0"/>
                <a:ea typeface="Lato"/>
                <a:cs typeface="Lato"/>
                <a:sym typeface="Lato"/>
              </a:rPr>
              <a:t>artificiell</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intelligens</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a:solidFill>
                  <a:srgbClr val="000000"/>
                </a:solidFill>
                <a:latin typeface="Lato Light" panose="020F0302020204030203" pitchFamily="34" charset="0"/>
                <a:ea typeface="Lato Bold"/>
                <a:cs typeface="Lato Bold"/>
                <a:sym typeface="Lato Bold"/>
              </a:rPr>
              <a:t>Barocas, S., Hardt, M. och Narayanan, A. (2019).</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Rättvisa</a:t>
            </a:r>
            <a:r>
              <a:rPr lang="en-US" sz="2399" u="none" strike="noStrike" dirty="0">
                <a:solidFill>
                  <a:srgbClr val="000000"/>
                </a:solidFill>
                <a:latin typeface="Lato Light" panose="020F0302020204030203" pitchFamily="34" charset="0"/>
                <a:ea typeface="Lato"/>
                <a:cs typeface="Lato"/>
                <a:sym typeface="Lato"/>
              </a:rPr>
              <a:t> och </a:t>
            </a:r>
            <a:r>
              <a:rPr lang="en-US" sz="2399" u="none" strike="noStrike" dirty="0" err="1">
                <a:solidFill>
                  <a:srgbClr val="000000"/>
                </a:solidFill>
                <a:latin typeface="Lato Light" panose="020F0302020204030203" pitchFamily="34" charset="0"/>
                <a:ea typeface="Lato"/>
                <a:cs typeface="Lato"/>
                <a:sym typeface="Lato"/>
              </a:rPr>
              <a:t>maskininlärning</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begränsningar</a:t>
            </a:r>
            <a:r>
              <a:rPr lang="en-US" sz="2399" u="none" strike="noStrike" dirty="0">
                <a:solidFill>
                  <a:srgbClr val="000000"/>
                </a:solidFill>
                <a:latin typeface="Lato Light" panose="020F0302020204030203" pitchFamily="34" charset="0"/>
                <a:ea typeface="Lato"/>
                <a:cs typeface="Lato"/>
                <a:sym typeface="Lato"/>
              </a:rPr>
              <a:t> och </a:t>
            </a:r>
            <a:r>
              <a:rPr lang="en-US" sz="2399" u="none" strike="noStrike" dirty="0" err="1">
                <a:solidFill>
                  <a:srgbClr val="000000"/>
                </a:solidFill>
                <a:latin typeface="Lato Light" panose="020F0302020204030203" pitchFamily="34" charset="0"/>
                <a:ea typeface="Lato"/>
                <a:cs typeface="Lato"/>
                <a:sym typeface="Lato"/>
              </a:rPr>
              <a:t>möjligheter</a:t>
            </a:r>
            <a:r>
              <a:rPr lang="en-US" sz="2399" u="none" strike="noStrike" dirty="0">
                <a:solidFill>
                  <a:srgbClr val="000000"/>
                </a:solidFill>
                <a:latin typeface="Lato Light" panose="020F0302020204030203" pitchFamily="34" charset="0"/>
                <a:ea typeface="Lato"/>
                <a:cs typeface="Lato"/>
                <a:sym typeface="Lato"/>
              </a:rPr>
              <a:t>.</a:t>
            </a:r>
          </a:p>
          <a:p>
            <a:pPr marL="0" lvl="0" indent="0" algn="l">
              <a:lnSpc>
                <a:spcPts val="2399"/>
              </a:lnSpc>
              <a:spcBef>
                <a:spcPct val="0"/>
              </a:spcBef>
            </a:pPr>
            <a:endParaRPr lang="en-US" sz="2399" u="none" strike="noStrike" dirty="0">
              <a:solidFill>
                <a:srgbClr val="000000"/>
              </a:solidFill>
              <a:latin typeface="Lato Light" panose="020F0302020204030203" pitchFamily="34" charset="0"/>
              <a:ea typeface="Lato"/>
              <a:cs typeface="Lato"/>
              <a:sym typeface="Lato"/>
            </a:endParaRPr>
          </a:p>
          <a:p>
            <a:pPr marL="0" lvl="0" indent="0" algn="l">
              <a:lnSpc>
                <a:spcPts val="2399"/>
              </a:lnSpc>
              <a:spcBef>
                <a:spcPct val="0"/>
              </a:spcBef>
            </a:pPr>
            <a:r>
              <a:rPr lang="en-US" sz="2399" b="1" u="none" strike="noStrike" dirty="0" err="1">
                <a:solidFill>
                  <a:srgbClr val="000000"/>
                </a:solidFill>
                <a:latin typeface="Lato Light" panose="020F0302020204030203" pitchFamily="34" charset="0"/>
                <a:ea typeface="Lato Bold"/>
                <a:cs typeface="Lato Bold"/>
                <a:sym typeface="Lato Bold"/>
              </a:rPr>
              <a:t>Buolamwini</a:t>
            </a:r>
            <a:r>
              <a:rPr lang="en-US" sz="2399" b="1" u="none" strike="noStrike" dirty="0">
                <a:solidFill>
                  <a:srgbClr val="000000"/>
                </a:solidFill>
                <a:latin typeface="Lato Light" panose="020F0302020204030203" pitchFamily="34" charset="0"/>
                <a:ea typeface="Lato Bold"/>
                <a:cs typeface="Lato Bold"/>
                <a:sym typeface="Lato Bold"/>
              </a:rPr>
              <a:t>, J. och Gebru, T. (2018).</a:t>
            </a:r>
          </a:p>
          <a:p>
            <a:pPr marL="0" lvl="0" indent="0" algn="l">
              <a:lnSpc>
                <a:spcPts val="2399"/>
              </a:lnSpc>
              <a:spcBef>
                <a:spcPct val="0"/>
              </a:spcBef>
            </a:pPr>
            <a:r>
              <a:rPr lang="en-US" sz="2399" u="none" strike="noStrike" dirty="0" err="1">
                <a:solidFill>
                  <a:srgbClr val="000000"/>
                </a:solidFill>
                <a:latin typeface="Lato Light" panose="020F0302020204030203" pitchFamily="34" charset="0"/>
                <a:ea typeface="Lato"/>
                <a:cs typeface="Lato"/>
                <a:sym typeface="Lato"/>
              </a:rPr>
              <a:t>Könsnyanser</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Intersektionella</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skillnader</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noggrannheten</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i</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företagsklassificering</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efter</a:t>
            </a:r>
            <a:r>
              <a:rPr lang="en-US" sz="2399" u="none" strike="noStrike" dirty="0">
                <a:solidFill>
                  <a:srgbClr val="000000"/>
                </a:solidFill>
                <a:latin typeface="Lato Light" panose="020F0302020204030203" pitchFamily="34" charset="0"/>
                <a:ea typeface="Lato"/>
                <a:cs typeface="Lato"/>
                <a:sym typeface="Lato"/>
              </a:rPr>
              <a:t> </a:t>
            </a:r>
            <a:r>
              <a:rPr lang="en-US" sz="2399" u="none" strike="noStrike" dirty="0" err="1">
                <a:solidFill>
                  <a:srgbClr val="000000"/>
                </a:solidFill>
                <a:latin typeface="Lato Light" panose="020F0302020204030203" pitchFamily="34" charset="0"/>
                <a:ea typeface="Lato"/>
                <a:cs typeface="Lato"/>
                <a:sym typeface="Lato"/>
              </a:rPr>
              <a:t>kön</a:t>
            </a:r>
            <a:r>
              <a:rPr lang="en-US" sz="2399" u="none" strike="noStrike" dirty="0">
                <a:solidFill>
                  <a:srgbClr val="000000"/>
                </a:solidFill>
                <a:latin typeface="Lato Light" panose="020F0302020204030203" pitchFamily="34" charset="0"/>
                <a:ea typeface="Lato"/>
                <a:cs typeface="Lato"/>
                <a:sym typeface="Lato"/>
              </a:rPr>
              <a:t>.</a:t>
            </a:r>
          </a:p>
        </p:txBody>
      </p:sp>
      <p:sp>
        <p:nvSpPr>
          <p:cNvPr id="3" name="TextBox 3"/>
          <p:cNvSpPr txBox="1"/>
          <p:nvPr/>
        </p:nvSpPr>
        <p:spPr>
          <a:xfrm>
            <a:off x="1028700" y="1085850"/>
            <a:ext cx="843962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SOM ANVÄNDS I MODULEN</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3">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nuti en cirkel.  Det AI-genererade innehållet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850" b="-850"/>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6"/>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3483</Words>
  <Application>Microsoft Office PowerPoint</Application>
  <PresentationFormat>Custom</PresentationFormat>
  <Paragraphs>389</Paragraphs>
  <Slides>38</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Lato Bold</vt:lpstr>
      <vt:lpstr>Lato Light</vt:lpstr>
      <vt:lpstr>Lato</vt:lpstr>
      <vt:lpstr>Lato Italics</vt:lpstr>
      <vt:lpstr>Calibri</vt:lpstr>
      <vt:lpstr>Quattrocento Bold</vt:lpstr>
      <vt:lpstr>Arial</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4_INclusive trAIners</dc:title>
  <dc:creator>User00</dc:creator>
  <cp:lastModifiedBy>Jaione Santos Miguel</cp:lastModifiedBy>
  <cp:revision>4</cp:revision>
  <dcterms:created xsi:type="dcterms:W3CDTF">2006-08-16T00:00:00Z</dcterms:created>
  <dcterms:modified xsi:type="dcterms:W3CDTF">2026-10-08T14:43:38Z</dcterms:modified>
  <dc:identifier>DAHQwO8V7Q4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A32A0890-CD42-484F-AA10-2426BD2549B1</vt:lpwstr>
  </property>
  <property fmtid="{D5CDD505-2E9C-101B-9397-08002B2CF9AE}" pid="3" name="ArticulatePath">
    <vt:lpwstr>SW_Modul 4_INclusive trAIners</vt:lpwstr>
  </property>
</Properties>
</file>