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4.xml" ContentType="application/vnd.openxmlformats-officedocument.presentationml.notesSlide+xml"/>
  <Override PartName="/ppt/tags/tag7.xml" ContentType="application/vnd.openxmlformats-officedocument.presentationml.tags+xml"/>
  <Override PartName="/ppt/notesSlides/notesSlide5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tags/tag19.xml" ContentType="application/vnd.openxmlformats-officedocument.presentationml.tags+xml"/>
  <Override PartName="/ppt/notesSlides/notesSlide16.xml" ContentType="application/vnd.openxmlformats-officedocument.presentationml.notesSlide+xml"/>
  <Override PartName="/ppt/tags/tag20.xml" ContentType="application/vnd.openxmlformats-officedocument.presentationml.tags+xml"/>
  <Override PartName="/ppt/notesSlides/notesSlide17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18.xml" ContentType="application/vnd.openxmlformats-officedocument.presentationml.notesSlide+xml"/>
  <Override PartName="/ppt/tags/tag23.xml" ContentType="application/vnd.openxmlformats-officedocument.presentationml.tags+xml"/>
  <Override PartName="/ppt/notesSlides/notesSlide19.xml" ContentType="application/vnd.openxmlformats-officedocument.presentationml.notesSlide+xml"/>
  <Override PartName="/ppt/tags/tag24.xml" ContentType="application/vnd.openxmlformats-officedocument.presentationml.tags+xml"/>
  <Override PartName="/ppt/notesSlides/notesSlide20.xml" ContentType="application/vnd.openxmlformats-officedocument.presentationml.notesSlide+xml"/>
  <Override PartName="/ppt/tags/tag25.xml" ContentType="application/vnd.openxmlformats-officedocument.presentationml.tags+xml"/>
  <Override PartName="/ppt/notesSlides/notesSlide21.xml" ContentType="application/vnd.openxmlformats-officedocument.presentationml.notesSlide+xml"/>
  <Override PartName="/ppt/tags/tag26.xml" ContentType="application/vnd.openxmlformats-officedocument.presentationml.tags+xml"/>
  <Override PartName="/ppt/notesSlides/notesSlide22.xml" ContentType="application/vnd.openxmlformats-officedocument.presentationml.notesSlide+xml"/>
  <Override PartName="/ppt/tags/tag27.xml" ContentType="application/vnd.openxmlformats-officedocument.presentationml.tags+xml"/>
  <Override PartName="/ppt/notesSlides/notesSlide23.xml" ContentType="application/vnd.openxmlformats-officedocument.presentationml.notesSlide+xml"/>
  <Override PartName="/ppt/tags/tag28.xml" ContentType="application/vnd.openxmlformats-officedocument.presentationml.tags+xml"/>
  <Override PartName="/ppt/notesSlides/notesSlide24.xml" ContentType="application/vnd.openxmlformats-officedocument.presentationml.notesSlide+xml"/>
  <Override PartName="/ppt/tags/tag29.xml" ContentType="application/vnd.openxmlformats-officedocument.presentationml.tags+xml"/>
  <Override PartName="/ppt/notesSlides/notesSlide25.xml" ContentType="application/vnd.openxmlformats-officedocument.presentationml.notesSlide+xml"/>
  <Override PartName="/ppt/tags/tag30.xml" ContentType="application/vnd.openxmlformats-officedocument.presentationml.tags+xml"/>
  <Override PartName="/ppt/notesSlides/notesSlide26.xml" ContentType="application/vnd.openxmlformats-officedocument.presentationml.notesSlide+xml"/>
  <Override PartName="/ppt/tags/tag31.xml" ContentType="application/vnd.openxmlformats-officedocument.presentationml.tags+xml"/>
  <Override PartName="/ppt/notesSlides/notesSlide2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8.xml" ContentType="application/vnd.openxmlformats-officedocument.presentationml.notesSlide+xml"/>
  <Override PartName="/ppt/tags/tag35.xml" ContentType="application/vnd.openxmlformats-officedocument.presentationml.tags+xml"/>
  <Override PartName="/ppt/notesSlides/notesSlide29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30.xml" ContentType="application/vnd.openxmlformats-officedocument.presentationml.notesSlide+xml"/>
  <Override PartName="/ppt/tags/tag39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2" r:id="rId37"/>
    <p:sldId id="293" r:id="rId38"/>
    <p:sldId id="294" r:id="rId39"/>
  </p:sldIdLst>
  <p:sldSz cx="18288000" cy="10287000"/>
  <p:notesSz cx="6858000" cy="9144000"/>
  <p:embeddedFontLst>
    <p:embeddedFont>
      <p:font typeface="Lato" panose="020F0502020204030203" pitchFamily="34" charset="0"/>
      <p:regular r:id="rId41"/>
      <p:bold r:id="rId42"/>
      <p:italic r:id="rId43"/>
    </p:embeddedFont>
    <p:embeddedFont>
      <p:font typeface="Lato Bold" panose="020F0802020204030203" pitchFamily="34" charset="0"/>
      <p:regular r:id="rId44"/>
      <p:bold r:id="rId45"/>
    </p:embeddedFont>
    <p:embeddedFont>
      <p:font typeface="Lato Italics" panose="020B0604020202020204" charset="0"/>
      <p:regular r:id="rId46"/>
    </p:embeddedFont>
    <p:embeddedFont>
      <p:font typeface="Lato Light" panose="020F0302020204030203" pitchFamily="34" charset="0"/>
      <p:regular r:id="rId47"/>
    </p:embeddedFont>
    <p:embeddedFont>
      <p:font typeface="Oswald" pitchFamily="2" charset="0"/>
      <p:regular r:id="rId48"/>
      <p:bold r:id="rId49"/>
    </p:embeddedFont>
    <p:embeddedFont>
      <p:font typeface="Quattrocento Bold" panose="020B0604020202020204" charset="0"/>
      <p:regular r:id="rId50"/>
    </p:embeddedFont>
  </p:embeddedFontLst>
  <p:custDataLst>
    <p:tags r:id="rId5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font" Target="fonts/font5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6.fntdata"/><Relationship Id="rId20" Type="http://schemas.openxmlformats.org/officeDocument/2006/relationships/slide" Target="slides/slide19.xml"/><Relationship Id="rId41" Type="http://schemas.openxmlformats.org/officeDocument/2006/relationships/font" Target="fonts/font1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13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22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25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38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5" Type="http://schemas.openxmlformats.org/officeDocument/2006/relationships/image" Target="../media/image15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31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notesSlide" Target="../notesSlides/notesSlide17.xml"/><Relationship Id="rId7" Type="http://schemas.openxmlformats.org/officeDocument/2006/relationships/hyperlink" Target="https://drive.google.com/file/d/1yD20jw0EqALa715X__E0pG-lEABbxaJm/view?usp=sharing" TargetMode="External"/><Relationship Id="rId12" Type="http://schemas.openxmlformats.org/officeDocument/2006/relationships/image" Target="../media/image3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6" Type="http://schemas.openxmlformats.org/officeDocument/2006/relationships/image" Target="../media/image33.png"/><Relationship Id="rId11" Type="http://schemas.openxmlformats.org/officeDocument/2006/relationships/hyperlink" Target="https://drive.google.com/file/d/1o0GJRDYiCRWs1pQmfr0P2SHiXPf1WfV3/view?usp=sharing" TargetMode="External"/><Relationship Id="rId5" Type="http://schemas.openxmlformats.org/officeDocument/2006/relationships/hyperlink" Target="https://drive.google.com/file/d/1x5aIpP6Jr1_oyt7cTIGK0lif5ioU5FD6/view?usp=sharing" TargetMode="External"/><Relationship Id="rId10" Type="http://schemas.openxmlformats.org/officeDocument/2006/relationships/image" Target="../media/image36.png"/><Relationship Id="rId4" Type="http://schemas.openxmlformats.org/officeDocument/2006/relationships/image" Target="../media/image32.png"/><Relationship Id="rId9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1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5" Type="http://schemas.openxmlformats.org/officeDocument/2006/relationships/image" Target="../media/image29.png"/><Relationship Id="rId4" Type="http://schemas.openxmlformats.org/officeDocument/2006/relationships/image" Target="../media/image4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4" Type="http://schemas.openxmlformats.org/officeDocument/2006/relationships/image" Target="../media/image4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6" Type="http://schemas.openxmlformats.org/officeDocument/2006/relationships/image" Target="../media/image46.png"/><Relationship Id="rId5" Type="http://schemas.openxmlformats.org/officeDocument/2006/relationships/hyperlink" Target="https://drive.google.com/file/d/1PbN7ZZWcqIlFuJO5iCmrd0HmqA0wRC4p/view?usp=sharing" TargetMode="External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Relationship Id="rId6" Type="http://schemas.openxmlformats.org/officeDocument/2006/relationships/hyperlink" Target="https://docs.google.com/forms/d/e/1FAIpQLSeC6wFkrHmXRd24wOrmUODWrhQPFWmrK8FNmnSVcLzF5_MqJA/viewform" TargetMode="External"/><Relationship Id="rId5" Type="http://schemas.openxmlformats.org/officeDocument/2006/relationships/image" Target="../media/image47.jpeg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notesSlide" Target="../notesSlides/notesSlide29.xml"/><Relationship Id="rId7" Type="http://schemas.openxmlformats.org/officeDocument/2006/relationships/hyperlink" Target="https://drive.google.com/file/d/1bZWqGqPC5dOsK1GS2b9UyZfsXGKNK8WV/view?usp=sharing" TargetMode="Externa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6" Type="http://schemas.openxmlformats.org/officeDocument/2006/relationships/image" Target="../media/image45.png"/><Relationship Id="rId5" Type="http://schemas.openxmlformats.org/officeDocument/2006/relationships/image" Target="../media/image39.pn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7" Type="http://schemas.openxmlformats.org/officeDocument/2006/relationships/image" Target="../media/image55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8399" t="-41142" r="-6482" b="-1244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915800"/>
            <a:ext cx="8244221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Moduł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4: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Zapewnienie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równości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w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korzystaniu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ze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sztucznej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inteligencji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ZADOWOLONY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586061" y="8056264"/>
            <a:ext cx="1700717" cy="1703699"/>
            <a:chOff x="0" y="0"/>
            <a:chExt cx="2267623" cy="2271598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97535" y="8268110"/>
            <a:ext cx="1277779" cy="1280008"/>
            <a:chOff x="0" y="0"/>
            <a:chExt cx="1703705" cy="170667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00589" y="5977709"/>
            <a:ext cx="1700717" cy="1703699"/>
            <a:chOff x="0" y="0"/>
            <a:chExt cx="2267623" cy="2271598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732437" y="6197727"/>
            <a:ext cx="1277779" cy="1280008"/>
            <a:chOff x="0" y="0"/>
            <a:chExt cx="1703705" cy="170667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05698" y="2785977"/>
            <a:ext cx="1700717" cy="1703699"/>
            <a:chOff x="0" y="0"/>
            <a:chExt cx="2267623" cy="2271598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523849" y="2986764"/>
            <a:ext cx="1277779" cy="1280008"/>
            <a:chOff x="0" y="0"/>
            <a:chExt cx="1703705" cy="170667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44693" y="473602"/>
            <a:ext cx="6214385" cy="2441143"/>
            <a:chOff x="0" y="0"/>
            <a:chExt cx="8285847" cy="32548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285840" cy="3254849"/>
            </a:xfrm>
            <a:custGeom>
              <a:avLst/>
              <a:gdLst/>
              <a:ahLst/>
              <a:cxnLst/>
              <a:rect l="l" t="t" r="r" b="b"/>
              <a:pathLst>
                <a:path w="8285840" h="3254849">
                  <a:moveTo>
                    <a:pt x="0" y="0"/>
                  </a:moveTo>
                  <a:lnTo>
                    <a:pt x="8285840" y="0"/>
                  </a:lnTo>
                  <a:lnTo>
                    <a:pt x="8285840" y="3254849"/>
                  </a:lnTo>
                  <a:lnTo>
                    <a:pt x="0" y="32548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981" r="13091" b="3876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23825"/>
              <a:ext cx="8285847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JEDNOSTKA 1: IDENTYFIKACJA UPRZEDZEŃ I DYSKRYMINACJI W NARZĘDZIACH SZTUCZNEJ INTELIGENCJI WYKORZYSTYWANYCH W KSZTAŁCENIU USTAWICZNYM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71676" y="7908560"/>
            <a:ext cx="6187402" cy="1850593"/>
            <a:chOff x="0" y="0"/>
            <a:chExt cx="8249869" cy="24674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8249872" cy="2467451"/>
            </a:xfrm>
            <a:custGeom>
              <a:avLst/>
              <a:gdLst/>
              <a:ahLst/>
              <a:cxnLst/>
              <a:rect l="l" t="t" r="r" b="b"/>
              <a:pathLst>
                <a:path w="8249872" h="2467451">
                  <a:moveTo>
                    <a:pt x="0" y="0"/>
                  </a:moveTo>
                  <a:lnTo>
                    <a:pt x="8249872" y="0"/>
                  </a:lnTo>
                  <a:lnTo>
                    <a:pt x="8249872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474" r="25726" b="2769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8249869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JEDNOSTKA 4: BADANIE INKLUZYWNYCH PROJEKTÓW SPRAWIEDLIWYCH I ETYCZNYCH SYSTEMÓW SZTUCZNEJ INTELIGENCJI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1896877" y="2914745"/>
            <a:ext cx="5105829" cy="1850593"/>
            <a:chOff x="0" y="0"/>
            <a:chExt cx="6807771" cy="24674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807770" cy="2467461"/>
            </a:xfrm>
            <a:custGeom>
              <a:avLst/>
              <a:gdLst/>
              <a:ahLst/>
              <a:cxnLst/>
              <a:rect l="l" t="t" r="r" b="b"/>
              <a:pathLst>
                <a:path w="6807770" h="2467461">
                  <a:moveTo>
                    <a:pt x="0" y="0"/>
                  </a:moveTo>
                  <a:lnTo>
                    <a:pt x="6807770" y="0"/>
                  </a:lnTo>
                  <a:lnTo>
                    <a:pt x="6807770" y="2467461"/>
                  </a:lnTo>
                  <a:lnTo>
                    <a:pt x="0" y="246746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2071" b="2455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23825"/>
              <a:ext cx="6807771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indent="0"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JEDNOSTKA 2: OCENA JAKOŚCI DANYCH I PRZEJRZYSTOŚCI ALGORYTMICZNEJ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010215" y="6057967"/>
            <a:ext cx="4789195" cy="1850593"/>
            <a:chOff x="0" y="0"/>
            <a:chExt cx="6385594" cy="246745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385598" cy="2467451"/>
            </a:xfrm>
            <a:custGeom>
              <a:avLst/>
              <a:gdLst/>
              <a:ahLst/>
              <a:cxnLst/>
              <a:rect l="l" t="t" r="r" b="b"/>
              <a:pathLst>
                <a:path w="6385598" h="2467451">
                  <a:moveTo>
                    <a:pt x="0" y="0"/>
                  </a:moveTo>
                  <a:lnTo>
                    <a:pt x="6385598" y="0"/>
                  </a:lnTo>
                  <a:lnTo>
                    <a:pt x="6385598" y="2467451"/>
                  </a:lnTo>
                  <a:lnTo>
                    <a:pt x="0" y="246745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5824" r="-18465" b="1635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23825"/>
              <a:ext cx="6385594" cy="25912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3920"/>
                </a:lnSpc>
                <a:spcBef>
                  <a:spcPct val="0"/>
                </a:spcBef>
              </a:pPr>
              <a:r>
                <a:rPr lang="en-US" sz="2800" dirty="0">
                  <a:solidFill>
                    <a:srgbClr val="000000"/>
                  </a:solidFill>
                  <a:latin typeface="Oswald"/>
                  <a:sym typeface="Oswald"/>
                </a:rPr>
                <a:t>JEDNOSTKA 3: WDRAŻANIE STRATEGII ŁAGODZENIA NIERÓWNOŚCI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655927" y="3580047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188270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977182" y="32488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188055" y="6449692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184641" y="8467544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sp>
        <p:nvSpPr>
          <p:cNvPr id="46" name="Freeform 44" descr="A logo with a person's head in a circle  AI-generated content may be incorrect.">
            <a:extLst>
              <a:ext uri="{FF2B5EF4-FFF2-40B4-BE49-F238E27FC236}">
                <a16:creationId xmlns:a16="http://schemas.microsoft.com/office/drawing/2014/main" id="{A9F71527-B122-9920-B553-78200390FE13}"/>
              </a:ext>
            </a:extLst>
          </p:cNvPr>
          <p:cNvSpPr/>
          <p:nvPr/>
        </p:nvSpPr>
        <p:spPr>
          <a:xfrm>
            <a:off x="14965994" y="349444"/>
            <a:ext cx="2799493" cy="1224248"/>
          </a:xfrm>
          <a:custGeom>
            <a:avLst/>
            <a:gdLst/>
            <a:ahLst/>
            <a:cxnLst/>
            <a:rect l="l" t="t" r="r" b="b"/>
            <a:pathLst>
              <a:path w="3732657" h="1632331">
                <a:moveTo>
                  <a:pt x="0" y="0"/>
                </a:moveTo>
                <a:lnTo>
                  <a:pt x="3732657" y="0"/>
                </a:lnTo>
                <a:lnTo>
                  <a:pt x="3732657" y="1632331"/>
                </a:lnTo>
                <a:lnTo>
                  <a:pt x="0" y="163233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1" b="-1"/>
            </a:stretch>
          </a:blipFill>
        </p:spPr>
        <p:txBody>
          <a:bodyPr/>
          <a:lstStyle/>
          <a:p>
            <a:endParaRPr lang="en-GB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67907"/>
            <a:ext cx="656053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CELE NAUKI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6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Wstaw tutaj podpis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4" y="2492472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4" y="3904282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4" y="5264567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686978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28700" y="8047196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399909" y="2640505"/>
            <a:ext cx="13167405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Rozróżnij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trudne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czarne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skrzynki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”),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30389" y="5490039"/>
            <a:ext cx="12830261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Przeanalizuj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niedoreprezentowane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15149" y="6812151"/>
            <a:ext cx="12830261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zaszkodzić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biorąc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płeć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pochodzenie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etniczne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znajomość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niepełnosprawność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status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społeczno-ekonomiczny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wcześniejszą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64117" y="8304621"/>
            <a:ext cx="12816602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panele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wzorce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369923" y="2565581"/>
            <a:ext cx="409975" cy="733120"/>
            <a:chOff x="0" y="0"/>
            <a:chExt cx="546633" cy="97749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69928" y="3977391"/>
            <a:ext cx="409975" cy="733120"/>
            <a:chOff x="0" y="0"/>
            <a:chExt cx="546633" cy="97749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369928" y="5346825"/>
            <a:ext cx="409975" cy="733120"/>
            <a:chOff x="0" y="0"/>
            <a:chExt cx="546633" cy="97749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69933" y="6760087"/>
            <a:ext cx="409975" cy="733120"/>
            <a:chOff x="0" y="0"/>
            <a:chExt cx="546633" cy="97749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327995" y="8120305"/>
            <a:ext cx="409975" cy="733120"/>
            <a:chOff x="0" y="0"/>
            <a:chExt cx="546633" cy="9774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5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 rot="-1022700">
            <a:off x="16380066" y="3594355"/>
            <a:ext cx="1639262" cy="2121370"/>
            <a:chOff x="0" y="0"/>
            <a:chExt cx="2185683" cy="2828493"/>
          </a:xfrm>
        </p:grpSpPr>
        <p:sp>
          <p:nvSpPr>
            <p:cNvPr id="34" name="Freeform 34" descr="Obraz przedstawiający antenę  Automatycznie generowany opis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5958242" y="6221559"/>
            <a:ext cx="1728340" cy="2414454"/>
            <a:chOff x="0" y="0"/>
            <a:chExt cx="2304453" cy="3219272"/>
          </a:xfrm>
        </p:grpSpPr>
        <p:sp>
          <p:nvSpPr>
            <p:cNvPr id="36" name="Freeform 36" descr="Obraz przedstawiający antenę  Automatycznie generowany opis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2415149" y="3978409"/>
            <a:ext cx="12684058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304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Poproś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dostawców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pochodzenia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podjętych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F110472-8F2C-8275-B0F7-91CA590E1F5A}"/>
              </a:ext>
            </a:extLst>
          </p:cNvPr>
          <p:cNvSpPr txBox="1"/>
          <p:nvPr/>
        </p:nvSpPr>
        <p:spPr>
          <a:xfrm>
            <a:off x="1070639" y="1765053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l-PL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 ukończeniu tego modułu uczestnicy będą potrafili: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WSTĘP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2120206"/>
            <a:ext cx="10614333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odgrywa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ćwiczeń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module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poznasz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pomagają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Zastanowisz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traktowanie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rozeznania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źródeł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podczas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włączania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962400" y="7734300"/>
            <a:ext cx="8202835" cy="1786408"/>
            <a:chOff x="0" y="0"/>
            <a:chExt cx="10937113" cy="2381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37152" cy="2381877"/>
            </a:xfrm>
            <a:custGeom>
              <a:avLst/>
              <a:gdLst/>
              <a:ahLst/>
              <a:cxnLst/>
              <a:rect l="l" t="t" r="r" b="b"/>
              <a:pathLst>
                <a:path w="10937152" h="2381877">
                  <a:moveTo>
                    <a:pt x="0" y="0"/>
                  </a:moveTo>
                  <a:lnTo>
                    <a:pt x="10937152" y="0"/>
                  </a:lnTo>
                  <a:lnTo>
                    <a:pt x="10937152" y="2381877"/>
                  </a:lnTo>
                  <a:lnTo>
                    <a:pt x="0" y="23818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491" b="-1898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866470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ROLA TRENERA W ERZE SZTUCZNEJ INTELIGENCJI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83595" y="8117917"/>
            <a:ext cx="7160444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zastąpi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nauczyciela-trenera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kształceniu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zmieni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3168345"/>
            <a:ext cx="8300104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dziedzinie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technicznego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wpływa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jaki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uczniowie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uzyskują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oceniają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swoje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projektują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programy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szkoleniowe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oferują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doradztwo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zawodowe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nawet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jaki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firmy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wybierają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kandydatów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5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Ten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scenariusz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podkreśla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rolę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trenera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bardziej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niż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500" dirty="0" err="1">
                <a:solidFill>
                  <a:srgbClr val="000000"/>
                </a:solidFill>
                <a:latin typeface="Lato Light"/>
                <a:sym typeface="Lato Light"/>
              </a:rPr>
              <a:t>kiedykolwiek</a:t>
            </a:r>
            <a:r>
              <a:rPr lang="en-US" sz="25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0065277" y="1351436"/>
            <a:ext cx="7771848" cy="5183838"/>
            <a:chOff x="0" y="0"/>
            <a:chExt cx="10362463" cy="691178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362438" cy="6911721"/>
            </a:xfrm>
            <a:custGeom>
              <a:avLst/>
              <a:gdLst/>
              <a:ahLst/>
              <a:cxnLst/>
              <a:rect l="l" t="t" r="r" b="b"/>
              <a:pathLst>
                <a:path w="10362438" h="6911721">
                  <a:moveTo>
                    <a:pt x="0" y="0"/>
                  </a:moveTo>
                  <a:lnTo>
                    <a:pt x="10362438" y="0"/>
                  </a:lnTo>
                  <a:lnTo>
                    <a:pt x="10362438" y="6911721"/>
                  </a:lnTo>
                  <a:lnTo>
                    <a:pt x="0" y="69117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już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osobą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przekazującą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oceniającą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twórcą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również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zautomatyzowanych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interpretatorką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mediatorką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między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technologią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propagatorką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rozpoznawać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wiarygodność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dbać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to, aby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własną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431327" y="4610626"/>
            <a:ext cx="7425346" cy="4950228"/>
            <a:chOff x="0" y="0"/>
            <a:chExt cx="11059617" cy="73730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59668" cy="7373112"/>
            </a:xfrm>
            <a:custGeom>
              <a:avLst/>
              <a:gdLst/>
              <a:ahLst/>
              <a:cxnLst/>
              <a:rect l="l" t="t" r="r" b="b"/>
              <a:pathLst>
                <a:path w="11059668" h="7373112">
                  <a:moveTo>
                    <a:pt x="0" y="0"/>
                  </a:moveTo>
                  <a:lnTo>
                    <a:pt x="11059668" y="0"/>
                  </a:lnTo>
                  <a:lnTo>
                    <a:pt x="11059668" y="7373112"/>
                  </a:lnTo>
                  <a:lnTo>
                    <a:pt x="0" y="7373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1426" y="983413"/>
            <a:ext cx="6332449" cy="842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1: </a:t>
            </a:r>
          </a:p>
          <a:p>
            <a:pPr marL="0" lvl="0" indent="0" algn="l">
              <a:lnSpc>
                <a:spcPts val="660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IDENTYFIKACJA UPRZEDZEŃ I DYSKRYMINACJI W NARZĘDZIACH SZTUCZNEJ INTELIGENCJI WYKORZYSTYWANYCH W KSZTAŁCENIU ZAWODOWYM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7356" y="8129595"/>
            <a:ext cx="8225851" cy="1835410"/>
            <a:chOff x="0" y="0"/>
            <a:chExt cx="10967802" cy="24472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967802" cy="2447239"/>
            </a:xfrm>
            <a:custGeom>
              <a:avLst/>
              <a:gdLst/>
              <a:ahLst/>
              <a:cxnLst/>
              <a:rect l="l" t="t" r="r" b="b"/>
              <a:pathLst>
                <a:path w="10967802" h="2447239">
                  <a:moveTo>
                    <a:pt x="0" y="0"/>
                  </a:moveTo>
                  <a:lnTo>
                    <a:pt x="10967802" y="0"/>
                  </a:lnTo>
                  <a:lnTo>
                    <a:pt x="10967802" y="2447239"/>
                  </a:lnTo>
                  <a:lnTo>
                    <a:pt x="0" y="24472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9113" b="-1556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590020" y="28575"/>
            <a:ext cx="6697980" cy="10287000"/>
            <a:chOff x="0" y="0"/>
            <a:chExt cx="893064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930640" cy="13716000"/>
            </a:xfrm>
            <a:custGeom>
              <a:avLst/>
              <a:gdLst/>
              <a:ahLst/>
              <a:cxnLst/>
              <a:rect l="l" t="t" r="r" b="b"/>
              <a:pathLst>
                <a:path w="8930640" h="13716000">
                  <a:moveTo>
                    <a:pt x="0" y="0"/>
                  </a:moveTo>
                  <a:lnTo>
                    <a:pt x="8930640" y="0"/>
                  </a:lnTo>
                  <a:lnTo>
                    <a:pt x="893064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89843" y="448878"/>
            <a:ext cx="861148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CZYM JEST STRONNICZOŚĆ W SZTUCZNEJ INTELIGENCJI?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46963" y="8368284"/>
            <a:ext cx="775436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często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odzwierciedlają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pomaga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instruktorom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interweniować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2511" y="1918716"/>
            <a:ext cx="9543163" cy="5922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Mówiąc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stronniczości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mamy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systematyczną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dyskryminację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inherentną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AI,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potęgować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dyskryminację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stereotypy.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ustawicznego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zakresie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zdrowia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(CHE)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pojawić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przykład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systematycznie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przypisuje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niższe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pewnym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System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kieruje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stereotypowych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marL="342900" indent="-342900" algn="just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Platforma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wspierająca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rekrutację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stawia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kandydatów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wybrali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mniej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tradycyjne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kariery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niekorzystnej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sytuacji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47700"/>
            <a:ext cx="1581269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ZNACZENIE ZWALCZANIA UPRZEDZEŃ W KSZTAŁCENIU ZAWODOWYM.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638300"/>
            <a:ext cx="16230600" cy="81542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nieodłączną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częścią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myślenia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Wszyscy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interpretujemy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świat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ograniczonej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perspektywy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uogólniamy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uczyć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skuteczniej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Jednak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stronniczość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problemem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prowadzi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niesprawiedliwego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traktowania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niektórym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zaprojektowane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wyszkolone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poziomie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organizacyjnym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systemowym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dziedzinie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mieć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jak platformy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spersonalizowanej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automatyczne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doradztwa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analizy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zwrotnej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Chociaż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zwiększać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efektywność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ułatwiać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naukę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spersonalizowaną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również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nieumyślnie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zniekształcać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potencjał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należy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traktować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obiektywnych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prawd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ani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ostatecznych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decyzji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algorytmiczne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kryteriów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projektowych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które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zawierać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ukryte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Waszą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rolą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jako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interpretacja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porównanie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innymi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dowodami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kontekstualizacja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oparciu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rzeczywiste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potrzeby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każdego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związku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kwestia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etyczna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systemach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także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zdolności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organizacji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specjalistów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identyfikacji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łagodzenia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Nadzór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ludzki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transparentność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korzystaniu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oraz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regularny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przegląd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ich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aby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technologia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przyczyniała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bardziej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inkluzywnej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sprawiedliwej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edukacji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powielała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wzmacniała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istniejące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już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nierówności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65934" cy="10287000"/>
            <a:chOff x="0" y="0"/>
            <a:chExt cx="91545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54541" cy="13716000"/>
            </a:xfrm>
            <a:custGeom>
              <a:avLst/>
              <a:gdLst/>
              <a:ahLst/>
              <a:cxnLst/>
              <a:rect l="l" t="t" r="r" b="b"/>
              <a:pathLst>
                <a:path w="9154541" h="13716000">
                  <a:moveTo>
                    <a:pt x="0" y="0"/>
                  </a:moveTo>
                  <a:lnTo>
                    <a:pt x="9154541" y="0"/>
                  </a:lnTo>
                  <a:lnTo>
                    <a:pt x="915454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275747" y="2899815"/>
            <a:ext cx="954186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ZNACZENIE WALKI Z UPRZEDZENIAMI W KSZTAŁCENIU ZAWODOWYM I OPIECE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75747" y="4548735"/>
            <a:ext cx="9983553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Ważne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jest, aby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rozpoznać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w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jaki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sposób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uprzedzenia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mogą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zostać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wprowadzone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do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systemów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AI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aktywnie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wdrożyć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strategie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mające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na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celu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ich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łagodzenie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 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endParaRPr lang="en-US" sz="2800" dirty="0">
              <a:solidFill>
                <a:srgbClr val="000000"/>
              </a:solidFill>
              <a:latin typeface="Lato Light" panose="020F0302020204030203" pitchFamily="34" charset="0"/>
              <a:sym typeface="Lato Light"/>
            </a:endParaRP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Dzięki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temu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programy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rozwoju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zawodowego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mogą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pozostać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sprawiedliwe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inkluzywne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skuteczne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,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gwarantując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wszystkim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uczestnikom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możliwość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osiągnięcia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sukcesu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rozwoju</a:t>
            </a:r>
            <a:r>
              <a:rPr lang="en-US" sz="2800" dirty="0">
                <a:solidFill>
                  <a:srgbClr val="000000"/>
                </a:solidFill>
                <a:latin typeface="Lato Light" panose="020F0302020204030203" pitchFamily="34" charset="0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899648" y="0"/>
            <a:ext cx="7388352" cy="10287000"/>
            <a:chOff x="0" y="0"/>
            <a:chExt cx="9851136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51136" cy="13716000"/>
            </a:xfrm>
            <a:custGeom>
              <a:avLst/>
              <a:gdLst/>
              <a:ahLst/>
              <a:cxnLst/>
              <a:rect l="l" t="t" r="r" b="b"/>
              <a:pathLst>
                <a:path w="9851136" h="13716000">
                  <a:moveTo>
                    <a:pt x="0" y="0"/>
                  </a:moveTo>
                  <a:lnTo>
                    <a:pt x="9851136" y="0"/>
                  </a:lnTo>
                  <a:lnTo>
                    <a:pt x="985113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3762" r="-1547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5546" y="677335"/>
            <a:ext cx="9378182" cy="3614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Ciągły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rozwój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bezpośrednio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powiązany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zatrudnialnością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przypadku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bezpośrednio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powiązana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wejściem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rynek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awansem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nim.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Kiedy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ścieżki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kształcenia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zaawansowanych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modułów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pośrednio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możliwości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zatrudnienia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zniekształcone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ograniczać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niezbędnych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umiejętności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zwłaszcza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przypadku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wrażliwych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niedostatecznie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reprezentowanych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63782" y="4506587"/>
            <a:ext cx="9319555" cy="36145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Certyfikaty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bezpośredni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rynku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8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Certyfikaty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zazwyczaj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decydują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kwalifikuje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określone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stanowiska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praktyk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licencje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oparte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konsekwentnie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generują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niesprawiedliwe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to,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zdaje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testy,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rozwija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swoją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karierę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kto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jest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uznawany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odpowiednią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wejścia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rynek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pracy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uprzedzenia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tylko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kwalifikacje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ale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również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determinować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przyszłość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osoby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43000" y="8648700"/>
            <a:ext cx="896112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Czy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potrafisz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sobie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wyobrazić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jakąś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sytuację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, w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której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narzędzie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AI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mogłoby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nieumyślnie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wyrządzić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krzywdę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niektórym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3000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uczniom</a:t>
            </a:r>
            <a:r>
              <a:rPr lang="en-US" sz="3000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?</a:t>
            </a:r>
          </a:p>
        </p:txBody>
      </p:sp>
      <p:grpSp>
        <p:nvGrpSpPr>
          <p:cNvPr id="7" name="Group 7"/>
          <p:cNvGrpSpPr/>
          <p:nvPr/>
        </p:nvGrpSpPr>
        <p:grpSpPr>
          <a:xfrm rot="19343665">
            <a:off x="596305" y="8296552"/>
            <a:ext cx="757018" cy="704298"/>
            <a:chOff x="0" y="0"/>
            <a:chExt cx="1009358" cy="93906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9656" b="-894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18402" y="0"/>
            <a:ext cx="6858000" cy="10287000"/>
            <a:chOff x="0" y="0"/>
            <a:chExt cx="9144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1258" r="-872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33311" y="1038225"/>
            <a:ext cx="9565384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RYZYKA WYNIKAJĄCE Z UŻYWANIA NIEUCZCIWYCH SYSTEMÓW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33311" y="2572747"/>
            <a:ext cx="9917922" cy="6677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Spersonalizowane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platformy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edukacyjne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Platformy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adaptacyjne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odzwierciedlają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tendencyjne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założenia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zostać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skierowani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uproszczone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ścieżki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edukacyjne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ograniczą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postępy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To,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wydaje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rzeczywistości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obniżać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oczekiwania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grup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Zautomatyzowane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systemy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oceny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Zautomatyzowane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poprawić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efektywność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faworyzować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określone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style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językowe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formaty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szybkość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kosztem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głębi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praktycznej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biegłości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niekorzystne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dorosłych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drugiego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niestandardowym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wykształceniem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Narzędzia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doradztwa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zawodowego</a:t>
            </a: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doradztwa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sugerować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wzorce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wykryte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historycznych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ujawnią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nierówny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określonych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zawodów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nieświadomie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skierować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stronę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karier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odzwierciedlają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przeszłe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nierówności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przyszły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potencjał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177688" y="1884241"/>
            <a:ext cx="10081612" cy="766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doradztwo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substytut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Wy,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lepiej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ujawniają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Rozumiecie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doświadczenie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motywacje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tempo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trudno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pełni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uchwycić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aspekty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powodu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nadzór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pozostaje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interpretuj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sugestie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nietypowe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niesprawiedliwe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podjęciem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wziąć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indywidualną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sytuację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Interweniuj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zautomatyzowane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negatywny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177688" y="1038225"/>
            <a:ext cx="841608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ZNACZENIE NADZORU CZŁOWIEKA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767944" y="0"/>
            <a:ext cx="7349747" cy="10287000"/>
            <a:chOff x="0" y="0"/>
            <a:chExt cx="9799663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799701" cy="13716000"/>
            </a:xfrm>
            <a:custGeom>
              <a:avLst/>
              <a:gdLst/>
              <a:ahLst/>
              <a:cxnLst/>
              <a:rect l="l" t="t" r="r" b="b"/>
              <a:pathLst>
                <a:path w="9799701" h="13716000">
                  <a:moveTo>
                    <a:pt x="0" y="0"/>
                  </a:moveTo>
                  <a:lnTo>
                    <a:pt x="9799701" y="0"/>
                  </a:lnTo>
                  <a:lnTo>
                    <a:pt x="979970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56605" y="1085850"/>
            <a:ext cx="9902695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GDZIE W SYSTEMIE SZTUCZNEJ INTELIGENCJI POJAWIAJĄ SIĘ UPRZEDZENIA?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56605" y="2533707"/>
            <a:ext cx="9902695" cy="70385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Błędy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różnych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kontekście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mogą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bezpośrednio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wpływać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oceny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procesy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certyfikacyjne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wsparcie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rozwój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Zrozumienie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tych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źródeł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pomaga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nauczycielom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korzystać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z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narzędzi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bardziej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krytyczny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odpowiedzialny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Istnieją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cztery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źródła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stronniczości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                         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984617" y="5582064"/>
            <a:ext cx="719128" cy="780336"/>
            <a:chOff x="0" y="0"/>
            <a:chExt cx="958837" cy="104044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8850" cy="1040384"/>
            </a:xfrm>
            <a:custGeom>
              <a:avLst/>
              <a:gdLst/>
              <a:ahLst/>
              <a:cxnLst/>
              <a:rect l="l" t="t" r="r" b="b"/>
              <a:pathLst>
                <a:path w="958850" h="1040384">
                  <a:moveTo>
                    <a:pt x="0" y="0"/>
                  </a:moveTo>
                  <a:lnTo>
                    <a:pt x="958850" y="0"/>
                  </a:lnTo>
                  <a:lnTo>
                    <a:pt x="958850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059760" y="6676706"/>
            <a:ext cx="683295" cy="780336"/>
            <a:chOff x="0" y="0"/>
            <a:chExt cx="911060" cy="104044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11098" cy="1040384"/>
            </a:xfrm>
            <a:custGeom>
              <a:avLst/>
              <a:gdLst/>
              <a:ahLst/>
              <a:cxnLst/>
              <a:rect l="l" t="t" r="r" b="b"/>
              <a:pathLst>
                <a:path w="911098" h="1040384">
                  <a:moveTo>
                    <a:pt x="0" y="0"/>
                  </a:moveTo>
                  <a:lnTo>
                    <a:pt x="911098" y="0"/>
                  </a:lnTo>
                  <a:lnTo>
                    <a:pt x="911098" y="1040384"/>
                  </a:lnTo>
                  <a:lnTo>
                    <a:pt x="0" y="10403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4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059027" y="7889395"/>
            <a:ext cx="683295" cy="725453"/>
            <a:chOff x="0" y="0"/>
            <a:chExt cx="911060" cy="96727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911098" cy="967232"/>
            </a:xfrm>
            <a:custGeom>
              <a:avLst/>
              <a:gdLst/>
              <a:ahLst/>
              <a:cxnLst/>
              <a:rect l="l" t="t" r="r" b="b"/>
              <a:pathLst>
                <a:path w="911098" h="967232">
                  <a:moveTo>
                    <a:pt x="0" y="0"/>
                  </a:moveTo>
                  <a:lnTo>
                    <a:pt x="911098" y="0"/>
                  </a:lnTo>
                  <a:lnTo>
                    <a:pt x="911098" y="967232"/>
                  </a:lnTo>
                  <a:lnTo>
                    <a:pt x="0" y="967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4" b="-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059056" y="8912857"/>
            <a:ext cx="683295" cy="795899"/>
            <a:chOff x="0" y="0"/>
            <a:chExt cx="911060" cy="106119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1098" cy="1061212"/>
            </a:xfrm>
            <a:custGeom>
              <a:avLst/>
              <a:gdLst/>
              <a:ahLst/>
              <a:cxnLst/>
              <a:rect l="l" t="t" r="r" b="b"/>
              <a:pathLst>
                <a:path w="911098" h="1061212">
                  <a:moveTo>
                    <a:pt x="0" y="0"/>
                  </a:moveTo>
                  <a:lnTo>
                    <a:pt x="911098" y="0"/>
                  </a:lnTo>
                  <a:lnTo>
                    <a:pt x="911098" y="1061212"/>
                  </a:lnTo>
                  <a:lnTo>
                    <a:pt x="0" y="10612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4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7" r="-5891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477365"/>
            <a:ext cx="5186554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ZNIEKSZTAŁCENIE DANYCH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418230"/>
            <a:ext cx="9260401" cy="6289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79"/>
              </a:lnSpc>
              <a:spcBef>
                <a:spcPct val="0"/>
              </a:spcBef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Błąd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występuje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wtedy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gdy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informacje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wykorzystane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wyszkolenia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systemu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odzwierciedlają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uczciwy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sposób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wszystkich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Dane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szkoleń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odnoszą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się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młodych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uczniów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pracujących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w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pełnym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wymiarze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godzin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dorosłych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uczestników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przekwalifikowania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zawodowego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Dane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dotyczące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wyników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nauczania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pochodzą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głównie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studentów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zapisanych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kursy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akademickie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a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od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praktykantów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stażystów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Dane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podkreślają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nierówny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dostęp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do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staży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sprzętu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programów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certyfikacyjnych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mentoringu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  <a:p>
            <a:pPr algn="just">
              <a:lnSpc>
                <a:spcPts val="2879"/>
              </a:lnSpc>
              <a:spcBef>
                <a:spcPct val="0"/>
              </a:spcBef>
            </a:pPr>
            <a:endParaRPr lang="en-US" sz="2400" dirty="0">
              <a:solidFill>
                <a:srgbClr val="000000"/>
              </a:solidFill>
              <a:latin typeface="Lato Light"/>
              <a:sym typeface="Lato Light"/>
            </a:endParaRPr>
          </a:p>
          <a:p>
            <a:pPr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Jeśli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pewne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grupy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są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niedoreprezentowane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historycznie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pokrzywdzone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sztuczna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inteligencja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może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generować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mniej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dokładne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prognozy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lub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niesprawiedliwe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rekomendacje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dla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Lato Light"/>
                <a:sym typeface="Lato Light"/>
              </a:rPr>
              <a:t>nich</a:t>
            </a:r>
            <a:r>
              <a:rPr lang="en-US" sz="2400" dirty="0">
                <a:solidFill>
                  <a:srgbClr val="000000"/>
                </a:solidFill>
                <a:latin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954829" y="8002326"/>
            <a:ext cx="6897644" cy="2036233"/>
            <a:chOff x="0" y="0"/>
            <a:chExt cx="8711954" cy="2571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711954" cy="2571759"/>
            </a:xfrm>
            <a:custGeom>
              <a:avLst/>
              <a:gdLst/>
              <a:ahLst/>
              <a:cxnLst/>
              <a:rect l="l" t="t" r="r" b="b"/>
              <a:pathLst>
                <a:path w="8711954" h="2571759">
                  <a:moveTo>
                    <a:pt x="0" y="0"/>
                  </a:moveTo>
                  <a:lnTo>
                    <a:pt x="8711954" y="0"/>
                  </a:lnTo>
                  <a:lnTo>
                    <a:pt x="8711954" y="2571759"/>
                  </a:lnTo>
                  <a:lnTo>
                    <a:pt x="0" y="2571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4971" t="-35874" r="-26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589221" y="8591818"/>
            <a:ext cx="5628862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Zadaj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sobie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pytanie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ten system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odzwierciedla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różnorodność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5278" y="0"/>
            <a:ext cx="6844884" cy="10287000"/>
            <a:chOff x="0" y="0"/>
            <a:chExt cx="9126512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26474" cy="13716000"/>
            </a:xfrm>
            <a:custGeom>
              <a:avLst/>
              <a:gdLst/>
              <a:ahLst/>
              <a:cxnLst/>
              <a:rect l="l" t="t" r="r" b="b"/>
              <a:pathLst>
                <a:path w="9126474" h="13716000">
                  <a:moveTo>
                    <a:pt x="0" y="0"/>
                  </a:moveTo>
                  <a:lnTo>
                    <a:pt x="9126474" y="0"/>
                  </a:lnTo>
                  <a:lnTo>
                    <a:pt x="912647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335284" y="758645"/>
            <a:ext cx="4947940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BŁĘDY ALGORYTMU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35284" y="1682570"/>
            <a:ext cx="9924016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Błąd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występuje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wtedy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niesprawiedliwe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nawet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zrównoważone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predykcyjne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stawiać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pierwszym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szybkość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wykonania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karząc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ciężej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Zautomatyzowany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nadmiernie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koncentrować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poprawności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zaniedbując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mogłoby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zoptymalizować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popularne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ścieżki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kariery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zamiast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opierać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profilach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aspiracji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6" lvl="1" indent="-199073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Nawet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najprostsze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to, co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mierzone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co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priorytetem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kapitał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własny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7335284" y="8026220"/>
            <a:ext cx="9924016" cy="1559285"/>
            <a:chOff x="0" y="0"/>
            <a:chExt cx="11102444" cy="174444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102372" cy="1744443"/>
            </a:xfrm>
            <a:custGeom>
              <a:avLst/>
              <a:gdLst/>
              <a:ahLst/>
              <a:cxnLst/>
              <a:rect l="l" t="t" r="r" b="b"/>
              <a:pathLst>
                <a:path w="11102372" h="1744443">
                  <a:moveTo>
                    <a:pt x="0" y="0"/>
                  </a:moveTo>
                  <a:lnTo>
                    <a:pt x="11102372" y="0"/>
                  </a:lnTo>
                  <a:lnTo>
                    <a:pt x="11102372" y="1744443"/>
                  </a:lnTo>
                  <a:lnTo>
                    <a:pt x="0" y="17444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3454" r="-7853" b="-69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7588889" y="8462963"/>
            <a:ext cx="9416807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Jakich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aspektów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osiągnięć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rozumieć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kontekście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kształcenia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ustawicznego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82350" y="0"/>
            <a:ext cx="7105650" cy="10287000"/>
            <a:chOff x="0" y="0"/>
            <a:chExt cx="94742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4200" cy="13716000"/>
            </a:xfrm>
            <a:custGeom>
              <a:avLst/>
              <a:gdLst/>
              <a:ahLst/>
              <a:cxnLst/>
              <a:rect l="l" t="t" r="r" b="b"/>
              <a:pathLst>
                <a:path w="9474200" h="13716000">
                  <a:moveTo>
                    <a:pt x="0" y="0"/>
                  </a:moveTo>
                  <a:lnTo>
                    <a:pt x="9474200" y="0"/>
                  </a:lnTo>
                  <a:lnTo>
                    <a:pt x="94742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56" b="-175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906768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BŁĘDY W PROCESIE PODEJMOWANIA DECYZJI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287687" y="8070567"/>
            <a:ext cx="6886793" cy="1718809"/>
            <a:chOff x="0" y="0"/>
            <a:chExt cx="8686800" cy="216805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686800" cy="2168017"/>
            </a:xfrm>
            <a:custGeom>
              <a:avLst/>
              <a:gdLst/>
              <a:ahLst/>
              <a:cxnLst/>
              <a:rect l="l" t="t" r="r" b="b"/>
              <a:pathLst>
                <a:path w="8686800" h="2168017">
                  <a:moveTo>
                    <a:pt x="0" y="0"/>
                  </a:moveTo>
                  <a:lnTo>
                    <a:pt x="8686800" y="0"/>
                  </a:lnTo>
                  <a:lnTo>
                    <a:pt x="8686800" y="2168017"/>
                  </a:lnTo>
                  <a:lnTo>
                    <a:pt x="0" y="21680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42272" b="-70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035605"/>
            <a:ext cx="9697968" cy="5676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etapach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wdrażania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Subiektywne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etykietowania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(np. co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uważane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dobrą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wydajność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”).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Założenia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programistów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sukcesu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Nadmierne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poradach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bez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oznaczać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wzmacnianie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stereotypów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założenie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lepiej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kierowniczych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poprzednie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917969" y="8377521"/>
            <a:ext cx="5626228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3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eliminują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uprzedzeń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;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je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wręcz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odtworzyć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wzmocnić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u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wielu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6483" y="661237"/>
            <a:ext cx="827361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UPRZEDZENIA GENERATYWNE W SZTUCZNEJ INTELIGENCJI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376484" y="8822486"/>
            <a:ext cx="9882816" cy="1325857"/>
            <a:chOff x="0" y="0"/>
            <a:chExt cx="7459586" cy="22106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459599" cy="2210640"/>
            </a:xfrm>
            <a:custGeom>
              <a:avLst/>
              <a:gdLst/>
              <a:ahLst/>
              <a:cxnLst/>
              <a:rect l="l" t="t" r="r" b="b"/>
              <a:pathLst>
                <a:path w="7459599" h="2210640">
                  <a:moveTo>
                    <a:pt x="0" y="0"/>
                  </a:moveTo>
                  <a:lnTo>
                    <a:pt x="7459599" y="0"/>
                  </a:lnTo>
                  <a:lnTo>
                    <a:pt x="7459599" y="2210640"/>
                  </a:lnTo>
                  <a:lnTo>
                    <a:pt x="0" y="22106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67112" r="-104540" b="-424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19050" y="0"/>
            <a:ext cx="6726869" cy="10287000"/>
            <a:chOff x="0" y="0"/>
            <a:chExt cx="8969159" cy="13716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69121" cy="13716000"/>
            </a:xfrm>
            <a:custGeom>
              <a:avLst/>
              <a:gdLst/>
              <a:ahLst/>
              <a:cxnLst/>
              <a:rect l="l" t="t" r="r" b="b"/>
              <a:pathLst>
                <a:path w="8969121" h="13716000">
                  <a:moveTo>
                    <a:pt x="0" y="0"/>
                  </a:moveTo>
                  <a:lnTo>
                    <a:pt x="8969121" y="0"/>
                  </a:lnTo>
                  <a:lnTo>
                    <a:pt x="896912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376483" y="1982545"/>
            <a:ext cx="9882817" cy="6668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służące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potrafią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odtwarzać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stereotypy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stronnicze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perspektywy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obecne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ustawicznego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objawiać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Twórz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studia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przypadków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odzwierciedlające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wyłącznie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określone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sektory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profile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Udzielaj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dominujący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styl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ważniejszy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tworzyć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nieumyślnie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marginalizują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profile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3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5" lvl="1" indent="-199072" algn="just">
              <a:lnSpc>
                <a:spcPts val="263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produkuje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przewidywania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ujawniać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subtelny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669691" y="9258281"/>
            <a:ext cx="9296400" cy="6668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Zawsze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należy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przejrzeć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materiały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wygenerowane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ich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wykorzystaniem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klasie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629993"/>
            <a:ext cx="18288000" cy="3025721"/>
            <a:chOff x="0" y="0"/>
            <a:chExt cx="24384000" cy="40342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4034282"/>
            </a:xfrm>
            <a:custGeom>
              <a:avLst/>
              <a:gdLst/>
              <a:ahLst/>
              <a:cxnLst/>
              <a:rect l="l" t="t" r="r" b="b"/>
              <a:pathLst>
                <a:path w="24384000" h="4034282">
                  <a:moveTo>
                    <a:pt x="0" y="0"/>
                  </a:moveTo>
                  <a:lnTo>
                    <a:pt x="24384000" y="0"/>
                  </a:lnTo>
                  <a:lnTo>
                    <a:pt x="24384000" y="4034282"/>
                  </a:lnTo>
                  <a:lnTo>
                    <a:pt x="0" y="40342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50129" b="-3108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43125" y="427768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Wybierz</a:t>
            </a:r>
            <a:r>
              <a:rPr lang="en-US" sz="2399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swój</a:t>
            </a:r>
            <a:r>
              <a:rPr lang="en-US" sz="2399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przypadek</a:t>
            </a:r>
            <a:r>
              <a:rPr lang="en-US" sz="2399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: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12736" y="5504936"/>
            <a:ext cx="4447984" cy="4205992"/>
            <a:chOff x="0" y="0"/>
            <a:chExt cx="5930646" cy="5607990"/>
          </a:xfrm>
        </p:grpSpPr>
        <p:sp>
          <p:nvSpPr>
            <p:cNvPr id="6" name="Freeform 6">
              <a:hlinkClick r:id="rId5"/>
            </p:cNvPr>
            <p:cNvSpPr/>
            <p:nvPr/>
          </p:nvSpPr>
          <p:spPr>
            <a:xfrm>
              <a:off x="0" y="0"/>
              <a:ext cx="5930646" cy="5607939"/>
            </a:xfrm>
            <a:custGeom>
              <a:avLst/>
              <a:gdLst/>
              <a:ahLst/>
              <a:cxnLst/>
              <a:rect l="l" t="t" r="r" b="b"/>
              <a:pathLst>
                <a:path w="5930646" h="5607939">
                  <a:moveTo>
                    <a:pt x="0" y="0"/>
                  </a:moveTo>
                  <a:lnTo>
                    <a:pt x="5930646" y="0"/>
                  </a:lnTo>
                  <a:lnTo>
                    <a:pt x="5930646" y="5607939"/>
                  </a:lnTo>
                  <a:lnTo>
                    <a:pt x="0" y="56079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4843" t="-12174" r="-5012" b="-977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690836" y="4517450"/>
            <a:ext cx="3404140" cy="5014398"/>
            <a:chOff x="0" y="0"/>
            <a:chExt cx="4538853" cy="6685864"/>
          </a:xfrm>
        </p:grpSpPr>
        <p:sp>
          <p:nvSpPr>
            <p:cNvPr id="8" name="Freeform 8">
              <a:hlinkClick r:id="rId7"/>
            </p:cNvPr>
            <p:cNvSpPr/>
            <p:nvPr/>
          </p:nvSpPr>
          <p:spPr>
            <a:xfrm>
              <a:off x="0" y="0"/>
              <a:ext cx="4538853" cy="6685915"/>
            </a:xfrm>
            <a:custGeom>
              <a:avLst/>
              <a:gdLst/>
              <a:ahLst/>
              <a:cxnLst/>
              <a:rect l="l" t="t" r="r" b="b"/>
              <a:pathLst>
                <a:path w="4538853" h="6685915">
                  <a:moveTo>
                    <a:pt x="0" y="0"/>
                  </a:moveTo>
                  <a:lnTo>
                    <a:pt x="4538853" y="0"/>
                  </a:lnTo>
                  <a:lnTo>
                    <a:pt x="4538853" y="6685915"/>
                  </a:lnTo>
                  <a:lnTo>
                    <a:pt x="0" y="6685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3938613"/>
            <a:ext cx="1028700" cy="914400"/>
            <a:chOff x="0" y="0"/>
            <a:chExt cx="1371600" cy="12192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71600" cy="1219200"/>
            </a:xfrm>
            <a:custGeom>
              <a:avLst/>
              <a:gdLst/>
              <a:ahLst/>
              <a:cxnLst/>
              <a:rect l="l" t="t" r="r" b="b"/>
              <a:pathLst>
                <a:path w="1371600" h="1219200">
                  <a:moveTo>
                    <a:pt x="0" y="0"/>
                  </a:moveTo>
                  <a:lnTo>
                    <a:pt x="1371600" y="0"/>
                  </a:lnTo>
                  <a:lnTo>
                    <a:pt x="1371600" y="1219200"/>
                  </a:lnTo>
                  <a:lnTo>
                    <a:pt x="0" y="12192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1729552" y="2614736"/>
            <a:ext cx="1071562" cy="885825"/>
            <a:chOff x="0" y="0"/>
            <a:chExt cx="1428750" cy="11811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428750" cy="1181100"/>
            </a:xfrm>
            <a:custGeom>
              <a:avLst/>
              <a:gdLst/>
              <a:ahLst/>
              <a:cxnLst/>
              <a:rect l="l" t="t" r="r" b="b"/>
              <a:pathLst>
                <a:path w="1428750" h="1181100">
                  <a:moveTo>
                    <a:pt x="0" y="0"/>
                  </a:moveTo>
                  <a:lnTo>
                    <a:pt x="1428750" y="0"/>
                  </a:lnTo>
                  <a:lnTo>
                    <a:pt x="1428750" y="1181100"/>
                  </a:lnTo>
                  <a:lnTo>
                    <a:pt x="0" y="11811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3" name="Freeform 13">
            <a:hlinkClick r:id="rId11"/>
          </p:cNvPr>
          <p:cNvSpPr/>
          <p:nvPr/>
        </p:nvSpPr>
        <p:spPr>
          <a:xfrm>
            <a:off x="12078348" y="3681536"/>
            <a:ext cx="4414626" cy="6174443"/>
          </a:xfrm>
          <a:custGeom>
            <a:avLst/>
            <a:gdLst/>
            <a:ahLst/>
            <a:cxnLst/>
            <a:rect l="l" t="t" r="r" b="b"/>
            <a:pathLst>
              <a:path w="4414626" h="6174443">
                <a:moveTo>
                  <a:pt x="0" y="0"/>
                </a:moveTo>
                <a:lnTo>
                  <a:pt x="4414627" y="0"/>
                </a:lnTo>
                <a:lnTo>
                  <a:pt x="4414627" y="6174444"/>
                </a:lnTo>
                <a:lnTo>
                  <a:pt x="0" y="617444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4" name="TextBox 14"/>
          <p:cNvSpPr txBox="1"/>
          <p:nvPr/>
        </p:nvSpPr>
        <p:spPr>
          <a:xfrm>
            <a:off x="1028700" y="3044171"/>
            <a:ext cx="8483798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ĆWICZENIE WYKRYWANIA STRATEGII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01114" y="2876674"/>
            <a:ext cx="3487655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Odpowiedz na pytania:</a:t>
            </a:r>
          </a:p>
        </p:txBody>
      </p:sp>
    </p:spTree>
    <p:custDataLst>
      <p:tags r:id="rId1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907221"/>
            <a:ext cx="5740458" cy="45487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2:</a:t>
            </a:r>
          </a:p>
          <a:p>
            <a:pPr marL="0" lvl="0" indent="0" algn="l">
              <a:lnSpc>
                <a:spcPts val="7128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OCENA JAKOŚCI DANYCH I PRZEJRZYSTOŚCI ALGORYTMICZNEJ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94282" y="0"/>
            <a:ext cx="7493718" cy="10287000"/>
            <a:chOff x="0" y="0"/>
            <a:chExt cx="9991623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991598" cy="13716000"/>
            </a:xfrm>
            <a:custGeom>
              <a:avLst/>
              <a:gdLst/>
              <a:ahLst/>
              <a:cxnLst/>
              <a:rect l="l" t="t" r="r" b="b"/>
              <a:pathLst>
                <a:path w="9991598" h="13716000">
                  <a:moveTo>
                    <a:pt x="0" y="0"/>
                  </a:moveTo>
                  <a:lnTo>
                    <a:pt x="9991598" y="0"/>
                  </a:lnTo>
                  <a:lnTo>
                    <a:pt x="9991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153054"/>
            <a:ext cx="863316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OCENA JAKOŚCI DANYCH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485746"/>
            <a:ext cx="8633127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wyjaśniono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poprzedniej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dużych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ilościach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ustawicznego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zakresie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zdrowia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(CHE)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bezpośredni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wiarygodność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zaleceń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udzielanych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pochodzenia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aktualności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trafności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systematycznego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Niekompletne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nieaktualne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przekłamane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niedokładnych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niesprawiedliwych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negatywnie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obszarze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aktualne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odpowiednio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odzwierciedlają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różnorodność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niedostatecznie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reprezentowane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zebrane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znaczenie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zamierzasz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podjąć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Przykład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Rekomendacje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skryptów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szkoleniowych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doradztwa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zaawansowane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specjalizacje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młodszym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opracowana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najlepsi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należeli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wiekowej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Chociaż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dyskryminuje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jednoznacznie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względu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powielania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schematów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wykluczenia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starszych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Przykład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Prognozowanie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porzucenia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szkoły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nieregularną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obecnością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pierwszych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tygodniach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godzą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obowiązkami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rodzinnymi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model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uwzględni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niedokładne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prognozy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klasyfikować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866900"/>
            <a:ext cx="956185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PROFESJONALNA OCENA WYKORZYSTANIA SZTUCZNEJ INTELIGENCJI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718861"/>
            <a:ext cx="8753807" cy="434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ekspertem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zdobycie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solidnej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Wiąże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wniosków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porównywaniem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źródeł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wspomagającego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substytutu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świadomych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oparciu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5114346" y="293056"/>
            <a:ext cx="2799445" cy="1224267"/>
            <a:chOff x="0" y="0"/>
            <a:chExt cx="3732593" cy="1632356"/>
          </a:xfrm>
        </p:grpSpPr>
        <p:sp>
          <p:nvSpPr>
            <p:cNvPr id="5" name="Freeform 5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840117" y="0"/>
            <a:ext cx="7447883" cy="10287000"/>
            <a:chOff x="0" y="0"/>
            <a:chExt cx="9930511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930511" cy="13716000"/>
            </a:xfrm>
            <a:custGeom>
              <a:avLst/>
              <a:gdLst/>
              <a:ahLst/>
              <a:cxnLst/>
              <a:rect l="l" t="t" r="r" b="b"/>
              <a:pathLst>
                <a:path w="9930511" h="13716000">
                  <a:moveTo>
                    <a:pt x="0" y="0"/>
                  </a:moveTo>
                  <a:lnTo>
                    <a:pt x="9930511" y="0"/>
                  </a:lnTo>
                  <a:lnTo>
                    <a:pt x="993051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0231" b="-363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85850"/>
            <a:ext cx="965671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OCENA PRZEJRZYSTOŚCI ALGORYTMICZNEJ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019300"/>
            <a:ext cx="16230600" cy="66666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wymaga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przynajmniej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dochodzi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rekomendacji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Znajomość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źródłowego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posiadanie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wystarczającej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ilości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zinterpretować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zakwestionować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dowiedzieć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zmienne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wpłynęły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mechanizmy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umożliwiające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przeglądanie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korygowanie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dostawca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udostępnia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ograniczeniach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systemu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Automatyczna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przypisuje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niską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pisemnej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wyświetla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uzasadnienia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właściwa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drugiej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wskazywałoby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wpłynęły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weryfikację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walidację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2: Analiza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uczestnictwa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Platforma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niski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zaangażowania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ponieważ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rzadko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oni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zajęciach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jednak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demonstrować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indywidualne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pozwala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wskaźników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uniknąć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pochopnych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wniosków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mogłyby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wpłynąć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549908"/>
            <a:ext cx="6286595" cy="7263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3: </a:t>
            </a:r>
          </a:p>
          <a:p>
            <a:pPr marL="0" lvl="0" indent="0" algn="l">
              <a:lnSpc>
                <a:spcPts val="7127"/>
              </a:lnSpc>
              <a:spcBef>
                <a:spcPct val="0"/>
              </a:spcBef>
            </a:pPr>
            <a:r>
              <a:rPr lang="en-US" sz="6599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STRATEGIE ŁAGODZENIA POTENCJALNYCH NIERÓWNOŚCI GENEROWANYCH PRZEZ SZTUCZNĄ INTELIGENCJĘ.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35056" y="0"/>
            <a:ext cx="7660710" cy="10287000"/>
            <a:chOff x="0" y="0"/>
            <a:chExt cx="1021428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214229" cy="13716000"/>
            </a:xfrm>
            <a:custGeom>
              <a:avLst/>
              <a:gdLst/>
              <a:ahLst/>
              <a:cxnLst/>
              <a:rect l="l" t="t" r="r" b="b"/>
              <a:pathLst>
                <a:path w="10214229" h="13716000">
                  <a:moveTo>
                    <a:pt x="0" y="0"/>
                  </a:moveTo>
                  <a:lnTo>
                    <a:pt x="10214229" y="0"/>
                  </a:lnTo>
                  <a:lnTo>
                    <a:pt x="1021422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128" b="-212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38225"/>
            <a:ext cx="9631785" cy="1905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WŁĄCZANIE I DOSTĘPNOŚĆ W WYKORZYSTANIU SZTUCZNEJ INTELIGENCJI W KSZTAŁCENIU ZAWODOWYM I SZKOLNYM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250401"/>
            <a:ext cx="8961120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definicji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;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ta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natomiast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(CPD)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różnorodność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Różnorodność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doświadczeń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Pracujący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niepełnosprawni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342900" lvl="0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60070" lvl="1" indent="-342900" algn="l">
              <a:lnSpc>
                <a:spcPts val="287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Studenci-migranci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drugiego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6857571" cy="10287000"/>
            <a:chOff x="0" y="0"/>
            <a:chExt cx="914342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43365" cy="13716000"/>
            </a:xfrm>
            <a:custGeom>
              <a:avLst/>
              <a:gdLst/>
              <a:ahLst/>
              <a:cxnLst/>
              <a:rect l="l" t="t" r="r" b="b"/>
              <a:pathLst>
                <a:path w="9143365" h="13716000">
                  <a:moveTo>
                    <a:pt x="0" y="0"/>
                  </a:moveTo>
                  <a:lnTo>
                    <a:pt x="9143365" y="0"/>
                  </a:lnTo>
                  <a:lnTo>
                    <a:pt x="9143365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480416" y="709981"/>
            <a:ext cx="980015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UKRYTE PRZESZKODY W STOSOWANIU SZTUCZNEJ INTELIGENCJI W KLASIE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480416" y="2523982"/>
            <a:ext cx="8610105" cy="398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Nawet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pojawić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przeszkody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Złożone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przeciążone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interfejsy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wysokim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złożoności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językowej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Zakłada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posiadasz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wcześniejszą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Nadmierne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pisanych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Internetu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8789070" y="7338215"/>
            <a:ext cx="7182850" cy="1663889"/>
            <a:chOff x="0" y="0"/>
            <a:chExt cx="9577134" cy="22185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577197" cy="2218500"/>
            </a:xfrm>
            <a:custGeom>
              <a:avLst/>
              <a:gdLst/>
              <a:ahLst/>
              <a:cxnLst/>
              <a:rect l="l" t="t" r="r" b="b"/>
              <a:pathLst>
                <a:path w="9577197" h="2218500">
                  <a:moveTo>
                    <a:pt x="0" y="0"/>
                  </a:moveTo>
                  <a:lnTo>
                    <a:pt x="9577197" y="0"/>
                  </a:lnTo>
                  <a:lnTo>
                    <a:pt x="9577197" y="2218500"/>
                  </a:lnTo>
                  <a:lnTo>
                    <a:pt x="0" y="2218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16414" r="-118426" b="-1768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476527" y="7660572"/>
            <a:ext cx="5807935" cy="1000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zostać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nieumyślnie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wykluczony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zakresu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jakich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powodów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38225"/>
            <a:ext cx="16345143" cy="1266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ZASADY WŁĄCZANIA SZTUCZNEJ INTELIGENCJI DO ZRÓWNOWAŻONEGO KSZTAŁCENIA ZAWODOWEGO.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81155"/>
            <a:ext cx="16077343" cy="5516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Elastyczność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Umożliwia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form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głos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wskazówki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krok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kroku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daptacja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poznawcza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Uproszczone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wyjaśnienia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Podsumowania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punktach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434340" lvl="1" indent="-21717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568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Równoważne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alternatywy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nigdy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jedynym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sposobem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wykonanie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Mediacja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mechaniczna</a:t>
            </a: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1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zastępuje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​​jest ono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496831" y="8337605"/>
            <a:ext cx="7877011" cy="1790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599"/>
              </a:lnSpc>
              <a:spcBef>
                <a:spcPct val="0"/>
              </a:spcBef>
            </a:pP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Jakie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strategie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mogą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pomóc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zagwarantować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,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że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sztuczna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inteligencja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przyniesie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korzyści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wszystkim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uczniom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, a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nie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tylko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tym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,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którzy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najlepiej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znają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technologie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 </a:t>
            </a:r>
            <a:r>
              <a:rPr lang="en-US" sz="2999" i="1" u="none" strike="noStrike" dirty="0" err="1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cyfrowe</a:t>
            </a:r>
            <a:r>
              <a:rPr lang="en-US" sz="2999" i="1" u="none" strike="noStrike" dirty="0">
                <a:solidFill>
                  <a:srgbClr val="000000"/>
                </a:solidFill>
                <a:latin typeface="Lato Italics"/>
                <a:ea typeface="Lato Italics"/>
                <a:cs typeface="Lato Italics"/>
                <a:sym typeface="Lato Italics"/>
              </a:rPr>
              <a:t>?</a:t>
            </a:r>
          </a:p>
        </p:txBody>
      </p:sp>
      <p:grpSp>
        <p:nvGrpSpPr>
          <p:cNvPr id="5" name="Group 5"/>
          <p:cNvGrpSpPr/>
          <p:nvPr/>
        </p:nvGrpSpPr>
        <p:grpSpPr>
          <a:xfrm rot="-661452">
            <a:off x="8520685" y="8432758"/>
            <a:ext cx="1093374" cy="1017228"/>
            <a:chOff x="0" y="0"/>
            <a:chExt cx="1009358" cy="9390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09396" cy="939038"/>
            </a:xfrm>
            <a:custGeom>
              <a:avLst/>
              <a:gdLst/>
              <a:ahLst/>
              <a:cxnLst/>
              <a:rect l="l" t="t" r="r" b="b"/>
              <a:pathLst>
                <a:path w="1009396" h="939038">
                  <a:moveTo>
                    <a:pt x="0" y="0"/>
                  </a:moveTo>
                  <a:lnTo>
                    <a:pt x="1009396" y="0"/>
                  </a:lnTo>
                  <a:lnTo>
                    <a:pt x="1009396" y="939038"/>
                  </a:lnTo>
                  <a:lnTo>
                    <a:pt x="0" y="939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9656" b="-894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361589" y="837433"/>
            <a:ext cx="9508752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PRAKTYCZNE STRATEGIE EDUKACJI PODSTAWOWEJ I KOMPUTEROWEJ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61589" y="2579838"/>
            <a:ext cx="8915398" cy="629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przystępne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Zaproponuj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przykłady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ustrukturyzowanych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Zmniejsza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obciążenie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poznawcze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pomaga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trudności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formułowaniem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precyzyjnych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Przeformułowywanie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niejednoznacznych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Pokaż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udoskonalać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upraszczać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AI.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ostatecznymi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raczej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wersjami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roboczymi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ulepszyć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Zachęcaj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multimodalnych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(audio,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wideo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Zaprojektuj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pozwolą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zaprezentować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wiedzę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Stymuluje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style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nadmierne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tekstach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7910189" cy="10287000"/>
            <a:chOff x="0" y="0"/>
            <a:chExt cx="10546918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546969" cy="13716000"/>
            </a:xfrm>
            <a:custGeom>
              <a:avLst/>
              <a:gdLst/>
              <a:ahLst/>
              <a:cxnLst/>
              <a:rect l="l" t="t" r="r" b="b"/>
              <a:pathLst>
                <a:path w="10546969" h="13716000">
                  <a:moveTo>
                    <a:pt x="0" y="0"/>
                  </a:moveTo>
                  <a:lnTo>
                    <a:pt x="10546969" y="0"/>
                  </a:lnTo>
                  <a:lnTo>
                    <a:pt x="1054696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669" r="-6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561616" y="2220971"/>
            <a:ext cx="8697684" cy="4807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dirty="0"/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Wykorzystaj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sztuczną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aby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dostosować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materiały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do ​​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łatwiejszego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poziomu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czytania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pomóc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uproszczeniu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tekstów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technicznych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streszczeń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tworzeniu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wyjaśnień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krok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kroku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przydatne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drugiego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trudnościami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czytaniu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Monitoruj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wpływ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uczniów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niższym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poziomie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umiejętności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cyfrowych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Obserwuj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odnosi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największe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korzyści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korzystania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waha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traci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zainteresowanie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Zaoferuj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dodatkowe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wsparcie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alternatywy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zapobiec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pogłębianiu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istniejących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4149" y="1541206"/>
            <a:ext cx="596458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NAUKI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59772" cy="10287000"/>
            <a:chOff x="0" y="0"/>
            <a:chExt cx="9146362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6413" cy="13716000"/>
            </a:xfrm>
            <a:custGeom>
              <a:avLst/>
              <a:gdLst/>
              <a:ahLst/>
              <a:cxnLst/>
              <a:rect l="l" t="t" r="r" b="b"/>
              <a:pathLst>
                <a:path w="9146413" h="13716000">
                  <a:moveTo>
                    <a:pt x="0" y="0"/>
                  </a:moveTo>
                  <a:lnTo>
                    <a:pt x="9146413" y="0"/>
                  </a:lnTo>
                  <a:lnTo>
                    <a:pt x="91464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24822" y="4112855"/>
            <a:ext cx="4532229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 jesteś gotowy wykorzystać sztuczną inteligencję do oceniania uczniów w sposób inkluzywny i promowania równości?</a:t>
            </a:r>
          </a:p>
        </p:txBody>
      </p:sp>
      <p:grpSp>
        <p:nvGrpSpPr>
          <p:cNvPr id="6" name="Group 6"/>
          <p:cNvGrpSpPr/>
          <p:nvPr/>
        </p:nvGrpSpPr>
        <p:grpSpPr>
          <a:xfrm rot="-2305740">
            <a:off x="10523849" y="5403694"/>
            <a:ext cx="1808778" cy="2787606"/>
            <a:chOff x="0" y="0"/>
            <a:chExt cx="2411705" cy="3716807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411730" cy="3716782"/>
            </a:xfrm>
            <a:custGeom>
              <a:avLst/>
              <a:gdLst/>
              <a:ahLst/>
              <a:cxnLst/>
              <a:rect l="l" t="t" r="r" b="b"/>
              <a:pathLst>
                <a:path w="2411730" h="3716782">
                  <a:moveTo>
                    <a:pt x="2411730" y="0"/>
                  </a:moveTo>
                  <a:lnTo>
                    <a:pt x="0" y="0"/>
                  </a:lnTo>
                  <a:lnTo>
                    <a:pt x="0" y="3716782"/>
                  </a:lnTo>
                  <a:lnTo>
                    <a:pt x="2411730" y="3716782"/>
                  </a:lnTo>
                  <a:lnTo>
                    <a:pt x="2411730" y="0"/>
                  </a:lnTo>
                  <a:close/>
                </a:path>
              </a:pathLst>
            </a:custGeom>
            <a:blipFill>
              <a:blip r:embed="rId4"/>
              <a:stretch>
                <a:fillRect l="-6739" t="-662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334676" y="2874064"/>
            <a:ext cx="3914204" cy="6958584"/>
            <a:chOff x="0" y="0"/>
            <a:chExt cx="5218938" cy="9278112"/>
          </a:xfrm>
        </p:grpSpPr>
        <p:sp>
          <p:nvSpPr>
            <p:cNvPr id="9" name="Freeform 9">
              <a:hlinkClick r:id="rId5" tooltip="https://www.canva.com/design/DAHFabn3LKE/96jioAwI0aVTqDE14ApEjg/watch?utm_content=DAHFabn3LKE&amp;utm_campaign=designshare&amp;utm_medium=link2&amp;utm_source=uniquelinks&amp;utlId=h61f0148494"/>
            </p:cNvPr>
            <p:cNvSpPr/>
            <p:nvPr/>
          </p:nvSpPr>
          <p:spPr>
            <a:xfrm>
              <a:off x="0" y="0"/>
              <a:ext cx="5218938" cy="9278112"/>
            </a:xfrm>
            <a:custGeom>
              <a:avLst/>
              <a:gdLst/>
              <a:ahLst/>
              <a:cxnLst/>
              <a:rect l="l" t="t" r="r" b="b"/>
              <a:pathLst>
                <a:path w="5218938" h="9278112">
                  <a:moveTo>
                    <a:pt x="0" y="0"/>
                  </a:moveTo>
                  <a:lnTo>
                    <a:pt x="5218938" y="0"/>
                  </a:lnTo>
                  <a:lnTo>
                    <a:pt x="5218938" y="9278112"/>
                  </a:lnTo>
                  <a:lnTo>
                    <a:pt x="0" y="92781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562" b="-156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143000"/>
            <a:ext cx="5982858" cy="800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4: </a:t>
            </a:r>
          </a:p>
          <a:p>
            <a:pPr marL="0" lvl="0" indent="0" algn="l">
              <a:lnSpc>
                <a:spcPts val="7920"/>
              </a:lnSpc>
              <a:spcBef>
                <a:spcPct val="0"/>
              </a:spcBef>
            </a:pPr>
            <a:r>
              <a:rPr lang="en-US" sz="66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POZNAJ PROJEKTY INKLUZYWNE NA RZECZ UCZCIWYCH I ETYCZNYCH SYSTEMÓW SZTUCZNEJ INTELIGENCJI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3" name="Freeform 3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7363616" cy="10287000"/>
            <a:chOff x="0" y="0"/>
            <a:chExt cx="9818154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818116" cy="13716000"/>
            </a:xfrm>
            <a:custGeom>
              <a:avLst/>
              <a:gdLst/>
              <a:ahLst/>
              <a:cxnLst/>
              <a:rect l="l" t="t" r="r" b="b"/>
              <a:pathLst>
                <a:path w="9818116" h="13716000">
                  <a:moveTo>
                    <a:pt x="0" y="0"/>
                  </a:moveTo>
                  <a:lnTo>
                    <a:pt x="9818116" y="0"/>
                  </a:lnTo>
                  <a:lnTo>
                    <a:pt x="9818116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7957764" y="1945186"/>
            <a:ext cx="9807676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ANKIETA DOTYCZĄCA ZASAD SPRAWIEDLIWOŚCI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957764" y="2935786"/>
            <a:ext cx="8961120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Sprawdź swoją wiedzę i oceń stopień zrozumienia koncepcji bezstronności w kontekście sztucznej inteligencji.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0778552" y="3574237"/>
            <a:ext cx="5138337" cy="6657032"/>
            <a:chOff x="0" y="0"/>
            <a:chExt cx="6851117" cy="8876043"/>
          </a:xfrm>
        </p:grpSpPr>
        <p:sp>
          <p:nvSpPr>
            <p:cNvPr id="9" name="Freeform 9">
              <a:hlinkClick r:id="rId6"/>
            </p:cNvPr>
            <p:cNvSpPr/>
            <p:nvPr/>
          </p:nvSpPr>
          <p:spPr>
            <a:xfrm>
              <a:off x="0" y="0"/>
              <a:ext cx="6851142" cy="8876030"/>
            </a:xfrm>
            <a:custGeom>
              <a:avLst/>
              <a:gdLst/>
              <a:ahLst/>
              <a:cxnLst/>
              <a:rect l="l" t="t" r="r" b="b"/>
              <a:pathLst>
                <a:path w="6851142" h="8876030">
                  <a:moveTo>
                    <a:pt x="0" y="0"/>
                  </a:moveTo>
                  <a:lnTo>
                    <a:pt x="6851142" y="0"/>
                  </a:lnTo>
                  <a:lnTo>
                    <a:pt x="6851142" y="8876030"/>
                  </a:lnTo>
                  <a:lnTo>
                    <a:pt x="0" y="887603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9890" t="-11479" r="-9889" b="-113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965994" y="3345980"/>
            <a:ext cx="1901790" cy="2927756"/>
            <a:chOff x="0" y="0"/>
            <a:chExt cx="2535720" cy="390367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35682" cy="3903726"/>
            </a:xfrm>
            <a:custGeom>
              <a:avLst/>
              <a:gdLst/>
              <a:ahLst/>
              <a:cxnLst/>
              <a:rect l="l" t="t" r="r" b="b"/>
              <a:pathLst>
                <a:path w="2535682" h="3903726">
                  <a:moveTo>
                    <a:pt x="0" y="0"/>
                  </a:moveTo>
                  <a:lnTo>
                    <a:pt x="2535682" y="0"/>
                  </a:lnTo>
                  <a:lnTo>
                    <a:pt x="2535682" y="3903726"/>
                  </a:lnTo>
                  <a:lnTo>
                    <a:pt x="0" y="39037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-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155680" y="0"/>
            <a:ext cx="7105259" cy="10287000"/>
            <a:chOff x="0" y="0"/>
            <a:chExt cx="9473679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473692" cy="13716000"/>
            </a:xfrm>
            <a:custGeom>
              <a:avLst/>
              <a:gdLst/>
              <a:ahLst/>
              <a:cxnLst/>
              <a:rect l="l" t="t" r="r" b="b"/>
              <a:pathLst>
                <a:path w="9473692" h="13716000">
                  <a:moveTo>
                    <a:pt x="0" y="0"/>
                  </a:moveTo>
                  <a:lnTo>
                    <a:pt x="9473692" y="0"/>
                  </a:lnTo>
                  <a:lnTo>
                    <a:pt x="94736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1797" b="-179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5022906" y="365846"/>
            <a:ext cx="2799445" cy="1224267"/>
            <a:chOff x="0" y="0"/>
            <a:chExt cx="3732593" cy="1632356"/>
          </a:xfrm>
        </p:grpSpPr>
        <p:sp>
          <p:nvSpPr>
            <p:cNvPr id="5" name="Freeform 5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604487" y="4343486"/>
            <a:ext cx="1896513" cy="2919632"/>
            <a:chOff x="0" y="0"/>
            <a:chExt cx="2528684" cy="3892842"/>
          </a:xfrm>
        </p:grpSpPr>
        <p:sp>
          <p:nvSpPr>
            <p:cNvPr id="7" name="Freeform 7"/>
            <p:cNvSpPr/>
            <p:nvPr/>
          </p:nvSpPr>
          <p:spPr>
            <a:xfrm flipH="1">
              <a:off x="0" y="0"/>
              <a:ext cx="2528697" cy="3892804"/>
            </a:xfrm>
            <a:custGeom>
              <a:avLst/>
              <a:gdLst/>
              <a:ahLst/>
              <a:cxnLst/>
              <a:rect l="l" t="t" r="r" b="b"/>
              <a:pathLst>
                <a:path w="2528697" h="3892804">
                  <a:moveTo>
                    <a:pt x="2528697" y="0"/>
                  </a:moveTo>
                  <a:lnTo>
                    <a:pt x="0" y="0"/>
                  </a:lnTo>
                  <a:lnTo>
                    <a:pt x="0" y="3892804"/>
                  </a:lnTo>
                  <a:lnTo>
                    <a:pt x="2528697" y="3892804"/>
                  </a:lnTo>
                  <a:lnTo>
                    <a:pt x="2528697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1449952"/>
            <a:ext cx="8058745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WERYFIKACJA PRZEGLĄDU KAPITAŁU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454925"/>
            <a:ext cx="4059936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krok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Sprawdź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zakresie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rzeczywiście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promują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5287823" y="2634242"/>
            <a:ext cx="5081035" cy="7186755"/>
            <a:chOff x="0" y="0"/>
            <a:chExt cx="6774713" cy="9582340"/>
          </a:xfrm>
        </p:grpSpPr>
        <p:sp>
          <p:nvSpPr>
            <p:cNvPr id="11" name="Freeform 11">
              <a:hlinkClick r:id="rId7" tooltip="https://canva.link/sz1jysllsq2llqq"/>
            </p:cNvPr>
            <p:cNvSpPr/>
            <p:nvPr/>
          </p:nvSpPr>
          <p:spPr>
            <a:xfrm>
              <a:off x="0" y="0"/>
              <a:ext cx="6774688" cy="9582277"/>
            </a:xfrm>
            <a:custGeom>
              <a:avLst/>
              <a:gdLst/>
              <a:ahLst/>
              <a:cxnLst/>
              <a:rect l="l" t="t" r="r" b="b"/>
              <a:pathLst>
                <a:path w="6774688" h="9582277">
                  <a:moveTo>
                    <a:pt x="0" y="0"/>
                  </a:moveTo>
                  <a:lnTo>
                    <a:pt x="6774688" y="0"/>
                  </a:lnTo>
                  <a:lnTo>
                    <a:pt x="6774688" y="9582277"/>
                  </a:lnTo>
                  <a:lnTo>
                    <a:pt x="0" y="9582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07" r="-40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95300"/>
            <a:ext cx="10253929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REFLEKSJE NA TEMAT ODPOWIEDZIALNEGO KORZYSTANIA ZE SZTUCZNEJ INTELIGENCJI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1430400" y="0"/>
            <a:ext cx="6857600" cy="10287000"/>
            <a:chOff x="0" y="0"/>
            <a:chExt cx="9143467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3492" cy="13716000"/>
            </a:xfrm>
            <a:custGeom>
              <a:avLst/>
              <a:gdLst/>
              <a:ahLst/>
              <a:cxnLst/>
              <a:rect l="l" t="t" r="r" b="b"/>
              <a:pathLst>
                <a:path w="9143492" h="13716000">
                  <a:moveTo>
                    <a:pt x="0" y="0"/>
                  </a:moveTo>
                  <a:lnTo>
                    <a:pt x="9143492" y="0"/>
                  </a:lnTo>
                  <a:lnTo>
                    <a:pt x="914349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984961"/>
            <a:ext cx="9555480" cy="600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przynieść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wymaga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starannej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podmiotów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zaangażowanych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ekosystem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Zanim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podejmiesz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rozważyć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bezstronność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stopień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kontroli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Zastanów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Kiedy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ignorować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ponosi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podjęta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doprowadzi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niesprawiedliwych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rezultatów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42900" lvl="0" indent="-342900" algn="just">
              <a:lnSpc>
                <a:spcPts val="264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istnieją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korzystniejsza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8700" y="8302039"/>
            <a:ext cx="9555480" cy="1655348"/>
            <a:chOff x="0" y="0"/>
            <a:chExt cx="8068031" cy="223842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67990" cy="2238375"/>
            </a:xfrm>
            <a:custGeom>
              <a:avLst/>
              <a:gdLst/>
              <a:ahLst/>
              <a:cxnLst/>
              <a:rect l="l" t="t" r="r" b="b"/>
              <a:pathLst>
                <a:path w="8067990" h="2238375">
                  <a:moveTo>
                    <a:pt x="0" y="0"/>
                  </a:moveTo>
                  <a:lnTo>
                    <a:pt x="8067990" y="0"/>
                  </a:lnTo>
                  <a:lnTo>
                    <a:pt x="8067990" y="2238375"/>
                  </a:lnTo>
                  <a:lnTo>
                    <a:pt x="0" y="22383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8741" r="-13974" b="-434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348715" y="8629557"/>
            <a:ext cx="8915400" cy="10002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640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Nawet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najbardziej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zaawansowane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nadal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polegają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ludzkiej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interpretować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podejmować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słuszne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73370"/>
            <a:ext cx="8970293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KRYTYCZNA REFLEKSJA NA TEMAT WYKORZYSTANIA SZTUCZNEJ INTELIGENCJI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53493" y="-18288"/>
            <a:ext cx="7334507" cy="10323576"/>
            <a:chOff x="0" y="0"/>
            <a:chExt cx="9779343" cy="137647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779381" cy="13764768"/>
            </a:xfrm>
            <a:custGeom>
              <a:avLst/>
              <a:gdLst/>
              <a:ahLst/>
              <a:cxnLst/>
              <a:rect l="l" t="t" r="r" b="b"/>
              <a:pathLst>
                <a:path w="9779381" h="13764768">
                  <a:moveTo>
                    <a:pt x="0" y="0"/>
                  </a:moveTo>
                  <a:lnTo>
                    <a:pt x="9779381" y="0"/>
                  </a:lnTo>
                  <a:lnTo>
                    <a:pt x="9779381" y="13764768"/>
                  </a:lnTo>
                  <a:lnTo>
                    <a:pt x="0" y="137647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00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28700" y="6004678"/>
            <a:ext cx="9619630" cy="2923591"/>
            <a:chOff x="0" y="0"/>
            <a:chExt cx="15821511" cy="480846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821436" cy="4808474"/>
            </a:xfrm>
            <a:custGeom>
              <a:avLst/>
              <a:gdLst/>
              <a:ahLst/>
              <a:cxnLst/>
              <a:rect l="l" t="t" r="r" b="b"/>
              <a:pathLst>
                <a:path w="15821436" h="4808474">
                  <a:moveTo>
                    <a:pt x="0" y="0"/>
                  </a:moveTo>
                  <a:lnTo>
                    <a:pt x="15821436" y="0"/>
                  </a:lnTo>
                  <a:lnTo>
                    <a:pt x="15821436" y="4808474"/>
                  </a:lnTo>
                  <a:lnTo>
                    <a:pt x="0" y="4808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77" b="-377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Freeform 7"/>
          <p:cNvSpPr/>
          <p:nvPr/>
        </p:nvSpPr>
        <p:spPr>
          <a:xfrm>
            <a:off x="441040" y="5676900"/>
            <a:ext cx="10385968" cy="4419600"/>
          </a:xfrm>
          <a:custGeom>
            <a:avLst/>
            <a:gdLst/>
            <a:ahLst/>
            <a:cxnLst/>
            <a:rect l="l" t="t" r="r" b="b"/>
            <a:pathLst>
              <a:path w="10385968" h="2840534">
                <a:moveTo>
                  <a:pt x="0" y="0"/>
                </a:moveTo>
                <a:lnTo>
                  <a:pt x="10385968" y="0"/>
                </a:lnTo>
                <a:lnTo>
                  <a:pt x="10385968" y="2840534"/>
                </a:lnTo>
                <a:lnTo>
                  <a:pt x="0" y="2840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b="-1871"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TextBox 8"/>
          <p:cNvSpPr txBox="1"/>
          <p:nvPr/>
        </p:nvSpPr>
        <p:spPr>
          <a:xfrm>
            <a:off x="1084346" y="6542228"/>
            <a:ext cx="8970293" cy="27435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Kiedy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należy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kwestionować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lub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ignorować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wyniki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badań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nad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sztuczną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inteligencją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Kto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ponosi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odpowiedzialność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jeśli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decyzja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podjęta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przy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pomocy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sztucznej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inteligencji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doprowadzi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do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niesprawiedliwych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rezultatów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Czy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istnieją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zadania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szkoleniowe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, w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których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nie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należy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stosować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sztucznej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inteligencji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?</a:t>
            </a:r>
          </a:p>
          <a:p>
            <a:pPr marL="388618" lvl="1" indent="-194309" algn="l">
              <a:lnSpc>
                <a:spcPts val="2699"/>
              </a:lnSpc>
              <a:spcBef>
                <a:spcPct val="0"/>
              </a:spcBef>
              <a:buFont typeface="Arial"/>
              <a:buChar char="•"/>
            </a:pP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Jak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studenci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pracodawcy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mogą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postrzegać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wykorzystanie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sztucznej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inteligencji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w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szkoleniach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2200" u="none" strike="noStrike" spc="-53" dirty="0" err="1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ocenie</a:t>
            </a:r>
            <a:r>
              <a:rPr lang="en-US" sz="2200" u="none" strike="noStrike" spc="-53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29" y="2023228"/>
            <a:ext cx="8970264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aspektów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również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uczciwości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osądu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Poniższe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zachęcenie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własną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możliwości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12520"/>
            <a:ext cx="16854558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Komisja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Europejska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(2019).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Wytyczne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godnej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zaufania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Komisja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Europejska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(2022).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Wytyczne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etyczne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wykorzystania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nauczaniu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uczeniu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Europejska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(2024).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Prawo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(AI Law).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Rozporządzenie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ustanawiające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zharmonizowane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zasady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dotyczące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sztucznej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inteligencji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w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Unii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Europejskiej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(2021).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Rekomendacja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etyki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UNESCO (2023).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Wytyczne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generatywnej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edukacji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badaniach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naukowych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OECD (2019).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Zasady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OECD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Barocas, S., Hardt, M.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Narayanan, A. (2019).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Kapitał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własny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uczenie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maszynowe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ograniczenia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szanse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endParaRPr lang="en-US" sz="2399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Buolamwini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, J. </a:t>
            </a:r>
            <a:r>
              <a:rPr lang="en-US" sz="2399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</a:t>
            </a:r>
            <a:r>
              <a:rPr lang="en-US" sz="2399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Gebru, T. (2018).</a:t>
            </a:r>
          </a:p>
          <a:p>
            <a:pPr marL="0" lvl="0" indent="0" algn="l">
              <a:lnSpc>
                <a:spcPts val="2399"/>
              </a:lnSpc>
              <a:spcBef>
                <a:spcPct val="0"/>
              </a:spcBef>
            </a:pP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Niuanse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płciowe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różnice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dokładności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klasyfikacji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przedsiębiorstw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ze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względu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399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płeć</a:t>
            </a:r>
            <a:r>
              <a:rPr lang="en-US" sz="2399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8439625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 UŻYTE W MODULE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Zaczynać od nowa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642671"/>
            <a:chOff x="0" y="0"/>
            <a:chExt cx="3117914" cy="856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856895"/>
            </a:xfrm>
            <a:custGeom>
              <a:avLst/>
              <a:gdLst/>
              <a:ahLst/>
              <a:cxnLst/>
              <a:rect l="l" t="t" r="r" b="b"/>
              <a:pathLst>
                <a:path w="3117912" h="856895">
                  <a:moveTo>
                    <a:pt x="0" y="0"/>
                  </a:moveTo>
                  <a:lnTo>
                    <a:pt x="3117912" y="0"/>
                  </a:lnTo>
                  <a:lnTo>
                    <a:pt x="3117912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34" b="-106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Kurs wyjścia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Logo z głową człowieka w okręgu.  Treść wygenerowana przez sztuczną inteligencję może być nieprawidłowa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55922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3616" t="-35285" b="-114135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2069525"/>
            <a:ext cx="6903596" cy="5975014"/>
            <a:chOff x="0" y="0"/>
            <a:chExt cx="8851392" cy="766081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851392" cy="7660767"/>
            </a:xfrm>
            <a:custGeom>
              <a:avLst/>
              <a:gdLst/>
              <a:ahLst/>
              <a:cxnLst/>
              <a:rect l="l" t="t" r="r" b="b"/>
              <a:pathLst>
                <a:path w="8851392" h="7660767">
                  <a:moveTo>
                    <a:pt x="0" y="0"/>
                  </a:moveTo>
                  <a:lnTo>
                    <a:pt x="8851392" y="0"/>
                  </a:lnTo>
                  <a:lnTo>
                    <a:pt x="8851392" y="7660767"/>
                  </a:lnTo>
                  <a:lnTo>
                    <a:pt x="0" y="7660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4856" r="-149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3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224</TotalTime>
  <Words>3679</Words>
  <Application>Microsoft Office PowerPoint</Application>
  <PresentationFormat>Custom</PresentationFormat>
  <Paragraphs>389</Paragraphs>
  <Slides>38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Lato Light</vt:lpstr>
      <vt:lpstr>Lato</vt:lpstr>
      <vt:lpstr>Lato Italics</vt:lpstr>
      <vt:lpstr>Quattrocento Bold</vt:lpstr>
      <vt:lpstr>Oswald</vt:lpstr>
      <vt:lpstr>Calibri</vt:lpstr>
      <vt:lpstr>Lato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PL_Moduł 4_INclusive trAIners</dc:title>
  <dc:creator>User00</dc:creator>
  <cp:lastModifiedBy>Jaione Santos Miguel</cp:lastModifiedBy>
  <cp:revision>7</cp:revision>
  <dcterms:created xsi:type="dcterms:W3CDTF">2006-08-16T00:00:00Z</dcterms:created>
  <dcterms:modified xsi:type="dcterms:W3CDTF">2026-10-08T14:11:50Z</dcterms:modified>
  <dc:identifier>DAHQvys67JI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1398A68B-BC9D-40F8-9824-FBD2876DA194</vt:lpwstr>
  </property>
  <property fmtid="{D5CDD505-2E9C-101B-9397-08002B2CF9AE}" pid="3" name="ArticulatePath">
    <vt:lpwstr>PL_Moduł 4 - INclusive trAIners</vt:lpwstr>
  </property>
</Properties>
</file>