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1.xml" ContentType="application/vnd.openxmlformats-officedocument.presentationml.notesSlide+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4.xml" ContentType="application/vnd.openxmlformats-officedocument.presentationml.notesSlide+xml"/>
  <Override PartName="/ppt/tags/tag22.xml" ContentType="application/vnd.openxmlformats-officedocument.presentationml.tags+xml"/>
  <Override PartName="/ppt/notesSlides/notesSlide15.xml" ContentType="application/vnd.openxmlformats-officedocument.presentationml.notesSlide+xml"/>
  <Override PartName="/ppt/tags/tag23.xml" ContentType="application/vnd.openxmlformats-officedocument.presentationml.tags+xml"/>
  <Override PartName="/ppt/notesSlides/notesSlide16.xml" ContentType="application/vnd.openxmlformats-officedocument.presentationml.notesSlide+xml"/>
  <Override PartName="/ppt/tags/tag24.xml" ContentType="application/vnd.openxmlformats-officedocument.presentationml.tags+xml"/>
  <Override PartName="/ppt/notesSlides/notesSlide17.xml" ContentType="application/vnd.openxmlformats-officedocument.presentationml.notesSlide+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notesSlides/notesSlide19.xml" ContentType="application/vnd.openxmlformats-officedocument.presentationml.notesSlide+xml"/>
  <Override PartName="/ppt/tags/tag27.xml" ContentType="application/vnd.openxmlformats-officedocument.presentationml.tags+xml"/>
  <Override PartName="/ppt/notesSlides/notesSlide20.xml" ContentType="application/vnd.openxmlformats-officedocument.presentationml.notesSlide+xml"/>
  <Override PartName="/ppt/tags/tag28.xml" ContentType="application/vnd.openxmlformats-officedocument.presentationml.tags+xml"/>
  <Override PartName="/ppt/notesSlides/notesSlide21.xml" ContentType="application/vnd.openxmlformats-officedocument.presentationml.notesSlide+xml"/>
  <Override PartName="/ppt/tags/tag29.xml" ContentType="application/vnd.openxmlformats-officedocument.presentationml.tags+xml"/>
  <Override PartName="/ppt/notesSlides/notesSlide22.xml" ContentType="application/vnd.openxmlformats-officedocument.presentationml.notesSlide+xml"/>
  <Override PartName="/ppt/tags/tag30.xml" ContentType="application/vnd.openxmlformats-officedocument.presentationml.tags+xml"/>
  <Override PartName="/ppt/notesSlides/notesSlide23.xml" ContentType="application/vnd.openxmlformats-officedocument.presentationml.notesSlide+xml"/>
  <Override PartName="/ppt/tags/tag31.xml" ContentType="application/vnd.openxmlformats-officedocument.presentationml.tags+xml"/>
  <Override PartName="/ppt/notesSlides/notesSlide24.xml" ContentType="application/vnd.openxmlformats-officedocument.presentationml.notesSlide+xml"/>
  <Override PartName="/ppt/tags/tag32.xml" ContentType="application/vnd.openxmlformats-officedocument.presentationml.tags+xml"/>
  <Override PartName="/ppt/notesSlides/notesSlide25.xml" ContentType="application/vnd.openxmlformats-officedocument.presentationml.notesSlide+xml"/>
  <Override PartName="/ppt/tags/tag33.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8288000" cy="10287000"/>
  <p:notesSz cx="6858000" cy="9144000"/>
  <p:embeddedFontLst>
    <p:embeddedFont>
      <p:font typeface="Lato" panose="020F0502020204030203" pitchFamily="34" charset="0"/>
      <p:regular r:id="rId36"/>
      <p:bold r:id="rId37"/>
      <p:italic r:id="rId38"/>
    </p:embeddedFont>
    <p:embeddedFont>
      <p:font typeface="Lato Bold" panose="020F0802020204030203" pitchFamily="34" charset="0"/>
      <p:regular r:id="rId39"/>
      <p:bold r:id="rId40"/>
    </p:embeddedFont>
    <p:embeddedFont>
      <p:font typeface="Lato Heavy" panose="020B0604020202020204" charset="0"/>
      <p:regular r:id="rId41"/>
    </p:embeddedFont>
    <p:embeddedFont>
      <p:font typeface="Lato Italics" panose="020B0604020202020204" charset="0"/>
      <p:regular r:id="rId42"/>
    </p:embeddedFont>
    <p:embeddedFont>
      <p:font typeface="Lato Light" panose="020F0302020204030203" pitchFamily="34" charset="0"/>
      <p:regular r:id="rId43"/>
    </p:embeddedFont>
    <p:embeddedFont>
      <p:font typeface="Lato Light Italics" panose="020B0604020202020204" charset="0"/>
      <p:regular r:id="rId44"/>
    </p:embeddedFont>
    <p:embeddedFont>
      <p:font typeface="Oswald" pitchFamily="2" charset="0"/>
      <p:regular r:id="rId45"/>
      <p:bold r:id="rId46"/>
    </p:embeddedFont>
    <p:embeddedFont>
      <p:font typeface="Quattrocento Bold" panose="020B0604020202020204" charset="0"/>
      <p:regular r:id="rId47"/>
    </p:embeddedFont>
  </p:embeddedFontLst>
  <p:custDataLst>
    <p:tags r:id="rId4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06.10.2026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12.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6.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6.jpe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4.xml"/><Relationship Id="rId5" Type="http://schemas.openxmlformats.org/officeDocument/2006/relationships/image" Target="../media/image6.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image" Target="../media/image17.jpe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6.jpe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9.xml"/><Relationship Id="rId6" Type="http://schemas.openxmlformats.org/officeDocument/2006/relationships/image" Target="../media/image19.png"/><Relationship Id="rId5" Type="http://schemas.openxmlformats.org/officeDocument/2006/relationships/image" Target="../media/image6.jpe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6.jpeg"/><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23.xml"/><Relationship Id="rId5" Type="http://schemas.openxmlformats.org/officeDocument/2006/relationships/image" Target="../media/image6.jpeg"/><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image" Target="../media/image21.png"/><Relationship Id="rId5" Type="http://schemas.openxmlformats.org/officeDocument/2006/relationships/image" Target="../media/image6.jpe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6.jpe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8.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6.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image" Target="../media/image6.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32.xml"/><Relationship Id="rId4" Type="http://schemas.openxmlformats.org/officeDocument/2006/relationships/image" Target="../media/image6.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33.xml"/><Relationship Id="rId5" Type="http://schemas.openxmlformats.org/officeDocument/2006/relationships/hyperlink" Target="https://www.youtube.com/shorts/a6zcDiFhc_A" TargetMode="External"/><Relationship Id="rId4" Type="http://schemas.openxmlformats.org/officeDocument/2006/relationships/image" Target="../media/image6.jpeg"/></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4.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s-ES"/>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grpSp>
        <p:nvGrpSpPr>
          <p:cNvPr id="6" name="Group 6"/>
          <p:cNvGrpSpPr/>
          <p:nvPr/>
        </p:nvGrpSpPr>
        <p:grpSpPr>
          <a:xfrm>
            <a:off x="11167615" y="508311"/>
            <a:ext cx="5884593" cy="2573484"/>
            <a:chOff x="0" y="0"/>
            <a:chExt cx="7846123" cy="3431311"/>
          </a:xfrm>
        </p:grpSpPr>
        <p:sp>
          <p:nvSpPr>
            <p:cNvPr id="7" name="Freeform 7" descr="En logotyp med en persons huvud inuti en cirkel.  Det AI-genererade innehållet kan vara felaktigt."/>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s-ES"/>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s-ES"/>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t="-850" b="-850"/>
              </a:stretch>
            </a:blipFill>
          </p:spPr>
          <p:txBody>
            <a:bodyPr/>
            <a:lstStyle/>
            <a:p>
              <a:endParaRPr lang="es-ES"/>
            </a:p>
          </p:txBody>
        </p:sp>
      </p:grpSp>
      <p:sp>
        <p:nvSpPr>
          <p:cNvPr id="12" name="TextBox 12"/>
          <p:cNvSpPr txBox="1"/>
          <p:nvPr/>
        </p:nvSpPr>
        <p:spPr>
          <a:xfrm>
            <a:off x="982085" y="7471296"/>
            <a:ext cx="3686813" cy="16097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Detta projekt samfinansierades med stöd från Europeiska kommissionens Erasmus+-program. Denna publikation återspeglar endast författarnas åsikter, och varken Europeiska kommissionen eller SEPIE ansvarar för någon användning som kan göras av informationen häri.</a:t>
            </a:r>
          </a:p>
        </p:txBody>
      </p:sp>
      <p:sp>
        <p:nvSpPr>
          <p:cNvPr id="13" name="TextBox 13"/>
          <p:cNvSpPr txBox="1"/>
          <p:nvPr/>
        </p:nvSpPr>
        <p:spPr>
          <a:xfrm>
            <a:off x="503939" y="1009650"/>
            <a:ext cx="9107673" cy="1933575"/>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Modul 5: </a:t>
            </a:r>
          </a:p>
          <a:p>
            <a:pPr marL="0" lvl="0" indent="0" algn="l">
              <a:lnSpc>
                <a:spcPts val="5040"/>
              </a:lnSpc>
              <a:spcBef>
                <a:spcPct val="0"/>
              </a:spcBef>
            </a:pPr>
            <a:r>
              <a:rPr lang="en-US" sz="4200" b="1" u="none" strike="noStrike" dirty="0" err="1">
                <a:solidFill>
                  <a:srgbClr val="FFFFFF"/>
                </a:solidFill>
                <a:latin typeface="Quattrocento Bold"/>
                <a:ea typeface="Quattrocento Bold"/>
                <a:cs typeface="Quattrocento Bold"/>
                <a:sym typeface="Quattrocento Bold"/>
              </a:rPr>
              <a:t>Att</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främja</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transparens</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rättvisa</a:t>
            </a:r>
            <a:r>
              <a:rPr lang="en-US" sz="4200" b="1" u="none" strike="noStrike" dirty="0">
                <a:solidFill>
                  <a:srgbClr val="FFFFFF"/>
                </a:solidFill>
                <a:latin typeface="Quattrocento Bold"/>
                <a:ea typeface="Quattrocento Bold"/>
                <a:cs typeface="Quattrocento Bold"/>
                <a:sym typeface="Quattrocento Bold"/>
              </a:rPr>
              <a:t> och </a:t>
            </a:r>
            <a:r>
              <a:rPr lang="en-US" sz="4200" b="1" u="none" strike="noStrike" dirty="0" err="1">
                <a:solidFill>
                  <a:srgbClr val="FFFFFF"/>
                </a:solidFill>
                <a:latin typeface="Quattrocento Bold"/>
                <a:ea typeface="Quattrocento Bold"/>
                <a:cs typeface="Quattrocento Bold"/>
                <a:sym typeface="Quattrocento Bold"/>
              </a:rPr>
              <a:t>människocentrerade</a:t>
            </a:r>
            <a:r>
              <a:rPr lang="en-US" sz="4200" b="1" u="none" strike="noStrike" dirty="0">
                <a:solidFill>
                  <a:srgbClr val="FFFFFF"/>
                </a:solidFill>
                <a:latin typeface="Quattrocento Bold"/>
                <a:ea typeface="Quattrocento Bold"/>
                <a:cs typeface="Quattrocento Bold"/>
                <a:sym typeface="Quattrocento Bold"/>
              </a:rPr>
              <a:t> AI-</a:t>
            </a:r>
            <a:r>
              <a:rPr lang="en-US" sz="4200" b="1" u="none" strike="noStrike" dirty="0" err="1">
                <a:solidFill>
                  <a:srgbClr val="FFFFFF"/>
                </a:solidFill>
                <a:latin typeface="Quattrocento Bold"/>
                <a:ea typeface="Quattrocento Bold"/>
                <a:cs typeface="Quattrocento Bold"/>
                <a:sym typeface="Quattrocento Bold"/>
              </a:rPr>
              <a:t>metoder</a:t>
            </a:r>
            <a:endParaRPr lang="en-US" sz="4200" b="1" u="none" strike="noStrike" dirty="0">
              <a:solidFill>
                <a:srgbClr val="FFFFFF"/>
              </a:solidFill>
              <a:latin typeface="Quattrocento Bold"/>
              <a:ea typeface="Quattrocento Bold"/>
              <a:cs typeface="Quattrocento Bold"/>
              <a:sym typeface="Quattrocento Bold"/>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s-ES"/>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NÖJD</a:t>
              </a:r>
            </a:p>
          </p:txBody>
        </p:sp>
      </p:grpSp>
      <p:sp>
        <p:nvSpPr>
          <p:cNvPr id="8" name="Freeform 8"/>
          <p:cNvSpPr/>
          <p:nvPr/>
        </p:nvSpPr>
        <p:spPr>
          <a:xfrm>
            <a:off x="8082839" y="1302591"/>
            <a:ext cx="3596745" cy="7479363"/>
          </a:xfrm>
          <a:custGeom>
            <a:avLst/>
            <a:gdLst/>
            <a:ahLst/>
            <a:cxnLst/>
            <a:rect l="l" t="t" r="r" b="b"/>
            <a:pathLst>
              <a:path w="3596745" h="7479363">
                <a:moveTo>
                  <a:pt x="0" y="0"/>
                </a:moveTo>
                <a:lnTo>
                  <a:pt x="3596745" y="0"/>
                </a:lnTo>
                <a:lnTo>
                  <a:pt x="3596745" y="7479364"/>
                </a:lnTo>
                <a:lnTo>
                  <a:pt x="0" y="74793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6459874" y="7783716"/>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1" name="Group 11"/>
          <p:cNvGrpSpPr/>
          <p:nvPr/>
        </p:nvGrpSpPr>
        <p:grpSpPr>
          <a:xfrm>
            <a:off x="6701638" y="7995552"/>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9888845" y="2223602"/>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5" name="Group 15"/>
          <p:cNvGrpSpPr/>
          <p:nvPr/>
        </p:nvGrpSpPr>
        <p:grpSpPr>
          <a:xfrm>
            <a:off x="10129076" y="2422693"/>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10069630" y="6450463"/>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9" name="Group 19"/>
          <p:cNvGrpSpPr/>
          <p:nvPr/>
        </p:nvGrpSpPr>
        <p:grpSpPr>
          <a:xfrm>
            <a:off x="10297582" y="6688236"/>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5" name="Group 25"/>
          <p:cNvGrpSpPr/>
          <p:nvPr/>
        </p:nvGrpSpPr>
        <p:grpSpPr>
          <a:xfrm>
            <a:off x="634470" y="710565"/>
            <a:ext cx="5972261" cy="1260043"/>
            <a:chOff x="0" y="0"/>
            <a:chExt cx="7963014" cy="1680058"/>
          </a:xfrm>
        </p:grpSpPr>
        <p:sp>
          <p:nvSpPr>
            <p:cNvPr id="26" name="Freeform 26"/>
            <p:cNvSpPr/>
            <p:nvPr/>
          </p:nvSpPr>
          <p:spPr>
            <a:xfrm>
              <a:off x="0" y="0"/>
              <a:ext cx="7963008" cy="1680053"/>
            </a:xfrm>
            <a:custGeom>
              <a:avLst/>
              <a:gdLst/>
              <a:ahLst/>
              <a:cxnLst/>
              <a:rect l="l" t="t" r="r" b="b"/>
              <a:pathLst>
                <a:path w="7963008" h="1680053">
                  <a:moveTo>
                    <a:pt x="0" y="0"/>
                  </a:moveTo>
                  <a:lnTo>
                    <a:pt x="7963008" y="0"/>
                  </a:lnTo>
                  <a:lnTo>
                    <a:pt x="7963008" y="1680053"/>
                  </a:lnTo>
                  <a:lnTo>
                    <a:pt x="0" y="1680053"/>
                  </a:lnTo>
                  <a:close/>
                </a:path>
              </a:pathLst>
            </a:custGeom>
            <a:blipFill>
              <a:blip r:embed="rId5">
                <a:alphaModFix amt="0"/>
              </a:blip>
              <a:stretch>
                <a:fillRect t="-57233" b="-27474"/>
              </a:stretch>
            </a:blipFill>
          </p:spPr>
          <p:txBody>
            <a:bodyPr/>
            <a:lstStyle/>
            <a:p>
              <a:endParaRPr lang="es-ES"/>
            </a:p>
          </p:txBody>
        </p:sp>
        <p:sp>
          <p:nvSpPr>
            <p:cNvPr id="27" name="TextBox 27"/>
            <p:cNvSpPr txBox="1"/>
            <p:nvPr/>
          </p:nvSpPr>
          <p:spPr>
            <a:xfrm>
              <a:off x="0" y="-123825"/>
              <a:ext cx="7963014" cy="1803883"/>
            </a:xfrm>
            <a:prstGeom prst="rect">
              <a:avLst/>
            </a:prstGeom>
          </p:spPr>
          <p:txBody>
            <a:bodyPr lIns="0" tIns="0" rIns="0" bIns="0" rtlCol="0" anchor="ctr"/>
            <a:lstStyle/>
            <a:p>
              <a:pPr marL="0" lvl="0" indent="0" algn="ctr">
                <a:lnSpc>
                  <a:spcPts val="4704"/>
                </a:lnSpc>
                <a:spcBef>
                  <a:spcPct val="0"/>
                </a:spcBef>
              </a:pPr>
              <a:r>
                <a:rPr lang="en-US" sz="2800" u="none" strike="noStrike">
                  <a:solidFill>
                    <a:srgbClr val="000000"/>
                  </a:solidFill>
                  <a:latin typeface="Oswald"/>
                  <a:ea typeface="Oswald"/>
                  <a:cs typeface="Oswald"/>
                  <a:sym typeface="Oswald"/>
                </a:rPr>
                <a:t>ENHET 1: ATT ÖPPNA DEN SVARTA LÅDAN: TRANSPARENS OCH TOLKNINGSBARHET AV AI</a:t>
              </a:r>
            </a:p>
          </p:txBody>
        </p:sp>
      </p:grpSp>
      <p:grpSp>
        <p:nvGrpSpPr>
          <p:cNvPr id="28" name="Group 28"/>
          <p:cNvGrpSpPr/>
          <p:nvPr/>
        </p:nvGrpSpPr>
        <p:grpSpPr>
          <a:xfrm>
            <a:off x="11406854" y="2445429"/>
            <a:ext cx="6598891" cy="1260043"/>
            <a:chOff x="0" y="0"/>
            <a:chExt cx="8798522" cy="1680058"/>
          </a:xfrm>
        </p:grpSpPr>
        <p:sp>
          <p:nvSpPr>
            <p:cNvPr id="29" name="Freeform 29"/>
            <p:cNvSpPr/>
            <p:nvPr/>
          </p:nvSpPr>
          <p:spPr>
            <a:xfrm>
              <a:off x="0" y="0"/>
              <a:ext cx="8798516" cy="1680061"/>
            </a:xfrm>
            <a:custGeom>
              <a:avLst/>
              <a:gdLst/>
              <a:ahLst/>
              <a:cxnLst/>
              <a:rect l="l" t="t" r="r" b="b"/>
              <a:pathLst>
                <a:path w="8798516" h="1680061">
                  <a:moveTo>
                    <a:pt x="0" y="0"/>
                  </a:moveTo>
                  <a:lnTo>
                    <a:pt x="8798516" y="0"/>
                  </a:lnTo>
                  <a:lnTo>
                    <a:pt x="8798516" y="1680061"/>
                  </a:lnTo>
                  <a:lnTo>
                    <a:pt x="0" y="1680061"/>
                  </a:lnTo>
                  <a:close/>
                </a:path>
              </a:pathLst>
            </a:custGeom>
            <a:blipFill>
              <a:blip r:embed="rId5">
                <a:alphaModFix amt="0"/>
              </a:blip>
              <a:stretch>
                <a:fillRect t="-72579" r="-2340" b="-36284"/>
              </a:stretch>
            </a:blipFill>
          </p:spPr>
          <p:txBody>
            <a:bodyPr/>
            <a:lstStyle/>
            <a:p>
              <a:endParaRPr lang="es-ES"/>
            </a:p>
          </p:txBody>
        </p:sp>
        <p:sp>
          <p:nvSpPr>
            <p:cNvPr id="30" name="TextBox 30"/>
            <p:cNvSpPr txBox="1"/>
            <p:nvPr/>
          </p:nvSpPr>
          <p:spPr>
            <a:xfrm>
              <a:off x="0" y="-123825"/>
              <a:ext cx="8798522" cy="1803883"/>
            </a:xfrm>
            <a:prstGeom prst="rect">
              <a:avLst/>
            </a:prstGeom>
          </p:spPr>
          <p:txBody>
            <a:bodyPr lIns="0" tIns="0" rIns="0" bIns="0" rtlCol="0" anchor="ctr"/>
            <a:lstStyle/>
            <a:p>
              <a:pPr marL="0" lvl="0" indent="0" algn="ctr">
                <a:lnSpc>
                  <a:spcPts val="4704"/>
                </a:lnSpc>
                <a:spcBef>
                  <a:spcPct val="0"/>
                </a:spcBef>
              </a:pPr>
              <a:r>
                <a:rPr lang="en-US" sz="2800" u="none" strike="noStrike">
                  <a:solidFill>
                    <a:srgbClr val="000000"/>
                  </a:solidFill>
                  <a:latin typeface="Oswald"/>
                  <a:ea typeface="Oswald"/>
                  <a:cs typeface="Oswald"/>
                  <a:sym typeface="Oswald"/>
                </a:rPr>
                <a:t>ENHET 2: ALGORITMISK JÄMLIKHET: IDENTIFIERA BIAS I YRKESUTBILDNING FÖR ANSTÄLLNING</a:t>
              </a:r>
            </a:p>
          </p:txBody>
        </p:sp>
      </p:grpSp>
      <p:grpSp>
        <p:nvGrpSpPr>
          <p:cNvPr id="31" name="Group 31"/>
          <p:cNvGrpSpPr/>
          <p:nvPr/>
        </p:nvGrpSpPr>
        <p:grpSpPr>
          <a:xfrm>
            <a:off x="307981" y="8015516"/>
            <a:ext cx="6288881" cy="1260043"/>
            <a:chOff x="0" y="0"/>
            <a:chExt cx="8385175" cy="1680058"/>
          </a:xfrm>
        </p:grpSpPr>
        <p:sp>
          <p:nvSpPr>
            <p:cNvPr id="32" name="Freeform 32"/>
            <p:cNvSpPr/>
            <p:nvPr/>
          </p:nvSpPr>
          <p:spPr>
            <a:xfrm>
              <a:off x="0" y="0"/>
              <a:ext cx="8385176" cy="1680053"/>
            </a:xfrm>
            <a:custGeom>
              <a:avLst/>
              <a:gdLst/>
              <a:ahLst/>
              <a:cxnLst/>
              <a:rect l="l" t="t" r="r" b="b"/>
              <a:pathLst>
                <a:path w="8385176" h="1680053">
                  <a:moveTo>
                    <a:pt x="0" y="0"/>
                  </a:moveTo>
                  <a:lnTo>
                    <a:pt x="8385176" y="0"/>
                  </a:lnTo>
                  <a:lnTo>
                    <a:pt x="8385176" y="1680053"/>
                  </a:lnTo>
                  <a:lnTo>
                    <a:pt x="0" y="1680053"/>
                  </a:lnTo>
                  <a:close/>
                </a:path>
              </a:pathLst>
            </a:custGeom>
            <a:blipFill>
              <a:blip r:embed="rId5">
                <a:alphaModFix amt="0"/>
              </a:blip>
              <a:stretch>
                <a:fillRect t="-62130" b="-32370"/>
              </a:stretch>
            </a:blipFill>
          </p:spPr>
          <p:txBody>
            <a:bodyPr/>
            <a:lstStyle/>
            <a:p>
              <a:endParaRPr lang="es-ES"/>
            </a:p>
          </p:txBody>
        </p:sp>
        <p:sp>
          <p:nvSpPr>
            <p:cNvPr id="33" name="TextBox 33"/>
            <p:cNvSpPr txBox="1"/>
            <p:nvPr/>
          </p:nvSpPr>
          <p:spPr>
            <a:xfrm>
              <a:off x="0" y="-123825"/>
              <a:ext cx="8385175" cy="1803883"/>
            </a:xfrm>
            <a:prstGeom prst="rect">
              <a:avLst/>
            </a:prstGeom>
          </p:spPr>
          <p:txBody>
            <a:bodyPr lIns="0" tIns="0" rIns="0" bIns="0" rtlCol="0" anchor="ctr"/>
            <a:lstStyle/>
            <a:p>
              <a:pPr marL="0" lvl="0" indent="0" algn="ctr">
                <a:lnSpc>
                  <a:spcPts val="4704"/>
                </a:lnSpc>
                <a:spcBef>
                  <a:spcPct val="0"/>
                </a:spcBef>
              </a:pPr>
              <a:r>
                <a:rPr lang="en-US" sz="2800" u="none" strike="noStrike">
                  <a:solidFill>
                    <a:srgbClr val="000000"/>
                  </a:solidFill>
                  <a:latin typeface="Oswald"/>
                  <a:ea typeface="Oswald"/>
                  <a:cs typeface="Oswald"/>
                  <a:sym typeface="Oswald"/>
                </a:rPr>
                <a:t>ENHET 4: INNEHÅLL OM ETISK STYRNING OCH PRAXISPROTOKOLL</a:t>
              </a:r>
            </a:p>
          </p:txBody>
        </p:sp>
      </p:grpSp>
      <p:grpSp>
        <p:nvGrpSpPr>
          <p:cNvPr id="34" name="Group 34"/>
          <p:cNvGrpSpPr/>
          <p:nvPr/>
        </p:nvGrpSpPr>
        <p:grpSpPr>
          <a:xfrm>
            <a:off x="11434720" y="6754044"/>
            <a:ext cx="5427088" cy="1260043"/>
            <a:chOff x="0" y="0"/>
            <a:chExt cx="7236117" cy="1680058"/>
          </a:xfrm>
        </p:grpSpPr>
        <p:sp>
          <p:nvSpPr>
            <p:cNvPr id="35" name="Freeform 35"/>
            <p:cNvSpPr/>
            <p:nvPr/>
          </p:nvSpPr>
          <p:spPr>
            <a:xfrm>
              <a:off x="0" y="0"/>
              <a:ext cx="7236120" cy="1680053"/>
            </a:xfrm>
            <a:custGeom>
              <a:avLst/>
              <a:gdLst/>
              <a:ahLst/>
              <a:cxnLst/>
              <a:rect l="l" t="t" r="r" b="b"/>
              <a:pathLst>
                <a:path w="7236120" h="1680053">
                  <a:moveTo>
                    <a:pt x="0" y="0"/>
                  </a:moveTo>
                  <a:lnTo>
                    <a:pt x="7236120" y="0"/>
                  </a:lnTo>
                  <a:lnTo>
                    <a:pt x="7236120" y="1680053"/>
                  </a:lnTo>
                  <a:lnTo>
                    <a:pt x="0" y="1680053"/>
                  </a:lnTo>
                  <a:close/>
                </a:path>
              </a:pathLst>
            </a:custGeom>
            <a:blipFill>
              <a:blip r:embed="rId5">
                <a:alphaModFix amt="0"/>
              </a:blip>
              <a:stretch>
                <a:fillRect t="-48803" b="-19043"/>
              </a:stretch>
            </a:blipFill>
          </p:spPr>
          <p:txBody>
            <a:bodyPr/>
            <a:lstStyle/>
            <a:p>
              <a:endParaRPr lang="es-ES"/>
            </a:p>
          </p:txBody>
        </p:sp>
        <p:sp>
          <p:nvSpPr>
            <p:cNvPr id="36" name="TextBox 36"/>
            <p:cNvSpPr txBox="1"/>
            <p:nvPr/>
          </p:nvSpPr>
          <p:spPr>
            <a:xfrm>
              <a:off x="0" y="-123825"/>
              <a:ext cx="7236117" cy="1803883"/>
            </a:xfrm>
            <a:prstGeom prst="rect">
              <a:avLst/>
            </a:prstGeom>
          </p:spPr>
          <p:txBody>
            <a:bodyPr lIns="0" tIns="0" rIns="0" bIns="0" rtlCol="0" anchor="ctr"/>
            <a:lstStyle/>
            <a:p>
              <a:pPr marL="0" lvl="0" indent="0" algn="ctr">
                <a:lnSpc>
                  <a:spcPts val="4704"/>
                </a:lnSpc>
                <a:spcBef>
                  <a:spcPct val="0"/>
                </a:spcBef>
              </a:pPr>
              <a:r>
                <a:rPr lang="en-US" sz="2800" u="none" strike="noStrike">
                  <a:solidFill>
                    <a:srgbClr val="000000"/>
                  </a:solidFill>
                  <a:latin typeface="Oswald"/>
                  <a:ea typeface="Oswald"/>
                  <a:cs typeface="Oswald"/>
                  <a:sym typeface="Oswald"/>
                </a:rPr>
                <a:t>ENHET 3: MÄNNISKOCENTRERAD ARTIFICIELL INTELLIGENS</a:t>
              </a:r>
            </a:p>
          </p:txBody>
        </p:sp>
      </p:grpSp>
      <p:grpSp>
        <p:nvGrpSpPr>
          <p:cNvPr id="37" name="Group 37"/>
          <p:cNvGrpSpPr/>
          <p:nvPr/>
        </p:nvGrpSpPr>
        <p:grpSpPr>
          <a:xfrm>
            <a:off x="6655927" y="3580047"/>
            <a:ext cx="3294002" cy="3147593"/>
            <a:chOff x="0" y="0"/>
            <a:chExt cx="4392003" cy="4196791"/>
          </a:xfrm>
        </p:grpSpPr>
        <p:sp>
          <p:nvSpPr>
            <p:cNvPr id="38" name="Freeform 38"/>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39" name="TextBox 39"/>
          <p:cNvSpPr txBox="1"/>
          <p:nvPr/>
        </p:nvSpPr>
        <p:spPr>
          <a:xfrm>
            <a:off x="7291349" y="99884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40" name="TextBox 40"/>
          <p:cNvSpPr txBox="1"/>
          <p:nvPr/>
        </p:nvSpPr>
        <p:spPr>
          <a:xfrm>
            <a:off x="10633566" y="2638425"/>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41" name="TextBox 41"/>
          <p:cNvSpPr txBox="1"/>
          <p:nvPr/>
        </p:nvSpPr>
        <p:spPr>
          <a:xfrm>
            <a:off x="10760231" y="6965032"/>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42" name="TextBox 42"/>
          <p:cNvSpPr txBox="1"/>
          <p:nvPr/>
        </p:nvSpPr>
        <p:spPr>
          <a:xfrm>
            <a:off x="7158114" y="825569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694392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LÄRANDEMÅL</a:t>
            </a:r>
          </a:p>
        </p:txBody>
      </p:sp>
      <p:sp>
        <p:nvSpPr>
          <p:cNvPr id="3" name="TextBox 3"/>
          <p:cNvSpPr txBox="1"/>
          <p:nvPr/>
        </p:nvSpPr>
        <p:spPr>
          <a:xfrm>
            <a:off x="11982193" y="74089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Infoga bildtext här</a:t>
            </a:r>
          </a:p>
        </p:txBody>
      </p:sp>
      <p:grpSp>
        <p:nvGrpSpPr>
          <p:cNvPr id="4" name="Group 4"/>
          <p:cNvGrpSpPr/>
          <p:nvPr/>
        </p:nvGrpSpPr>
        <p:grpSpPr>
          <a:xfrm>
            <a:off x="1070639" y="2644492"/>
            <a:ext cx="1008555" cy="1010098"/>
            <a:chOff x="0" y="0"/>
            <a:chExt cx="1344740" cy="1346797"/>
          </a:xfrm>
        </p:grpSpPr>
        <p:sp>
          <p:nvSpPr>
            <p:cNvPr id="5" name="Freeform 5"/>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6" name="Group 6"/>
          <p:cNvGrpSpPr/>
          <p:nvPr/>
        </p:nvGrpSpPr>
        <p:grpSpPr>
          <a:xfrm>
            <a:off x="1070639" y="4133107"/>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8" name="Group 8"/>
          <p:cNvGrpSpPr/>
          <p:nvPr/>
        </p:nvGrpSpPr>
        <p:grpSpPr>
          <a:xfrm>
            <a:off x="1070639" y="5472808"/>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10" name="Group 10"/>
          <p:cNvGrpSpPr/>
          <p:nvPr/>
        </p:nvGrpSpPr>
        <p:grpSpPr>
          <a:xfrm>
            <a:off x="1028700" y="7026086"/>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sp>
        <p:nvSpPr>
          <p:cNvPr id="12" name="TextBox 12"/>
          <p:cNvSpPr txBox="1"/>
          <p:nvPr/>
        </p:nvSpPr>
        <p:spPr>
          <a:xfrm>
            <a:off x="2345093" y="2929604"/>
            <a:ext cx="12991967"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Avmystifiera</a:t>
            </a:r>
            <a:r>
              <a:rPr lang="en-US" sz="2400" u="none" strike="noStrike" dirty="0">
                <a:solidFill>
                  <a:srgbClr val="000000"/>
                </a:solidFill>
                <a:latin typeface="Lato Light"/>
                <a:ea typeface="Lato Light"/>
                <a:cs typeface="Lato Light"/>
                <a:sym typeface="Lato Light"/>
              </a:rPr>
              <a:t> AI-system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säkerställa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transparenta</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förklarbara</a:t>
            </a:r>
            <a:r>
              <a:rPr lang="en-US" sz="2400" u="none" strike="noStrike" dirty="0">
                <a:solidFill>
                  <a:srgbClr val="000000"/>
                </a:solidFill>
                <a:latin typeface="Lato Light"/>
                <a:ea typeface="Lato Light"/>
                <a:cs typeface="Lato Light"/>
                <a:sym typeface="Lato Light"/>
              </a:rPr>
              <a:t>.</a:t>
            </a:r>
          </a:p>
        </p:txBody>
      </p:sp>
      <p:sp>
        <p:nvSpPr>
          <p:cNvPr id="13" name="TextBox 13"/>
          <p:cNvSpPr txBox="1"/>
          <p:nvPr/>
        </p:nvSpPr>
        <p:spPr>
          <a:xfrm>
            <a:off x="2345093" y="4360050"/>
            <a:ext cx="12324207"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Att identifiera och verifiera algoritmiska bias i automatiserade processer, såsom urval eller utvärdering.</a:t>
            </a:r>
          </a:p>
        </p:txBody>
      </p:sp>
      <p:sp>
        <p:nvSpPr>
          <p:cNvPr id="14" name="TextBox 14"/>
          <p:cNvSpPr txBox="1"/>
          <p:nvPr/>
        </p:nvSpPr>
        <p:spPr>
          <a:xfrm>
            <a:off x="2345093" y="5754281"/>
            <a:ext cx="12604452"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Implementera personcentrerade metoder som möter elevernas olika behov samtidigt som lärarens roll i beslutsfattandet bibehålls.</a:t>
            </a:r>
          </a:p>
        </p:txBody>
      </p:sp>
      <p:sp>
        <p:nvSpPr>
          <p:cNvPr id="15" name="TextBox 15"/>
          <p:cNvSpPr txBox="1"/>
          <p:nvPr/>
        </p:nvSpPr>
        <p:spPr>
          <a:xfrm>
            <a:off x="2212105" y="7264632"/>
            <a:ext cx="12991967"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Tillämpa etiska protokoll, såsom checklistor för transparens och mänskliga interventionsmekanismer, i verkliga utbildningssammanhang.</a:t>
            </a:r>
          </a:p>
        </p:txBody>
      </p:sp>
      <p:grpSp>
        <p:nvGrpSpPr>
          <p:cNvPr id="16" name="Group 16"/>
          <p:cNvGrpSpPr/>
          <p:nvPr/>
        </p:nvGrpSpPr>
        <p:grpSpPr>
          <a:xfrm>
            <a:off x="1369933" y="2717602"/>
            <a:ext cx="409975" cy="863879"/>
            <a:chOff x="0" y="0"/>
            <a:chExt cx="546633" cy="1151839"/>
          </a:xfrm>
        </p:grpSpPr>
        <p:sp>
          <p:nvSpPr>
            <p:cNvPr id="17" name="Freeform 17"/>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solidFill>
              <a:srgbClr val="FBB79D">
                <a:alpha val="0"/>
              </a:srgbClr>
            </a:solidFill>
          </p:spPr>
          <p:txBody>
            <a:bodyPr/>
            <a:lstStyle/>
            <a:p>
              <a:endParaRPr lang="es-ES"/>
            </a:p>
          </p:txBody>
        </p:sp>
        <p:sp>
          <p:nvSpPr>
            <p:cNvPr id="18" name="TextBox 18"/>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19" name="Group 19"/>
          <p:cNvGrpSpPr/>
          <p:nvPr/>
        </p:nvGrpSpPr>
        <p:grpSpPr>
          <a:xfrm>
            <a:off x="1369933" y="4206216"/>
            <a:ext cx="409975" cy="863879"/>
            <a:chOff x="0" y="0"/>
            <a:chExt cx="546633" cy="1151839"/>
          </a:xfrm>
        </p:grpSpPr>
        <p:sp>
          <p:nvSpPr>
            <p:cNvPr id="20" name="Freeform 20"/>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solidFill>
              <a:srgbClr val="FBB79D">
                <a:alpha val="0"/>
              </a:srgbClr>
            </a:solidFill>
          </p:spPr>
          <p:txBody>
            <a:bodyPr/>
            <a:lstStyle/>
            <a:p>
              <a:endParaRPr lang="es-ES"/>
            </a:p>
          </p:txBody>
        </p:sp>
        <p:sp>
          <p:nvSpPr>
            <p:cNvPr id="21" name="TextBox 21"/>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2" name="Group 22"/>
          <p:cNvGrpSpPr/>
          <p:nvPr/>
        </p:nvGrpSpPr>
        <p:grpSpPr>
          <a:xfrm>
            <a:off x="1369933" y="5553429"/>
            <a:ext cx="409975" cy="863879"/>
            <a:chOff x="0" y="0"/>
            <a:chExt cx="546633" cy="1151839"/>
          </a:xfrm>
        </p:grpSpPr>
        <p:sp>
          <p:nvSpPr>
            <p:cNvPr id="23" name="Freeform 2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solidFill>
              <a:srgbClr val="FBB79D">
                <a:alpha val="0"/>
              </a:srgbClr>
            </a:solidFill>
          </p:spPr>
          <p:txBody>
            <a:bodyPr/>
            <a:lstStyle/>
            <a:p>
              <a:endParaRPr lang="es-ES"/>
            </a:p>
          </p:txBody>
        </p:sp>
        <p:sp>
          <p:nvSpPr>
            <p:cNvPr id="24" name="TextBox 2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25" name="Group 25"/>
          <p:cNvGrpSpPr/>
          <p:nvPr/>
        </p:nvGrpSpPr>
        <p:grpSpPr>
          <a:xfrm>
            <a:off x="1311773" y="7124652"/>
            <a:ext cx="409975" cy="863879"/>
            <a:chOff x="0" y="0"/>
            <a:chExt cx="546633" cy="1151839"/>
          </a:xfrm>
        </p:grpSpPr>
        <p:sp>
          <p:nvSpPr>
            <p:cNvPr id="26" name="Freeform 2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7" name="TextBox 2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28" name="Group 28"/>
          <p:cNvGrpSpPr/>
          <p:nvPr/>
        </p:nvGrpSpPr>
        <p:grpSpPr>
          <a:xfrm>
            <a:off x="15189727" y="2398252"/>
            <a:ext cx="1639262" cy="2121370"/>
            <a:chOff x="0" y="0"/>
            <a:chExt cx="2185683" cy="2828493"/>
          </a:xfrm>
        </p:grpSpPr>
        <p:sp>
          <p:nvSpPr>
            <p:cNvPr id="29" name="Freeform 29" descr="En bild som innehåller en antenn  Automatiskt genererad beskrivning"/>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s-ES"/>
            </a:p>
          </p:txBody>
        </p:sp>
      </p:grpSp>
      <p:grpSp>
        <p:nvGrpSpPr>
          <p:cNvPr id="30" name="Group 30"/>
          <p:cNvGrpSpPr/>
          <p:nvPr/>
        </p:nvGrpSpPr>
        <p:grpSpPr>
          <a:xfrm>
            <a:off x="15469972" y="6464960"/>
            <a:ext cx="1728340" cy="2414454"/>
            <a:chOff x="0" y="0"/>
            <a:chExt cx="2304453" cy="3219272"/>
          </a:xfrm>
        </p:grpSpPr>
        <p:sp>
          <p:nvSpPr>
            <p:cNvPr id="31" name="Freeform 31" descr="En bild som innehåller en antenn  Automatiskt genererad beskrivning"/>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80" r="-34633" b="-24161"/>
              </a:stretch>
            </a:blipFill>
          </p:spPr>
          <p:txBody>
            <a:bodyPr/>
            <a:lstStyle/>
            <a:p>
              <a:endParaRPr lang="es-ES"/>
            </a:p>
          </p:txBody>
        </p:sp>
      </p:gr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3"/>
              <a:stretch>
                <a:fillRect/>
              </a:stretch>
            </a:blipFill>
          </p:spPr>
          <p:txBody>
            <a:bodyPr/>
            <a:lstStyle/>
            <a:p>
              <a:endParaRPr lang="es-ES"/>
            </a:p>
          </p:txBody>
        </p:sp>
      </p:grpSp>
      <p:sp>
        <p:nvSpPr>
          <p:cNvPr id="4" name="TextBox 4"/>
          <p:cNvSpPr txBox="1"/>
          <p:nvPr/>
        </p:nvSpPr>
        <p:spPr>
          <a:xfrm>
            <a:off x="1028700" y="1085850"/>
            <a:ext cx="357858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INTRODUKTION</a:t>
            </a:r>
          </a:p>
        </p:txBody>
      </p:sp>
      <p:sp>
        <p:nvSpPr>
          <p:cNvPr id="5" name="TextBox 5"/>
          <p:cNvSpPr txBox="1"/>
          <p:nvPr/>
        </p:nvSpPr>
        <p:spPr>
          <a:xfrm>
            <a:off x="1028700" y="2150103"/>
            <a:ext cx="10770508" cy="54292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spelar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viktigare</a:t>
            </a:r>
            <a:r>
              <a:rPr lang="en-US" sz="2400" u="none" strike="noStrike" dirty="0">
                <a:solidFill>
                  <a:srgbClr val="000000"/>
                </a:solidFill>
                <a:latin typeface="Lato Light"/>
                <a:ea typeface="Lato Light"/>
                <a:cs typeface="Lato Light"/>
                <a:sym typeface="Lato Light"/>
              </a:rPr>
              <a:t> roll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yrkesutbildning</a:t>
            </a:r>
            <a:r>
              <a:rPr lang="en-US" sz="2400" u="none" strike="noStrike" dirty="0">
                <a:solidFill>
                  <a:srgbClr val="000000"/>
                </a:solidFill>
                <a:latin typeface="Lato Light"/>
                <a:ea typeface="Lato Light"/>
                <a:cs typeface="Lato Light"/>
                <a:sym typeface="Lato Light"/>
              </a:rPr>
              <a:t>. Som </a:t>
            </a:r>
            <a:r>
              <a:rPr lang="en-US" sz="2400" u="none" strike="noStrike" dirty="0" err="1">
                <a:solidFill>
                  <a:srgbClr val="000000"/>
                </a:solidFill>
                <a:latin typeface="Lato Light"/>
                <a:ea typeface="Lato Light"/>
                <a:cs typeface="Lato Light"/>
                <a:sym typeface="Lato Light"/>
              </a:rPr>
              <a:t>utbildare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yrkesutbildning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kanske</a:t>
            </a:r>
            <a:r>
              <a:rPr lang="en-US" sz="2400" u="none" strike="noStrike" dirty="0">
                <a:solidFill>
                  <a:srgbClr val="000000"/>
                </a:solidFill>
                <a:latin typeface="Lato Light"/>
                <a:ea typeface="Lato Light"/>
                <a:cs typeface="Lato Light"/>
                <a:sym typeface="Lato Light"/>
              </a:rPr>
              <a:t> du redan </a:t>
            </a:r>
            <a:r>
              <a:rPr lang="en-US" sz="2400" u="none" strike="noStrike" dirty="0" err="1">
                <a:solidFill>
                  <a:srgbClr val="000000"/>
                </a:solidFill>
                <a:latin typeface="Lato Light"/>
                <a:ea typeface="Lato Light"/>
                <a:cs typeface="Lato Light"/>
                <a:sym typeface="Lato Light"/>
              </a:rPr>
              <a:t>använder</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stödja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skapandet</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innehåll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lärandeaktiviteter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bedömningar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administrativa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uppgifter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man </a:t>
            </a:r>
            <a:r>
              <a:rPr lang="en-US" sz="2400" u="none" strike="noStrike" dirty="0" err="1">
                <a:solidFill>
                  <a:srgbClr val="000000"/>
                </a:solidFill>
                <a:latin typeface="Lato Light"/>
                <a:ea typeface="Lato Light"/>
                <a:cs typeface="Lato Light"/>
                <a:sym typeface="Lato Light"/>
              </a:rPr>
              <a:t>använder</a:t>
            </a:r>
            <a:r>
              <a:rPr lang="en-US" sz="2400" u="none" strike="noStrike" dirty="0">
                <a:solidFill>
                  <a:srgbClr val="000000"/>
                </a:solidFill>
                <a:latin typeface="Lato Light"/>
                <a:ea typeface="Lato Light"/>
                <a:cs typeface="Lato Light"/>
                <a:sym typeface="Lato Light"/>
              </a:rPr>
              <a:t> dessa </a:t>
            </a:r>
            <a:r>
              <a:rPr lang="en-US" sz="2400" u="none" strike="noStrike" dirty="0" err="1">
                <a:solidFill>
                  <a:srgbClr val="000000"/>
                </a:solidFill>
                <a:latin typeface="Lato Light"/>
                <a:ea typeface="Lato Light"/>
                <a:cs typeface="Lato Light"/>
                <a:sym typeface="Lato Light"/>
              </a:rPr>
              <a:t>tekniker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ansvarsfullt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blir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viktigare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yrkeskompetens</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 den </a:t>
            </a:r>
            <a:r>
              <a:rPr lang="en-US" sz="2400" u="none" strike="noStrike" dirty="0" err="1">
                <a:solidFill>
                  <a:srgbClr val="000000"/>
                </a:solidFill>
                <a:latin typeface="Lato Light"/>
                <a:ea typeface="Lato Light"/>
                <a:cs typeface="Lato Light"/>
                <a:sym typeface="Lato Light"/>
              </a:rPr>
              <a:t>här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modulen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kommer</a:t>
            </a:r>
            <a:r>
              <a:rPr lang="en-US" sz="2400" u="none" strike="noStrike" dirty="0">
                <a:solidFill>
                  <a:srgbClr val="000000"/>
                </a:solidFill>
                <a:latin typeface="Lato Light"/>
                <a:ea typeface="Lato Light"/>
                <a:cs typeface="Lato Light"/>
                <a:sym typeface="Lato Light"/>
              </a:rPr>
              <a:t> du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utforska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man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främja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transparens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jämlikhet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människocentrerade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metoder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användningen</a:t>
            </a:r>
            <a:r>
              <a:rPr lang="en-US" sz="2400" u="none" strike="noStrike" dirty="0">
                <a:solidFill>
                  <a:srgbClr val="000000"/>
                </a:solidFill>
                <a:latin typeface="Lato Light"/>
                <a:ea typeface="Lato Light"/>
                <a:cs typeface="Lato Light"/>
                <a:sym typeface="Lato Light"/>
              </a:rPr>
              <a:t> av AI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utbildningssammanhang</a:t>
            </a:r>
            <a:r>
              <a:rPr lang="en-US" sz="2400" u="none" strike="noStrike" dirty="0">
                <a:solidFill>
                  <a:srgbClr val="000000"/>
                </a:solidFill>
                <a:latin typeface="Lato Light"/>
                <a:ea typeface="Lato Light"/>
                <a:cs typeface="Lato Light"/>
                <a:sym typeface="Lato Light"/>
              </a:rPr>
              <a:t>. Du </a:t>
            </a:r>
            <a:r>
              <a:rPr lang="en-US" sz="2400" u="none" strike="noStrike" dirty="0" err="1">
                <a:solidFill>
                  <a:srgbClr val="000000"/>
                </a:solidFill>
                <a:latin typeface="Lato Light"/>
                <a:ea typeface="Lato Light"/>
                <a:cs typeface="Lato Light"/>
                <a:sym typeface="Lato Light"/>
              </a:rPr>
              <a:t>kommer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beakta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aspekter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förklarbarhet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ansvarsskyldighet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inkluderande</a:t>
            </a:r>
            <a:r>
              <a:rPr lang="en-US" sz="2400" u="none" strike="noStrike" dirty="0">
                <a:solidFill>
                  <a:srgbClr val="000000"/>
                </a:solidFill>
                <a:latin typeface="Lato Light"/>
                <a:ea typeface="Lato Light"/>
                <a:cs typeface="Lato Light"/>
                <a:sym typeface="Lato Light"/>
              </a:rPr>
              <a:t> design, </a:t>
            </a:r>
            <a:r>
              <a:rPr lang="en-US" sz="2400" u="none" strike="noStrike" dirty="0" err="1">
                <a:solidFill>
                  <a:srgbClr val="000000"/>
                </a:solidFill>
                <a:latin typeface="Lato Light"/>
                <a:ea typeface="Lato Light"/>
                <a:cs typeface="Lato Light"/>
                <a:sym typeface="Lato Light"/>
              </a:rPr>
              <a:t>elevcentrerade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metoder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rollen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mänskligt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omdöme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stödda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Målet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bara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a:t>
            </a:r>
            <a:r>
              <a:rPr lang="en-US" sz="2400" u="none" strike="noStrike" dirty="0">
                <a:solidFill>
                  <a:srgbClr val="000000"/>
                </a:solidFill>
                <a:latin typeface="Lato Light"/>
                <a:ea typeface="Lato Light"/>
                <a:cs typeface="Lato Light"/>
                <a:sym typeface="Lato Light"/>
              </a:rPr>
              <a:t> sig om AI-</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utveckla</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kunskap</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urskiljning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krävs</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säkerställa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transparent, </a:t>
            </a:r>
            <a:r>
              <a:rPr lang="en-US" sz="2400" u="none" strike="noStrike" dirty="0" err="1">
                <a:solidFill>
                  <a:srgbClr val="000000"/>
                </a:solidFill>
                <a:latin typeface="Lato Light"/>
                <a:ea typeface="Lato Light"/>
                <a:cs typeface="Lato Light"/>
                <a:sym typeface="Lato Light"/>
              </a:rPr>
              <a:t>rättvist</a:t>
            </a:r>
            <a:r>
              <a:rPr lang="en-US" sz="2400" u="none" strike="noStrike" dirty="0">
                <a:solidFill>
                  <a:srgbClr val="000000"/>
                </a:solidFill>
                <a:latin typeface="Lato Light"/>
                <a:ea typeface="Lato Light"/>
                <a:cs typeface="Lato Light"/>
                <a:sym typeface="Lato Light"/>
              </a:rPr>
              <a:t> och med </a:t>
            </a:r>
            <a:r>
              <a:rPr lang="en-US" sz="2400" u="none" strike="noStrike" dirty="0" err="1">
                <a:solidFill>
                  <a:srgbClr val="000000"/>
                </a:solidFill>
                <a:latin typeface="Lato Light"/>
                <a:ea typeface="Lato Light"/>
                <a:cs typeface="Lato Light"/>
                <a:sym typeface="Lato Light"/>
              </a:rPr>
              <a:t>fokus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mänskliga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värden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yrkesutbildning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anställning</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3527" y="2143125"/>
            <a:ext cx="6674435" cy="6000750"/>
          </a:xfrm>
          <a:prstGeom prst="rect">
            <a:avLst/>
          </a:prstGeom>
        </p:spPr>
        <p:txBody>
          <a:bodyPr lIns="0" tIns="0" rIns="0" bIns="0" rtlCol="0" anchor="t">
            <a:spAutoFit/>
          </a:bodyPr>
          <a:lstStyle/>
          <a:p>
            <a:pPr marL="0" lvl="0" indent="0" algn="l">
              <a:lnSpc>
                <a:spcPts val="7920"/>
              </a:lnSpc>
              <a:spcBef>
                <a:spcPct val="0"/>
              </a:spcBef>
            </a:pPr>
            <a:r>
              <a:rPr lang="en-US" sz="6600" u="none" strike="noStrike" dirty="0">
                <a:solidFill>
                  <a:srgbClr val="000000"/>
                </a:solidFill>
                <a:latin typeface="Oswald"/>
                <a:ea typeface="Oswald"/>
                <a:cs typeface="Oswald"/>
                <a:sym typeface="Oswald"/>
              </a:rPr>
              <a:t>ENHET 1: </a:t>
            </a:r>
          </a:p>
          <a:p>
            <a:pPr marL="0" lvl="0" indent="0" algn="l">
              <a:lnSpc>
                <a:spcPts val="7920"/>
              </a:lnSpc>
              <a:spcBef>
                <a:spcPct val="0"/>
              </a:spcBef>
            </a:pPr>
            <a:r>
              <a:rPr lang="en-US" sz="6600" u="none" strike="noStrike" dirty="0">
                <a:solidFill>
                  <a:srgbClr val="000000"/>
                </a:solidFill>
                <a:latin typeface="Oswald"/>
                <a:ea typeface="Oswald"/>
                <a:cs typeface="Oswald"/>
                <a:sym typeface="Oswald"/>
              </a:rPr>
              <a:t>ÖPPNA DEN SVARTA LÅDAN: TRANSPARENS OCH TOLKNINGSBARHET AV AI</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89163"/>
            <a:ext cx="6699895"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TITELLAYOUT</a:t>
            </a:r>
          </a:p>
        </p:txBody>
      </p:sp>
      <p:grpSp>
        <p:nvGrpSpPr>
          <p:cNvPr id="3" name="Group 3"/>
          <p:cNvGrpSpPr/>
          <p:nvPr/>
        </p:nvGrpSpPr>
        <p:grpSpPr>
          <a:xfrm>
            <a:off x="1028700" y="2789493"/>
            <a:ext cx="16924982" cy="723470"/>
            <a:chOff x="0" y="0"/>
            <a:chExt cx="22566643" cy="964626"/>
          </a:xfrm>
        </p:grpSpPr>
        <p:sp>
          <p:nvSpPr>
            <p:cNvPr id="4" name="Freeform 4"/>
            <p:cNvSpPr/>
            <p:nvPr/>
          </p:nvSpPr>
          <p:spPr>
            <a:xfrm>
              <a:off x="0" y="0"/>
              <a:ext cx="22566640" cy="964623"/>
            </a:xfrm>
            <a:custGeom>
              <a:avLst/>
              <a:gdLst/>
              <a:ahLst/>
              <a:cxnLst/>
              <a:rect l="l" t="t" r="r" b="b"/>
              <a:pathLst>
                <a:path w="22566640" h="964623">
                  <a:moveTo>
                    <a:pt x="0" y="0"/>
                  </a:moveTo>
                  <a:lnTo>
                    <a:pt x="22566640" y="0"/>
                  </a:lnTo>
                  <a:lnTo>
                    <a:pt x="22566640" y="964623"/>
                  </a:lnTo>
                  <a:lnTo>
                    <a:pt x="0" y="964623"/>
                  </a:lnTo>
                  <a:close/>
                </a:path>
              </a:pathLst>
            </a:custGeom>
            <a:blipFill>
              <a:blip r:embed="rId4">
                <a:alphaModFix amt="0"/>
              </a:blip>
              <a:stretch>
                <a:fillRect t="-405837" b="-405838"/>
              </a:stretch>
            </a:blipFill>
          </p:spPr>
          <p:txBody>
            <a:bodyPr/>
            <a:lstStyle/>
            <a:p>
              <a:endParaRPr lang="es-ES"/>
            </a:p>
          </p:txBody>
        </p:sp>
        <p:sp>
          <p:nvSpPr>
            <p:cNvPr id="5" name="TextBox 5"/>
            <p:cNvSpPr txBox="1"/>
            <p:nvPr/>
          </p:nvSpPr>
          <p:spPr>
            <a:xfrm>
              <a:off x="0" y="0"/>
              <a:ext cx="22566643" cy="964626"/>
            </a:xfrm>
            <a:prstGeom prst="rect">
              <a:avLst/>
            </a:prstGeom>
          </p:spPr>
          <p:txBody>
            <a:bodyPr lIns="0" tIns="0" rIns="0" bIns="0" rtlCol="0" anchor="ctr"/>
            <a:lstStyle/>
            <a:p>
              <a:pPr marL="0" lvl="0" indent="0" algn="l">
                <a:lnSpc>
                  <a:spcPts val="2880"/>
                </a:lnSpc>
                <a:spcBef>
                  <a:spcPct val="0"/>
                </a:spcBef>
              </a:pPr>
              <a:r>
                <a:rPr lang="en-US" sz="2400" i="1" u="none" strike="noStrike">
                  <a:solidFill>
                    <a:srgbClr val="000000"/>
                  </a:solidFill>
                  <a:latin typeface="Lato Italics"/>
                  <a:ea typeface="Lato Italics"/>
                  <a:cs typeface="Lato Italics"/>
                  <a:sym typeface="Lato Italics"/>
                </a:rPr>
                <a:t>Mål: Att förstå hur artificiell intelligens fattar beslut och hur man förklarar dem för elever.</a:t>
              </a:r>
            </a:p>
          </p:txBody>
        </p:sp>
      </p:grpSp>
      <p:sp>
        <p:nvSpPr>
          <p:cNvPr id="6" name="TextBox 6"/>
          <p:cNvSpPr txBox="1"/>
          <p:nvPr/>
        </p:nvSpPr>
        <p:spPr>
          <a:xfrm>
            <a:off x="1028700" y="3736981"/>
            <a:ext cx="8115300"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 samband med fortbildning och cybersäkerhet (CVET) använder vi ofta verktyg utan att veta exakt hur de "tänker". Detta kallas AI:s "svarta låda"-fenomen.</a:t>
            </a:r>
          </a:p>
        </p:txBody>
      </p:sp>
      <p:grpSp>
        <p:nvGrpSpPr>
          <p:cNvPr id="7" name="Group 7"/>
          <p:cNvGrpSpPr/>
          <p:nvPr/>
        </p:nvGrpSpPr>
        <p:grpSpPr>
          <a:xfrm>
            <a:off x="1028700" y="1028700"/>
            <a:ext cx="16230600" cy="1650797"/>
            <a:chOff x="0" y="0"/>
            <a:chExt cx="21640800" cy="2201062"/>
          </a:xfrm>
        </p:grpSpPr>
        <p:sp>
          <p:nvSpPr>
            <p:cNvPr id="8" name="Freeform 8"/>
            <p:cNvSpPr/>
            <p:nvPr/>
          </p:nvSpPr>
          <p:spPr>
            <a:xfrm>
              <a:off x="0" y="0"/>
              <a:ext cx="21640802" cy="2201056"/>
            </a:xfrm>
            <a:custGeom>
              <a:avLst/>
              <a:gdLst/>
              <a:ahLst/>
              <a:cxnLst/>
              <a:rect l="l" t="t" r="r" b="b"/>
              <a:pathLst>
                <a:path w="21640802" h="2201056">
                  <a:moveTo>
                    <a:pt x="0" y="0"/>
                  </a:moveTo>
                  <a:lnTo>
                    <a:pt x="21640802" y="0"/>
                  </a:lnTo>
                  <a:lnTo>
                    <a:pt x="21640802" y="2201056"/>
                  </a:lnTo>
                  <a:lnTo>
                    <a:pt x="0" y="2201056"/>
                  </a:lnTo>
                  <a:close/>
                </a:path>
              </a:pathLst>
            </a:custGeom>
            <a:blipFill>
              <a:blip r:embed="rId4">
                <a:alphaModFix amt="0"/>
              </a:blip>
              <a:stretch>
                <a:fillRect t="-168772" r="-2089" b="-122386"/>
              </a:stretch>
            </a:blipFill>
          </p:spPr>
          <p:txBody>
            <a:bodyPr/>
            <a:lstStyle/>
            <a:p>
              <a:endParaRPr lang="es-ES"/>
            </a:p>
          </p:txBody>
        </p:sp>
        <p:sp>
          <p:nvSpPr>
            <p:cNvPr id="9" name="TextBox 9"/>
            <p:cNvSpPr txBox="1"/>
            <p:nvPr/>
          </p:nvSpPr>
          <p:spPr>
            <a:xfrm>
              <a:off x="0" y="9525"/>
              <a:ext cx="21640800" cy="21915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ATT AVLIVA MYTERNA OM DEN "SVARTA LÅDAN": TRANSPARENS OCH FÖRKLARBARHET I KONTINUERLIG PROFESSIONELL UTVECKLING.</a:t>
              </a:r>
            </a:p>
          </p:txBody>
        </p:sp>
      </p:grpSp>
      <p:sp>
        <p:nvSpPr>
          <p:cNvPr id="10" name="TextBox 10"/>
          <p:cNvSpPr txBox="1"/>
          <p:nvPr/>
        </p:nvSpPr>
        <p:spPr>
          <a:xfrm>
            <a:off x="9916982" y="3834098"/>
            <a:ext cx="6245600" cy="723900"/>
          </a:xfrm>
          <a:prstGeom prst="rect">
            <a:avLst/>
          </a:prstGeom>
        </p:spPr>
        <p:txBody>
          <a:bodyPr lIns="0" tIns="0" rIns="0" bIns="0" rtlCol="0" anchor="t">
            <a:spAutoFit/>
          </a:bodyPr>
          <a:lstStyle/>
          <a:p>
            <a:pPr marL="0" lvl="0" indent="0" algn="l">
              <a:lnSpc>
                <a:spcPts val="2880"/>
              </a:lnSpc>
              <a:spcBef>
                <a:spcPct val="0"/>
              </a:spcBef>
            </a:pPr>
            <a:r>
              <a:rPr lang="en-US" sz="2400" b="1" u="none" strike="noStrike">
                <a:solidFill>
                  <a:srgbClr val="000000"/>
                </a:solidFill>
                <a:latin typeface="Lato Heavy"/>
                <a:ea typeface="Lato Heavy"/>
                <a:cs typeface="Lato Heavy"/>
                <a:sym typeface="Lato Heavy"/>
              </a:rPr>
              <a:t>Vad är den "svarta lådan" inom artificiell intelligens?</a:t>
            </a:r>
          </a:p>
        </p:txBody>
      </p:sp>
      <p:sp>
        <p:nvSpPr>
          <p:cNvPr id="11" name="TextBox 11"/>
          <p:cNvSpPr txBox="1"/>
          <p:nvPr/>
        </p:nvSpPr>
        <p:spPr>
          <a:xfrm>
            <a:off x="9916982" y="4881848"/>
            <a:ext cx="7342318" cy="28956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AI:s "svarta låda" hänvisar till system vars inre funktioner – logiken som används för att nå en slutsats – är osynliga för användaren. Medan vi ser indata (t.ex. en students CV) och utdata (t.ex. en rekommendation om att "underkänt"), är de "dolda lagren" av komplexa algoritmer (som djupinlärning eller neurala nätverk) matematiskt sett för komplexa för att människor ska kunna förstå dem.</a:t>
            </a:r>
          </a:p>
        </p:txBody>
      </p:sp>
      <p:grpSp>
        <p:nvGrpSpPr>
          <p:cNvPr id="12" name="Group 12"/>
          <p:cNvGrpSpPr/>
          <p:nvPr/>
        </p:nvGrpSpPr>
        <p:grpSpPr>
          <a:xfrm>
            <a:off x="2137413" y="5413381"/>
            <a:ext cx="5595223" cy="4265343"/>
            <a:chOff x="0" y="0"/>
            <a:chExt cx="7460297" cy="5687124"/>
          </a:xfrm>
        </p:grpSpPr>
        <p:sp>
          <p:nvSpPr>
            <p:cNvPr id="13" name="Freeform 13"/>
            <p:cNvSpPr/>
            <p:nvPr/>
          </p:nvSpPr>
          <p:spPr>
            <a:xfrm>
              <a:off x="0" y="0"/>
              <a:ext cx="7460234" cy="5687060"/>
            </a:xfrm>
            <a:custGeom>
              <a:avLst/>
              <a:gdLst/>
              <a:ahLst/>
              <a:cxnLst/>
              <a:rect l="l" t="t" r="r" b="b"/>
              <a:pathLst>
                <a:path w="7460234" h="5687060">
                  <a:moveTo>
                    <a:pt x="0" y="0"/>
                  </a:moveTo>
                  <a:lnTo>
                    <a:pt x="7460234" y="0"/>
                  </a:lnTo>
                  <a:lnTo>
                    <a:pt x="7460234" y="5687060"/>
                  </a:lnTo>
                  <a:lnTo>
                    <a:pt x="0" y="5687060"/>
                  </a:lnTo>
                  <a:lnTo>
                    <a:pt x="0" y="0"/>
                  </a:lnTo>
                  <a:close/>
                </a:path>
              </a:pathLst>
            </a:custGeom>
            <a:blipFill>
              <a:blip r:embed="rId5"/>
              <a:stretch>
                <a:fillRect b="-1"/>
              </a:stretch>
            </a:blipFill>
          </p:spPr>
          <p:txBody>
            <a:bodyPr/>
            <a:lstStyle/>
            <a:p>
              <a:endParaRPr lang="es-ES"/>
            </a:p>
          </p:txBody>
        </p:sp>
      </p:gr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9790" y="0"/>
            <a:ext cx="18587790" cy="10455631"/>
            <a:chOff x="0" y="0"/>
            <a:chExt cx="24783720" cy="13940841"/>
          </a:xfrm>
        </p:grpSpPr>
        <p:sp>
          <p:nvSpPr>
            <p:cNvPr id="3" name="Freeform 3"/>
            <p:cNvSpPr/>
            <p:nvPr/>
          </p:nvSpPr>
          <p:spPr>
            <a:xfrm>
              <a:off x="0" y="0"/>
              <a:ext cx="24783669" cy="13940789"/>
            </a:xfrm>
            <a:custGeom>
              <a:avLst/>
              <a:gdLst/>
              <a:ahLst/>
              <a:cxnLst/>
              <a:rect l="l" t="t" r="r" b="b"/>
              <a:pathLst>
                <a:path w="24783669" h="13940789">
                  <a:moveTo>
                    <a:pt x="0" y="0"/>
                  </a:moveTo>
                  <a:lnTo>
                    <a:pt x="24783669" y="0"/>
                  </a:lnTo>
                  <a:lnTo>
                    <a:pt x="24783669" y="13940789"/>
                  </a:lnTo>
                  <a:lnTo>
                    <a:pt x="0" y="13940789"/>
                  </a:lnTo>
                  <a:lnTo>
                    <a:pt x="0" y="0"/>
                  </a:lnTo>
                  <a:close/>
                </a:path>
              </a:pathLst>
            </a:custGeom>
            <a:blipFill>
              <a:blip r:embed="rId4"/>
              <a:stretch>
                <a:fillRect/>
              </a:stretch>
            </a:blipFill>
          </p:spPr>
          <p:txBody>
            <a:bodyPr/>
            <a:lstStyle/>
            <a:p>
              <a:endParaRPr lang="es-ES"/>
            </a:p>
          </p:txBody>
        </p:sp>
      </p:grpSp>
      <p:grpSp>
        <p:nvGrpSpPr>
          <p:cNvPr id="4" name="Group 4"/>
          <p:cNvGrpSpPr/>
          <p:nvPr/>
        </p:nvGrpSpPr>
        <p:grpSpPr>
          <a:xfrm>
            <a:off x="1028700" y="1028700"/>
            <a:ext cx="11745325" cy="1012622"/>
            <a:chOff x="0" y="0"/>
            <a:chExt cx="15660434" cy="1350162"/>
          </a:xfrm>
        </p:grpSpPr>
        <p:sp>
          <p:nvSpPr>
            <p:cNvPr id="5" name="Freeform 5"/>
            <p:cNvSpPr/>
            <p:nvPr/>
          </p:nvSpPr>
          <p:spPr>
            <a:xfrm>
              <a:off x="0" y="0"/>
              <a:ext cx="15660432" cy="1350159"/>
            </a:xfrm>
            <a:custGeom>
              <a:avLst/>
              <a:gdLst/>
              <a:ahLst/>
              <a:cxnLst/>
              <a:rect l="l" t="t" r="r" b="b"/>
              <a:pathLst>
                <a:path w="15660432" h="1350159">
                  <a:moveTo>
                    <a:pt x="0" y="0"/>
                  </a:moveTo>
                  <a:lnTo>
                    <a:pt x="15660432" y="0"/>
                  </a:lnTo>
                  <a:lnTo>
                    <a:pt x="15660432" y="1350159"/>
                  </a:lnTo>
                  <a:lnTo>
                    <a:pt x="0" y="1350159"/>
                  </a:lnTo>
                  <a:close/>
                </a:path>
              </a:pathLst>
            </a:custGeom>
            <a:blipFill>
              <a:blip r:embed="rId5">
                <a:alphaModFix amt="0"/>
              </a:blip>
              <a:stretch>
                <a:fillRect t="-182304" b="-169707"/>
              </a:stretch>
            </a:blipFill>
          </p:spPr>
          <p:txBody>
            <a:bodyPr/>
            <a:lstStyle/>
            <a:p>
              <a:endParaRPr lang="es-ES"/>
            </a:p>
          </p:txBody>
        </p:sp>
        <p:sp>
          <p:nvSpPr>
            <p:cNvPr id="6" name="TextBox 6"/>
            <p:cNvSpPr txBox="1"/>
            <p:nvPr/>
          </p:nvSpPr>
          <p:spPr>
            <a:xfrm>
              <a:off x="0" y="9525"/>
              <a:ext cx="15660434"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FE635B"/>
                  </a:solidFill>
                  <a:latin typeface="Oswald"/>
                  <a:ea typeface="Oswald"/>
                  <a:cs typeface="Oswald"/>
                  <a:sym typeface="Oswald"/>
                </a:rPr>
                <a:t>RISKEN FÖR OPACITET I UTBILDNING</a:t>
              </a:r>
            </a:p>
          </p:txBody>
        </p:sp>
      </p:grpSp>
      <p:sp>
        <p:nvSpPr>
          <p:cNvPr id="7" name="TextBox 7"/>
          <p:cNvSpPr txBox="1"/>
          <p:nvPr/>
        </p:nvSpPr>
        <p:spPr>
          <a:xfrm>
            <a:off x="1028700" y="2332215"/>
            <a:ext cx="9926910" cy="5067300"/>
          </a:xfrm>
          <a:prstGeom prst="rect">
            <a:avLst/>
          </a:prstGeom>
        </p:spPr>
        <p:txBody>
          <a:bodyPr lIns="0" tIns="0" rIns="0" bIns="0" rtlCol="0" anchor="t">
            <a:spAutoFit/>
          </a:bodyPr>
          <a:lstStyle/>
          <a:p>
            <a:pPr marL="0" lvl="0" indent="0" algn="just">
              <a:lnSpc>
                <a:spcPts val="2880"/>
              </a:lnSpc>
              <a:spcBef>
                <a:spcPct val="0"/>
              </a:spcBef>
            </a:pPr>
            <a:r>
              <a:rPr lang="en-US" sz="2400" b="1" u="none" strike="noStrike" dirty="0" err="1">
                <a:solidFill>
                  <a:srgbClr val="000000"/>
                </a:solidFill>
                <a:latin typeface="Lato Bold"/>
                <a:ea typeface="Lato Bold"/>
                <a:cs typeface="Lato Bold"/>
                <a:sym typeface="Lato Bold"/>
              </a:rPr>
              <a:t>Förlust</a:t>
            </a:r>
            <a:r>
              <a:rPr lang="en-US" sz="2400" b="1" u="none" strike="noStrike" dirty="0">
                <a:solidFill>
                  <a:srgbClr val="000000"/>
                </a:solidFill>
                <a:latin typeface="Lato Bold"/>
                <a:ea typeface="Lato Bold"/>
                <a:cs typeface="Lato Bold"/>
                <a:sym typeface="Lato Bold"/>
              </a:rPr>
              <a:t> av </a:t>
            </a:r>
            <a:r>
              <a:rPr lang="en-US" sz="2400" b="1" u="none" strike="noStrike" dirty="0" err="1">
                <a:solidFill>
                  <a:srgbClr val="000000"/>
                </a:solidFill>
                <a:latin typeface="Lato Bold"/>
                <a:ea typeface="Lato Bold"/>
                <a:cs typeface="Lato Bold"/>
                <a:sym typeface="Lato Bold"/>
              </a:rPr>
              <a:t>förtroende</a:t>
            </a:r>
            <a:r>
              <a:rPr lang="en-US" sz="2400" b="1" u="none" strike="noStrike" dirty="0">
                <a:solidFill>
                  <a:srgbClr val="000000"/>
                </a:solidFill>
                <a:latin typeface="Lato Bold"/>
                <a:ea typeface="Lato Bold"/>
                <a:cs typeface="Lato Bold"/>
                <a:sym typeface="Lato Bold"/>
              </a:rPr>
              <a:t>: Om du </a:t>
            </a:r>
            <a:r>
              <a:rPr lang="en-US" sz="2400" b="1" u="none" strike="noStrike" dirty="0" err="1">
                <a:solidFill>
                  <a:srgbClr val="000000"/>
                </a:solidFill>
                <a:latin typeface="Lato Bold"/>
                <a:ea typeface="Lato Bold"/>
                <a:cs typeface="Lato Bold"/>
                <a:sym typeface="Lato Bold"/>
              </a:rPr>
              <a:t>som</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utbildare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i</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en</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fortbildningskurs</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inte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kan</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förklara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varför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en</a:t>
            </a:r>
            <a:r>
              <a:rPr lang="en-US" sz="2400" b="1" u="none" strike="noStrike" dirty="0">
                <a:solidFill>
                  <a:srgbClr val="000000"/>
                </a:solidFill>
                <a:latin typeface="Lato Bold"/>
                <a:ea typeface="Lato Bold"/>
                <a:cs typeface="Lato Bold"/>
                <a:sym typeface="Lato Bold"/>
              </a:rPr>
              <a:t> AI </a:t>
            </a:r>
            <a:r>
              <a:rPr lang="en-US" sz="2400" b="1" u="none" strike="noStrike" dirty="0" err="1">
                <a:solidFill>
                  <a:srgbClr val="000000"/>
                </a:solidFill>
                <a:latin typeface="Lato Bold"/>
                <a:ea typeface="Lato Bold"/>
                <a:cs typeface="Lato Bold"/>
                <a:sym typeface="Lato Bold"/>
              </a:rPr>
              <a:t>flaggade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en</a:t>
            </a:r>
            <a:r>
              <a:rPr lang="en-US" sz="2400" b="1" u="none" strike="noStrike" dirty="0">
                <a:solidFill>
                  <a:srgbClr val="000000"/>
                </a:solidFill>
                <a:latin typeface="Lato Bold"/>
                <a:ea typeface="Lato Bold"/>
                <a:cs typeface="Lato Bold"/>
                <a:sym typeface="Lato Bold"/>
              </a:rPr>
              <a:t> student för </a:t>
            </a:r>
            <a:r>
              <a:rPr lang="en-US" sz="2400" b="1" u="none" strike="noStrike" dirty="0" err="1">
                <a:solidFill>
                  <a:srgbClr val="000000"/>
                </a:solidFill>
                <a:latin typeface="Lato Bold"/>
                <a:ea typeface="Lato Bold"/>
                <a:cs typeface="Lato Bold"/>
                <a:sym typeface="Lato Bold"/>
              </a:rPr>
              <a:t>plagiat</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eller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föreslog</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ett</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karriärbyte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förlorar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studenten</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förtroendet</a:t>
            </a:r>
            <a:r>
              <a:rPr lang="en-US" sz="2400" b="1" u="none" strike="noStrike" dirty="0">
                <a:solidFill>
                  <a:srgbClr val="000000"/>
                </a:solidFill>
                <a:latin typeface="Lato Bold"/>
                <a:ea typeface="Lato Bold"/>
                <a:cs typeface="Lato Bold"/>
                <a:sym typeface="Lato Bold"/>
              </a:rPr>
              <a:t> för </a:t>
            </a:r>
            <a:r>
              <a:rPr lang="en-US" sz="2400" b="1" u="none" strike="noStrike" dirty="0" err="1">
                <a:solidFill>
                  <a:srgbClr val="000000"/>
                </a:solidFill>
                <a:latin typeface="Lato Bold"/>
                <a:ea typeface="Lato Bold"/>
                <a:cs typeface="Lato Bold"/>
                <a:sym typeface="Lato Bold"/>
              </a:rPr>
              <a:t>både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tekniken</a:t>
            </a:r>
            <a:r>
              <a:rPr lang="en-US" sz="2400" b="1" u="none" strike="noStrike" dirty="0">
                <a:solidFill>
                  <a:srgbClr val="000000"/>
                </a:solidFill>
                <a:latin typeface="Lato Bold"/>
                <a:ea typeface="Lato Bold"/>
                <a:cs typeface="Lato Bold"/>
                <a:sym typeface="Lato Bold"/>
              </a:rPr>
              <a:t> och </a:t>
            </a:r>
            <a:r>
              <a:rPr lang="en-US" sz="2400" b="1" u="none" strike="noStrike" dirty="0" err="1">
                <a:solidFill>
                  <a:srgbClr val="000000"/>
                </a:solidFill>
                <a:latin typeface="Lato Bold"/>
                <a:ea typeface="Lato Bold"/>
                <a:cs typeface="Lato Bold"/>
                <a:sym typeface="Lato Bold"/>
              </a:rPr>
              <a:t>utbildaren</a:t>
            </a:r>
            <a:r>
              <a:rPr lang="en-US" sz="2400" b="1" u="none" strike="noStrike" dirty="0">
                <a:solidFill>
                  <a:srgbClr val="000000"/>
                </a:solidFill>
                <a:latin typeface="Lato Bold"/>
                <a:ea typeface="Lato Bold"/>
                <a:cs typeface="Lato Bold"/>
                <a:sym typeface="Lato Bold"/>
              </a:rPr>
              <a:t>.</a:t>
            </a:r>
          </a:p>
          <a:p>
            <a:pPr marL="0" lvl="0" indent="0" algn="just">
              <a:lnSpc>
                <a:spcPts val="2880"/>
              </a:lnSpc>
              <a:spcBef>
                <a:spcPct val="0"/>
              </a:spcBef>
            </a:pPr>
            <a:endParaRPr lang="en-US" sz="2400" b="1" u="none" strike="noStrike" dirty="0">
              <a:solidFill>
                <a:srgbClr val="000000"/>
              </a:solidFill>
              <a:latin typeface="Lato Bold"/>
              <a:ea typeface="Lato Bold"/>
              <a:cs typeface="Lato Bold"/>
              <a:sym typeface="Lato Bold"/>
            </a:endParaRPr>
          </a:p>
          <a:p>
            <a:pPr marL="0" lvl="0" indent="0" algn="just">
              <a:lnSpc>
                <a:spcPts val="2880"/>
              </a:lnSpc>
              <a:spcBef>
                <a:spcPct val="0"/>
              </a:spcBef>
            </a:pPr>
            <a:r>
              <a:rPr lang="en-US" sz="2400" b="1" u="none" strike="noStrike" dirty="0" err="1">
                <a:solidFill>
                  <a:srgbClr val="000000"/>
                </a:solidFill>
                <a:latin typeface="Lato Bold"/>
                <a:ea typeface="Lato Bold"/>
                <a:cs typeface="Lato Bold"/>
                <a:sym typeface="Lato Bold"/>
              </a:rPr>
              <a:t>Oförmåga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att</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bestrida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resultat</a:t>
            </a:r>
            <a:r>
              <a:rPr lang="en-US" sz="2400" b="1" u="none" strike="noStrike" dirty="0">
                <a:solidFill>
                  <a:srgbClr val="000000"/>
                </a:solidFill>
                <a:latin typeface="Lato Bold"/>
                <a:ea typeface="Lato Bold"/>
                <a:cs typeface="Lato Bold"/>
                <a:sym typeface="Lato Bold"/>
              </a:rPr>
              <a:t>: Inom </a:t>
            </a:r>
            <a:r>
              <a:rPr lang="en-US" sz="2400" b="1" u="none" strike="noStrike" dirty="0" err="1">
                <a:solidFill>
                  <a:srgbClr val="000000"/>
                </a:solidFill>
                <a:latin typeface="Lato Bold"/>
                <a:ea typeface="Lato Bold"/>
                <a:cs typeface="Lato Bold"/>
                <a:sym typeface="Lato Bold"/>
              </a:rPr>
              <a:t>yrkesutbildning</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som</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syftar</a:t>
            </a:r>
            <a:r>
              <a:rPr lang="en-US" sz="2400" b="1" u="none" strike="noStrike" dirty="0">
                <a:solidFill>
                  <a:srgbClr val="000000"/>
                </a:solidFill>
                <a:latin typeface="Lato Bold"/>
                <a:ea typeface="Lato Bold"/>
                <a:cs typeface="Lato Bold"/>
                <a:sym typeface="Lato Bold"/>
              </a:rPr>
              <a:t> till </a:t>
            </a:r>
            <a:r>
              <a:rPr lang="en-US" sz="2400" b="1" u="none" strike="noStrike" dirty="0" err="1">
                <a:solidFill>
                  <a:srgbClr val="000000"/>
                </a:solidFill>
                <a:latin typeface="Lato Bold"/>
                <a:ea typeface="Lato Bold"/>
                <a:cs typeface="Lato Bold"/>
                <a:sym typeface="Lato Bold"/>
              </a:rPr>
              <a:t>att</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komma</a:t>
            </a:r>
            <a:r>
              <a:rPr lang="en-US" sz="2400" b="1" u="none" strike="noStrike" dirty="0">
                <a:solidFill>
                  <a:srgbClr val="000000"/>
                </a:solidFill>
                <a:latin typeface="Lato Bold"/>
                <a:ea typeface="Lato Bold"/>
                <a:cs typeface="Lato Bold"/>
                <a:sym typeface="Lato Bold"/>
              </a:rPr>
              <a:t> in </a:t>
            </a:r>
            <a:r>
              <a:rPr lang="en-US" sz="2400" b="1" u="none" strike="noStrike" dirty="0" err="1">
                <a:solidFill>
                  <a:srgbClr val="000000"/>
                </a:solidFill>
                <a:latin typeface="Lato Bold"/>
                <a:ea typeface="Lato Bold"/>
                <a:cs typeface="Lato Bold"/>
                <a:sym typeface="Lato Bold"/>
              </a:rPr>
              <a:t>på</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arbetsmarknaden</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har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en</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kvalifikation</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eller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certifiering</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stor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vikt</a:t>
            </a:r>
            <a:r>
              <a:rPr lang="en-US" sz="2400" b="1" u="none" strike="noStrike" dirty="0">
                <a:solidFill>
                  <a:srgbClr val="000000"/>
                </a:solidFill>
                <a:latin typeface="Lato Bold"/>
                <a:ea typeface="Lato Bold"/>
                <a:cs typeface="Lato Bold"/>
                <a:sym typeface="Lato Bold"/>
              </a:rPr>
              <a:t>. Om </a:t>
            </a:r>
            <a:r>
              <a:rPr lang="en-US" sz="2400" b="1" u="none" strike="noStrike" dirty="0" err="1">
                <a:solidFill>
                  <a:srgbClr val="000000"/>
                </a:solidFill>
                <a:latin typeface="Lato Bold"/>
                <a:ea typeface="Lato Bold"/>
                <a:cs typeface="Lato Bold"/>
                <a:sym typeface="Lato Bold"/>
              </a:rPr>
              <a:t>skälen</a:t>
            </a:r>
            <a:r>
              <a:rPr lang="en-US" sz="2400" b="1" u="none" strike="noStrike" dirty="0">
                <a:solidFill>
                  <a:srgbClr val="000000"/>
                </a:solidFill>
                <a:latin typeface="Lato Bold"/>
                <a:ea typeface="Lato Bold"/>
                <a:cs typeface="Lato Bold"/>
                <a:sym typeface="Lato Bold"/>
              </a:rPr>
              <a:t> för </a:t>
            </a:r>
            <a:r>
              <a:rPr lang="en-US" sz="2400" b="1" u="none" strike="noStrike" dirty="0" err="1">
                <a:solidFill>
                  <a:srgbClr val="000000"/>
                </a:solidFill>
                <a:latin typeface="Lato Bold"/>
                <a:ea typeface="Lato Bold"/>
                <a:cs typeface="Lato Bold"/>
                <a:sym typeface="Lato Bold"/>
              </a:rPr>
              <a:t>erkännandet</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är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oklara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kan</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studenten</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inte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utöva</a:t>
            </a:r>
            <a:r>
              <a:rPr lang="en-US" sz="2400" b="1" u="none" strike="noStrike" dirty="0">
                <a:solidFill>
                  <a:srgbClr val="000000"/>
                </a:solidFill>
                <a:latin typeface="Lato Bold"/>
                <a:ea typeface="Lato Bold"/>
                <a:cs typeface="Lato Bold"/>
                <a:sym typeface="Lato Bold"/>
              </a:rPr>
              <a:t> sin </a:t>
            </a:r>
            <a:r>
              <a:rPr lang="en-US" sz="2400" b="1" u="none" strike="noStrike" dirty="0" err="1">
                <a:solidFill>
                  <a:srgbClr val="000000"/>
                </a:solidFill>
                <a:latin typeface="Lato Bold"/>
                <a:ea typeface="Lato Bold"/>
                <a:cs typeface="Lato Bold"/>
                <a:sym typeface="Lato Bold"/>
              </a:rPr>
              <a:t>rätt</a:t>
            </a:r>
            <a:r>
              <a:rPr lang="en-US" sz="2400" b="1" u="none" strike="noStrike" dirty="0">
                <a:solidFill>
                  <a:srgbClr val="000000"/>
                </a:solidFill>
                <a:latin typeface="Lato Bold"/>
                <a:ea typeface="Lato Bold"/>
                <a:cs typeface="Lato Bold"/>
                <a:sym typeface="Lato Bold"/>
              </a:rPr>
              <a:t> till </a:t>
            </a:r>
            <a:r>
              <a:rPr lang="en-US" sz="2400" b="1" u="none" strike="noStrike" dirty="0" err="1">
                <a:solidFill>
                  <a:srgbClr val="000000"/>
                </a:solidFill>
                <a:latin typeface="Lato Bold"/>
                <a:ea typeface="Lato Bold"/>
                <a:cs typeface="Lato Bold"/>
                <a:sym typeface="Lato Bold"/>
              </a:rPr>
              <a:t>ett</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rättvist</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överklagande</a:t>
            </a:r>
            <a:r>
              <a:rPr lang="en-US" sz="2400" b="1" u="none" strike="noStrike" dirty="0">
                <a:solidFill>
                  <a:srgbClr val="000000"/>
                </a:solidFill>
                <a:latin typeface="Lato Bold"/>
                <a:ea typeface="Lato Bold"/>
                <a:cs typeface="Lato Bold"/>
                <a:sym typeface="Lato Bold"/>
              </a:rPr>
              <a:t>.</a:t>
            </a:r>
          </a:p>
          <a:p>
            <a:pPr marL="0" lvl="0" indent="0" algn="just">
              <a:lnSpc>
                <a:spcPts val="2880"/>
              </a:lnSpc>
              <a:spcBef>
                <a:spcPct val="0"/>
              </a:spcBef>
            </a:pPr>
            <a:endParaRPr lang="en-US" sz="2400" b="1" u="none" strike="noStrike" dirty="0">
              <a:solidFill>
                <a:srgbClr val="000000"/>
              </a:solidFill>
              <a:latin typeface="Lato Bold"/>
              <a:ea typeface="Lato Bold"/>
              <a:cs typeface="Lato Bold"/>
              <a:sym typeface="Lato Bold"/>
            </a:endParaRPr>
          </a:p>
          <a:p>
            <a:pPr marL="0" lvl="0" indent="0" algn="just">
              <a:lnSpc>
                <a:spcPts val="2880"/>
              </a:lnSpc>
              <a:spcBef>
                <a:spcPct val="0"/>
              </a:spcBef>
            </a:pPr>
            <a:r>
              <a:rPr lang="en-US" sz="2400" b="1" u="none" strike="noStrike" dirty="0" err="1">
                <a:solidFill>
                  <a:srgbClr val="000000"/>
                </a:solidFill>
                <a:latin typeface="Lato Bold"/>
                <a:ea typeface="Lato Bold"/>
                <a:cs typeface="Lato Bold"/>
                <a:sym typeface="Lato Bold"/>
              </a:rPr>
              <a:t>Automationsbias</a:t>
            </a:r>
            <a:r>
              <a:rPr lang="en-US" sz="2400" b="1" u="none" strike="noStrike" dirty="0">
                <a:solidFill>
                  <a:srgbClr val="000000"/>
                </a:solidFill>
                <a:latin typeface="Lato Bold"/>
                <a:ea typeface="Lato Bold"/>
                <a:cs typeface="Lato Bold"/>
                <a:sym typeface="Lato Bold"/>
              </a:rPr>
              <a:t>: Detta </a:t>
            </a:r>
            <a:r>
              <a:rPr lang="en-US" sz="2400" b="1" u="none" strike="noStrike" dirty="0" err="1">
                <a:solidFill>
                  <a:srgbClr val="000000"/>
                </a:solidFill>
                <a:latin typeface="Lato Bold"/>
                <a:ea typeface="Lato Bold"/>
                <a:cs typeface="Lato Bold"/>
                <a:sym typeface="Lato Bold"/>
              </a:rPr>
              <a:t>är</a:t>
            </a:r>
            <a:r>
              <a:rPr lang="en-US" sz="2400" b="1" u="none" strike="noStrike" dirty="0">
                <a:solidFill>
                  <a:srgbClr val="000000"/>
                </a:solidFill>
                <a:latin typeface="Lato Bold"/>
                <a:ea typeface="Lato Bold"/>
                <a:cs typeface="Lato Bold"/>
                <a:sym typeface="Lato Bold"/>
              </a:rPr>
              <a:t> coachers </a:t>
            </a:r>
            <a:r>
              <a:rPr lang="en-US" sz="2400" b="1" u="none" strike="noStrike" dirty="0" err="1">
                <a:solidFill>
                  <a:srgbClr val="000000"/>
                </a:solidFill>
                <a:latin typeface="Lato Bold"/>
                <a:ea typeface="Lato Bold"/>
                <a:cs typeface="Lato Bold"/>
                <a:sym typeface="Lato Bold"/>
              </a:rPr>
              <a:t>psykologiska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tendens</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att</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förlita</a:t>
            </a:r>
            <a:r>
              <a:rPr lang="en-US" sz="2400" b="1" u="none" strike="noStrike" dirty="0">
                <a:solidFill>
                  <a:srgbClr val="000000"/>
                </a:solidFill>
                <a:latin typeface="Lato Bold"/>
                <a:ea typeface="Lato Bold"/>
                <a:cs typeface="Lato Bold"/>
                <a:sym typeface="Lato Bold"/>
              </a:rPr>
              <a:t> sig för </a:t>
            </a:r>
            <a:r>
              <a:rPr lang="en-US" sz="2400" b="1" u="none" strike="noStrike" dirty="0" err="1">
                <a:solidFill>
                  <a:srgbClr val="000000"/>
                </a:solidFill>
                <a:latin typeface="Lato Bold"/>
                <a:ea typeface="Lato Bold"/>
                <a:cs typeface="Lato Bold"/>
                <a:sym typeface="Lato Bold"/>
              </a:rPr>
              <a:t>mycket</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på</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automatiserade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förslag</a:t>
            </a:r>
            <a:r>
              <a:rPr lang="en-US" sz="2400" b="1" u="none" strike="noStrike" dirty="0">
                <a:solidFill>
                  <a:srgbClr val="000000"/>
                </a:solidFill>
                <a:latin typeface="Lato Bold"/>
                <a:ea typeface="Lato Bold"/>
                <a:cs typeface="Lato Bold"/>
                <a:sym typeface="Lato Bold"/>
              </a:rPr>
              <a:t>. De </a:t>
            </a:r>
            <a:r>
              <a:rPr lang="en-US" sz="2400" b="1" u="none" strike="noStrike" dirty="0" err="1">
                <a:solidFill>
                  <a:srgbClr val="000000"/>
                </a:solidFill>
                <a:latin typeface="Lato Bold"/>
                <a:ea typeface="Lato Bold"/>
                <a:cs typeface="Lato Bold"/>
                <a:sym typeface="Lato Bold"/>
              </a:rPr>
              <a:t>antar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ofta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att</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datorn</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är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objektiv</a:t>
            </a:r>
            <a:r>
              <a:rPr lang="en-US" sz="2400" b="1" u="none" strike="noStrike" dirty="0">
                <a:solidFill>
                  <a:srgbClr val="000000"/>
                </a:solidFill>
                <a:latin typeface="Lato Bold"/>
                <a:ea typeface="Lato Bold"/>
                <a:cs typeface="Lato Bold"/>
                <a:sym typeface="Lato Bold"/>
              </a:rPr>
              <a:t>" och </a:t>
            </a:r>
            <a:r>
              <a:rPr lang="en-US" sz="2400" b="1" u="none" strike="noStrike" dirty="0" err="1">
                <a:solidFill>
                  <a:srgbClr val="000000"/>
                </a:solidFill>
                <a:latin typeface="Lato Bold"/>
                <a:ea typeface="Lato Bold"/>
                <a:cs typeface="Lato Bold"/>
                <a:sym typeface="Lato Bold"/>
              </a:rPr>
              <a:t>ignorerar</a:t>
            </a:r>
            <a:r>
              <a:rPr lang="en-US" sz="2400" b="1" u="none" strike="noStrike" dirty="0">
                <a:solidFill>
                  <a:srgbClr val="000000"/>
                </a:solidFill>
                <a:latin typeface="Lato Bold"/>
                <a:ea typeface="Lato Bold"/>
                <a:cs typeface="Lato Bold"/>
                <a:sym typeface="Lato Bold"/>
              </a:rPr>
              <a:t> sin </a:t>
            </a:r>
            <a:r>
              <a:rPr lang="en-US" sz="2400" b="1" u="none" strike="noStrike" dirty="0" err="1">
                <a:solidFill>
                  <a:srgbClr val="000000"/>
                </a:solidFill>
                <a:latin typeface="Lato Bold"/>
                <a:ea typeface="Lato Bold"/>
                <a:cs typeface="Lato Bold"/>
                <a:sym typeface="Lato Bold"/>
              </a:rPr>
              <a:t>egen</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professionella</a:t>
            </a:r>
            <a:r>
              <a:rPr lang="en-US" sz="2400" b="1" u="none" strike="noStrike" dirty="0">
                <a:solidFill>
                  <a:srgbClr val="000000"/>
                </a:solidFill>
                <a:latin typeface="Lato Bold"/>
                <a:ea typeface="Lato Bold"/>
                <a:cs typeface="Lato Bold"/>
                <a:sym typeface="Lato Bold"/>
              </a:rPr>
              <a:t> intuition, </a:t>
            </a:r>
            <a:r>
              <a:rPr lang="en-US" sz="2400" b="1" u="none" strike="noStrike" dirty="0" err="1">
                <a:solidFill>
                  <a:srgbClr val="000000"/>
                </a:solidFill>
                <a:latin typeface="Lato Bold"/>
                <a:ea typeface="Lato Bold"/>
                <a:cs typeface="Lato Bold"/>
                <a:sym typeface="Lato Bold"/>
              </a:rPr>
              <a:t>även</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när</a:t>
            </a:r>
            <a:r>
              <a:rPr lang="en-US" sz="2400" b="1" u="none" strike="noStrike" dirty="0">
                <a:solidFill>
                  <a:srgbClr val="000000"/>
                </a:solidFill>
                <a:latin typeface="Lato Bold"/>
                <a:ea typeface="Lato Bold"/>
                <a:cs typeface="Lato Bold"/>
                <a:sym typeface="Lato Bold"/>
              </a:rPr>
              <a:t> AI </a:t>
            </a:r>
            <a:r>
              <a:rPr lang="en-US" sz="2400" b="1" u="none" strike="noStrike" dirty="0" err="1">
                <a:solidFill>
                  <a:srgbClr val="000000"/>
                </a:solidFill>
                <a:latin typeface="Lato Bold"/>
                <a:ea typeface="Lato Bold"/>
                <a:cs typeface="Lato Bold"/>
                <a:sym typeface="Lato Bold"/>
              </a:rPr>
              <a:t>kan</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vara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bristfällig</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eller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partisk</a:t>
            </a:r>
            <a:r>
              <a:rPr lang="en-US" sz="2400" b="1" u="none" strike="noStrike" dirty="0">
                <a:solidFill>
                  <a:srgbClr val="000000"/>
                </a:solidFill>
                <a:latin typeface="Lato Bold"/>
                <a:ea typeface="Lato Bold"/>
                <a:cs typeface="Lato Bold"/>
                <a:sym typeface="Lato Bold"/>
              </a:rPr>
              <a:t>.</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89163"/>
            <a:ext cx="6699895"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TITELLAYOUT</a:t>
            </a:r>
          </a:p>
        </p:txBody>
      </p:sp>
      <p:sp>
        <p:nvSpPr>
          <p:cNvPr id="3" name="TextBox 3"/>
          <p:cNvSpPr txBox="1"/>
          <p:nvPr/>
        </p:nvSpPr>
        <p:spPr>
          <a:xfrm>
            <a:off x="1028700" y="2141363"/>
            <a:ext cx="16230600"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För att bekämpa den "svarta lådan" måste vi kräva förklarbar artificiell intelligens (XAI). XAI är en uppsättning processer och metoder som gör det möjligt för användare att förstå och lita på resultaten som genereras av maskininlärningsalgoritmer.</a:t>
            </a:r>
          </a:p>
        </p:txBody>
      </p:sp>
      <p:grpSp>
        <p:nvGrpSpPr>
          <p:cNvPr id="4" name="Group 4"/>
          <p:cNvGrpSpPr/>
          <p:nvPr/>
        </p:nvGrpSpPr>
        <p:grpSpPr>
          <a:xfrm>
            <a:off x="1028700" y="985876"/>
            <a:ext cx="12830015" cy="1012622"/>
            <a:chOff x="0" y="0"/>
            <a:chExt cx="17106686" cy="1350162"/>
          </a:xfrm>
        </p:grpSpPr>
        <p:sp>
          <p:nvSpPr>
            <p:cNvPr id="5" name="Freeform 5"/>
            <p:cNvSpPr/>
            <p:nvPr/>
          </p:nvSpPr>
          <p:spPr>
            <a:xfrm>
              <a:off x="0" y="0"/>
              <a:ext cx="17106683" cy="1350159"/>
            </a:xfrm>
            <a:custGeom>
              <a:avLst/>
              <a:gdLst/>
              <a:ahLst/>
              <a:cxnLst/>
              <a:rect l="l" t="t" r="r" b="b"/>
              <a:pathLst>
                <a:path w="17106683" h="1350159">
                  <a:moveTo>
                    <a:pt x="0" y="0"/>
                  </a:moveTo>
                  <a:lnTo>
                    <a:pt x="17106683" y="0"/>
                  </a:lnTo>
                  <a:lnTo>
                    <a:pt x="17106683" y="1350159"/>
                  </a:lnTo>
                  <a:lnTo>
                    <a:pt x="0" y="1350159"/>
                  </a:lnTo>
                  <a:close/>
                </a:path>
              </a:pathLst>
            </a:custGeom>
            <a:blipFill>
              <a:blip r:embed="rId4">
                <a:alphaModFix amt="0"/>
              </a:blip>
              <a:stretch>
                <a:fillRect t="-139875" r="25640" b="-127277"/>
              </a:stretch>
            </a:blipFill>
          </p:spPr>
          <p:txBody>
            <a:bodyPr/>
            <a:lstStyle/>
            <a:p>
              <a:endParaRPr lang="es-ES"/>
            </a:p>
          </p:txBody>
        </p:sp>
        <p:sp>
          <p:nvSpPr>
            <p:cNvPr id="6" name="TextBox 6"/>
            <p:cNvSpPr txBox="1"/>
            <p:nvPr/>
          </p:nvSpPr>
          <p:spPr>
            <a:xfrm>
              <a:off x="0" y="9525"/>
              <a:ext cx="17106686"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FÖRKLARBARA PRINCIPER FÖR ARTIFICIELL INTELLIGENS (XAI)</a:t>
              </a:r>
            </a:p>
          </p:txBody>
        </p:sp>
      </p:grpSp>
      <p:sp>
        <p:nvSpPr>
          <p:cNvPr id="7" name="TextBox 7"/>
          <p:cNvSpPr txBox="1"/>
          <p:nvPr/>
        </p:nvSpPr>
        <p:spPr>
          <a:xfrm>
            <a:off x="1028700" y="3711454"/>
            <a:ext cx="5137490"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Grundläggande definition av XAI</a:t>
            </a:r>
          </a:p>
        </p:txBody>
      </p:sp>
      <p:sp>
        <p:nvSpPr>
          <p:cNvPr id="8" name="TextBox 8"/>
          <p:cNvSpPr txBox="1"/>
          <p:nvPr/>
        </p:nvSpPr>
        <p:spPr>
          <a:xfrm>
            <a:off x="1028700" y="4423553"/>
            <a:ext cx="4420013" cy="21717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Ett systems förmåga att ge en begriplig motivering för sitt resultat.</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Svara på frågan: "Varför gjorde AI det?"</a:t>
            </a:r>
          </a:p>
        </p:txBody>
      </p:sp>
      <p:sp>
        <p:nvSpPr>
          <p:cNvPr id="9" name="TextBox 9"/>
          <p:cNvSpPr txBox="1"/>
          <p:nvPr/>
        </p:nvSpPr>
        <p:spPr>
          <a:xfrm>
            <a:off x="6757453" y="3711454"/>
            <a:ext cx="9882283" cy="36195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Global transparens kontra lokal transparens</a:t>
            </a:r>
          </a:p>
        </p:txBody>
      </p:sp>
      <p:sp>
        <p:nvSpPr>
          <p:cNvPr id="10" name="TextBox 10"/>
          <p:cNvSpPr txBox="1"/>
          <p:nvPr/>
        </p:nvSpPr>
        <p:spPr>
          <a:xfrm>
            <a:off x="6386977" y="4750660"/>
            <a:ext cx="4673822" cy="361950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Global transparens (helhetsbilden):</a:t>
            </a:r>
            <a:r>
              <a:rPr lang="en-US" sz="2400" u="none" strike="noStrike">
                <a:solidFill>
                  <a:srgbClr val="000000"/>
                </a:solidFill>
                <a:latin typeface="Lato"/>
                <a:ea typeface="Lato"/>
                <a:cs typeface="Lato"/>
                <a:sym typeface="Lato"/>
              </a:rPr>
              <a:t> Förstå systemets allmänna "regler".</a:t>
            </a:r>
          </a:p>
          <a:p>
            <a:pPr marL="0" lvl="0" indent="0" algn="l">
              <a:lnSpc>
                <a:spcPts val="2879"/>
              </a:lnSpc>
              <a:spcBef>
                <a:spcPct val="0"/>
              </a:spcBef>
            </a:pPr>
            <a:endParaRPr lang="en-US" sz="2400" u="none" strike="noStrike">
              <a:solidFill>
                <a:srgbClr val="000000"/>
              </a:solidFill>
              <a:latin typeface="Lato"/>
              <a:ea typeface="Lato"/>
              <a:cs typeface="Lato"/>
              <a:sym typeface="Lato"/>
            </a:endParaRPr>
          </a:p>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Exempel: </a:t>
            </a:r>
            <a:r>
              <a:rPr lang="en-US" sz="2400" u="none" strike="noStrike">
                <a:solidFill>
                  <a:srgbClr val="000000"/>
                </a:solidFill>
                <a:latin typeface="Lato"/>
                <a:ea typeface="Lato"/>
                <a:cs typeface="Lato"/>
                <a:sym typeface="Lato"/>
              </a:rPr>
              <a:t>Att veta att en karriärinriktad AI vanligtvis tilldelar en vikt på 40 % till "tidigare erfarenhet", 40 % till "tekniska färdigheter" och 20 % till "geografisk plats".</a:t>
            </a:r>
          </a:p>
        </p:txBody>
      </p:sp>
      <p:grpSp>
        <p:nvGrpSpPr>
          <p:cNvPr id="11" name="Group 11"/>
          <p:cNvGrpSpPr/>
          <p:nvPr/>
        </p:nvGrpSpPr>
        <p:grpSpPr>
          <a:xfrm>
            <a:off x="11326304" y="4750660"/>
            <a:ext cx="744579" cy="3794931"/>
            <a:chOff x="0" y="0"/>
            <a:chExt cx="992772" cy="5059909"/>
          </a:xfrm>
        </p:grpSpPr>
        <p:sp>
          <p:nvSpPr>
            <p:cNvPr id="12" name="Freeform 12"/>
            <p:cNvSpPr/>
            <p:nvPr/>
          </p:nvSpPr>
          <p:spPr>
            <a:xfrm>
              <a:off x="0" y="0"/>
              <a:ext cx="992632" cy="5059934"/>
            </a:xfrm>
            <a:custGeom>
              <a:avLst/>
              <a:gdLst/>
              <a:ahLst/>
              <a:cxnLst/>
              <a:rect l="l" t="t" r="r" b="b"/>
              <a:pathLst>
                <a:path w="992632" h="5059934">
                  <a:moveTo>
                    <a:pt x="0" y="2529967"/>
                  </a:moveTo>
                  <a:lnTo>
                    <a:pt x="248158" y="2281809"/>
                  </a:lnTo>
                  <a:lnTo>
                    <a:pt x="248158" y="2405888"/>
                  </a:lnTo>
                  <a:lnTo>
                    <a:pt x="257429" y="2405888"/>
                  </a:lnTo>
                  <a:lnTo>
                    <a:pt x="257429" y="0"/>
                  </a:lnTo>
                  <a:lnTo>
                    <a:pt x="735203" y="0"/>
                  </a:lnTo>
                  <a:lnTo>
                    <a:pt x="735203" y="2405888"/>
                  </a:lnTo>
                  <a:lnTo>
                    <a:pt x="744474" y="2405888"/>
                  </a:lnTo>
                  <a:lnTo>
                    <a:pt x="744474" y="2281809"/>
                  </a:lnTo>
                  <a:lnTo>
                    <a:pt x="992632" y="2529967"/>
                  </a:lnTo>
                  <a:lnTo>
                    <a:pt x="744474" y="2778125"/>
                  </a:lnTo>
                  <a:lnTo>
                    <a:pt x="744474" y="2654046"/>
                  </a:lnTo>
                  <a:lnTo>
                    <a:pt x="735203" y="2654046"/>
                  </a:lnTo>
                  <a:lnTo>
                    <a:pt x="735203" y="5059934"/>
                  </a:lnTo>
                  <a:lnTo>
                    <a:pt x="257556" y="5059934"/>
                  </a:lnTo>
                  <a:lnTo>
                    <a:pt x="257556" y="2654046"/>
                  </a:lnTo>
                  <a:lnTo>
                    <a:pt x="248285" y="2654046"/>
                  </a:lnTo>
                  <a:lnTo>
                    <a:pt x="248285" y="2778125"/>
                  </a:lnTo>
                  <a:close/>
                </a:path>
              </a:pathLst>
            </a:custGeom>
            <a:solidFill>
              <a:srgbClr val="FE635B"/>
            </a:solidFill>
            <a:ln w="38100" cap="sq">
              <a:solidFill>
                <a:srgbClr val="6C2522"/>
              </a:solidFill>
              <a:prstDash val="solid"/>
              <a:miter/>
            </a:ln>
          </p:spPr>
          <p:txBody>
            <a:bodyPr/>
            <a:lstStyle/>
            <a:p>
              <a:endParaRPr lang="es-ES"/>
            </a:p>
          </p:txBody>
        </p:sp>
      </p:grpSp>
      <p:sp>
        <p:nvSpPr>
          <p:cNvPr id="13" name="TextBox 13"/>
          <p:cNvSpPr txBox="1"/>
          <p:nvPr/>
        </p:nvSpPr>
        <p:spPr>
          <a:xfrm>
            <a:off x="12406592" y="4709303"/>
            <a:ext cx="5136661" cy="3257550"/>
          </a:xfrm>
          <a:prstGeom prst="rect">
            <a:avLst/>
          </a:prstGeom>
        </p:spPr>
        <p:txBody>
          <a:bodyPr lIns="0" tIns="0" rIns="0" bIns="0" rtlCol="0" anchor="t">
            <a:spAutoFit/>
          </a:bodyPr>
          <a:lstStyle/>
          <a:p>
            <a:pPr marL="0" lvl="0" indent="0" algn="l">
              <a:lnSpc>
                <a:spcPts val="2880"/>
              </a:lnSpc>
              <a:spcBef>
                <a:spcPct val="0"/>
              </a:spcBef>
            </a:pPr>
            <a:r>
              <a:rPr lang="en-US" sz="2400" b="1" u="none" strike="noStrike">
                <a:solidFill>
                  <a:srgbClr val="000000"/>
                </a:solidFill>
                <a:latin typeface="Lato Bold"/>
                <a:ea typeface="Lato Bold"/>
                <a:cs typeface="Lato Bold"/>
                <a:sym typeface="Lato Bold"/>
              </a:rPr>
              <a:t>Transparens på lokal nivå (enskilt fall): </a:t>
            </a:r>
            <a:r>
              <a:rPr lang="en-US" sz="2400" u="none" strike="noStrike">
                <a:solidFill>
                  <a:srgbClr val="000000"/>
                </a:solidFill>
                <a:latin typeface="Lato"/>
                <a:ea typeface="Lato"/>
                <a:cs typeface="Lato"/>
                <a:sym typeface="Lato"/>
              </a:rPr>
              <a:t>Att förstå varför ett visst beslut fattades för en viss person.</a:t>
            </a:r>
          </a:p>
          <a:p>
            <a:pPr marL="0" lvl="0" indent="0" algn="l">
              <a:lnSpc>
                <a:spcPts val="2880"/>
              </a:lnSpc>
              <a:spcBef>
                <a:spcPct val="0"/>
              </a:spcBef>
            </a:pPr>
            <a:endParaRPr lang="en-US" sz="2400" u="none" strike="noStrike">
              <a:solidFill>
                <a:srgbClr val="000000"/>
              </a:solidFill>
              <a:latin typeface="Lato"/>
              <a:ea typeface="Lato"/>
              <a:cs typeface="Lato"/>
              <a:sym typeface="Lato"/>
            </a:endParaRPr>
          </a:p>
          <a:p>
            <a:pPr marL="0" lvl="0" indent="0" algn="l">
              <a:lnSpc>
                <a:spcPts val="2880"/>
              </a:lnSpc>
              <a:spcBef>
                <a:spcPct val="0"/>
              </a:spcBef>
            </a:pPr>
            <a:r>
              <a:rPr lang="en-US" sz="2400" b="1" u="none" strike="noStrike">
                <a:solidFill>
                  <a:srgbClr val="000000"/>
                </a:solidFill>
                <a:latin typeface="Lato Bold"/>
                <a:ea typeface="Lato Bold"/>
                <a:cs typeface="Lato Bold"/>
                <a:sym typeface="Lato Bold"/>
              </a:rPr>
              <a:t>Exempel: </a:t>
            </a:r>
            <a:r>
              <a:rPr lang="en-US" sz="2400" u="none" strike="noStrike">
                <a:solidFill>
                  <a:srgbClr val="000000"/>
                </a:solidFill>
                <a:latin typeface="Lato"/>
                <a:ea typeface="Lato"/>
                <a:cs typeface="Lato"/>
                <a:sym typeface="Lato"/>
              </a:rPr>
              <a:t>Förklara för Maria att AI:n föreslog att hon skulle studera "Grön energi" eftersom hon fick 95 % på sin senaste modul om elsäkerhet och 90 % på miljöföreskrifter.</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15357" y="0"/>
            <a:ext cx="9179719" cy="10297049"/>
            <a:chOff x="0" y="0"/>
            <a:chExt cx="12239625" cy="13729398"/>
          </a:xfrm>
        </p:grpSpPr>
        <p:sp>
          <p:nvSpPr>
            <p:cNvPr id="3" name="Freeform 3"/>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3"/>
              <a:stretch>
                <a:fillRect l="-9741" r="-9741"/>
              </a:stretch>
            </a:blipFill>
          </p:spPr>
          <p:txBody>
            <a:bodyPr/>
            <a:lstStyle/>
            <a:p>
              <a:endParaRPr lang="es-ES"/>
            </a:p>
          </p:txBody>
        </p:sp>
      </p:grpSp>
      <p:grpSp>
        <p:nvGrpSpPr>
          <p:cNvPr id="4" name="Group 4"/>
          <p:cNvGrpSpPr/>
          <p:nvPr/>
        </p:nvGrpSpPr>
        <p:grpSpPr>
          <a:xfrm>
            <a:off x="9144000" y="601875"/>
            <a:ext cx="8115300" cy="1012622"/>
            <a:chOff x="0" y="0"/>
            <a:chExt cx="10820400" cy="1350162"/>
          </a:xfrm>
        </p:grpSpPr>
        <p:sp>
          <p:nvSpPr>
            <p:cNvPr id="5" name="Freeform 5"/>
            <p:cNvSpPr/>
            <p:nvPr/>
          </p:nvSpPr>
          <p:spPr>
            <a:xfrm>
              <a:off x="0" y="0"/>
              <a:ext cx="10820405" cy="1350159"/>
            </a:xfrm>
            <a:custGeom>
              <a:avLst/>
              <a:gdLst/>
              <a:ahLst/>
              <a:cxnLst/>
              <a:rect l="l" t="t" r="r" b="b"/>
              <a:pathLst>
                <a:path w="10820405" h="1350159">
                  <a:moveTo>
                    <a:pt x="0" y="0"/>
                  </a:moveTo>
                  <a:lnTo>
                    <a:pt x="10820405" y="0"/>
                  </a:lnTo>
                  <a:lnTo>
                    <a:pt x="10820405" y="1350159"/>
                  </a:lnTo>
                  <a:lnTo>
                    <a:pt x="0" y="1350159"/>
                  </a:lnTo>
                  <a:close/>
                </a:path>
              </a:pathLst>
            </a:custGeom>
            <a:blipFill>
              <a:blip r:embed="rId4">
                <a:alphaModFix amt="0"/>
              </a:blip>
              <a:stretch>
                <a:fillRect t="-128393" r="-10206" b="-115795"/>
              </a:stretch>
            </a:blipFill>
          </p:spPr>
          <p:txBody>
            <a:bodyPr/>
            <a:lstStyle/>
            <a:p>
              <a:endParaRPr lang="es-ES"/>
            </a:p>
          </p:txBody>
        </p:sp>
        <p:sp>
          <p:nvSpPr>
            <p:cNvPr id="6" name="TextBox 6"/>
            <p:cNvSpPr txBox="1"/>
            <p:nvPr/>
          </p:nvSpPr>
          <p:spPr>
            <a:xfrm>
              <a:off x="0" y="9525"/>
              <a:ext cx="10820400"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TRÄNARENS ROLL SOM "ÖVERSÄTTARE"</a:t>
              </a:r>
            </a:p>
          </p:txBody>
        </p:sp>
      </p:grpSp>
      <p:sp>
        <p:nvSpPr>
          <p:cNvPr id="7" name="TextBox 7"/>
          <p:cNvSpPr txBox="1"/>
          <p:nvPr/>
        </p:nvSpPr>
        <p:spPr>
          <a:xfrm>
            <a:off x="9144000" y="1994083"/>
            <a:ext cx="8115300" cy="1676400"/>
          </a:xfrm>
          <a:prstGeom prst="rect">
            <a:avLst/>
          </a:prstGeom>
        </p:spPr>
        <p:txBody>
          <a:bodyPr lIns="0" tIns="0" rIns="0" bIns="0" rtlCol="0" anchor="t">
            <a:spAutoFit/>
          </a:bodyPr>
          <a:lstStyle/>
          <a:p>
            <a:pPr marL="0" lvl="0" indent="0" algn="just">
              <a:lnSpc>
                <a:spcPts val="2640"/>
              </a:lnSpc>
              <a:spcBef>
                <a:spcPct val="0"/>
              </a:spcBef>
            </a:pPr>
            <a:r>
              <a:rPr lang="en-US" sz="2200" u="none" strike="noStrike" dirty="0">
                <a:solidFill>
                  <a:srgbClr val="000000"/>
                </a:solidFill>
                <a:latin typeface="Lato Light"/>
                <a:ea typeface="Lato Light"/>
                <a:cs typeface="Lato Light"/>
                <a:sym typeface="Lato Light"/>
              </a:rPr>
              <a:t>Med </a:t>
            </a:r>
            <a:r>
              <a:rPr lang="en-US" sz="2200" u="none" strike="noStrike" dirty="0" err="1">
                <a:solidFill>
                  <a:srgbClr val="000000"/>
                </a:solidFill>
                <a:latin typeface="Lato Light"/>
                <a:ea typeface="Lato Light"/>
                <a:cs typeface="Lato Light"/>
                <a:sym typeface="Lato Light"/>
              </a:rPr>
              <a:t>tillkomsten</a:t>
            </a:r>
            <a:r>
              <a:rPr lang="en-US" sz="2200" u="none" strike="noStrike" dirty="0">
                <a:solidFill>
                  <a:srgbClr val="000000"/>
                </a:solidFill>
                <a:latin typeface="Lato Light"/>
                <a:ea typeface="Lato Light"/>
                <a:cs typeface="Lato Light"/>
                <a:sym typeface="Lato Light"/>
              </a:rPr>
              <a:t> av </a:t>
            </a:r>
            <a:r>
              <a:rPr lang="en-US" sz="2200" u="none" strike="noStrike" dirty="0" err="1">
                <a:solidFill>
                  <a:srgbClr val="000000"/>
                </a:solidFill>
                <a:latin typeface="Lato Light"/>
                <a:ea typeface="Lato Light"/>
                <a:cs typeface="Lato Light"/>
                <a:sym typeface="Lato Light"/>
              </a:rPr>
              <a:t>artificiell</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intelligens</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inom</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utbildningen</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förändras</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lärarens</a:t>
            </a:r>
            <a:r>
              <a:rPr lang="en-US" sz="2200" u="none" strike="noStrike" dirty="0">
                <a:solidFill>
                  <a:srgbClr val="000000"/>
                </a:solidFill>
                <a:latin typeface="Lato Light"/>
                <a:ea typeface="Lato Light"/>
                <a:cs typeface="Lato Light"/>
                <a:sym typeface="Lato Light"/>
              </a:rPr>
              <a:t> roll och </a:t>
            </a:r>
            <a:r>
              <a:rPr lang="en-US" sz="2200" u="none" strike="noStrike" dirty="0" err="1">
                <a:solidFill>
                  <a:srgbClr val="000000"/>
                </a:solidFill>
                <a:latin typeface="Lato Light"/>
                <a:ea typeface="Lato Light"/>
                <a:cs typeface="Lato Light"/>
                <a:sym typeface="Lato Light"/>
              </a:rPr>
              <a:t>går</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från</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att</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vara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en</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enkel</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informationsleverantör</a:t>
            </a:r>
            <a:r>
              <a:rPr lang="en-US" sz="2200" u="none" strike="noStrike" dirty="0">
                <a:solidFill>
                  <a:srgbClr val="000000"/>
                </a:solidFill>
                <a:latin typeface="Lato Light"/>
                <a:ea typeface="Lato Light"/>
                <a:cs typeface="Lato Light"/>
                <a:sym typeface="Lato Light"/>
              </a:rPr>
              <a:t>" till </a:t>
            </a:r>
            <a:r>
              <a:rPr lang="en-US" sz="2200" u="none" strike="noStrike" dirty="0" err="1">
                <a:solidFill>
                  <a:srgbClr val="000000"/>
                </a:solidFill>
                <a:latin typeface="Lato Light"/>
                <a:ea typeface="Lato Light"/>
                <a:cs typeface="Lato Light"/>
                <a:sym typeface="Lato Light"/>
              </a:rPr>
              <a:t>att</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vara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en</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etisk</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översättare</a:t>
            </a:r>
            <a:r>
              <a:rPr lang="en-US" sz="2200" u="none" strike="noStrike" dirty="0">
                <a:solidFill>
                  <a:srgbClr val="000000"/>
                </a:solidFill>
                <a:latin typeface="Lato Light"/>
                <a:ea typeface="Lato Light"/>
                <a:cs typeface="Lato Light"/>
                <a:sym typeface="Lato Light"/>
              </a:rPr>
              <a:t>. Deras </a:t>
            </a:r>
            <a:r>
              <a:rPr lang="en-US" sz="2200" u="none" strike="noStrike" dirty="0" err="1">
                <a:solidFill>
                  <a:srgbClr val="000000"/>
                </a:solidFill>
                <a:latin typeface="Lato Light"/>
                <a:ea typeface="Lato Light"/>
                <a:cs typeface="Lato Light"/>
                <a:sym typeface="Lato Light"/>
              </a:rPr>
              <a:t>uppgift</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är</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att</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överbrygga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klyftan</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mellan</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maskingenererad</a:t>
            </a:r>
            <a:r>
              <a:rPr lang="en-US" sz="2200" u="none" strike="noStrike" dirty="0">
                <a:solidFill>
                  <a:srgbClr val="000000"/>
                </a:solidFill>
                <a:latin typeface="Lato Light"/>
                <a:ea typeface="Lato Light"/>
                <a:cs typeface="Lato Light"/>
                <a:sym typeface="Lato Light"/>
              </a:rPr>
              <a:t> data och elevens </a:t>
            </a:r>
            <a:r>
              <a:rPr lang="en-US" sz="2200" u="none" strike="noStrike" dirty="0" err="1">
                <a:solidFill>
                  <a:srgbClr val="000000"/>
                </a:solidFill>
                <a:latin typeface="Lato Light"/>
                <a:ea typeface="Lato Light"/>
                <a:cs typeface="Lato Light"/>
                <a:sym typeface="Lato Light"/>
              </a:rPr>
              <a:t>mänskliga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erfarenhet</a:t>
            </a:r>
            <a:r>
              <a:rPr lang="en-US" sz="2200" u="none" strike="noStrike" dirty="0">
                <a:solidFill>
                  <a:srgbClr val="000000"/>
                </a:solidFill>
                <a:latin typeface="Lato Light"/>
                <a:ea typeface="Lato Light"/>
                <a:cs typeface="Lato Light"/>
                <a:sym typeface="Lato Light"/>
              </a:rPr>
              <a:t>.</a:t>
            </a:r>
          </a:p>
        </p:txBody>
      </p:sp>
      <p:sp>
        <p:nvSpPr>
          <p:cNvPr id="8" name="TextBox 8"/>
          <p:cNvSpPr txBox="1"/>
          <p:nvPr/>
        </p:nvSpPr>
        <p:spPr>
          <a:xfrm>
            <a:off x="9144000" y="4096208"/>
            <a:ext cx="8414223"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Strategier för att förklara AI-feedback</a:t>
            </a:r>
          </a:p>
        </p:txBody>
      </p:sp>
      <p:sp>
        <p:nvSpPr>
          <p:cNvPr id="9" name="TextBox 9"/>
          <p:cNvSpPr txBox="1"/>
          <p:nvPr/>
        </p:nvSpPr>
        <p:spPr>
          <a:xfrm>
            <a:off x="10358905" y="4671860"/>
            <a:ext cx="7417203" cy="1009650"/>
          </a:xfrm>
          <a:prstGeom prst="rect">
            <a:avLst/>
          </a:prstGeom>
        </p:spPr>
        <p:txBody>
          <a:bodyPr lIns="0" tIns="0" rIns="0" bIns="0" rtlCol="0" anchor="t">
            <a:spAutoFit/>
          </a:bodyPr>
          <a:lstStyle/>
          <a:p>
            <a:pPr marL="0" lvl="0" indent="0" algn="just">
              <a:lnSpc>
                <a:spcPts val="2640"/>
              </a:lnSpc>
              <a:spcBef>
                <a:spcPct val="0"/>
              </a:spcBef>
            </a:pPr>
            <a:r>
              <a:rPr lang="en-US" sz="2200" u="none" strike="noStrike">
                <a:solidFill>
                  <a:srgbClr val="000000"/>
                </a:solidFill>
                <a:latin typeface="Lato Light"/>
                <a:ea typeface="Lato Light"/>
                <a:cs typeface="Lato Light"/>
                <a:sym typeface="Lato Light"/>
              </a:rPr>
              <a:t>Avliva några myter om verktyget: Börja med att säga till studenten: "Vi använder AI för att analysera dina framstegsdata, men det är bara en pusselbit."</a:t>
            </a:r>
          </a:p>
        </p:txBody>
      </p:sp>
      <p:grpSp>
        <p:nvGrpSpPr>
          <p:cNvPr id="10" name="Group 10"/>
          <p:cNvGrpSpPr/>
          <p:nvPr/>
        </p:nvGrpSpPr>
        <p:grpSpPr>
          <a:xfrm>
            <a:off x="9160327" y="4810373"/>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12" name="Group 12"/>
          <p:cNvGrpSpPr/>
          <p:nvPr/>
        </p:nvGrpSpPr>
        <p:grpSpPr>
          <a:xfrm>
            <a:off x="9459612" y="4905681"/>
            <a:ext cx="409975" cy="863879"/>
            <a:chOff x="0" y="0"/>
            <a:chExt cx="546633" cy="1151839"/>
          </a:xfrm>
        </p:grpSpPr>
        <p:sp>
          <p:nvSpPr>
            <p:cNvPr id="13" name="Freeform 1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solidFill>
              <a:srgbClr val="FBB79D">
                <a:alpha val="0"/>
              </a:srgbClr>
            </a:solidFill>
          </p:spPr>
          <p:txBody>
            <a:bodyPr/>
            <a:lstStyle/>
            <a:p>
              <a:endParaRPr lang="es-ES"/>
            </a:p>
          </p:txBody>
        </p:sp>
        <p:sp>
          <p:nvSpPr>
            <p:cNvPr id="14" name="TextBox 1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sp>
        <p:nvSpPr>
          <p:cNvPr id="15" name="TextBox 15"/>
          <p:cNvSpPr txBox="1"/>
          <p:nvPr/>
        </p:nvSpPr>
        <p:spPr>
          <a:xfrm>
            <a:off x="10358905" y="6081175"/>
            <a:ext cx="7417203" cy="1676400"/>
          </a:xfrm>
          <a:prstGeom prst="rect">
            <a:avLst/>
          </a:prstGeom>
        </p:spPr>
        <p:txBody>
          <a:bodyPr lIns="0" tIns="0" rIns="0" bIns="0" rtlCol="0" anchor="t">
            <a:spAutoFit/>
          </a:bodyPr>
          <a:lstStyle/>
          <a:p>
            <a:pPr marL="0" lvl="0" indent="0" algn="just">
              <a:lnSpc>
                <a:spcPts val="2640"/>
              </a:lnSpc>
              <a:spcBef>
                <a:spcPct val="0"/>
              </a:spcBef>
            </a:pPr>
            <a:r>
              <a:rPr lang="en-US" sz="2200" u="none" strike="noStrike">
                <a:solidFill>
                  <a:srgbClr val="000000"/>
                </a:solidFill>
                <a:latin typeface="Lato Light"/>
                <a:ea typeface="Lato Light"/>
                <a:cs typeface="Lato Light"/>
                <a:sym typeface="Lato Light"/>
              </a:rPr>
              <a:t>Fokusera på "praktiska egenskaper": Prata inte om "data" utan om "inlärningsbeteenden". Istället för att säga "Ditt resultat är lågt", säg "Systemet upptäckte att du inte slutförde de tre senaste interaktiva testerna, vilket påverkar ditt förväntade resultat".</a:t>
            </a:r>
          </a:p>
        </p:txBody>
      </p:sp>
      <p:sp>
        <p:nvSpPr>
          <p:cNvPr id="16" name="TextBox 16"/>
          <p:cNvSpPr txBox="1"/>
          <p:nvPr/>
        </p:nvSpPr>
        <p:spPr>
          <a:xfrm>
            <a:off x="10324128" y="8120706"/>
            <a:ext cx="7417203" cy="1009650"/>
          </a:xfrm>
          <a:prstGeom prst="rect">
            <a:avLst/>
          </a:prstGeom>
        </p:spPr>
        <p:txBody>
          <a:bodyPr lIns="0" tIns="0" rIns="0" bIns="0" rtlCol="0" anchor="t">
            <a:spAutoFit/>
          </a:bodyPr>
          <a:lstStyle/>
          <a:p>
            <a:pPr marL="0" lvl="0" indent="0" algn="just">
              <a:lnSpc>
                <a:spcPts val="2640"/>
              </a:lnSpc>
              <a:spcBef>
                <a:spcPct val="0"/>
              </a:spcBef>
            </a:pPr>
            <a:r>
              <a:rPr lang="en-US" sz="2200" u="none" strike="noStrike">
                <a:solidFill>
                  <a:srgbClr val="000000"/>
                </a:solidFill>
                <a:latin typeface="Lato Light"/>
                <a:ea typeface="Lato Light"/>
                <a:cs typeface="Lato Light"/>
                <a:sym typeface="Lato Light"/>
              </a:rPr>
              <a:t>Uppmuntra skepticism: bjud in studenten att inte hålla med. Fråga: "AI:n tror att du skulle utmärka dig inom logistik. Stämmer det överens med din uppfattning om dina styrkor?"</a:t>
            </a:r>
          </a:p>
        </p:txBody>
      </p:sp>
      <p:grpSp>
        <p:nvGrpSpPr>
          <p:cNvPr id="17" name="Group 17"/>
          <p:cNvGrpSpPr/>
          <p:nvPr/>
        </p:nvGrpSpPr>
        <p:grpSpPr>
          <a:xfrm>
            <a:off x="9160327" y="6423784"/>
            <a:ext cx="1008555" cy="1010098"/>
            <a:chOff x="0" y="0"/>
            <a:chExt cx="1344740" cy="1346797"/>
          </a:xfrm>
        </p:grpSpPr>
        <p:sp>
          <p:nvSpPr>
            <p:cNvPr id="18" name="Freeform 18"/>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19" name="Group 19"/>
          <p:cNvGrpSpPr/>
          <p:nvPr/>
        </p:nvGrpSpPr>
        <p:grpSpPr>
          <a:xfrm>
            <a:off x="9459622" y="6525454"/>
            <a:ext cx="409975" cy="863879"/>
            <a:chOff x="0" y="0"/>
            <a:chExt cx="546633" cy="1151839"/>
          </a:xfrm>
        </p:grpSpPr>
        <p:sp>
          <p:nvSpPr>
            <p:cNvPr id="20" name="Freeform 20"/>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solidFill>
              <a:srgbClr val="FBB79D">
                <a:alpha val="0"/>
              </a:srgbClr>
            </a:solidFill>
          </p:spPr>
          <p:txBody>
            <a:bodyPr/>
            <a:lstStyle/>
            <a:p>
              <a:endParaRPr lang="es-ES"/>
            </a:p>
          </p:txBody>
        </p:sp>
        <p:sp>
          <p:nvSpPr>
            <p:cNvPr id="21" name="TextBox 21"/>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2" name="Group 22"/>
          <p:cNvGrpSpPr/>
          <p:nvPr/>
        </p:nvGrpSpPr>
        <p:grpSpPr>
          <a:xfrm>
            <a:off x="9144000" y="8081425"/>
            <a:ext cx="1008555" cy="1010098"/>
            <a:chOff x="0" y="0"/>
            <a:chExt cx="1344740" cy="1346797"/>
          </a:xfrm>
        </p:grpSpPr>
        <p:sp>
          <p:nvSpPr>
            <p:cNvPr id="23" name="Freeform 2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24" name="Group 24"/>
          <p:cNvGrpSpPr/>
          <p:nvPr/>
        </p:nvGrpSpPr>
        <p:grpSpPr>
          <a:xfrm>
            <a:off x="9443285" y="8170467"/>
            <a:ext cx="409975" cy="863879"/>
            <a:chOff x="0" y="0"/>
            <a:chExt cx="546633" cy="1151839"/>
          </a:xfrm>
        </p:grpSpPr>
        <p:sp>
          <p:nvSpPr>
            <p:cNvPr id="25" name="Freeform 25"/>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solidFill>
              <a:srgbClr val="FBB79D">
                <a:alpha val="0"/>
              </a:srgbClr>
            </a:solidFill>
          </p:spPr>
          <p:txBody>
            <a:bodyPr/>
            <a:lstStyle/>
            <a:p>
              <a:endParaRPr lang="es-ES"/>
            </a:p>
          </p:txBody>
        </p:sp>
        <p:sp>
          <p:nvSpPr>
            <p:cNvPr id="26" name="TextBox 26"/>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13696652"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PRAKTISK AKTIVITET: WORKSHOP I ÖVERSÄTTNING AV PARTITUR.</a:t>
            </a:r>
          </a:p>
        </p:txBody>
      </p:sp>
      <p:grpSp>
        <p:nvGrpSpPr>
          <p:cNvPr id="5" name="Group 5"/>
          <p:cNvGrpSpPr/>
          <p:nvPr/>
        </p:nvGrpSpPr>
        <p:grpSpPr>
          <a:xfrm>
            <a:off x="1028700" y="2294161"/>
            <a:ext cx="5737403" cy="672685"/>
            <a:chOff x="0" y="0"/>
            <a:chExt cx="7649870" cy="896914"/>
          </a:xfrm>
        </p:grpSpPr>
        <p:sp>
          <p:nvSpPr>
            <p:cNvPr id="6" name="Freeform 6"/>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7" name="TextBox 7"/>
            <p:cNvSpPr txBox="1"/>
            <p:nvPr/>
          </p:nvSpPr>
          <p:spPr>
            <a:xfrm>
              <a:off x="0" y="0"/>
              <a:ext cx="7649870" cy="896914"/>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Omfattning:</a:t>
              </a:r>
            </a:p>
          </p:txBody>
        </p:sp>
      </p:grpSp>
      <p:sp>
        <p:nvSpPr>
          <p:cNvPr id="8" name="TextBox 8"/>
          <p:cNvSpPr txBox="1"/>
          <p:nvPr/>
        </p:nvSpPr>
        <p:spPr>
          <a:xfrm>
            <a:off x="1028700" y="2966847"/>
            <a:ext cx="7502919"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Öva på att omvandla kalla, tekniska AI-resultat till lärorika och stödjande insikter.</a:t>
            </a:r>
          </a:p>
        </p:txBody>
      </p:sp>
      <p:grpSp>
        <p:nvGrpSpPr>
          <p:cNvPr id="9" name="Group 9"/>
          <p:cNvGrpSpPr/>
          <p:nvPr/>
        </p:nvGrpSpPr>
        <p:grpSpPr>
          <a:xfrm>
            <a:off x="1028700" y="3778208"/>
            <a:ext cx="5737403" cy="672685"/>
            <a:chOff x="0" y="0"/>
            <a:chExt cx="7649870" cy="896914"/>
          </a:xfrm>
        </p:grpSpPr>
        <p:sp>
          <p:nvSpPr>
            <p:cNvPr id="10" name="Freeform 10"/>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1" name="TextBox 11"/>
            <p:cNvSpPr txBox="1"/>
            <p:nvPr/>
          </p:nvSpPr>
          <p:spPr>
            <a:xfrm>
              <a:off x="0" y="0"/>
              <a:ext cx="7649870" cy="896914"/>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Scenario:</a:t>
              </a:r>
            </a:p>
          </p:txBody>
        </p:sp>
      </p:grpSp>
      <p:sp>
        <p:nvSpPr>
          <p:cNvPr id="12" name="TextBox 12"/>
          <p:cNvSpPr txBox="1"/>
          <p:nvPr/>
        </p:nvSpPr>
        <p:spPr>
          <a:xfrm>
            <a:off x="1028700" y="4450893"/>
            <a:ext cx="7502919"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Du använder ett verktyg för "kompetensmatchning". Verktyget ger följande tekniska resultat för en student vid namn Alex, som vill bli maskiningenjör.</a:t>
            </a:r>
          </a:p>
        </p:txBody>
      </p:sp>
      <p:grpSp>
        <p:nvGrpSpPr>
          <p:cNvPr id="13" name="Group 13"/>
          <p:cNvGrpSpPr/>
          <p:nvPr/>
        </p:nvGrpSpPr>
        <p:grpSpPr>
          <a:xfrm>
            <a:off x="1028700" y="6052187"/>
            <a:ext cx="5737403" cy="672685"/>
            <a:chOff x="0" y="0"/>
            <a:chExt cx="7649870" cy="896914"/>
          </a:xfrm>
        </p:grpSpPr>
        <p:sp>
          <p:nvSpPr>
            <p:cNvPr id="14" name="Freeform 14"/>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5" name="TextBox 15"/>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AI-resultat:</a:t>
              </a:r>
            </a:p>
          </p:txBody>
        </p:sp>
      </p:grpSp>
      <p:sp>
        <p:nvSpPr>
          <p:cNvPr id="16" name="TextBox 16"/>
          <p:cNvSpPr txBox="1"/>
          <p:nvPr/>
        </p:nvSpPr>
        <p:spPr>
          <a:xfrm>
            <a:off x="1028700" y="6810598"/>
            <a:ext cx="7401837" cy="1085850"/>
          </a:xfrm>
          <a:prstGeom prst="rect">
            <a:avLst/>
          </a:prstGeom>
        </p:spPr>
        <p:txBody>
          <a:bodyPr lIns="0" tIns="0" rIns="0" bIns="0" rtlCol="0" anchor="t">
            <a:spAutoFit/>
          </a:bodyPr>
          <a:lstStyle/>
          <a:p>
            <a:pPr marL="0" lvl="0" indent="0" algn="just">
              <a:lnSpc>
                <a:spcPts val="2879"/>
              </a:lnSpc>
              <a:spcBef>
                <a:spcPct val="0"/>
              </a:spcBef>
            </a:pPr>
            <a:r>
              <a:rPr lang="en-US" sz="2400" i="1" u="none" strike="noStrike">
                <a:solidFill>
                  <a:srgbClr val="53575E"/>
                </a:solidFill>
                <a:latin typeface="Lato Light Italics"/>
                <a:ea typeface="Lato Light Italics"/>
                <a:cs typeface="Lato Light Italics"/>
                <a:sym typeface="Lato Light Italics"/>
              </a:rPr>
              <a:t>Användar-ID 445. Konfidensnivå: 0,62. Negativ korrelation: Verbal kommunikation (-0,4). Positiv korrelation: Manuell fingerfärdighet (+0,8).</a:t>
            </a:r>
          </a:p>
        </p:txBody>
      </p:sp>
      <p:grpSp>
        <p:nvGrpSpPr>
          <p:cNvPr id="17" name="Group 17"/>
          <p:cNvGrpSpPr/>
          <p:nvPr/>
        </p:nvGrpSpPr>
        <p:grpSpPr>
          <a:xfrm>
            <a:off x="1028700" y="8078593"/>
            <a:ext cx="6021257" cy="672685"/>
            <a:chOff x="0" y="0"/>
            <a:chExt cx="8028343" cy="896914"/>
          </a:xfrm>
        </p:grpSpPr>
        <p:sp>
          <p:nvSpPr>
            <p:cNvPr id="18" name="Freeform 18"/>
            <p:cNvSpPr/>
            <p:nvPr/>
          </p:nvSpPr>
          <p:spPr>
            <a:xfrm>
              <a:off x="0" y="0"/>
              <a:ext cx="8028349" cy="896916"/>
            </a:xfrm>
            <a:custGeom>
              <a:avLst/>
              <a:gdLst/>
              <a:ahLst/>
              <a:cxnLst/>
              <a:rect l="l" t="t" r="r" b="b"/>
              <a:pathLst>
                <a:path w="8028349" h="896916">
                  <a:moveTo>
                    <a:pt x="0" y="0"/>
                  </a:moveTo>
                  <a:lnTo>
                    <a:pt x="8028349" y="0"/>
                  </a:lnTo>
                  <a:lnTo>
                    <a:pt x="8028349" y="896916"/>
                  </a:lnTo>
                  <a:lnTo>
                    <a:pt x="0" y="896916"/>
                  </a:lnTo>
                  <a:close/>
                </a:path>
              </a:pathLst>
            </a:custGeom>
            <a:blipFill>
              <a:blip r:embed="rId5">
                <a:alphaModFix amt="0"/>
              </a:blip>
              <a:stretch>
                <a:fillRect t="-124411" b="-124411"/>
              </a:stretch>
            </a:blipFill>
          </p:spPr>
          <p:txBody>
            <a:bodyPr/>
            <a:lstStyle/>
            <a:p>
              <a:endParaRPr lang="es-ES"/>
            </a:p>
          </p:txBody>
        </p:sp>
        <p:sp>
          <p:nvSpPr>
            <p:cNvPr id="19" name="TextBox 19"/>
            <p:cNvSpPr txBox="1"/>
            <p:nvPr/>
          </p:nvSpPr>
          <p:spPr>
            <a:xfrm>
              <a:off x="0" y="0"/>
              <a:ext cx="8028343"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Din uppgift:</a:t>
              </a:r>
            </a:p>
          </p:txBody>
        </p:sp>
      </p:grpSp>
      <p:sp>
        <p:nvSpPr>
          <p:cNvPr id="20" name="TextBox 20"/>
          <p:cNvSpPr txBox="1"/>
          <p:nvPr/>
        </p:nvSpPr>
        <p:spPr>
          <a:xfrm>
            <a:off x="1028700" y="8837821"/>
            <a:ext cx="7382787"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Skriv om denna "svarta låda"-data till en personcentrerad förklaring, som den du skulle ge Alex under en mentorssession.</a:t>
            </a:r>
          </a:p>
        </p:txBody>
      </p:sp>
      <p:grpSp>
        <p:nvGrpSpPr>
          <p:cNvPr id="21" name="Group 21"/>
          <p:cNvGrpSpPr/>
          <p:nvPr/>
        </p:nvGrpSpPr>
        <p:grpSpPr>
          <a:xfrm>
            <a:off x="9338614" y="2279691"/>
            <a:ext cx="6506680" cy="672685"/>
            <a:chOff x="0" y="0"/>
            <a:chExt cx="8675573" cy="896914"/>
          </a:xfrm>
        </p:grpSpPr>
        <p:sp>
          <p:nvSpPr>
            <p:cNvPr id="22" name="Freeform 22"/>
            <p:cNvSpPr/>
            <p:nvPr/>
          </p:nvSpPr>
          <p:spPr>
            <a:xfrm>
              <a:off x="0" y="0"/>
              <a:ext cx="8675573" cy="896916"/>
            </a:xfrm>
            <a:custGeom>
              <a:avLst/>
              <a:gdLst/>
              <a:ahLst/>
              <a:cxnLst/>
              <a:rect l="l" t="t" r="r" b="b"/>
              <a:pathLst>
                <a:path w="8675573" h="896916">
                  <a:moveTo>
                    <a:pt x="0" y="0"/>
                  </a:moveTo>
                  <a:lnTo>
                    <a:pt x="8675573" y="0"/>
                  </a:lnTo>
                  <a:lnTo>
                    <a:pt x="8675573" y="896916"/>
                  </a:lnTo>
                  <a:lnTo>
                    <a:pt x="0" y="896916"/>
                  </a:lnTo>
                  <a:close/>
                </a:path>
              </a:pathLst>
            </a:custGeom>
            <a:blipFill>
              <a:blip r:embed="rId5">
                <a:alphaModFix amt="0"/>
              </a:blip>
              <a:stretch>
                <a:fillRect t="-138472" b="-138472"/>
              </a:stretch>
            </a:blipFill>
          </p:spPr>
          <p:txBody>
            <a:bodyPr/>
            <a:lstStyle/>
            <a:p>
              <a:endParaRPr lang="es-ES"/>
            </a:p>
          </p:txBody>
        </p:sp>
        <p:sp>
          <p:nvSpPr>
            <p:cNvPr id="23" name="TextBox 23"/>
            <p:cNvSpPr txBox="1"/>
            <p:nvPr/>
          </p:nvSpPr>
          <p:spPr>
            <a:xfrm>
              <a:off x="0" y="0"/>
              <a:ext cx="8675573" cy="896914"/>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Fas 1 (Identifiera logiken):</a:t>
              </a:r>
            </a:p>
          </p:txBody>
        </p:sp>
      </p:grpSp>
      <p:sp>
        <p:nvSpPr>
          <p:cNvPr id="24" name="TextBox 24"/>
          <p:cNvSpPr txBox="1"/>
          <p:nvPr/>
        </p:nvSpPr>
        <p:spPr>
          <a:xfrm>
            <a:off x="9352416" y="2934373"/>
            <a:ext cx="7906884"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AI värdesätter dina manuella färdigheter (manuell fingerfärdighet), men den handlar om dina språk-/interaktionsfärdigheter (verbal kommunikation).</a:t>
            </a:r>
          </a:p>
        </p:txBody>
      </p:sp>
      <p:grpSp>
        <p:nvGrpSpPr>
          <p:cNvPr id="25" name="Group 25"/>
          <p:cNvGrpSpPr/>
          <p:nvPr/>
        </p:nvGrpSpPr>
        <p:grpSpPr>
          <a:xfrm>
            <a:off x="9310039" y="4153920"/>
            <a:ext cx="6785858" cy="672686"/>
            <a:chOff x="0" y="0"/>
            <a:chExt cx="9047810" cy="896914"/>
          </a:xfrm>
        </p:grpSpPr>
        <p:sp>
          <p:nvSpPr>
            <p:cNvPr id="26" name="Freeform 26"/>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27" name="TextBox 27"/>
            <p:cNvSpPr txBox="1"/>
            <p:nvPr/>
          </p:nvSpPr>
          <p:spPr>
            <a:xfrm>
              <a:off x="0" y="0"/>
              <a:ext cx="904781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Fas 2 (Översättningen):</a:t>
              </a:r>
            </a:p>
          </p:txBody>
        </p:sp>
      </p:grpSp>
      <p:sp>
        <p:nvSpPr>
          <p:cNvPr id="28" name="TextBox 28"/>
          <p:cNvSpPr txBox="1"/>
          <p:nvPr/>
        </p:nvSpPr>
        <p:spPr>
          <a:xfrm>
            <a:off x="9310039" y="4826605"/>
            <a:ext cx="7949261" cy="21717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Ditt svar bör vara: "Alex, analysen visar att du har en stor naturlig talang för den praktiska sidan av mekanik; systemet gav dig ett mycket högt betyg inom detta område. Det tyder dock på att du, för att lyckas i en modern verkstad, kanske vill förbättra hur du förklarar tekniska problem för kunder, eftersom detta är ett område där vi kan hjälpa dig att växa."</a:t>
            </a:r>
          </a:p>
        </p:txBody>
      </p:sp>
      <p:grpSp>
        <p:nvGrpSpPr>
          <p:cNvPr id="29" name="Group 29"/>
          <p:cNvGrpSpPr/>
          <p:nvPr/>
        </p:nvGrpSpPr>
        <p:grpSpPr>
          <a:xfrm>
            <a:off x="9338614" y="7626955"/>
            <a:ext cx="6785858" cy="672685"/>
            <a:chOff x="0" y="0"/>
            <a:chExt cx="9047810" cy="896914"/>
          </a:xfrm>
        </p:grpSpPr>
        <p:sp>
          <p:nvSpPr>
            <p:cNvPr id="30" name="Freeform 30"/>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31" name="TextBox 31"/>
            <p:cNvSpPr txBox="1"/>
            <p:nvPr/>
          </p:nvSpPr>
          <p:spPr>
            <a:xfrm>
              <a:off x="0" y="0"/>
              <a:ext cx="9047810" cy="896914"/>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Fråga för reflektion:</a:t>
              </a:r>
            </a:p>
          </p:txBody>
        </p:sp>
      </p:grpSp>
      <p:sp>
        <p:nvSpPr>
          <p:cNvPr id="32" name="TextBox 32"/>
          <p:cNvSpPr txBox="1"/>
          <p:nvPr/>
        </p:nvSpPr>
        <p:spPr>
          <a:xfrm>
            <a:off x="9352416" y="8428697"/>
            <a:ext cx="7906884"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Hur ger denna "översatta" version Alex mer makt än att bara visa honom poängen "0,62"?</a:t>
            </a:r>
          </a:p>
        </p:txBody>
      </p:sp>
      <p:sp>
        <p:nvSpPr>
          <p:cNvPr id="33" name="AutoShape 33"/>
          <p:cNvSpPr/>
          <p:nvPr/>
        </p:nvSpPr>
        <p:spPr>
          <a:xfrm>
            <a:off x="8854399" y="2294161"/>
            <a:ext cx="57154" cy="7668879"/>
          </a:xfrm>
          <a:prstGeom prst="line">
            <a:avLst/>
          </a:prstGeom>
          <a:ln w="28575" cap="rnd">
            <a:solidFill>
              <a:srgbClr val="FE635B"/>
            </a:solidFill>
            <a:prstDash val="solid"/>
            <a:headEnd type="none" w="sm" len="sm"/>
            <a:tailEnd type="none" w="sm" len="sm"/>
          </a:ln>
        </p:spPr>
        <p:txBody>
          <a:bodyPr/>
          <a:lstStyle/>
          <a:p>
            <a:endParaRPr lang="es-ES"/>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9153" y="2764910"/>
            <a:ext cx="6276534" cy="4548759"/>
          </a:xfrm>
          <a:prstGeom prst="rect">
            <a:avLst/>
          </a:prstGeom>
        </p:spPr>
        <p:txBody>
          <a:bodyPr lIns="0" tIns="0" rIns="0" bIns="0" rtlCol="0" anchor="t">
            <a:spAutoFit/>
          </a:bodyPr>
          <a:lstStyle/>
          <a:p>
            <a:pPr marL="0" lvl="0" indent="0" algn="l">
              <a:lnSpc>
                <a:spcPts val="7128"/>
              </a:lnSpc>
              <a:spcBef>
                <a:spcPct val="0"/>
              </a:spcBef>
            </a:pPr>
            <a:r>
              <a:rPr lang="en-US" sz="6600" u="none" strike="noStrike">
                <a:solidFill>
                  <a:srgbClr val="000000"/>
                </a:solidFill>
                <a:latin typeface="Oswald"/>
                <a:ea typeface="Oswald"/>
                <a:cs typeface="Oswald"/>
                <a:sym typeface="Oswald"/>
              </a:rPr>
              <a:t>ENHET 2: </a:t>
            </a:r>
          </a:p>
          <a:p>
            <a:pPr marL="0" lvl="0" indent="0" algn="l">
              <a:lnSpc>
                <a:spcPts val="7128"/>
              </a:lnSpc>
              <a:spcBef>
                <a:spcPct val="0"/>
              </a:spcBef>
            </a:pPr>
            <a:r>
              <a:rPr lang="en-US" sz="6600" u="none" strike="noStrike">
                <a:solidFill>
                  <a:srgbClr val="000000"/>
                </a:solidFill>
                <a:latin typeface="Oswald"/>
                <a:ea typeface="Oswald"/>
                <a:cs typeface="Oswald"/>
                <a:sym typeface="Oswald"/>
              </a:rPr>
              <a:t>ALGORITMISK JÄMLIKHET OCH BIASDETEKTERING I FORTBILDNING</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95307" y="3979067"/>
            <a:ext cx="6699895" cy="331851"/>
          </a:xfrm>
          <a:prstGeom prst="rect">
            <a:avLst/>
          </a:prstGeom>
        </p:spPr>
        <p:txBody>
          <a:bodyPr lIns="0" tIns="0" rIns="0" bIns="0" rtlCol="0" anchor="t">
            <a:spAutoFit/>
          </a:bodyPr>
          <a:lstStyle/>
          <a:p>
            <a:pPr marL="0" lvl="0" indent="0" algn="l">
              <a:lnSpc>
                <a:spcPts val="2592"/>
              </a:lnSpc>
              <a:spcBef>
                <a:spcPct val="0"/>
              </a:spcBef>
            </a:pPr>
            <a:r>
              <a:rPr lang="en-US" sz="2400" u="none" strike="noStrike">
                <a:solidFill>
                  <a:srgbClr val="FFFFFF"/>
                </a:solidFill>
                <a:latin typeface="Lato Light"/>
                <a:ea typeface="Lato Light"/>
                <a:cs typeface="Lato Light"/>
                <a:sym typeface="Lato Light"/>
              </a:rPr>
              <a:t>TITELLAYOUT</a:t>
            </a:r>
          </a:p>
        </p:txBody>
      </p:sp>
      <p:grpSp>
        <p:nvGrpSpPr>
          <p:cNvPr id="3" name="Group 3"/>
          <p:cNvGrpSpPr/>
          <p:nvPr/>
        </p:nvGrpSpPr>
        <p:grpSpPr>
          <a:xfrm>
            <a:off x="1028700" y="2041322"/>
            <a:ext cx="16924982" cy="723470"/>
            <a:chOff x="0" y="0"/>
            <a:chExt cx="22566643" cy="964626"/>
          </a:xfrm>
        </p:grpSpPr>
        <p:sp>
          <p:nvSpPr>
            <p:cNvPr id="4" name="Freeform 4"/>
            <p:cNvSpPr/>
            <p:nvPr/>
          </p:nvSpPr>
          <p:spPr>
            <a:xfrm>
              <a:off x="0" y="0"/>
              <a:ext cx="22566640" cy="964623"/>
            </a:xfrm>
            <a:custGeom>
              <a:avLst/>
              <a:gdLst/>
              <a:ahLst/>
              <a:cxnLst/>
              <a:rect l="l" t="t" r="r" b="b"/>
              <a:pathLst>
                <a:path w="22566640" h="964623">
                  <a:moveTo>
                    <a:pt x="0" y="0"/>
                  </a:moveTo>
                  <a:lnTo>
                    <a:pt x="22566640" y="0"/>
                  </a:lnTo>
                  <a:lnTo>
                    <a:pt x="22566640" y="964623"/>
                  </a:lnTo>
                  <a:lnTo>
                    <a:pt x="0" y="964623"/>
                  </a:lnTo>
                  <a:close/>
                </a:path>
              </a:pathLst>
            </a:custGeom>
            <a:blipFill>
              <a:blip r:embed="rId4">
                <a:alphaModFix amt="0"/>
              </a:blip>
              <a:stretch>
                <a:fillRect t="-405837" b="-405838"/>
              </a:stretch>
            </a:blipFill>
          </p:spPr>
          <p:txBody>
            <a:bodyPr/>
            <a:lstStyle/>
            <a:p>
              <a:endParaRPr lang="es-ES"/>
            </a:p>
          </p:txBody>
        </p:sp>
        <p:sp>
          <p:nvSpPr>
            <p:cNvPr id="5" name="TextBox 5"/>
            <p:cNvSpPr txBox="1"/>
            <p:nvPr/>
          </p:nvSpPr>
          <p:spPr>
            <a:xfrm>
              <a:off x="0" y="0"/>
              <a:ext cx="22566643" cy="964626"/>
            </a:xfrm>
            <a:prstGeom prst="rect">
              <a:avLst/>
            </a:prstGeom>
          </p:spPr>
          <p:txBody>
            <a:bodyPr lIns="0" tIns="0" rIns="0" bIns="0" rtlCol="0" anchor="ctr"/>
            <a:lstStyle/>
            <a:p>
              <a:pPr marL="0" lvl="0" indent="0" algn="l">
                <a:lnSpc>
                  <a:spcPts val="2880"/>
                </a:lnSpc>
                <a:spcBef>
                  <a:spcPct val="0"/>
                </a:spcBef>
              </a:pPr>
              <a:r>
                <a:rPr lang="en-US" sz="2400" i="1" u="none" strike="noStrike">
                  <a:solidFill>
                    <a:srgbClr val="000000"/>
                  </a:solidFill>
                  <a:latin typeface="Lato Light Italics"/>
                  <a:ea typeface="Lato Light Italics"/>
                  <a:cs typeface="Lato Light Italics"/>
                  <a:sym typeface="Lato Light Italics"/>
                </a:rPr>
                <a:t>Mål: Att identifiera källor till partiskhet och säkerställa opartiskhet i professionella resultat.</a:t>
              </a:r>
            </a:p>
          </p:txBody>
        </p:sp>
      </p:grpSp>
      <p:sp>
        <p:nvSpPr>
          <p:cNvPr id="6" name="TextBox 6"/>
          <p:cNvSpPr txBox="1"/>
          <p:nvPr/>
        </p:nvSpPr>
        <p:spPr>
          <a:xfrm>
            <a:off x="1028700" y="3854269"/>
            <a:ext cx="4287690"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Fördomar inom AI är inte ett "misslyckande", utan återspeglar ofta data och de personer som är involverade i dess skapande.</a:t>
            </a:r>
          </a:p>
        </p:txBody>
      </p:sp>
      <p:grpSp>
        <p:nvGrpSpPr>
          <p:cNvPr id="7" name="Group 7"/>
          <p:cNvGrpSpPr/>
          <p:nvPr/>
        </p:nvGrpSpPr>
        <p:grpSpPr>
          <a:xfrm>
            <a:off x="1028700" y="1028700"/>
            <a:ext cx="16069904" cy="1012622"/>
            <a:chOff x="0" y="0"/>
            <a:chExt cx="21426538" cy="1350162"/>
          </a:xfrm>
        </p:grpSpPr>
        <p:sp>
          <p:nvSpPr>
            <p:cNvPr id="8" name="Freeform 8"/>
            <p:cNvSpPr/>
            <p:nvPr/>
          </p:nvSpPr>
          <p:spPr>
            <a:xfrm>
              <a:off x="0" y="0"/>
              <a:ext cx="21426536" cy="1350159"/>
            </a:xfrm>
            <a:custGeom>
              <a:avLst/>
              <a:gdLst/>
              <a:ahLst/>
              <a:cxnLst/>
              <a:rect l="l" t="t" r="r" b="b"/>
              <a:pathLst>
                <a:path w="21426536" h="1350159">
                  <a:moveTo>
                    <a:pt x="0" y="0"/>
                  </a:moveTo>
                  <a:lnTo>
                    <a:pt x="21426536" y="0"/>
                  </a:lnTo>
                  <a:lnTo>
                    <a:pt x="21426536" y="1350159"/>
                  </a:lnTo>
                  <a:lnTo>
                    <a:pt x="0" y="1350159"/>
                  </a:lnTo>
                  <a:close/>
                </a:path>
              </a:pathLst>
            </a:custGeom>
            <a:blipFill>
              <a:blip r:embed="rId4">
                <a:alphaModFix amt="0"/>
              </a:blip>
              <a:stretch>
                <a:fillRect t="-265519" b="-252921"/>
              </a:stretch>
            </a:blipFill>
          </p:spPr>
          <p:txBody>
            <a:bodyPr/>
            <a:lstStyle/>
            <a:p>
              <a:endParaRPr lang="es-ES"/>
            </a:p>
          </p:txBody>
        </p:sp>
        <p:sp>
          <p:nvSpPr>
            <p:cNvPr id="9" name="TextBox 9"/>
            <p:cNvSpPr txBox="1"/>
            <p:nvPr/>
          </p:nvSpPr>
          <p:spPr>
            <a:xfrm>
              <a:off x="0" y="9525"/>
              <a:ext cx="21426538"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ALGORITMISK RÄTTVISA: IDENTIFIERA OCH MILDRA BIAS</a:t>
              </a:r>
            </a:p>
          </p:txBody>
        </p:sp>
      </p:grpSp>
      <p:sp>
        <p:nvSpPr>
          <p:cNvPr id="10" name="TextBox 10"/>
          <p:cNvSpPr txBox="1"/>
          <p:nvPr/>
        </p:nvSpPr>
        <p:spPr>
          <a:xfrm>
            <a:off x="1028700" y="3158844"/>
            <a:ext cx="5393436"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Rötterna till partiskhet inom AI</a:t>
            </a:r>
          </a:p>
        </p:txBody>
      </p:sp>
      <p:sp>
        <p:nvSpPr>
          <p:cNvPr id="11" name="TextBox 11"/>
          <p:cNvSpPr txBox="1"/>
          <p:nvPr/>
        </p:nvSpPr>
        <p:spPr>
          <a:xfrm>
            <a:off x="6240661" y="5359119"/>
            <a:ext cx="11018639" cy="18097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Designfördomar: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Detta händer när utvecklarnas kulturella perspektiv eller antaganden påverkar programvaran. Till exempel kan ett verktyg prioritera "betyg på standardiserade tester" framför "praktisk laboratorieerfarenhet" eftersom utvecklare lägger större värde på traditionella akademiska mätvärden än på professionella.</a:t>
            </a:r>
          </a:p>
        </p:txBody>
      </p:sp>
      <p:sp>
        <p:nvSpPr>
          <p:cNvPr id="12" name="TextBox 12"/>
          <p:cNvSpPr txBox="1"/>
          <p:nvPr/>
        </p:nvSpPr>
        <p:spPr>
          <a:xfrm>
            <a:off x="6240661" y="3158844"/>
            <a:ext cx="11018639" cy="18097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Dataförvrängning:</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Artificiell intelligens lär sig genom att observera det förflutna. Om en träningsdatauppsättning för "Framgångsrika ingenjörer" innehåller övervägande manliga CV:n på grund av historiska branschtrender, kommer AI:n att lära sig att det att vara man är en "framgångsfaktor" och kommer att bestraffa kvinnliga kandidater.</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71632" y="0"/>
            <a:ext cx="7516368" cy="10287000"/>
            <a:chOff x="0" y="0"/>
            <a:chExt cx="10021824" cy="13716000"/>
          </a:xfrm>
        </p:grpSpPr>
        <p:sp>
          <p:nvSpPr>
            <p:cNvPr id="3" name="Freeform 3"/>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4"/>
              <a:stretch>
                <a:fillRect l="-46441" r="-58850"/>
              </a:stretch>
            </a:blipFill>
          </p:spPr>
          <p:txBody>
            <a:bodyPr/>
            <a:lstStyle/>
            <a:p>
              <a:endParaRPr lang="es-ES"/>
            </a:p>
          </p:txBody>
        </p:sp>
      </p:grpSp>
      <p:grpSp>
        <p:nvGrpSpPr>
          <p:cNvPr id="4" name="Group 4"/>
          <p:cNvGrpSpPr/>
          <p:nvPr/>
        </p:nvGrpSpPr>
        <p:grpSpPr>
          <a:xfrm>
            <a:off x="1028700" y="1028700"/>
            <a:ext cx="8359140" cy="1012622"/>
            <a:chOff x="0" y="0"/>
            <a:chExt cx="11145520" cy="1350162"/>
          </a:xfrm>
        </p:grpSpPr>
        <p:sp>
          <p:nvSpPr>
            <p:cNvPr id="5" name="Freeform 5"/>
            <p:cNvSpPr/>
            <p:nvPr/>
          </p:nvSpPr>
          <p:spPr>
            <a:xfrm>
              <a:off x="0" y="0"/>
              <a:ext cx="11145522" cy="1350159"/>
            </a:xfrm>
            <a:custGeom>
              <a:avLst/>
              <a:gdLst/>
              <a:ahLst/>
              <a:cxnLst/>
              <a:rect l="l" t="t" r="r" b="b"/>
              <a:pathLst>
                <a:path w="11145522" h="1350159">
                  <a:moveTo>
                    <a:pt x="0" y="0"/>
                  </a:moveTo>
                  <a:lnTo>
                    <a:pt x="11145522" y="0"/>
                  </a:lnTo>
                  <a:lnTo>
                    <a:pt x="11145522" y="1350159"/>
                  </a:lnTo>
                  <a:lnTo>
                    <a:pt x="0" y="1350159"/>
                  </a:lnTo>
                  <a:close/>
                </a:path>
              </a:pathLst>
            </a:custGeom>
            <a:blipFill>
              <a:blip r:embed="rId5">
                <a:alphaModFix amt="0"/>
              </a:blip>
              <a:stretch>
                <a:fillRect t="-117147" b="-104549"/>
              </a:stretch>
            </a:blipFill>
          </p:spPr>
          <p:txBody>
            <a:bodyPr/>
            <a:lstStyle/>
            <a:p>
              <a:endParaRPr lang="es-ES"/>
            </a:p>
          </p:txBody>
        </p:sp>
        <p:sp>
          <p:nvSpPr>
            <p:cNvPr id="6" name="TextBox 6"/>
            <p:cNvSpPr txBox="1"/>
            <p:nvPr/>
          </p:nvSpPr>
          <p:spPr>
            <a:xfrm>
              <a:off x="0" y="9525"/>
              <a:ext cx="11145520"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PÅVERKAN PÅ CET-UTBILDNING</a:t>
              </a:r>
            </a:p>
          </p:txBody>
        </p:sp>
      </p:grpSp>
      <p:sp>
        <p:nvSpPr>
          <p:cNvPr id="7" name="TextBox 7"/>
          <p:cNvSpPr txBox="1"/>
          <p:nvPr/>
        </p:nvSpPr>
        <p:spPr>
          <a:xfrm>
            <a:off x="1035691" y="6153489"/>
            <a:ext cx="8869773" cy="217170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Fallstudie (guide):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Ett AI-baserat karriärrekommendationssystem rekommenderar systematiskt jobb inom "tjänstesektorn" till personer som inte har språket som modersmål, oavsett deras höga poäng på tekniska eller matematiska tester, eftersom det tolkar språkbarriärer som brist på teknisk fallenhet.</a:t>
            </a:r>
          </a:p>
        </p:txBody>
      </p:sp>
      <p:sp>
        <p:nvSpPr>
          <p:cNvPr id="8" name="TextBox 8"/>
          <p:cNvSpPr txBox="1"/>
          <p:nvPr/>
        </p:nvSpPr>
        <p:spPr>
          <a:xfrm>
            <a:off x="1035691" y="3569753"/>
            <a:ext cx="8722340" cy="18097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Förstärkningseffekten: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Artificiell intelligens replikerar inte bara fördomar, utan förstärker dem. En mänsklig rekryterare kan ha en liten partiskhet, men AI kan automatiskt eliminera tusentals kvalificerade kandidater från en given demografisk grupp på några sekunder.</a:t>
            </a:r>
          </a:p>
        </p:txBody>
      </p:sp>
      <p:sp>
        <p:nvSpPr>
          <p:cNvPr id="9" name="TextBox 9"/>
          <p:cNvSpPr txBox="1"/>
          <p:nvPr/>
        </p:nvSpPr>
        <p:spPr>
          <a:xfrm>
            <a:off x="1028700" y="2259297"/>
            <a:ext cx="910935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Inom yrkes- och teknisk utbildning kan fördomar få omedelbara konsekvenser för en elevs karriärväg:</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619992" y="1028700"/>
            <a:ext cx="8639308" cy="1012622"/>
            <a:chOff x="0" y="0"/>
            <a:chExt cx="11519078" cy="1350162"/>
          </a:xfrm>
        </p:grpSpPr>
        <p:sp>
          <p:nvSpPr>
            <p:cNvPr id="3" name="Freeform 3"/>
            <p:cNvSpPr/>
            <p:nvPr/>
          </p:nvSpPr>
          <p:spPr>
            <a:xfrm>
              <a:off x="0" y="0"/>
              <a:ext cx="11519080" cy="1350161"/>
            </a:xfrm>
            <a:custGeom>
              <a:avLst/>
              <a:gdLst/>
              <a:ahLst/>
              <a:cxnLst/>
              <a:rect l="l" t="t" r="r" b="b"/>
              <a:pathLst>
                <a:path w="11519080" h="1350161">
                  <a:moveTo>
                    <a:pt x="0" y="0"/>
                  </a:moveTo>
                  <a:lnTo>
                    <a:pt x="11519080" y="0"/>
                  </a:lnTo>
                  <a:lnTo>
                    <a:pt x="11519080" y="1350161"/>
                  </a:lnTo>
                  <a:lnTo>
                    <a:pt x="0" y="1350161"/>
                  </a:lnTo>
                  <a:close/>
                </a:path>
              </a:pathLst>
            </a:custGeom>
            <a:blipFill>
              <a:blip r:embed="rId4">
                <a:alphaModFix amt="0"/>
              </a:blip>
              <a:stretch>
                <a:fillRect t="-111228" r="7687" b="-95690"/>
              </a:stretch>
            </a:blipFill>
          </p:spPr>
          <p:txBody>
            <a:bodyPr/>
            <a:lstStyle/>
            <a:p>
              <a:endParaRPr lang="es-ES"/>
            </a:p>
          </p:txBody>
        </p:sp>
        <p:sp>
          <p:nvSpPr>
            <p:cNvPr id="4" name="TextBox 4"/>
            <p:cNvSpPr txBox="1"/>
            <p:nvPr/>
          </p:nvSpPr>
          <p:spPr>
            <a:xfrm>
              <a:off x="0" y="9525"/>
              <a:ext cx="11519078"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AKTIEANALYS: PRAKTISKA METODER</a:t>
              </a:r>
            </a:p>
          </p:txBody>
        </p:sp>
      </p:grpSp>
      <p:sp>
        <p:nvSpPr>
          <p:cNvPr id="5" name="TextBox 5"/>
          <p:cNvSpPr txBox="1"/>
          <p:nvPr/>
        </p:nvSpPr>
        <p:spPr>
          <a:xfrm>
            <a:off x="8619992" y="2928770"/>
            <a:ext cx="8639308"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Som CVET-utbildare måste du agera som första försvarslinjen mot diskriminerande verktyg.</a:t>
            </a:r>
          </a:p>
        </p:txBody>
      </p:sp>
      <p:sp>
        <p:nvSpPr>
          <p:cNvPr id="6" name="TextBox 6"/>
          <p:cNvSpPr txBox="1"/>
          <p:nvPr/>
        </p:nvSpPr>
        <p:spPr>
          <a:xfrm>
            <a:off x="8646905" y="4195403"/>
            <a:ext cx="8612395" cy="217170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Indata för stresstester: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Innan man implementerar ett verktyg är det en bra idé att introducera en serie "testprofiler" (till exempel en ung student, någon som byter karriär vid 50 års ålder, en student med funktionsnedsättning) med identiska förmågor för att verifiera om AI:n ger olika resultat.</a:t>
            </a:r>
          </a:p>
        </p:txBody>
      </p:sp>
      <p:sp>
        <p:nvSpPr>
          <p:cNvPr id="7" name="TextBox 7"/>
          <p:cNvSpPr txBox="1"/>
          <p:nvPr/>
        </p:nvSpPr>
        <p:spPr>
          <a:xfrm>
            <a:off x="8646905" y="6910028"/>
            <a:ext cx="8612395" cy="144780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Jämlikhet genom design: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Välj "Transparenta verktyg": programvara som låter dig visualisera vilka faktorer (ålder, geografisk plats, kvalifikationer) som har störst vikt i beslutsprocessen.</a:t>
            </a:r>
          </a:p>
        </p:txBody>
      </p:sp>
      <p:grpSp>
        <p:nvGrpSpPr>
          <p:cNvPr id="8" name="Group 8"/>
          <p:cNvGrpSpPr/>
          <p:nvPr/>
        </p:nvGrpSpPr>
        <p:grpSpPr>
          <a:xfrm>
            <a:off x="0" y="9525"/>
            <a:ext cx="8215312" cy="10277475"/>
            <a:chOff x="0" y="0"/>
            <a:chExt cx="10953750" cy="13703300"/>
          </a:xfrm>
        </p:grpSpPr>
        <p:sp>
          <p:nvSpPr>
            <p:cNvPr id="9" name="Freeform 9"/>
            <p:cNvSpPr/>
            <p:nvPr/>
          </p:nvSpPr>
          <p:spPr>
            <a:xfrm>
              <a:off x="0" y="0"/>
              <a:ext cx="10953750" cy="13703300"/>
            </a:xfrm>
            <a:custGeom>
              <a:avLst/>
              <a:gdLst/>
              <a:ahLst/>
              <a:cxnLst/>
              <a:rect l="l" t="t" r="r" b="b"/>
              <a:pathLst>
                <a:path w="10953750" h="13703300">
                  <a:moveTo>
                    <a:pt x="0" y="0"/>
                  </a:moveTo>
                  <a:lnTo>
                    <a:pt x="10953750" y="0"/>
                  </a:lnTo>
                  <a:lnTo>
                    <a:pt x="10953750" y="13703300"/>
                  </a:lnTo>
                  <a:lnTo>
                    <a:pt x="0" y="13703300"/>
                  </a:lnTo>
                  <a:lnTo>
                    <a:pt x="0" y="0"/>
                  </a:lnTo>
                  <a:close/>
                </a:path>
              </a:pathLst>
            </a:custGeom>
            <a:blipFill>
              <a:blip r:embed="rId5"/>
              <a:stretch>
                <a:fillRect l="-61200" r="-61201"/>
              </a:stretch>
            </a:blipFill>
          </p:spPr>
          <p:txBody>
            <a:bodyPr/>
            <a:lstStyle/>
            <a:p>
              <a:endParaRPr lang="es-ES"/>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898129"/>
            <a:ext cx="6240584" cy="3643884"/>
          </a:xfrm>
          <a:prstGeom prst="rect">
            <a:avLst/>
          </a:prstGeom>
        </p:spPr>
        <p:txBody>
          <a:bodyPr lIns="0" tIns="0" rIns="0" bIns="0" rtlCol="0" anchor="t">
            <a:spAutoFit/>
          </a:bodyPr>
          <a:lstStyle/>
          <a:p>
            <a:pPr marL="0" lvl="0" indent="0" algn="l">
              <a:lnSpc>
                <a:spcPts val="7128"/>
              </a:lnSpc>
              <a:spcBef>
                <a:spcPct val="0"/>
              </a:spcBef>
            </a:pPr>
            <a:r>
              <a:rPr lang="en-US" sz="6600" u="none" strike="noStrike">
                <a:solidFill>
                  <a:srgbClr val="000000"/>
                </a:solidFill>
                <a:latin typeface="Oswald"/>
                <a:ea typeface="Oswald"/>
                <a:cs typeface="Oswald"/>
                <a:sym typeface="Oswald"/>
              </a:rPr>
              <a:t>ENHET 3: </a:t>
            </a:r>
          </a:p>
          <a:p>
            <a:pPr marL="0" lvl="0" indent="0" algn="l">
              <a:lnSpc>
                <a:spcPts val="7128"/>
              </a:lnSpc>
              <a:spcBef>
                <a:spcPct val="0"/>
              </a:spcBef>
            </a:pPr>
            <a:r>
              <a:rPr lang="en-US" sz="6600" u="none" strike="noStrike">
                <a:solidFill>
                  <a:srgbClr val="000000"/>
                </a:solidFill>
                <a:latin typeface="Oswald"/>
                <a:ea typeface="Oswald"/>
                <a:cs typeface="Oswald"/>
                <a:sym typeface="Oswald"/>
              </a:rPr>
              <a:t>MÄNNISKOCENTRERAD ARTIFICIELL INTELLIGENS</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93691" y="0"/>
            <a:ext cx="8794309" cy="10287000"/>
            <a:chOff x="0" y="0"/>
            <a:chExt cx="11725745" cy="13716000"/>
          </a:xfrm>
        </p:grpSpPr>
        <p:sp>
          <p:nvSpPr>
            <p:cNvPr id="3" name="Freeform 3"/>
            <p:cNvSpPr/>
            <p:nvPr/>
          </p:nvSpPr>
          <p:spPr>
            <a:xfrm>
              <a:off x="0" y="0"/>
              <a:ext cx="11725783" cy="13716000"/>
            </a:xfrm>
            <a:custGeom>
              <a:avLst/>
              <a:gdLst/>
              <a:ahLst/>
              <a:cxnLst/>
              <a:rect l="l" t="t" r="r" b="b"/>
              <a:pathLst>
                <a:path w="11725783" h="13716000">
                  <a:moveTo>
                    <a:pt x="0" y="0"/>
                  </a:moveTo>
                  <a:lnTo>
                    <a:pt x="11725783" y="0"/>
                  </a:lnTo>
                  <a:lnTo>
                    <a:pt x="11725783" y="13716000"/>
                  </a:lnTo>
                  <a:lnTo>
                    <a:pt x="0" y="13716000"/>
                  </a:lnTo>
                  <a:lnTo>
                    <a:pt x="0" y="0"/>
                  </a:lnTo>
                  <a:close/>
                </a:path>
              </a:pathLst>
            </a:custGeom>
            <a:blipFill>
              <a:blip r:embed="rId4"/>
              <a:stretch>
                <a:fillRect l="-52083" r="-55868"/>
              </a:stretch>
            </a:blipFill>
          </p:spPr>
          <p:txBody>
            <a:bodyPr/>
            <a:lstStyle/>
            <a:p>
              <a:endParaRPr lang="es-ES"/>
            </a:p>
          </p:txBody>
        </p:sp>
      </p:grpSp>
      <p:grpSp>
        <p:nvGrpSpPr>
          <p:cNvPr id="4" name="Group 4"/>
          <p:cNvGrpSpPr/>
          <p:nvPr/>
        </p:nvGrpSpPr>
        <p:grpSpPr>
          <a:xfrm>
            <a:off x="1028700" y="3369183"/>
            <a:ext cx="8227905" cy="850697"/>
            <a:chOff x="0" y="0"/>
            <a:chExt cx="10970539" cy="1134263"/>
          </a:xfrm>
        </p:grpSpPr>
        <p:sp>
          <p:nvSpPr>
            <p:cNvPr id="5" name="Freeform 5"/>
            <p:cNvSpPr/>
            <p:nvPr/>
          </p:nvSpPr>
          <p:spPr>
            <a:xfrm>
              <a:off x="0" y="0"/>
              <a:ext cx="10970537" cy="1134260"/>
            </a:xfrm>
            <a:custGeom>
              <a:avLst/>
              <a:gdLst/>
              <a:ahLst/>
              <a:cxnLst/>
              <a:rect l="l" t="t" r="r" b="b"/>
              <a:pathLst>
                <a:path w="10970537" h="1134260">
                  <a:moveTo>
                    <a:pt x="0" y="0"/>
                  </a:moveTo>
                  <a:lnTo>
                    <a:pt x="10970537" y="0"/>
                  </a:lnTo>
                  <a:lnTo>
                    <a:pt x="10970537" y="1134260"/>
                  </a:lnTo>
                  <a:lnTo>
                    <a:pt x="0" y="1134260"/>
                  </a:lnTo>
                  <a:close/>
                </a:path>
              </a:pathLst>
            </a:custGeom>
            <a:blipFill>
              <a:blip r:embed="rId5">
                <a:alphaModFix amt="0"/>
              </a:blip>
              <a:stretch>
                <a:fillRect t="-174547" r="-15181" b="-159592"/>
              </a:stretch>
            </a:blipFill>
          </p:spPr>
          <p:txBody>
            <a:bodyPr/>
            <a:lstStyle/>
            <a:p>
              <a:endParaRPr lang="es-ES"/>
            </a:p>
          </p:txBody>
        </p:sp>
        <p:sp>
          <p:nvSpPr>
            <p:cNvPr id="6" name="TextBox 6"/>
            <p:cNvSpPr txBox="1"/>
            <p:nvPr/>
          </p:nvSpPr>
          <p:spPr>
            <a:xfrm>
              <a:off x="0" y="0"/>
              <a:ext cx="10970539" cy="1134263"/>
            </a:xfrm>
            <a:prstGeom prst="rect">
              <a:avLst/>
            </a:prstGeom>
          </p:spPr>
          <p:txBody>
            <a:bodyPr lIns="0" tIns="0" rIns="0" bIns="0" rtlCol="0" anchor="ctr"/>
            <a:lstStyle/>
            <a:p>
              <a:pPr marL="0" lvl="0" indent="0" algn="l">
                <a:lnSpc>
                  <a:spcPts val="2880"/>
                </a:lnSpc>
                <a:spcBef>
                  <a:spcPct val="0"/>
                </a:spcBef>
              </a:pPr>
              <a:r>
                <a:rPr lang="en-US" sz="2400" i="1" u="none" strike="noStrike">
                  <a:solidFill>
                    <a:srgbClr val="000000"/>
                  </a:solidFill>
                  <a:latin typeface="Lato Light Italics"/>
                  <a:ea typeface="Lato Light Italics"/>
                  <a:cs typeface="Lato Light Italics"/>
                  <a:sym typeface="Lato Light Italics"/>
                </a:rPr>
                <a:t>Mål: Att omdefiniera tränarens roll som den slutgiltiga beslutsfattaren.</a:t>
              </a:r>
            </a:p>
          </p:txBody>
        </p:sp>
      </p:grpSp>
      <p:sp>
        <p:nvSpPr>
          <p:cNvPr id="7" name="TextBox 7"/>
          <p:cNvSpPr txBox="1"/>
          <p:nvPr/>
        </p:nvSpPr>
        <p:spPr>
          <a:xfrm>
            <a:off x="1028700" y="4705485"/>
            <a:ext cx="8115300" cy="39814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Människocentrerad artificiell intelligens (HCAI) är en filosofi som sätter mänskliga behov och etik i centrum för den tekniska utvecklingen.</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Istället för att vara "chefen" fungerar AI som en "co-pilot". Det förbättrar instruktörens förmåga att anpassa lektionerna, men ersätter aldrig deras empati eller professionella omdöme.</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HCAI säkerställer att eleverna känner att de undervisas av en person som förstår deras specifika sammanhang, och inte av en kall algoritm.</a:t>
            </a:r>
          </a:p>
        </p:txBody>
      </p:sp>
      <p:grpSp>
        <p:nvGrpSpPr>
          <p:cNvPr id="8" name="Group 8"/>
          <p:cNvGrpSpPr/>
          <p:nvPr/>
        </p:nvGrpSpPr>
        <p:grpSpPr>
          <a:xfrm>
            <a:off x="1028700" y="1028700"/>
            <a:ext cx="8541325" cy="2288972"/>
            <a:chOff x="0" y="0"/>
            <a:chExt cx="11388433" cy="3051962"/>
          </a:xfrm>
        </p:grpSpPr>
        <p:sp>
          <p:nvSpPr>
            <p:cNvPr id="9" name="Freeform 9"/>
            <p:cNvSpPr/>
            <p:nvPr/>
          </p:nvSpPr>
          <p:spPr>
            <a:xfrm>
              <a:off x="0" y="0"/>
              <a:ext cx="11388436" cy="3051954"/>
            </a:xfrm>
            <a:custGeom>
              <a:avLst/>
              <a:gdLst/>
              <a:ahLst/>
              <a:cxnLst/>
              <a:rect l="l" t="t" r="r" b="b"/>
              <a:pathLst>
                <a:path w="11388436" h="3051954">
                  <a:moveTo>
                    <a:pt x="0" y="0"/>
                  </a:moveTo>
                  <a:lnTo>
                    <a:pt x="11388436" y="0"/>
                  </a:lnTo>
                  <a:lnTo>
                    <a:pt x="11388436" y="3051954"/>
                  </a:lnTo>
                  <a:lnTo>
                    <a:pt x="0" y="3051954"/>
                  </a:lnTo>
                  <a:close/>
                </a:path>
              </a:pathLst>
            </a:custGeom>
            <a:blipFill>
              <a:blip r:embed="rId5">
                <a:alphaModFix amt="0"/>
              </a:blip>
              <a:stretch>
                <a:fillRect t="-53375" b="7958"/>
              </a:stretch>
            </a:blipFill>
          </p:spPr>
          <p:txBody>
            <a:bodyPr/>
            <a:lstStyle/>
            <a:p>
              <a:endParaRPr lang="es-ES"/>
            </a:p>
          </p:txBody>
        </p:sp>
        <p:sp>
          <p:nvSpPr>
            <p:cNvPr id="10" name="TextBox 10"/>
            <p:cNvSpPr txBox="1"/>
            <p:nvPr/>
          </p:nvSpPr>
          <p:spPr>
            <a:xfrm>
              <a:off x="0" y="9525"/>
              <a:ext cx="11388433" cy="30424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MÄNNISKOCENTRERAD ARTIFICIELL INTELLIGENS: MODELLEN FÖR "MÄNSKLIG INTERAKTION"</a:t>
              </a:r>
            </a:p>
          </p:txBody>
        </p:sp>
      </p:gr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7262" y="1085850"/>
            <a:ext cx="164242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"MÄNNISKAN I LOOPEN" (HITL) JÄMFÖRT MED "MÄNNISKAN I LOOPEN"</a:t>
            </a:r>
          </a:p>
        </p:txBody>
      </p:sp>
      <p:sp>
        <p:nvSpPr>
          <p:cNvPr id="3" name="TextBox 3"/>
          <p:cNvSpPr txBox="1"/>
          <p:nvPr/>
        </p:nvSpPr>
        <p:spPr>
          <a:xfrm>
            <a:off x="1036501" y="1923517"/>
            <a:ext cx="16538800" cy="411861"/>
          </a:xfrm>
          <a:prstGeom prst="rect">
            <a:avLst/>
          </a:prstGeom>
        </p:spPr>
        <p:txBody>
          <a:bodyPr lIns="0" tIns="0" rIns="0" bIns="0" rtlCol="0" anchor="t">
            <a:spAutoFit/>
          </a:bodyPr>
          <a:lstStyle/>
          <a:p>
            <a:pPr marL="0" lvl="0" indent="0" algn="l">
              <a:lnSpc>
                <a:spcPts val="3311"/>
              </a:lnSpc>
              <a:spcBef>
                <a:spcPct val="0"/>
              </a:spcBef>
            </a:pPr>
            <a:r>
              <a:rPr lang="en-US" sz="2400" u="none" strike="noStrike">
                <a:solidFill>
                  <a:srgbClr val="000000"/>
                </a:solidFill>
                <a:latin typeface="Lato Light"/>
                <a:ea typeface="Lato Light"/>
                <a:cs typeface="Lato Light"/>
                <a:sym typeface="Lato Light"/>
              </a:rPr>
              <a:t>Att förstå dessa mönster hjälper tränare att sätta gränser för användningen av AI.</a:t>
            </a:r>
          </a:p>
        </p:txBody>
      </p:sp>
      <p:grpSp>
        <p:nvGrpSpPr>
          <p:cNvPr id="4" name="Group 4"/>
          <p:cNvGrpSpPr/>
          <p:nvPr/>
        </p:nvGrpSpPr>
        <p:grpSpPr>
          <a:xfrm>
            <a:off x="1036501" y="2482920"/>
            <a:ext cx="7741739" cy="4510554"/>
            <a:chOff x="0" y="0"/>
            <a:chExt cx="10322319" cy="6014072"/>
          </a:xfrm>
        </p:grpSpPr>
        <p:sp>
          <p:nvSpPr>
            <p:cNvPr id="5" name="Freeform 5"/>
            <p:cNvSpPr/>
            <p:nvPr/>
          </p:nvSpPr>
          <p:spPr>
            <a:xfrm>
              <a:off x="0" y="0"/>
              <a:ext cx="10322319" cy="6014174"/>
            </a:xfrm>
            <a:custGeom>
              <a:avLst/>
              <a:gdLst/>
              <a:ahLst/>
              <a:cxnLst/>
              <a:rect l="l" t="t" r="r" b="b"/>
              <a:pathLst>
                <a:path w="10322319" h="6014174">
                  <a:moveTo>
                    <a:pt x="0" y="1002422"/>
                  </a:moveTo>
                  <a:cubicBezTo>
                    <a:pt x="0" y="448725"/>
                    <a:pt x="447296" y="0"/>
                    <a:pt x="999229" y="0"/>
                  </a:cubicBezTo>
                  <a:lnTo>
                    <a:pt x="9323090" y="0"/>
                  </a:lnTo>
                  <a:cubicBezTo>
                    <a:pt x="9874903" y="0"/>
                    <a:pt x="10322319" y="448725"/>
                    <a:pt x="10322319" y="1002422"/>
                  </a:cubicBezTo>
                  <a:lnTo>
                    <a:pt x="10322319" y="5011747"/>
                  </a:lnTo>
                  <a:cubicBezTo>
                    <a:pt x="10322319" y="5565323"/>
                    <a:pt x="9875023" y="6014174"/>
                    <a:pt x="9323090" y="6014174"/>
                  </a:cubicBezTo>
                  <a:lnTo>
                    <a:pt x="999229" y="6014174"/>
                  </a:lnTo>
                  <a:cubicBezTo>
                    <a:pt x="447296" y="6014048"/>
                    <a:pt x="0" y="5565323"/>
                    <a:pt x="0" y="5011747"/>
                  </a:cubicBezTo>
                  <a:close/>
                </a:path>
              </a:pathLst>
            </a:custGeom>
            <a:solidFill>
              <a:srgbClr val="F0C8B9"/>
            </a:solidFill>
          </p:spPr>
          <p:txBody>
            <a:bodyPr/>
            <a:lstStyle/>
            <a:p>
              <a:endParaRPr lang="es-ES"/>
            </a:p>
          </p:txBody>
        </p:sp>
      </p:grpSp>
      <p:grpSp>
        <p:nvGrpSpPr>
          <p:cNvPr id="6" name="Group 6"/>
          <p:cNvGrpSpPr/>
          <p:nvPr/>
        </p:nvGrpSpPr>
        <p:grpSpPr>
          <a:xfrm>
            <a:off x="9144000" y="2440153"/>
            <a:ext cx="8115300" cy="4553321"/>
            <a:chOff x="0" y="0"/>
            <a:chExt cx="10820400" cy="6071095"/>
          </a:xfrm>
        </p:grpSpPr>
        <p:sp>
          <p:nvSpPr>
            <p:cNvPr id="7" name="Freeform 7"/>
            <p:cNvSpPr/>
            <p:nvPr/>
          </p:nvSpPr>
          <p:spPr>
            <a:xfrm>
              <a:off x="0" y="0"/>
              <a:ext cx="10820388" cy="6071059"/>
            </a:xfrm>
            <a:custGeom>
              <a:avLst/>
              <a:gdLst/>
              <a:ahLst/>
              <a:cxnLst/>
              <a:rect l="l" t="t" r="r" b="b"/>
              <a:pathLst>
                <a:path w="10820388" h="6071059">
                  <a:moveTo>
                    <a:pt x="0" y="1011823"/>
                  </a:moveTo>
                  <a:cubicBezTo>
                    <a:pt x="0" y="453039"/>
                    <a:pt x="438973" y="0"/>
                    <a:pt x="980407" y="0"/>
                  </a:cubicBezTo>
                  <a:lnTo>
                    <a:pt x="9839982" y="0"/>
                  </a:lnTo>
                  <a:cubicBezTo>
                    <a:pt x="10381416" y="0"/>
                    <a:pt x="10820388" y="453039"/>
                    <a:pt x="10820388" y="1011823"/>
                  </a:cubicBezTo>
                  <a:lnTo>
                    <a:pt x="10820388" y="5059236"/>
                  </a:lnTo>
                  <a:cubicBezTo>
                    <a:pt x="10820388" y="5618020"/>
                    <a:pt x="10381416" y="6071059"/>
                    <a:pt x="9839982" y="6071059"/>
                  </a:cubicBezTo>
                  <a:lnTo>
                    <a:pt x="980407" y="6071059"/>
                  </a:lnTo>
                  <a:cubicBezTo>
                    <a:pt x="438973" y="6071059"/>
                    <a:pt x="0" y="5618020"/>
                    <a:pt x="0" y="5059236"/>
                  </a:cubicBezTo>
                  <a:close/>
                </a:path>
              </a:pathLst>
            </a:custGeom>
            <a:solidFill>
              <a:srgbClr val="F0C8B9"/>
            </a:solidFill>
          </p:spPr>
          <p:txBody>
            <a:bodyPr/>
            <a:lstStyle/>
            <a:p>
              <a:endParaRPr lang="es-ES"/>
            </a:p>
          </p:txBody>
        </p:sp>
      </p:grpSp>
      <p:sp>
        <p:nvSpPr>
          <p:cNvPr id="8" name="TextBox 8"/>
          <p:cNvSpPr txBox="1"/>
          <p:nvPr/>
        </p:nvSpPr>
        <p:spPr>
          <a:xfrm>
            <a:off x="1644381" y="3043561"/>
            <a:ext cx="6525978" cy="108585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Mänsklig interaktion i cykeln (HITL)</a:t>
            </a: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Artificiell intelligens kan inte slutföra en uppgift utan mänsklig inblandning.</a:t>
            </a:r>
          </a:p>
        </p:txBody>
      </p:sp>
      <p:sp>
        <p:nvSpPr>
          <p:cNvPr id="9" name="TextBox 9"/>
          <p:cNvSpPr txBox="1"/>
          <p:nvPr/>
        </p:nvSpPr>
        <p:spPr>
          <a:xfrm>
            <a:off x="1512027" y="4434211"/>
            <a:ext cx="6658333" cy="180975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Exempel: </a:t>
            </a: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AI:n skapar en feedbackrapport för studenten, men läraren behöver läsa den, redigera den och klicka på "Skicka" för att den ska levereras till studenten.</a:t>
            </a:r>
          </a:p>
        </p:txBody>
      </p:sp>
      <p:sp>
        <p:nvSpPr>
          <p:cNvPr id="10" name="TextBox 10"/>
          <p:cNvSpPr txBox="1"/>
          <p:nvPr/>
        </p:nvSpPr>
        <p:spPr>
          <a:xfrm>
            <a:off x="9601528" y="2986411"/>
            <a:ext cx="7252050" cy="108585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Home 'n Loop (HOTL)</a:t>
            </a: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AI:n fungerar oberoende, men människor övervakar systemet och kan "använda nödbromsen" vid fel.</a:t>
            </a:r>
          </a:p>
        </p:txBody>
      </p:sp>
      <p:sp>
        <p:nvSpPr>
          <p:cNvPr id="11" name="TextBox 11"/>
          <p:cNvSpPr txBox="1"/>
          <p:nvPr/>
        </p:nvSpPr>
        <p:spPr>
          <a:xfrm>
            <a:off x="9601528" y="4716813"/>
            <a:ext cx="7255582" cy="180975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Exempel: </a:t>
            </a: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Ett AI-baserat övervakningssystem spårar ett onlinetest för bedrägerier, men endast en mänsklig instruktör kan fatta det slutgiltiga beslutet om att diskvalificera en student.</a:t>
            </a:r>
          </a:p>
        </p:txBody>
      </p:sp>
      <p:sp>
        <p:nvSpPr>
          <p:cNvPr id="12" name="TextBox 12"/>
          <p:cNvSpPr txBox="1"/>
          <p:nvPr/>
        </p:nvSpPr>
        <p:spPr>
          <a:xfrm>
            <a:off x="1036501" y="7231599"/>
            <a:ext cx="14432280" cy="411861"/>
          </a:xfrm>
          <a:prstGeom prst="rect">
            <a:avLst/>
          </a:prstGeom>
        </p:spPr>
        <p:txBody>
          <a:bodyPr lIns="0" tIns="0" rIns="0" bIns="0" rtlCol="0" anchor="t">
            <a:spAutoFit/>
          </a:bodyPr>
          <a:lstStyle/>
          <a:p>
            <a:pPr marL="0" lvl="0" indent="0" algn="l">
              <a:lnSpc>
                <a:spcPts val="3311"/>
              </a:lnSpc>
              <a:spcBef>
                <a:spcPct val="0"/>
              </a:spcBef>
            </a:pPr>
            <a:r>
              <a:rPr lang="en-US" sz="2400" b="1" u="none" strike="noStrike">
                <a:solidFill>
                  <a:srgbClr val="000000"/>
                </a:solidFill>
                <a:latin typeface="Lato Bold"/>
                <a:ea typeface="Lato Bold"/>
                <a:cs typeface="Lato Bold"/>
                <a:sym typeface="Lato Bold"/>
              </a:rPr>
              <a:t>Varför är HIIT viktigt?</a:t>
            </a:r>
          </a:p>
        </p:txBody>
      </p:sp>
      <p:sp>
        <p:nvSpPr>
          <p:cNvPr id="13" name="TextBox 13"/>
          <p:cNvSpPr txBox="1"/>
          <p:nvPr/>
        </p:nvSpPr>
        <p:spPr>
          <a:xfrm>
            <a:off x="1036501" y="7738710"/>
            <a:ext cx="16232038" cy="1669161"/>
          </a:xfrm>
          <a:prstGeom prst="rect">
            <a:avLst/>
          </a:prstGeom>
        </p:spPr>
        <p:txBody>
          <a:bodyPr lIns="0" tIns="0" rIns="0" bIns="0" rtlCol="0" anchor="t">
            <a:spAutoFit/>
          </a:bodyPr>
          <a:lstStyle/>
          <a:p>
            <a:pPr marL="0" lvl="0" indent="0" algn="l">
              <a:lnSpc>
                <a:spcPts val="3311"/>
              </a:lnSpc>
              <a:spcBef>
                <a:spcPct val="0"/>
              </a:spcBef>
            </a:pPr>
            <a:r>
              <a:rPr lang="en-US" sz="2400" u="none" strike="noStrike">
                <a:solidFill>
                  <a:srgbClr val="000000"/>
                </a:solidFill>
                <a:latin typeface="Lato Light"/>
                <a:ea typeface="Lato Light"/>
                <a:cs typeface="Lato Light"/>
                <a:sym typeface="Lato Light"/>
              </a:rPr>
              <a:t>Artificiell intelligens är inte ofelbar. Mänsklig intervention hjälper till att eliminera "hallucinationer" (påhitt) och fördomar som finns i data, vilket säkerställer att automatiserade beslut är etiska och följer standarder.</a:t>
            </a:r>
          </a:p>
          <a:p>
            <a:pPr marL="0" lvl="0" indent="0" algn="l">
              <a:lnSpc>
                <a:spcPts val="3311"/>
              </a:lnSpc>
              <a:spcBef>
                <a:spcPct val="0"/>
              </a:spcBef>
            </a:pPr>
            <a:r>
              <a:rPr lang="en-US" sz="2400" u="none" strike="noStrike">
                <a:solidFill>
                  <a:srgbClr val="000000"/>
                </a:solidFill>
                <a:latin typeface="Lato Light"/>
                <a:ea typeface="Lato Light"/>
                <a:cs typeface="Lato Light"/>
                <a:sym typeface="Lato Light"/>
              </a:rPr>
              <a:t>HITL är inte en konflikt mellan människor och AI, utan snarare ett samarbete där AI hanterar skala och hastighet, medan människor tar hand om kvalitet och kontext.</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grpSp>
        <p:nvGrpSpPr>
          <p:cNvPr id="4" name="Group 4"/>
          <p:cNvGrpSpPr/>
          <p:nvPr/>
        </p:nvGrpSpPr>
        <p:grpSpPr>
          <a:xfrm>
            <a:off x="1028700" y="2464946"/>
            <a:ext cx="5737403" cy="672685"/>
            <a:chOff x="0" y="0"/>
            <a:chExt cx="7649870" cy="896914"/>
          </a:xfrm>
        </p:grpSpPr>
        <p:sp>
          <p:nvSpPr>
            <p:cNvPr id="5" name="Freeform 5"/>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6" name="TextBox 6"/>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Scenario:</a:t>
              </a:r>
            </a:p>
          </p:txBody>
        </p:sp>
      </p:grpSp>
      <p:grpSp>
        <p:nvGrpSpPr>
          <p:cNvPr id="7" name="Group 7"/>
          <p:cNvGrpSpPr/>
          <p:nvPr/>
        </p:nvGrpSpPr>
        <p:grpSpPr>
          <a:xfrm>
            <a:off x="1027269" y="5286519"/>
            <a:ext cx="5737403" cy="672685"/>
            <a:chOff x="0" y="0"/>
            <a:chExt cx="7649870" cy="896914"/>
          </a:xfrm>
        </p:grpSpPr>
        <p:sp>
          <p:nvSpPr>
            <p:cNvPr id="8" name="Freeform 8"/>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9" name="TextBox 9"/>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Din uppgift:</a:t>
              </a:r>
            </a:p>
          </p:txBody>
        </p:sp>
      </p:grpSp>
      <p:grpSp>
        <p:nvGrpSpPr>
          <p:cNvPr id="10" name="Group 10"/>
          <p:cNvGrpSpPr/>
          <p:nvPr/>
        </p:nvGrpSpPr>
        <p:grpSpPr>
          <a:xfrm>
            <a:off x="8918686" y="2464946"/>
            <a:ext cx="6506680" cy="672685"/>
            <a:chOff x="0" y="0"/>
            <a:chExt cx="8675573" cy="896914"/>
          </a:xfrm>
        </p:grpSpPr>
        <p:sp>
          <p:nvSpPr>
            <p:cNvPr id="11" name="Freeform 11"/>
            <p:cNvSpPr/>
            <p:nvPr/>
          </p:nvSpPr>
          <p:spPr>
            <a:xfrm>
              <a:off x="0" y="0"/>
              <a:ext cx="8675573" cy="896916"/>
            </a:xfrm>
            <a:custGeom>
              <a:avLst/>
              <a:gdLst/>
              <a:ahLst/>
              <a:cxnLst/>
              <a:rect l="l" t="t" r="r" b="b"/>
              <a:pathLst>
                <a:path w="8675573" h="896916">
                  <a:moveTo>
                    <a:pt x="0" y="0"/>
                  </a:moveTo>
                  <a:lnTo>
                    <a:pt x="8675573" y="0"/>
                  </a:lnTo>
                  <a:lnTo>
                    <a:pt x="8675573" y="896916"/>
                  </a:lnTo>
                  <a:lnTo>
                    <a:pt x="0" y="896916"/>
                  </a:lnTo>
                  <a:close/>
                </a:path>
              </a:pathLst>
            </a:custGeom>
            <a:blipFill>
              <a:blip r:embed="rId5">
                <a:alphaModFix amt="0"/>
              </a:blip>
              <a:stretch>
                <a:fillRect t="-138472" b="-138472"/>
              </a:stretch>
            </a:blipFill>
          </p:spPr>
          <p:txBody>
            <a:bodyPr/>
            <a:lstStyle/>
            <a:p>
              <a:endParaRPr lang="es-ES"/>
            </a:p>
          </p:txBody>
        </p:sp>
        <p:sp>
          <p:nvSpPr>
            <p:cNvPr id="12" name="TextBox 12"/>
            <p:cNvSpPr txBox="1"/>
            <p:nvPr/>
          </p:nvSpPr>
          <p:spPr>
            <a:xfrm>
              <a:off x="0" y="0"/>
              <a:ext cx="8675573"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Steg 1 </a:t>
              </a:r>
            </a:p>
          </p:txBody>
        </p:sp>
      </p:grpSp>
      <p:grpSp>
        <p:nvGrpSpPr>
          <p:cNvPr id="13" name="Group 13"/>
          <p:cNvGrpSpPr/>
          <p:nvPr/>
        </p:nvGrpSpPr>
        <p:grpSpPr>
          <a:xfrm>
            <a:off x="8918686" y="4030466"/>
            <a:ext cx="6785858" cy="672685"/>
            <a:chOff x="0" y="0"/>
            <a:chExt cx="9047810" cy="896914"/>
          </a:xfrm>
        </p:grpSpPr>
        <p:sp>
          <p:nvSpPr>
            <p:cNvPr id="14" name="Freeform 14"/>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15" name="TextBox 15"/>
            <p:cNvSpPr txBox="1"/>
            <p:nvPr/>
          </p:nvSpPr>
          <p:spPr>
            <a:xfrm>
              <a:off x="0" y="0"/>
              <a:ext cx="904781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Steg 2</a:t>
              </a:r>
            </a:p>
          </p:txBody>
        </p:sp>
      </p:grpSp>
      <p:grpSp>
        <p:nvGrpSpPr>
          <p:cNvPr id="16" name="Group 16"/>
          <p:cNvGrpSpPr/>
          <p:nvPr/>
        </p:nvGrpSpPr>
        <p:grpSpPr>
          <a:xfrm>
            <a:off x="8918686" y="6058044"/>
            <a:ext cx="6785858" cy="672685"/>
            <a:chOff x="0" y="0"/>
            <a:chExt cx="9047810" cy="896914"/>
          </a:xfrm>
        </p:grpSpPr>
        <p:sp>
          <p:nvSpPr>
            <p:cNvPr id="17" name="Freeform 17"/>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18" name="TextBox 18"/>
            <p:cNvSpPr txBox="1"/>
            <p:nvPr/>
          </p:nvSpPr>
          <p:spPr>
            <a:xfrm>
              <a:off x="0" y="0"/>
              <a:ext cx="904781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Steg 3</a:t>
              </a:r>
            </a:p>
          </p:txBody>
        </p:sp>
      </p:grpSp>
      <p:sp>
        <p:nvSpPr>
          <p:cNvPr id="19" name="AutoShape 19"/>
          <p:cNvSpPr/>
          <p:nvPr/>
        </p:nvSpPr>
        <p:spPr>
          <a:xfrm flipH="1">
            <a:off x="8448959" y="2257303"/>
            <a:ext cx="0" cy="7652257"/>
          </a:xfrm>
          <a:prstGeom prst="line">
            <a:avLst/>
          </a:prstGeom>
          <a:ln w="28575" cap="rnd">
            <a:solidFill>
              <a:srgbClr val="FE635B"/>
            </a:solidFill>
            <a:prstDash val="solid"/>
            <a:headEnd type="none" w="sm" len="sm"/>
            <a:tailEnd type="none" w="sm" len="sm"/>
          </a:ln>
        </p:spPr>
        <p:txBody>
          <a:bodyPr/>
          <a:lstStyle/>
          <a:p>
            <a:endParaRPr lang="es-ES"/>
          </a:p>
        </p:txBody>
      </p:sp>
      <p:sp>
        <p:nvSpPr>
          <p:cNvPr id="20" name="Freeform 20"/>
          <p:cNvSpPr/>
          <p:nvPr/>
        </p:nvSpPr>
        <p:spPr>
          <a:xfrm>
            <a:off x="2822366" y="6688375"/>
            <a:ext cx="2959756" cy="2959756"/>
          </a:xfrm>
          <a:custGeom>
            <a:avLst/>
            <a:gdLst/>
            <a:ahLst/>
            <a:cxnLst/>
            <a:rect l="l" t="t" r="r" b="b"/>
            <a:pathLst>
              <a:path w="2959756" h="2959756">
                <a:moveTo>
                  <a:pt x="0" y="0"/>
                </a:moveTo>
                <a:lnTo>
                  <a:pt x="2959755" y="0"/>
                </a:lnTo>
                <a:lnTo>
                  <a:pt x="2959755" y="2959755"/>
                </a:lnTo>
                <a:lnTo>
                  <a:pt x="0" y="2959755"/>
                </a:lnTo>
                <a:lnTo>
                  <a:pt x="0" y="0"/>
                </a:lnTo>
                <a:close/>
              </a:path>
            </a:pathLst>
          </a:custGeom>
          <a:blipFill>
            <a:blip r:embed="rId6"/>
            <a:stretch>
              <a:fillRect/>
            </a:stretch>
          </a:blipFill>
        </p:spPr>
        <p:txBody>
          <a:bodyPr/>
          <a:lstStyle/>
          <a:p>
            <a:endParaRPr lang="es-ES"/>
          </a:p>
        </p:txBody>
      </p:sp>
      <p:sp>
        <p:nvSpPr>
          <p:cNvPr id="21" name="TextBox 21"/>
          <p:cNvSpPr txBox="1"/>
          <p:nvPr/>
        </p:nvSpPr>
        <p:spPr>
          <a:xfrm>
            <a:off x="1028700" y="1085850"/>
            <a:ext cx="1021559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PRAKTISK AKTIVITET: LÄRPLANEN </a:t>
            </a:r>
          </a:p>
        </p:txBody>
      </p:sp>
      <p:sp>
        <p:nvSpPr>
          <p:cNvPr id="22" name="TextBox 22"/>
          <p:cNvSpPr txBox="1"/>
          <p:nvPr/>
        </p:nvSpPr>
        <p:spPr>
          <a:xfrm>
            <a:off x="1027269" y="3255351"/>
            <a:ext cx="7198939" cy="18097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Ett system för artificiell intelligens genererade en "personlig inlärningsväg" för en elev, vilket föreslog att de skulle hoppa över modulen "Grundläggande säkerhet" eftersom de redan hade klarat ett tidigare prov.</a:t>
            </a:r>
          </a:p>
        </p:txBody>
      </p:sp>
      <p:sp>
        <p:nvSpPr>
          <p:cNvPr id="23" name="TextBox 23"/>
          <p:cNvSpPr txBox="1"/>
          <p:nvPr/>
        </p:nvSpPr>
        <p:spPr>
          <a:xfrm>
            <a:off x="1027269" y="6073504"/>
            <a:ext cx="7421690"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Tillämpa HITL-modellen.</a:t>
            </a:r>
          </a:p>
        </p:txBody>
      </p:sp>
      <p:sp>
        <p:nvSpPr>
          <p:cNvPr id="24" name="TextBox 24"/>
          <p:cNvSpPr txBox="1"/>
          <p:nvPr/>
        </p:nvSpPr>
        <p:spPr>
          <a:xfrm>
            <a:off x="8918686" y="3255351"/>
            <a:ext cx="8440941"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Kolla in AI:ns förslag.</a:t>
            </a:r>
          </a:p>
        </p:txBody>
      </p:sp>
      <p:sp>
        <p:nvSpPr>
          <p:cNvPr id="25" name="TextBox 25"/>
          <p:cNvSpPr txBox="1"/>
          <p:nvPr/>
        </p:nvSpPr>
        <p:spPr>
          <a:xfrm>
            <a:off x="8918686" y="4924569"/>
            <a:ext cx="9036596"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Låt oss betrakta den mänskliga faktorn: känner eleven sig säker på att utelämna den här delen? Gissade han eller hon svaren rätt?</a:t>
            </a:r>
          </a:p>
        </p:txBody>
      </p:sp>
      <p:sp>
        <p:nvSpPr>
          <p:cNvPr id="26" name="TextBox 26"/>
          <p:cNvSpPr txBox="1"/>
          <p:nvPr/>
        </p:nvSpPr>
        <p:spPr>
          <a:xfrm>
            <a:off x="8918686" y="6949804"/>
            <a:ext cx="8340614" cy="14478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Skriv en kort mening till studenten som förklarar varför han eller hon accepterar eller avvisar förslaget att "hoppa över" AI:n, baserat på dina observationer av hans eller hennes prestation i workshopen.</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445691"/>
            <a:ext cx="6055121" cy="4548759"/>
          </a:xfrm>
          <a:prstGeom prst="rect">
            <a:avLst/>
          </a:prstGeom>
        </p:spPr>
        <p:txBody>
          <a:bodyPr lIns="0" tIns="0" rIns="0" bIns="0" rtlCol="0" anchor="t">
            <a:spAutoFit/>
          </a:bodyPr>
          <a:lstStyle/>
          <a:p>
            <a:pPr marL="0" lvl="0" indent="0" algn="l">
              <a:lnSpc>
                <a:spcPts val="7128"/>
              </a:lnSpc>
              <a:spcBef>
                <a:spcPct val="0"/>
              </a:spcBef>
            </a:pPr>
            <a:r>
              <a:rPr lang="en-US" sz="6600" u="none" strike="noStrike">
                <a:solidFill>
                  <a:srgbClr val="000000"/>
                </a:solidFill>
                <a:latin typeface="Oswald"/>
                <a:ea typeface="Oswald"/>
                <a:cs typeface="Oswald"/>
                <a:sym typeface="Oswald"/>
              </a:rPr>
              <a:t>ENHET 4: </a:t>
            </a:r>
          </a:p>
          <a:p>
            <a:pPr marL="0" lvl="0" indent="0" algn="l">
              <a:lnSpc>
                <a:spcPts val="7128"/>
              </a:lnSpc>
              <a:spcBef>
                <a:spcPct val="0"/>
              </a:spcBef>
            </a:pPr>
            <a:r>
              <a:rPr lang="en-US" sz="6600" u="none" strike="noStrike">
                <a:solidFill>
                  <a:srgbClr val="000000"/>
                </a:solidFill>
                <a:latin typeface="Oswald"/>
                <a:ea typeface="Oswald"/>
                <a:cs typeface="Oswald"/>
                <a:sym typeface="Oswald"/>
              </a:rPr>
              <a:t>INNEHÅLL OM ETISK STYRNING OCH PRAXISPROTOKOLL.</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199353"/>
            <a:ext cx="16924982" cy="723470"/>
            <a:chOff x="0" y="0"/>
            <a:chExt cx="22566643" cy="964626"/>
          </a:xfrm>
        </p:grpSpPr>
        <p:sp>
          <p:nvSpPr>
            <p:cNvPr id="3" name="Freeform 3"/>
            <p:cNvSpPr/>
            <p:nvPr/>
          </p:nvSpPr>
          <p:spPr>
            <a:xfrm>
              <a:off x="0" y="0"/>
              <a:ext cx="22566640" cy="964623"/>
            </a:xfrm>
            <a:custGeom>
              <a:avLst/>
              <a:gdLst/>
              <a:ahLst/>
              <a:cxnLst/>
              <a:rect l="l" t="t" r="r" b="b"/>
              <a:pathLst>
                <a:path w="22566640" h="964623">
                  <a:moveTo>
                    <a:pt x="0" y="0"/>
                  </a:moveTo>
                  <a:lnTo>
                    <a:pt x="22566640" y="0"/>
                  </a:lnTo>
                  <a:lnTo>
                    <a:pt x="22566640" y="964623"/>
                  </a:lnTo>
                  <a:lnTo>
                    <a:pt x="0" y="964623"/>
                  </a:lnTo>
                  <a:close/>
                </a:path>
              </a:pathLst>
            </a:custGeom>
            <a:blipFill>
              <a:blip r:embed="rId4">
                <a:alphaModFix amt="0"/>
              </a:blip>
              <a:stretch>
                <a:fillRect t="-405837" b="-405838"/>
              </a:stretch>
            </a:blipFill>
          </p:spPr>
          <p:txBody>
            <a:bodyPr/>
            <a:lstStyle/>
            <a:p>
              <a:endParaRPr lang="es-ES"/>
            </a:p>
          </p:txBody>
        </p:sp>
        <p:sp>
          <p:nvSpPr>
            <p:cNvPr id="4" name="TextBox 4"/>
            <p:cNvSpPr txBox="1"/>
            <p:nvPr/>
          </p:nvSpPr>
          <p:spPr>
            <a:xfrm>
              <a:off x="0" y="0"/>
              <a:ext cx="22566643" cy="964626"/>
            </a:xfrm>
            <a:prstGeom prst="rect">
              <a:avLst/>
            </a:prstGeom>
          </p:spPr>
          <p:txBody>
            <a:bodyPr lIns="0" tIns="0" rIns="0" bIns="0" rtlCol="0" anchor="ctr"/>
            <a:lstStyle/>
            <a:p>
              <a:pPr marL="0" lvl="0" indent="0" algn="l">
                <a:lnSpc>
                  <a:spcPts val="2879"/>
                </a:lnSpc>
                <a:spcBef>
                  <a:spcPct val="0"/>
                </a:spcBef>
              </a:pPr>
              <a:r>
                <a:rPr lang="en-US" sz="2400" i="1" u="none" strike="noStrike">
                  <a:solidFill>
                    <a:srgbClr val="000000"/>
                  </a:solidFill>
                  <a:latin typeface="Lato Light Italics"/>
                  <a:ea typeface="Lato Light Italics"/>
                  <a:cs typeface="Lato Light Italics"/>
                  <a:sym typeface="Lato Light Italics"/>
                </a:rPr>
                <a:t>Ämne: Praktiska verktyg för transparens och studenträttigheter.</a:t>
              </a:r>
            </a:p>
          </p:txBody>
        </p:sp>
      </p:grpSp>
      <p:sp>
        <p:nvSpPr>
          <p:cNvPr id="5" name="TextBox 5"/>
          <p:cNvSpPr txBox="1"/>
          <p:nvPr/>
        </p:nvSpPr>
        <p:spPr>
          <a:xfrm>
            <a:off x="1028700" y="3097111"/>
            <a:ext cx="16230600"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Innan du introducerar något AI-verktyg för dina elever, ställ dem dessa fem "nyckelfrågor":</a:t>
            </a:r>
          </a:p>
        </p:txBody>
      </p:sp>
      <p:grpSp>
        <p:nvGrpSpPr>
          <p:cNvPr id="6" name="Group 6"/>
          <p:cNvGrpSpPr/>
          <p:nvPr/>
        </p:nvGrpSpPr>
        <p:grpSpPr>
          <a:xfrm>
            <a:off x="1024004" y="1226149"/>
            <a:ext cx="17154611" cy="1012622"/>
            <a:chOff x="0" y="0"/>
            <a:chExt cx="22872814" cy="1350162"/>
          </a:xfrm>
        </p:grpSpPr>
        <p:sp>
          <p:nvSpPr>
            <p:cNvPr id="7" name="Freeform 7"/>
            <p:cNvSpPr/>
            <p:nvPr/>
          </p:nvSpPr>
          <p:spPr>
            <a:xfrm>
              <a:off x="0" y="0"/>
              <a:ext cx="22872819" cy="1350159"/>
            </a:xfrm>
            <a:custGeom>
              <a:avLst/>
              <a:gdLst/>
              <a:ahLst/>
              <a:cxnLst/>
              <a:rect l="l" t="t" r="r" b="b"/>
              <a:pathLst>
                <a:path w="22872819" h="1350159">
                  <a:moveTo>
                    <a:pt x="0" y="0"/>
                  </a:moveTo>
                  <a:lnTo>
                    <a:pt x="22872819" y="0"/>
                  </a:lnTo>
                  <a:lnTo>
                    <a:pt x="22872819" y="1350159"/>
                  </a:lnTo>
                  <a:lnTo>
                    <a:pt x="0" y="1350159"/>
                  </a:lnTo>
                  <a:close/>
                </a:path>
              </a:pathLst>
            </a:custGeom>
            <a:blipFill>
              <a:blip r:embed="rId4">
                <a:alphaModFix amt="0"/>
              </a:blip>
              <a:stretch>
                <a:fillRect t="-286391" b="-273794"/>
              </a:stretch>
            </a:blipFill>
          </p:spPr>
          <p:txBody>
            <a:bodyPr/>
            <a:lstStyle/>
            <a:p>
              <a:endParaRPr lang="es-ES"/>
            </a:p>
          </p:txBody>
        </p:sp>
        <p:sp>
          <p:nvSpPr>
            <p:cNvPr id="8" name="TextBox 8"/>
            <p:cNvSpPr txBox="1"/>
            <p:nvPr/>
          </p:nvSpPr>
          <p:spPr>
            <a:xfrm>
              <a:off x="0" y="9525"/>
              <a:ext cx="22872814"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ETISK STYRNING: PROTOKOLL OCH CHECKLISTA FÖR IMPLEMENTERING</a:t>
              </a:r>
            </a:p>
          </p:txBody>
        </p:sp>
      </p:grpSp>
      <p:grpSp>
        <p:nvGrpSpPr>
          <p:cNvPr id="9" name="Group 9"/>
          <p:cNvGrpSpPr/>
          <p:nvPr/>
        </p:nvGrpSpPr>
        <p:grpSpPr>
          <a:xfrm>
            <a:off x="426134" y="5372269"/>
            <a:ext cx="3471243" cy="672685"/>
            <a:chOff x="0" y="0"/>
            <a:chExt cx="4628324" cy="896914"/>
          </a:xfrm>
        </p:grpSpPr>
        <p:sp>
          <p:nvSpPr>
            <p:cNvPr id="10" name="Freeform 10"/>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11" name="TextBox 11"/>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Förklarbarhet</a:t>
              </a:r>
            </a:p>
          </p:txBody>
        </p:sp>
      </p:grpSp>
      <p:sp>
        <p:nvSpPr>
          <p:cNvPr id="12" name="TextBox 12"/>
          <p:cNvSpPr txBox="1"/>
          <p:nvPr/>
        </p:nvSpPr>
        <p:spPr>
          <a:xfrm>
            <a:off x="967964" y="6448508"/>
            <a:ext cx="2606173" cy="14478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Kan jag förklara för en elev varför instrumentet gav det resultatet?</a:t>
            </a:r>
          </a:p>
        </p:txBody>
      </p:sp>
      <p:grpSp>
        <p:nvGrpSpPr>
          <p:cNvPr id="13" name="Group 13"/>
          <p:cNvGrpSpPr/>
          <p:nvPr/>
        </p:nvGrpSpPr>
        <p:grpSpPr>
          <a:xfrm>
            <a:off x="1619136" y="4389294"/>
            <a:ext cx="1085240" cy="1010098"/>
            <a:chOff x="0" y="0"/>
            <a:chExt cx="1446987" cy="1346797"/>
          </a:xfrm>
        </p:grpSpPr>
        <p:sp>
          <p:nvSpPr>
            <p:cNvPr id="14" name="Freeform 14"/>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15" name="Group 15"/>
          <p:cNvGrpSpPr/>
          <p:nvPr/>
        </p:nvGrpSpPr>
        <p:grpSpPr>
          <a:xfrm>
            <a:off x="1956768" y="4462403"/>
            <a:ext cx="409975" cy="863879"/>
            <a:chOff x="0" y="0"/>
            <a:chExt cx="546633" cy="1151839"/>
          </a:xfrm>
        </p:grpSpPr>
        <p:sp>
          <p:nvSpPr>
            <p:cNvPr id="16" name="Freeform 1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17" name="TextBox 1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18" name="Group 18"/>
          <p:cNvGrpSpPr/>
          <p:nvPr/>
        </p:nvGrpSpPr>
        <p:grpSpPr>
          <a:xfrm>
            <a:off x="3897378" y="5402197"/>
            <a:ext cx="3471243" cy="672685"/>
            <a:chOff x="0" y="0"/>
            <a:chExt cx="4628324" cy="896914"/>
          </a:xfrm>
        </p:grpSpPr>
        <p:sp>
          <p:nvSpPr>
            <p:cNvPr id="19" name="Freeform 19"/>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20" name="TextBox 20"/>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Datakälla</a:t>
              </a:r>
            </a:p>
          </p:txBody>
        </p:sp>
      </p:grpSp>
      <p:sp>
        <p:nvSpPr>
          <p:cNvPr id="21" name="TextBox 21"/>
          <p:cNvSpPr txBox="1"/>
          <p:nvPr/>
        </p:nvSpPr>
        <p:spPr>
          <a:xfrm>
            <a:off x="4318887" y="6465407"/>
            <a:ext cx="2606173" cy="180975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Har det här verktyget testats på en mångfaldig grupp av människor?</a:t>
            </a:r>
          </a:p>
        </p:txBody>
      </p:sp>
      <p:grpSp>
        <p:nvGrpSpPr>
          <p:cNvPr id="22" name="Group 22"/>
          <p:cNvGrpSpPr/>
          <p:nvPr/>
        </p:nvGrpSpPr>
        <p:grpSpPr>
          <a:xfrm>
            <a:off x="7272933" y="5372269"/>
            <a:ext cx="3471243" cy="672685"/>
            <a:chOff x="0" y="0"/>
            <a:chExt cx="4628324" cy="896914"/>
          </a:xfrm>
        </p:grpSpPr>
        <p:sp>
          <p:nvSpPr>
            <p:cNvPr id="23" name="Freeform 23"/>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24" name="TextBox 24"/>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Mänsklig handlingskraft</a:t>
              </a:r>
            </a:p>
          </p:txBody>
        </p:sp>
      </p:grpSp>
      <p:grpSp>
        <p:nvGrpSpPr>
          <p:cNvPr id="25" name="Group 25"/>
          <p:cNvGrpSpPr/>
          <p:nvPr/>
        </p:nvGrpSpPr>
        <p:grpSpPr>
          <a:xfrm>
            <a:off x="10833654" y="5372269"/>
            <a:ext cx="3471243" cy="672685"/>
            <a:chOff x="0" y="0"/>
            <a:chExt cx="4628324" cy="896914"/>
          </a:xfrm>
        </p:grpSpPr>
        <p:sp>
          <p:nvSpPr>
            <p:cNvPr id="26" name="Freeform 26"/>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27" name="TextBox 27"/>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Biaskontroll</a:t>
              </a:r>
            </a:p>
          </p:txBody>
        </p:sp>
      </p:grpSp>
      <p:grpSp>
        <p:nvGrpSpPr>
          <p:cNvPr id="28" name="Group 28"/>
          <p:cNvGrpSpPr/>
          <p:nvPr/>
        </p:nvGrpSpPr>
        <p:grpSpPr>
          <a:xfrm>
            <a:off x="14390622" y="5462605"/>
            <a:ext cx="3471243" cy="551868"/>
            <a:chOff x="0" y="0"/>
            <a:chExt cx="4628324" cy="735824"/>
          </a:xfrm>
        </p:grpSpPr>
        <p:sp>
          <p:nvSpPr>
            <p:cNvPr id="29" name="Freeform 29"/>
            <p:cNvSpPr/>
            <p:nvPr/>
          </p:nvSpPr>
          <p:spPr>
            <a:xfrm>
              <a:off x="0" y="0"/>
              <a:ext cx="4628328" cy="735823"/>
            </a:xfrm>
            <a:custGeom>
              <a:avLst/>
              <a:gdLst/>
              <a:ahLst/>
              <a:cxnLst/>
              <a:rect l="l" t="t" r="r" b="b"/>
              <a:pathLst>
                <a:path w="4628328" h="735823">
                  <a:moveTo>
                    <a:pt x="0" y="0"/>
                  </a:moveTo>
                  <a:lnTo>
                    <a:pt x="4628328" y="0"/>
                  </a:lnTo>
                  <a:lnTo>
                    <a:pt x="4628328" y="735823"/>
                  </a:lnTo>
                  <a:lnTo>
                    <a:pt x="0" y="735823"/>
                  </a:lnTo>
                  <a:close/>
                </a:path>
              </a:pathLst>
            </a:custGeom>
            <a:blipFill>
              <a:blip r:embed="rId4">
                <a:alphaModFix amt="0"/>
              </a:blip>
              <a:stretch>
                <a:fillRect t="-72560" b="-72561"/>
              </a:stretch>
            </a:blipFill>
          </p:spPr>
          <p:txBody>
            <a:bodyPr/>
            <a:lstStyle/>
            <a:p>
              <a:endParaRPr lang="es-ES"/>
            </a:p>
          </p:txBody>
        </p:sp>
        <p:sp>
          <p:nvSpPr>
            <p:cNvPr id="30" name="TextBox 30"/>
            <p:cNvSpPr txBox="1"/>
            <p:nvPr/>
          </p:nvSpPr>
          <p:spPr>
            <a:xfrm>
              <a:off x="0" y="0"/>
              <a:ext cx="4628324" cy="73582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Datasekretess</a:t>
              </a:r>
            </a:p>
          </p:txBody>
        </p:sp>
      </p:grpSp>
      <p:grpSp>
        <p:nvGrpSpPr>
          <p:cNvPr id="31" name="Group 31"/>
          <p:cNvGrpSpPr/>
          <p:nvPr/>
        </p:nvGrpSpPr>
        <p:grpSpPr>
          <a:xfrm>
            <a:off x="5090379" y="4362171"/>
            <a:ext cx="1085240" cy="1010098"/>
            <a:chOff x="0" y="0"/>
            <a:chExt cx="1446987" cy="1346797"/>
          </a:xfrm>
        </p:grpSpPr>
        <p:sp>
          <p:nvSpPr>
            <p:cNvPr id="32" name="Freeform 32"/>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3" name="Group 33"/>
          <p:cNvGrpSpPr/>
          <p:nvPr/>
        </p:nvGrpSpPr>
        <p:grpSpPr>
          <a:xfrm>
            <a:off x="8556869" y="4354551"/>
            <a:ext cx="1085240" cy="1010098"/>
            <a:chOff x="0" y="0"/>
            <a:chExt cx="1446987" cy="1346797"/>
          </a:xfrm>
        </p:grpSpPr>
        <p:sp>
          <p:nvSpPr>
            <p:cNvPr id="34" name="Freeform 34"/>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5" name="Group 35"/>
          <p:cNvGrpSpPr/>
          <p:nvPr/>
        </p:nvGrpSpPr>
        <p:grpSpPr>
          <a:xfrm>
            <a:off x="12026656" y="4427661"/>
            <a:ext cx="1085240" cy="1010098"/>
            <a:chOff x="0" y="0"/>
            <a:chExt cx="1446987" cy="1346797"/>
          </a:xfrm>
        </p:grpSpPr>
        <p:sp>
          <p:nvSpPr>
            <p:cNvPr id="36" name="Freeform 36"/>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7" name="Group 37"/>
          <p:cNvGrpSpPr/>
          <p:nvPr/>
        </p:nvGrpSpPr>
        <p:grpSpPr>
          <a:xfrm>
            <a:off x="15497899" y="4417983"/>
            <a:ext cx="1085240" cy="1010098"/>
            <a:chOff x="0" y="0"/>
            <a:chExt cx="1446987" cy="1346797"/>
          </a:xfrm>
        </p:grpSpPr>
        <p:sp>
          <p:nvSpPr>
            <p:cNvPr id="38" name="Freeform 38"/>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9" name="Group 39"/>
          <p:cNvGrpSpPr/>
          <p:nvPr/>
        </p:nvGrpSpPr>
        <p:grpSpPr>
          <a:xfrm>
            <a:off x="5416987" y="4435281"/>
            <a:ext cx="409975" cy="863879"/>
            <a:chOff x="0" y="0"/>
            <a:chExt cx="546633" cy="1151839"/>
          </a:xfrm>
        </p:grpSpPr>
        <p:sp>
          <p:nvSpPr>
            <p:cNvPr id="40" name="Freeform 40"/>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41" name="TextBox 41"/>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42" name="Group 42"/>
          <p:cNvGrpSpPr/>
          <p:nvPr/>
        </p:nvGrpSpPr>
        <p:grpSpPr>
          <a:xfrm>
            <a:off x="8882243" y="4427661"/>
            <a:ext cx="409975" cy="863879"/>
            <a:chOff x="0" y="0"/>
            <a:chExt cx="546633" cy="1151839"/>
          </a:xfrm>
        </p:grpSpPr>
        <p:sp>
          <p:nvSpPr>
            <p:cNvPr id="43" name="Freeform 4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44" name="TextBox 4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45" name="Group 45"/>
          <p:cNvGrpSpPr/>
          <p:nvPr/>
        </p:nvGrpSpPr>
        <p:grpSpPr>
          <a:xfrm>
            <a:off x="12352906" y="4491092"/>
            <a:ext cx="409975" cy="863879"/>
            <a:chOff x="0" y="0"/>
            <a:chExt cx="546633" cy="1151839"/>
          </a:xfrm>
        </p:grpSpPr>
        <p:sp>
          <p:nvSpPr>
            <p:cNvPr id="46" name="Freeform 4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47" name="TextBox 4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48" name="Group 48"/>
          <p:cNvGrpSpPr/>
          <p:nvPr/>
        </p:nvGrpSpPr>
        <p:grpSpPr>
          <a:xfrm>
            <a:off x="15845061" y="4491092"/>
            <a:ext cx="409975" cy="863879"/>
            <a:chOff x="0" y="0"/>
            <a:chExt cx="546633" cy="1151839"/>
          </a:xfrm>
        </p:grpSpPr>
        <p:sp>
          <p:nvSpPr>
            <p:cNvPr id="49" name="Freeform 49"/>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50" name="TextBox 50"/>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5</a:t>
              </a:r>
            </a:p>
          </p:txBody>
        </p:sp>
      </p:grpSp>
      <p:sp>
        <p:nvSpPr>
          <p:cNvPr id="51" name="TextBox 51"/>
          <p:cNvSpPr txBox="1"/>
          <p:nvPr/>
        </p:nvSpPr>
        <p:spPr>
          <a:xfrm>
            <a:off x="7796403" y="6425955"/>
            <a:ext cx="2606173" cy="21717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Finns det en knapp för "Mänsklig intervention" (en redigerings-/överskrivningsfunktion)?</a:t>
            </a:r>
          </a:p>
        </p:txBody>
      </p:sp>
      <p:sp>
        <p:nvSpPr>
          <p:cNvPr id="52" name="TextBox 52"/>
          <p:cNvSpPr txBox="1"/>
          <p:nvPr/>
        </p:nvSpPr>
        <p:spPr>
          <a:xfrm>
            <a:off x="10745088" y="6344991"/>
            <a:ext cx="3724027" cy="14478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Straffar verktyget studenter för icke-akademiska faktorer (t.ex. skrivhastighet eller accent)?</a:t>
            </a:r>
          </a:p>
        </p:txBody>
      </p:sp>
      <p:sp>
        <p:nvSpPr>
          <p:cNvPr id="53" name="TextBox 53"/>
          <p:cNvSpPr txBox="1"/>
          <p:nvPr/>
        </p:nvSpPr>
        <p:spPr>
          <a:xfrm>
            <a:off x="14823157" y="6344991"/>
            <a:ext cx="2606173" cy="108585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Vart skickas studentuppgifterna, och vem äger dem?</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60669" y="0"/>
            <a:ext cx="9127331" cy="10287000"/>
            <a:chOff x="0" y="0"/>
            <a:chExt cx="12169775" cy="13716000"/>
          </a:xfrm>
        </p:grpSpPr>
        <p:sp>
          <p:nvSpPr>
            <p:cNvPr id="3" name="Freeform 3"/>
            <p:cNvSpPr/>
            <p:nvPr/>
          </p:nvSpPr>
          <p:spPr>
            <a:xfrm>
              <a:off x="0" y="0"/>
              <a:ext cx="12169775" cy="13716000"/>
            </a:xfrm>
            <a:custGeom>
              <a:avLst/>
              <a:gdLst/>
              <a:ahLst/>
              <a:cxnLst/>
              <a:rect l="l" t="t" r="r" b="b"/>
              <a:pathLst>
                <a:path w="12169775" h="13716000">
                  <a:moveTo>
                    <a:pt x="0" y="0"/>
                  </a:moveTo>
                  <a:lnTo>
                    <a:pt x="12169775" y="0"/>
                  </a:lnTo>
                  <a:lnTo>
                    <a:pt x="12169775" y="13716000"/>
                  </a:lnTo>
                  <a:lnTo>
                    <a:pt x="0" y="13716000"/>
                  </a:lnTo>
                  <a:lnTo>
                    <a:pt x="0" y="0"/>
                  </a:lnTo>
                  <a:close/>
                </a:path>
              </a:pathLst>
            </a:custGeom>
            <a:blipFill>
              <a:blip r:embed="rId4"/>
              <a:stretch>
                <a:fillRect l="-50184" r="-50184" b="-1"/>
              </a:stretch>
            </a:blipFill>
          </p:spPr>
          <p:txBody>
            <a:bodyPr/>
            <a:lstStyle/>
            <a:p>
              <a:endParaRPr lang="es-ES"/>
            </a:p>
          </p:txBody>
        </p:sp>
      </p:grpSp>
      <p:grpSp>
        <p:nvGrpSpPr>
          <p:cNvPr id="4" name="Group 4"/>
          <p:cNvGrpSpPr/>
          <p:nvPr/>
        </p:nvGrpSpPr>
        <p:grpSpPr>
          <a:xfrm>
            <a:off x="1028700" y="1028700"/>
            <a:ext cx="8133972" cy="1650797"/>
            <a:chOff x="0" y="0"/>
            <a:chExt cx="10845296" cy="2201062"/>
          </a:xfrm>
        </p:grpSpPr>
        <p:sp>
          <p:nvSpPr>
            <p:cNvPr id="5" name="Freeform 5"/>
            <p:cNvSpPr/>
            <p:nvPr/>
          </p:nvSpPr>
          <p:spPr>
            <a:xfrm>
              <a:off x="0" y="0"/>
              <a:ext cx="10845296" cy="2201056"/>
            </a:xfrm>
            <a:custGeom>
              <a:avLst/>
              <a:gdLst/>
              <a:ahLst/>
              <a:cxnLst/>
              <a:rect l="l" t="t" r="r" b="b"/>
              <a:pathLst>
                <a:path w="10845296" h="2201056">
                  <a:moveTo>
                    <a:pt x="0" y="0"/>
                  </a:moveTo>
                  <a:lnTo>
                    <a:pt x="10845296" y="0"/>
                  </a:lnTo>
                  <a:lnTo>
                    <a:pt x="10845296" y="2201056"/>
                  </a:lnTo>
                  <a:lnTo>
                    <a:pt x="0" y="2201056"/>
                  </a:lnTo>
                  <a:close/>
                </a:path>
              </a:pathLst>
            </a:custGeom>
            <a:blipFill>
              <a:blip r:embed="rId5">
                <a:alphaModFix amt="0"/>
              </a:blip>
              <a:stretch>
                <a:fillRect t="-69201" b="-22815"/>
              </a:stretch>
            </a:blipFill>
          </p:spPr>
          <p:txBody>
            <a:bodyPr/>
            <a:lstStyle/>
            <a:p>
              <a:endParaRPr lang="es-ES"/>
            </a:p>
          </p:txBody>
        </p:sp>
        <p:sp>
          <p:nvSpPr>
            <p:cNvPr id="6" name="TextBox 6"/>
            <p:cNvSpPr txBox="1"/>
            <p:nvPr/>
          </p:nvSpPr>
          <p:spPr>
            <a:xfrm>
              <a:off x="1" y="9525"/>
              <a:ext cx="10414000" cy="2191537"/>
            </a:xfrm>
            <a:prstGeom prst="rect">
              <a:avLst/>
            </a:prstGeom>
          </p:spPr>
          <p:txBody>
            <a:bodyPr lIns="0" tIns="0" rIns="0" bIns="0" rtlCol="0" anchor="ct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PROTOKOLLET OM "ÖVERKLAGANDE OCH OGILTIGFÖRKLARING"</a:t>
              </a:r>
            </a:p>
          </p:txBody>
        </p:sp>
      </p:grpSp>
      <p:sp>
        <p:nvSpPr>
          <p:cNvPr id="7" name="TextBox 7"/>
          <p:cNvSpPr txBox="1"/>
          <p:nvPr/>
        </p:nvSpPr>
        <p:spPr>
          <a:xfrm>
            <a:off x="1219200" y="7124700"/>
            <a:ext cx="6873859" cy="1381125"/>
          </a:xfrm>
          <a:prstGeom prst="rect">
            <a:avLst/>
          </a:prstGeom>
        </p:spPr>
        <p:txBody>
          <a:bodyPr lIns="0" tIns="0" rIns="0" bIns="0" rtlCol="0" anchor="t">
            <a:spAutoFit/>
          </a:bodyPr>
          <a:lstStyle/>
          <a:p>
            <a:pPr marL="0" lvl="0" indent="0" algn="ctr">
              <a:lnSpc>
                <a:spcPts val="3600"/>
              </a:lnSpc>
              <a:spcBef>
                <a:spcPct val="0"/>
              </a:spcBef>
            </a:pPr>
            <a:r>
              <a:rPr lang="en-US" sz="3000" i="1" u="none" strike="noStrike" dirty="0">
                <a:solidFill>
                  <a:srgbClr val="000000"/>
                </a:solidFill>
                <a:latin typeface="Lato Light Italics"/>
                <a:ea typeface="Lato Light Italics"/>
                <a:cs typeface="Lato Light Italics"/>
                <a:sym typeface="Lato Light Italics"/>
              </a:rPr>
              <a:t>Detta </a:t>
            </a:r>
            <a:r>
              <a:rPr lang="en-US" sz="3000" i="1" u="none" strike="noStrike" dirty="0" err="1">
                <a:solidFill>
                  <a:srgbClr val="000000"/>
                </a:solidFill>
                <a:latin typeface="Lato Light Italics"/>
                <a:ea typeface="Lato Light Italics"/>
                <a:cs typeface="Lato Light Italics"/>
                <a:sym typeface="Lato Light Italics"/>
              </a:rPr>
              <a:t>minskar</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algoritmisk</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ångest</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rädslan</a:t>
            </a:r>
            <a:r>
              <a:rPr lang="en-US" sz="3000" i="1" u="none" strike="noStrike" dirty="0">
                <a:solidFill>
                  <a:srgbClr val="000000"/>
                </a:solidFill>
                <a:latin typeface="Lato Light Italics"/>
                <a:ea typeface="Lato Light Italics"/>
                <a:cs typeface="Lato Light Italics"/>
                <a:sym typeface="Lato Light Italics"/>
              </a:rPr>
              <a:t> för </a:t>
            </a:r>
            <a:r>
              <a:rPr lang="en-US" sz="3000" i="1" u="none" strike="noStrike" dirty="0" err="1">
                <a:solidFill>
                  <a:srgbClr val="000000"/>
                </a:solidFill>
                <a:latin typeface="Lato Light Italics"/>
                <a:ea typeface="Lato Light Italics"/>
                <a:cs typeface="Lato Light Italics"/>
                <a:sym typeface="Lato Light Italics"/>
              </a:rPr>
              <a:t>att</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en</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elevs</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framtid</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avgörs</a:t>
            </a:r>
            <a:r>
              <a:rPr lang="en-US" sz="3000" i="1" u="none" strike="noStrike" dirty="0">
                <a:solidFill>
                  <a:srgbClr val="000000"/>
                </a:solidFill>
                <a:latin typeface="Lato Light Italics"/>
                <a:ea typeface="Lato Light Italics"/>
                <a:cs typeface="Lato Light Italics"/>
                <a:sym typeface="Lato Light Italics"/>
              </a:rPr>
              <a:t> av </a:t>
            </a:r>
            <a:r>
              <a:rPr lang="en-US" sz="3000" i="1" u="none" strike="noStrike" dirty="0" err="1">
                <a:solidFill>
                  <a:srgbClr val="000000"/>
                </a:solidFill>
                <a:latin typeface="Lato Light Italics"/>
                <a:ea typeface="Lato Light Italics"/>
                <a:cs typeface="Lato Light Italics"/>
                <a:sym typeface="Lato Light Italics"/>
              </a:rPr>
              <a:t>en</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maskin</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som</a:t>
            </a:r>
            <a:r>
              <a:rPr lang="en-US" sz="3000" i="1" u="none" strike="noStrike" dirty="0">
                <a:solidFill>
                  <a:srgbClr val="000000"/>
                </a:solidFill>
                <a:latin typeface="Lato Light Italics"/>
                <a:ea typeface="Lato Light Italics"/>
                <a:cs typeface="Lato Light Italics"/>
                <a:sym typeface="Lato Light Italics"/>
              </a:rPr>
              <a:t> de </a:t>
            </a:r>
            <a:r>
              <a:rPr lang="en-US" sz="3000" i="1" u="none" strike="noStrike" dirty="0" err="1">
                <a:solidFill>
                  <a:srgbClr val="000000"/>
                </a:solidFill>
                <a:latin typeface="Lato Light Italics"/>
                <a:ea typeface="Lato Light Italics"/>
                <a:cs typeface="Lato Light Italics"/>
                <a:sym typeface="Lato Light Italics"/>
              </a:rPr>
              <a:t>inte</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kan</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kommunicera</a:t>
            </a:r>
            <a:r>
              <a:rPr lang="en-US" sz="3000" i="1" u="none" strike="noStrike" dirty="0">
                <a:solidFill>
                  <a:srgbClr val="000000"/>
                </a:solidFill>
                <a:latin typeface="Lato Light Italics"/>
                <a:ea typeface="Lato Light Italics"/>
                <a:cs typeface="Lato Light Italics"/>
                <a:sym typeface="Lato Light Italics"/>
              </a:rPr>
              <a:t> med.</a:t>
            </a:r>
          </a:p>
        </p:txBody>
      </p:sp>
      <p:sp>
        <p:nvSpPr>
          <p:cNvPr id="8" name="TextBox 8"/>
          <p:cNvSpPr txBox="1"/>
          <p:nvPr/>
        </p:nvSpPr>
        <p:spPr>
          <a:xfrm>
            <a:off x="1028699" y="4072821"/>
            <a:ext cx="7691485" cy="18097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 alla </a:t>
            </a:r>
            <a:r>
              <a:rPr lang="en-US" sz="2400" u="none" strike="noStrike" dirty="0" err="1">
                <a:solidFill>
                  <a:srgbClr val="000000"/>
                </a:solidFill>
                <a:latin typeface="Lato Light"/>
                <a:ea typeface="Lato Light"/>
                <a:cs typeface="Lato Light"/>
                <a:sym typeface="Lato Light"/>
              </a:rPr>
              <a:t>yrkesutbildningsklasser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använder</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finnas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tydlig</a:t>
            </a:r>
            <a:r>
              <a:rPr lang="en-US" sz="2400" u="none" strike="noStrike" dirty="0">
                <a:solidFill>
                  <a:srgbClr val="000000"/>
                </a:solidFill>
                <a:latin typeface="Lato Light"/>
                <a:ea typeface="Lato Light"/>
                <a:cs typeface="Lato Light"/>
                <a:sym typeface="Lato Light"/>
              </a:rPr>
              <a:t> regel: "AI-</a:t>
            </a:r>
            <a:r>
              <a:rPr lang="en-US" sz="2400" u="none" strike="noStrike" dirty="0" err="1">
                <a:solidFill>
                  <a:srgbClr val="000000"/>
                </a:solidFill>
                <a:latin typeface="Lato Light"/>
                <a:ea typeface="Lato Light"/>
                <a:cs typeface="Lato Light"/>
                <a:sym typeface="Lato Light"/>
              </a:rPr>
              <a:t>resultaten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preliminära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rätt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begära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manuell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granskning</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läraren</a:t>
            </a:r>
            <a:r>
              <a:rPr lang="en-US" sz="2400" u="none" strike="noStrike" dirty="0">
                <a:solidFill>
                  <a:srgbClr val="000000"/>
                </a:solidFill>
                <a:latin typeface="Lato Light"/>
                <a:ea typeface="Lato Light"/>
                <a:cs typeface="Lato Light"/>
                <a:sym typeface="Lato Light"/>
              </a:rPr>
              <a:t> om de </a:t>
            </a:r>
            <a:r>
              <a:rPr lang="en-US" sz="2400" u="none" strike="noStrike" dirty="0" err="1">
                <a:solidFill>
                  <a:srgbClr val="000000"/>
                </a:solidFill>
                <a:latin typeface="Lato Light"/>
                <a:ea typeface="Lato Light"/>
                <a:cs typeface="Lato Light"/>
                <a:sym typeface="Lato Light"/>
              </a:rPr>
              <a:t>anser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automatiserat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orättvist</a:t>
            </a:r>
            <a:r>
              <a:rPr lang="en-US" sz="2400" u="none" strike="noStrike" dirty="0">
                <a:solidFill>
                  <a:srgbClr val="000000"/>
                </a:solidFill>
                <a:latin typeface="Lato Light"/>
                <a:ea typeface="Lato Light"/>
                <a:cs typeface="Lato Light"/>
                <a:sym typeface="Lato Light"/>
              </a:rPr>
              <a:t>."</a:t>
            </a:r>
          </a:p>
        </p:txBody>
      </p:sp>
      <p:sp>
        <p:nvSpPr>
          <p:cNvPr id="9" name="TextBox 9"/>
          <p:cNvSpPr txBox="1"/>
          <p:nvPr/>
        </p:nvSpPr>
        <p:spPr>
          <a:xfrm>
            <a:off x="1022603" y="3257066"/>
            <a:ext cx="8870299"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dirty="0" err="1">
                <a:solidFill>
                  <a:srgbClr val="FE635B"/>
                </a:solidFill>
                <a:latin typeface="Lato Bold"/>
                <a:ea typeface="Lato Bold"/>
                <a:cs typeface="Lato Bold"/>
                <a:sym typeface="Lato Bold"/>
              </a:rPr>
              <a:t>Förtroende</a:t>
            </a:r>
            <a:r>
              <a:rPr lang="en-US" sz="2400" b="1" u="none" strike="noStrike" dirty="0">
                <a:solidFill>
                  <a:srgbClr val="FE635B"/>
                </a:solidFill>
                <a:latin typeface="Lato Bold"/>
                <a:ea typeface="Lato Bold"/>
                <a:cs typeface="Lato Bold"/>
                <a:sym typeface="Lato Bold"/>
              </a:rPr>
              <a:t> </a:t>
            </a:r>
            <a:r>
              <a:rPr lang="en-US" sz="2400" b="1" u="none" strike="noStrike" dirty="0" err="1">
                <a:solidFill>
                  <a:srgbClr val="FE635B"/>
                </a:solidFill>
                <a:latin typeface="Lato Bold"/>
                <a:ea typeface="Lato Bold"/>
                <a:cs typeface="Lato Bold"/>
                <a:sym typeface="Lato Bold"/>
              </a:rPr>
              <a:t>bygger</a:t>
            </a:r>
            <a:r>
              <a:rPr lang="en-US" sz="2400" b="1" u="none" strike="noStrike" dirty="0">
                <a:solidFill>
                  <a:srgbClr val="FE635B"/>
                </a:solidFill>
                <a:latin typeface="Lato Bold"/>
                <a:ea typeface="Lato Bold"/>
                <a:cs typeface="Lato Bold"/>
                <a:sym typeface="Lato Bold"/>
              </a:rPr>
              <a:t> </a:t>
            </a:r>
            <a:r>
              <a:rPr lang="en-US" sz="2400" b="1" u="none" strike="noStrike" dirty="0" err="1">
                <a:solidFill>
                  <a:srgbClr val="FE635B"/>
                </a:solidFill>
                <a:latin typeface="Lato Bold"/>
                <a:ea typeface="Lato Bold"/>
                <a:cs typeface="Lato Bold"/>
                <a:sym typeface="Lato Bold"/>
              </a:rPr>
              <a:t>på</a:t>
            </a:r>
            <a:r>
              <a:rPr lang="en-US" sz="2400" b="1" u="none" strike="noStrike" dirty="0">
                <a:solidFill>
                  <a:srgbClr val="FE635B"/>
                </a:solidFill>
                <a:latin typeface="Lato Bold"/>
                <a:ea typeface="Lato Bold"/>
                <a:cs typeface="Lato Bold"/>
                <a:sym typeface="Lato Bold"/>
              </a:rPr>
              <a:t> </a:t>
            </a:r>
            <a:r>
              <a:rPr lang="en-US" sz="2400" b="1" u="none" strike="noStrike" dirty="0" err="1">
                <a:solidFill>
                  <a:srgbClr val="FE635B"/>
                </a:solidFill>
                <a:latin typeface="Lato Bold"/>
                <a:ea typeface="Lato Bold"/>
                <a:cs typeface="Lato Bold"/>
                <a:sym typeface="Lato Bold"/>
              </a:rPr>
              <a:t>rätten</a:t>
            </a:r>
            <a:r>
              <a:rPr lang="en-US" sz="2400" b="1" u="none" strike="noStrike" dirty="0">
                <a:solidFill>
                  <a:srgbClr val="FE635B"/>
                </a:solidFill>
                <a:latin typeface="Lato Bold"/>
                <a:ea typeface="Lato Bold"/>
                <a:cs typeface="Lato Bold"/>
                <a:sym typeface="Lato Bold"/>
              </a:rPr>
              <a:t> </a:t>
            </a:r>
            <a:r>
              <a:rPr lang="en-US" sz="2400" b="1" u="none" strike="noStrike" dirty="0" err="1">
                <a:solidFill>
                  <a:srgbClr val="FE635B"/>
                </a:solidFill>
                <a:latin typeface="Lato Bold"/>
                <a:ea typeface="Lato Bold"/>
                <a:cs typeface="Lato Bold"/>
                <a:sym typeface="Lato Bold"/>
              </a:rPr>
              <a:t>att</a:t>
            </a:r>
            <a:r>
              <a:rPr lang="en-US" sz="2400" b="1" u="none" strike="noStrike" dirty="0">
                <a:solidFill>
                  <a:srgbClr val="FE635B"/>
                </a:solidFill>
                <a:latin typeface="Lato Bold"/>
                <a:ea typeface="Lato Bold"/>
                <a:cs typeface="Lato Bold"/>
                <a:sym typeface="Lato Bold"/>
              </a:rPr>
              <a:t> </a:t>
            </a:r>
            <a:r>
              <a:rPr lang="en-US" sz="2400" b="1" u="none" strike="noStrike" dirty="0" err="1">
                <a:solidFill>
                  <a:srgbClr val="FE635B"/>
                </a:solidFill>
                <a:latin typeface="Lato Bold"/>
                <a:ea typeface="Lato Bold"/>
                <a:cs typeface="Lato Bold"/>
                <a:sym typeface="Lato Bold"/>
              </a:rPr>
              <a:t>bli</a:t>
            </a:r>
            <a:r>
              <a:rPr lang="en-US" sz="2400" b="1" u="none" strike="noStrike" dirty="0">
                <a:solidFill>
                  <a:srgbClr val="FE635B"/>
                </a:solidFill>
                <a:latin typeface="Lato Bold"/>
                <a:ea typeface="Lato Bold"/>
                <a:cs typeface="Lato Bold"/>
                <a:sym typeface="Lato Bold"/>
              </a:rPr>
              <a:t> </a:t>
            </a:r>
            <a:r>
              <a:rPr lang="en-US" sz="2400" b="1" u="none" strike="noStrike" dirty="0" err="1">
                <a:solidFill>
                  <a:srgbClr val="FE635B"/>
                </a:solidFill>
                <a:latin typeface="Lato Bold"/>
                <a:ea typeface="Lato Bold"/>
                <a:cs typeface="Lato Bold"/>
                <a:sym typeface="Lato Bold"/>
              </a:rPr>
              <a:t>hörd</a:t>
            </a:r>
            <a:r>
              <a:rPr lang="en-US" sz="2400" b="1" u="none" strike="noStrike" dirty="0">
                <a:solidFill>
                  <a:srgbClr val="FE635B"/>
                </a:solidFill>
                <a:latin typeface="Lato Bold"/>
                <a:ea typeface="Lato Bold"/>
                <a:cs typeface="Lato Bold"/>
                <a:sym typeface="Lato Bold"/>
              </a:rPr>
              <a:t>.</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60669" y="0"/>
            <a:ext cx="9127331" cy="10287000"/>
            <a:chOff x="0" y="0"/>
            <a:chExt cx="12169775" cy="13716000"/>
          </a:xfrm>
        </p:grpSpPr>
        <p:sp>
          <p:nvSpPr>
            <p:cNvPr id="3" name="Freeform 3"/>
            <p:cNvSpPr/>
            <p:nvPr/>
          </p:nvSpPr>
          <p:spPr>
            <a:xfrm>
              <a:off x="0" y="0"/>
              <a:ext cx="12169775" cy="13716000"/>
            </a:xfrm>
            <a:custGeom>
              <a:avLst/>
              <a:gdLst/>
              <a:ahLst/>
              <a:cxnLst/>
              <a:rect l="l" t="t" r="r" b="b"/>
              <a:pathLst>
                <a:path w="12169775" h="13716000">
                  <a:moveTo>
                    <a:pt x="0" y="0"/>
                  </a:moveTo>
                  <a:lnTo>
                    <a:pt x="12169775" y="0"/>
                  </a:lnTo>
                  <a:lnTo>
                    <a:pt x="12169775" y="13716000"/>
                  </a:lnTo>
                  <a:lnTo>
                    <a:pt x="0" y="13716000"/>
                  </a:lnTo>
                  <a:lnTo>
                    <a:pt x="0" y="0"/>
                  </a:lnTo>
                  <a:close/>
                </a:path>
              </a:pathLst>
            </a:custGeom>
            <a:blipFill>
              <a:blip r:embed="rId4"/>
              <a:stretch>
                <a:fillRect l="-50184" r="-50184" b="-1"/>
              </a:stretch>
            </a:blipFill>
          </p:spPr>
          <p:txBody>
            <a:bodyPr/>
            <a:lstStyle/>
            <a:p>
              <a:endParaRPr lang="es-ES"/>
            </a:p>
          </p:txBody>
        </p:sp>
      </p:grpSp>
      <p:grpSp>
        <p:nvGrpSpPr>
          <p:cNvPr id="4" name="Group 4"/>
          <p:cNvGrpSpPr/>
          <p:nvPr/>
        </p:nvGrpSpPr>
        <p:grpSpPr>
          <a:xfrm>
            <a:off x="1028700" y="994486"/>
            <a:ext cx="8105423" cy="2288972"/>
            <a:chOff x="0" y="0"/>
            <a:chExt cx="10807230" cy="3051962"/>
          </a:xfrm>
        </p:grpSpPr>
        <p:sp>
          <p:nvSpPr>
            <p:cNvPr id="5" name="Freeform 5"/>
            <p:cNvSpPr/>
            <p:nvPr/>
          </p:nvSpPr>
          <p:spPr>
            <a:xfrm>
              <a:off x="0" y="0"/>
              <a:ext cx="10807228" cy="3051954"/>
            </a:xfrm>
            <a:custGeom>
              <a:avLst/>
              <a:gdLst/>
              <a:ahLst/>
              <a:cxnLst/>
              <a:rect l="l" t="t" r="r" b="b"/>
              <a:pathLst>
                <a:path w="10807228" h="3051954">
                  <a:moveTo>
                    <a:pt x="0" y="0"/>
                  </a:moveTo>
                  <a:lnTo>
                    <a:pt x="10807228" y="0"/>
                  </a:lnTo>
                  <a:lnTo>
                    <a:pt x="10807228" y="3051954"/>
                  </a:lnTo>
                  <a:lnTo>
                    <a:pt x="0" y="3051954"/>
                  </a:lnTo>
                  <a:close/>
                </a:path>
              </a:pathLst>
            </a:custGeom>
            <a:blipFill>
              <a:blip r:embed="rId5">
                <a:alphaModFix amt="0"/>
              </a:blip>
              <a:stretch>
                <a:fillRect t="-49665" b="11668"/>
              </a:stretch>
            </a:blipFill>
          </p:spPr>
          <p:txBody>
            <a:bodyPr/>
            <a:lstStyle/>
            <a:p>
              <a:endParaRPr lang="es-ES"/>
            </a:p>
          </p:txBody>
        </p:sp>
        <p:sp>
          <p:nvSpPr>
            <p:cNvPr id="6" name="TextBox 6"/>
            <p:cNvSpPr txBox="1"/>
            <p:nvPr/>
          </p:nvSpPr>
          <p:spPr>
            <a:xfrm>
              <a:off x="0" y="9525"/>
              <a:ext cx="10807230" cy="30424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UTARBETANDE AV ETT "ETISKT UTTALANDE OM ARTIFICIELL INTELLIGENS"</a:t>
              </a:r>
            </a:p>
          </p:txBody>
        </p:sp>
      </p:grpSp>
      <p:sp>
        <p:nvSpPr>
          <p:cNvPr id="7" name="TextBox 7"/>
          <p:cNvSpPr txBox="1"/>
          <p:nvPr/>
        </p:nvSpPr>
        <p:spPr>
          <a:xfrm>
            <a:off x="1720910" y="4705732"/>
            <a:ext cx="6873859"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Vilka verktyg för artificiell intelligens använder du?</a:t>
            </a:r>
          </a:p>
        </p:txBody>
      </p:sp>
      <p:sp>
        <p:nvSpPr>
          <p:cNvPr id="8" name="TextBox 8"/>
          <p:cNvSpPr txBox="1"/>
          <p:nvPr/>
        </p:nvSpPr>
        <p:spPr>
          <a:xfrm>
            <a:off x="1028700" y="3453458"/>
            <a:ext cx="7193899"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Ett ”AI-</a:t>
            </a:r>
            <a:r>
              <a:rPr lang="en-US" sz="2400" u="none" strike="noStrike" dirty="0" err="1">
                <a:solidFill>
                  <a:srgbClr val="000000"/>
                </a:solidFill>
                <a:latin typeface="Lato Light"/>
                <a:ea typeface="Lato Light"/>
                <a:cs typeface="Lato Light"/>
                <a:sym typeface="Lato Light"/>
              </a:rPr>
              <a:t>etikutlåtande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dokument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förklarar</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dina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a:t>
            </a:r>
          </a:p>
        </p:txBody>
      </p:sp>
      <p:grpSp>
        <p:nvGrpSpPr>
          <p:cNvPr id="9" name="Group 9"/>
          <p:cNvGrpSpPr/>
          <p:nvPr/>
        </p:nvGrpSpPr>
        <p:grpSpPr>
          <a:xfrm>
            <a:off x="1070186" y="7621525"/>
            <a:ext cx="508283" cy="467296"/>
            <a:chOff x="0" y="0"/>
            <a:chExt cx="677710" cy="623062"/>
          </a:xfrm>
        </p:grpSpPr>
        <p:sp>
          <p:nvSpPr>
            <p:cNvPr id="10" name="Freeform 10"/>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sp>
        <p:nvSpPr>
          <p:cNvPr id="11" name="TextBox 11"/>
          <p:cNvSpPr txBox="1"/>
          <p:nvPr/>
        </p:nvSpPr>
        <p:spPr>
          <a:xfrm>
            <a:off x="1720910" y="5734432"/>
            <a:ext cx="6873859"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Hur hjälper dessa verktyg dem i deras lärande?</a:t>
            </a:r>
          </a:p>
        </p:txBody>
      </p:sp>
      <p:sp>
        <p:nvSpPr>
          <p:cNvPr id="12" name="TextBox 12"/>
          <p:cNvSpPr txBox="1"/>
          <p:nvPr/>
        </p:nvSpPr>
        <p:spPr>
          <a:xfrm>
            <a:off x="1720910" y="6766338"/>
            <a:ext cx="6873859"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Hur dina personuppgifter skyddas.</a:t>
            </a:r>
          </a:p>
        </p:txBody>
      </p:sp>
      <p:sp>
        <p:nvSpPr>
          <p:cNvPr id="13" name="TextBox 13"/>
          <p:cNvSpPr txBox="1"/>
          <p:nvPr/>
        </p:nvSpPr>
        <p:spPr>
          <a:xfrm>
            <a:off x="1720910" y="7621525"/>
            <a:ext cx="6873859"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Hur kan de bestrida ett resultat som genererats av AI?</a:t>
            </a:r>
          </a:p>
        </p:txBody>
      </p:sp>
      <p:grpSp>
        <p:nvGrpSpPr>
          <p:cNvPr id="14" name="Group 14"/>
          <p:cNvGrpSpPr/>
          <p:nvPr/>
        </p:nvGrpSpPr>
        <p:grpSpPr>
          <a:xfrm>
            <a:off x="1028700" y="4791234"/>
            <a:ext cx="508283" cy="467296"/>
            <a:chOff x="0" y="0"/>
            <a:chExt cx="677710" cy="623062"/>
          </a:xfrm>
        </p:grpSpPr>
        <p:sp>
          <p:nvSpPr>
            <p:cNvPr id="15" name="Freeform 15"/>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grpSp>
        <p:nvGrpSpPr>
          <p:cNvPr id="16" name="Group 16"/>
          <p:cNvGrpSpPr/>
          <p:nvPr/>
        </p:nvGrpSpPr>
        <p:grpSpPr>
          <a:xfrm>
            <a:off x="1070186" y="5734432"/>
            <a:ext cx="508283" cy="467296"/>
            <a:chOff x="0" y="0"/>
            <a:chExt cx="677710" cy="623062"/>
          </a:xfrm>
        </p:grpSpPr>
        <p:sp>
          <p:nvSpPr>
            <p:cNvPr id="17" name="Freeform 17"/>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grpSp>
        <p:nvGrpSpPr>
          <p:cNvPr id="18" name="Group 18"/>
          <p:cNvGrpSpPr/>
          <p:nvPr/>
        </p:nvGrpSpPr>
        <p:grpSpPr>
          <a:xfrm>
            <a:off x="1070186" y="6677979"/>
            <a:ext cx="508283" cy="467296"/>
            <a:chOff x="0" y="0"/>
            <a:chExt cx="677710" cy="623062"/>
          </a:xfrm>
        </p:grpSpPr>
        <p:sp>
          <p:nvSpPr>
            <p:cNvPr id="19" name="Freeform 19"/>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123923"/>
            <a:chOff x="0" y="0"/>
            <a:chExt cx="24384000" cy="2831897"/>
          </a:xfrm>
        </p:grpSpPr>
        <p:sp>
          <p:nvSpPr>
            <p:cNvPr id="3" name="Freeform 3"/>
            <p:cNvSpPr/>
            <p:nvPr/>
          </p:nvSpPr>
          <p:spPr>
            <a:xfrm>
              <a:off x="0" y="0"/>
              <a:ext cx="24384000" cy="2831846"/>
            </a:xfrm>
            <a:custGeom>
              <a:avLst/>
              <a:gdLst/>
              <a:ahLst/>
              <a:cxnLst/>
              <a:rect l="l" t="t" r="r" b="b"/>
              <a:pathLst>
                <a:path w="24384000" h="2831846">
                  <a:moveTo>
                    <a:pt x="0" y="0"/>
                  </a:moveTo>
                  <a:lnTo>
                    <a:pt x="24384000" y="0"/>
                  </a:lnTo>
                  <a:lnTo>
                    <a:pt x="24384000" y="2831846"/>
                  </a:lnTo>
                  <a:lnTo>
                    <a:pt x="0" y="2831846"/>
                  </a:lnTo>
                  <a:lnTo>
                    <a:pt x="0" y="0"/>
                  </a:lnTo>
                  <a:close/>
                </a:path>
              </a:pathLst>
            </a:custGeom>
            <a:blipFill>
              <a:blip r:embed="rId4">
                <a:alphaModFix amt="50000"/>
              </a:blip>
              <a:stretch>
                <a:fillRect t="-230285" b="-324287"/>
              </a:stretch>
            </a:blipFill>
          </p:spPr>
          <p:txBody>
            <a:bodyPr/>
            <a:lstStyle/>
            <a:p>
              <a:endParaRPr lang="es-ES"/>
            </a:p>
          </p:txBody>
        </p:sp>
      </p:grpSp>
      <p:grpSp>
        <p:nvGrpSpPr>
          <p:cNvPr id="4" name="Group 4"/>
          <p:cNvGrpSpPr/>
          <p:nvPr/>
        </p:nvGrpSpPr>
        <p:grpSpPr>
          <a:xfrm>
            <a:off x="1028700" y="2622042"/>
            <a:ext cx="5737403" cy="672685"/>
            <a:chOff x="0" y="0"/>
            <a:chExt cx="7649870" cy="896914"/>
          </a:xfrm>
        </p:grpSpPr>
        <p:sp>
          <p:nvSpPr>
            <p:cNvPr id="5" name="Freeform 5"/>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6" name="TextBox 6"/>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Omfattning:</a:t>
              </a:r>
            </a:p>
          </p:txBody>
        </p:sp>
      </p:grpSp>
      <p:grpSp>
        <p:nvGrpSpPr>
          <p:cNvPr id="7" name="Group 7"/>
          <p:cNvGrpSpPr/>
          <p:nvPr/>
        </p:nvGrpSpPr>
        <p:grpSpPr>
          <a:xfrm>
            <a:off x="1028700" y="4711560"/>
            <a:ext cx="5737403" cy="672686"/>
            <a:chOff x="0" y="0"/>
            <a:chExt cx="7649870" cy="896914"/>
          </a:xfrm>
        </p:grpSpPr>
        <p:sp>
          <p:nvSpPr>
            <p:cNvPr id="8" name="Freeform 8"/>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9" name="TextBox 9"/>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Exempel:</a:t>
              </a:r>
            </a:p>
          </p:txBody>
        </p:sp>
      </p:grpSp>
      <p:grpSp>
        <p:nvGrpSpPr>
          <p:cNvPr id="10" name="Group 10"/>
          <p:cNvGrpSpPr/>
          <p:nvPr/>
        </p:nvGrpSpPr>
        <p:grpSpPr>
          <a:xfrm>
            <a:off x="9807448" y="2699356"/>
            <a:ext cx="6506680" cy="672685"/>
            <a:chOff x="0" y="0"/>
            <a:chExt cx="8675573" cy="896914"/>
          </a:xfrm>
        </p:grpSpPr>
        <p:sp>
          <p:nvSpPr>
            <p:cNvPr id="11" name="Freeform 11"/>
            <p:cNvSpPr/>
            <p:nvPr/>
          </p:nvSpPr>
          <p:spPr>
            <a:xfrm>
              <a:off x="0" y="0"/>
              <a:ext cx="8675573" cy="896916"/>
            </a:xfrm>
            <a:custGeom>
              <a:avLst/>
              <a:gdLst/>
              <a:ahLst/>
              <a:cxnLst/>
              <a:rect l="l" t="t" r="r" b="b"/>
              <a:pathLst>
                <a:path w="8675573" h="896916">
                  <a:moveTo>
                    <a:pt x="0" y="0"/>
                  </a:moveTo>
                  <a:lnTo>
                    <a:pt x="8675573" y="0"/>
                  </a:lnTo>
                  <a:lnTo>
                    <a:pt x="8675573" y="896916"/>
                  </a:lnTo>
                  <a:lnTo>
                    <a:pt x="0" y="896916"/>
                  </a:lnTo>
                  <a:close/>
                </a:path>
              </a:pathLst>
            </a:custGeom>
            <a:blipFill>
              <a:blip r:embed="rId5">
                <a:alphaModFix amt="0"/>
              </a:blip>
              <a:stretch>
                <a:fillRect t="-138472" b="-138472"/>
              </a:stretch>
            </a:blipFill>
          </p:spPr>
          <p:txBody>
            <a:bodyPr/>
            <a:lstStyle/>
            <a:p>
              <a:endParaRPr lang="es-ES"/>
            </a:p>
          </p:txBody>
        </p:sp>
        <p:sp>
          <p:nvSpPr>
            <p:cNvPr id="12" name="TextBox 12"/>
            <p:cNvSpPr txBox="1"/>
            <p:nvPr/>
          </p:nvSpPr>
          <p:spPr>
            <a:xfrm>
              <a:off x="0" y="0"/>
              <a:ext cx="8675573"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Reflexion: </a:t>
              </a:r>
            </a:p>
          </p:txBody>
        </p:sp>
      </p:grpSp>
      <p:sp>
        <p:nvSpPr>
          <p:cNvPr id="13" name="AutoShape 13"/>
          <p:cNvSpPr/>
          <p:nvPr/>
        </p:nvSpPr>
        <p:spPr>
          <a:xfrm>
            <a:off x="9407272" y="2275732"/>
            <a:ext cx="57154" cy="7668879"/>
          </a:xfrm>
          <a:prstGeom prst="line">
            <a:avLst/>
          </a:prstGeom>
          <a:ln w="28575" cap="rnd">
            <a:solidFill>
              <a:srgbClr val="FE635B"/>
            </a:solidFill>
            <a:prstDash val="solid"/>
            <a:headEnd type="none" w="sm" len="sm"/>
            <a:tailEnd type="none" w="sm" len="sm"/>
          </a:ln>
        </p:spPr>
        <p:txBody>
          <a:bodyPr/>
          <a:lstStyle/>
          <a:p>
            <a:endParaRPr lang="es-ES"/>
          </a:p>
        </p:txBody>
      </p:sp>
      <p:sp>
        <p:nvSpPr>
          <p:cNvPr id="14" name="Freeform 14"/>
          <p:cNvSpPr/>
          <p:nvPr/>
        </p:nvSpPr>
        <p:spPr>
          <a:xfrm>
            <a:off x="12293693" y="6109409"/>
            <a:ext cx="3148891" cy="3148891"/>
          </a:xfrm>
          <a:custGeom>
            <a:avLst/>
            <a:gdLst/>
            <a:ahLst/>
            <a:cxnLst/>
            <a:rect l="l" t="t" r="r" b="b"/>
            <a:pathLst>
              <a:path w="3148891" h="3148891">
                <a:moveTo>
                  <a:pt x="0" y="0"/>
                </a:moveTo>
                <a:lnTo>
                  <a:pt x="3148892" y="0"/>
                </a:lnTo>
                <a:lnTo>
                  <a:pt x="3148892" y="3148891"/>
                </a:lnTo>
                <a:lnTo>
                  <a:pt x="0" y="3148891"/>
                </a:lnTo>
                <a:lnTo>
                  <a:pt x="0" y="0"/>
                </a:lnTo>
                <a:close/>
              </a:path>
            </a:pathLst>
          </a:custGeom>
          <a:blipFill>
            <a:blip r:embed="rId6"/>
            <a:stretch>
              <a:fillRect/>
            </a:stretch>
          </a:blipFill>
        </p:spPr>
        <p:txBody>
          <a:bodyPr/>
          <a:lstStyle/>
          <a:p>
            <a:endParaRPr lang="es-ES"/>
          </a:p>
        </p:txBody>
      </p:sp>
      <p:sp>
        <p:nvSpPr>
          <p:cNvPr id="15" name="TextBox 15"/>
          <p:cNvSpPr txBox="1"/>
          <p:nvPr/>
        </p:nvSpPr>
        <p:spPr>
          <a:xfrm>
            <a:off x="1028700" y="1085850"/>
            <a:ext cx="12800599"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PRAKTISK AKTIVITET: UTVECKLING AV UTBILDNINGSPROJEKTET</a:t>
            </a:r>
          </a:p>
        </p:txBody>
      </p:sp>
      <p:sp>
        <p:nvSpPr>
          <p:cNvPr id="16" name="TextBox 16"/>
          <p:cNvSpPr txBox="1"/>
          <p:nvPr/>
        </p:nvSpPr>
        <p:spPr>
          <a:xfrm>
            <a:off x="1028700" y="3563236"/>
            <a:ext cx="7421690"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Skapa ett enkelt trepunktsåtagande att dela med dina elever.</a:t>
            </a:r>
          </a:p>
        </p:txBody>
      </p:sp>
      <p:sp>
        <p:nvSpPr>
          <p:cNvPr id="17" name="TextBox 17"/>
          <p:cNvSpPr txBox="1"/>
          <p:nvPr/>
        </p:nvSpPr>
        <p:spPr>
          <a:xfrm>
            <a:off x="1027269" y="5604015"/>
            <a:ext cx="7421690" cy="2501265"/>
          </a:xfrm>
          <a:prstGeom prst="rect">
            <a:avLst/>
          </a:prstGeom>
        </p:spPr>
        <p:txBody>
          <a:bodyPr lIns="0" tIns="0" rIns="0" bIns="0" rtlCol="0" anchor="t">
            <a:spAutoFit/>
          </a:bodyPr>
          <a:lstStyle/>
          <a:p>
            <a:pPr marL="434340" lvl="1" indent="-217170" algn="l">
              <a:lnSpc>
                <a:spcPts val="3359"/>
              </a:lnSpc>
              <a:spcBef>
                <a:spcPct val="0"/>
              </a:spcBef>
              <a:buAutoNum type="arabicPeriod"/>
            </a:pPr>
            <a:r>
              <a:rPr lang="en-US" sz="2400" u="none" strike="noStrike">
                <a:solidFill>
                  <a:srgbClr val="53575E"/>
                </a:solidFill>
                <a:latin typeface="Lato Light"/>
                <a:ea typeface="Lato Light"/>
                <a:cs typeface="Lato Light"/>
                <a:sym typeface="Lato Light"/>
              </a:rPr>
              <a:t>"Vi använder artificiell intelligens för att få snabbare feedback på tekniska ritningar."</a:t>
            </a:r>
          </a:p>
          <a:p>
            <a:pPr marL="434340" lvl="1" indent="-217170" algn="l">
              <a:lnSpc>
                <a:spcPts val="3359"/>
              </a:lnSpc>
              <a:spcBef>
                <a:spcPct val="0"/>
              </a:spcBef>
              <a:buAutoNum type="arabicPeriod"/>
            </a:pPr>
            <a:r>
              <a:rPr lang="en-US" sz="2400" u="none" strike="noStrike">
                <a:solidFill>
                  <a:srgbClr val="53575E"/>
                </a:solidFill>
                <a:latin typeface="Lato Light"/>
                <a:ea typeface="Lato Light"/>
                <a:cs typeface="Lato Light"/>
                <a:sym typeface="Lato Light"/>
              </a:rPr>
              <a:t>"Jag (coachen) granskar AI:ns alla förslag innan de blir ditt slutbetyg."</a:t>
            </a:r>
          </a:p>
          <a:p>
            <a:pPr marL="434340" lvl="1" indent="-217170" algn="l">
              <a:lnSpc>
                <a:spcPts val="3359"/>
              </a:lnSpc>
              <a:spcBef>
                <a:spcPct val="0"/>
              </a:spcBef>
              <a:buAutoNum type="arabicPeriod"/>
            </a:pPr>
            <a:r>
              <a:rPr lang="en-US" sz="2400" u="none" strike="noStrike">
                <a:solidFill>
                  <a:srgbClr val="53575E"/>
                </a:solidFill>
                <a:latin typeface="Lato Light"/>
                <a:ea typeface="Lato Light"/>
                <a:cs typeface="Lato Light"/>
                <a:sym typeface="Lato Light"/>
              </a:rPr>
              <a:t>"Om du anser att AI-feedbacken är felaktig kan vi träffas för att analysera den tillsammans."</a:t>
            </a:r>
          </a:p>
        </p:txBody>
      </p:sp>
      <p:sp>
        <p:nvSpPr>
          <p:cNvPr id="18" name="TextBox 18"/>
          <p:cNvSpPr txBox="1"/>
          <p:nvPr/>
        </p:nvSpPr>
        <p:spPr>
          <a:xfrm>
            <a:off x="10476978" y="3925186"/>
            <a:ext cx="6782322" cy="108585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53575E"/>
                </a:solidFill>
                <a:latin typeface="Lato Light"/>
                <a:ea typeface="Lato Light"/>
                <a:cs typeface="Lato Light"/>
                <a:sym typeface="Lato Light"/>
              </a:rPr>
              <a:t>Hur förändrar närvaron av detta dokument "atmosfären" i ett klassrum, och omvandlar det från en miljö av "övervakning" till en miljö av "stöd"?</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288"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596458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LÄRANDESCENARIO</a:t>
            </a:r>
          </a:p>
        </p:txBody>
      </p:sp>
      <p:grpSp>
        <p:nvGrpSpPr>
          <p:cNvPr id="5" name="Group 5"/>
          <p:cNvGrpSpPr/>
          <p:nvPr/>
        </p:nvGrpSpPr>
        <p:grpSpPr>
          <a:xfrm>
            <a:off x="435254" y="3953266"/>
            <a:ext cx="13279307" cy="724662"/>
            <a:chOff x="0" y="0"/>
            <a:chExt cx="17705743" cy="966216"/>
          </a:xfrm>
        </p:grpSpPr>
        <p:sp>
          <p:nvSpPr>
            <p:cNvPr id="6" name="Freeform 6"/>
            <p:cNvSpPr/>
            <p:nvPr/>
          </p:nvSpPr>
          <p:spPr>
            <a:xfrm>
              <a:off x="0" y="0"/>
              <a:ext cx="17705741" cy="966209"/>
            </a:xfrm>
            <a:custGeom>
              <a:avLst/>
              <a:gdLst/>
              <a:ahLst/>
              <a:cxnLst/>
              <a:rect l="l" t="t" r="r" b="b"/>
              <a:pathLst>
                <a:path w="17705741" h="966209">
                  <a:moveTo>
                    <a:pt x="0" y="0"/>
                  </a:moveTo>
                  <a:lnTo>
                    <a:pt x="17705741" y="0"/>
                  </a:lnTo>
                  <a:lnTo>
                    <a:pt x="17705741" y="966209"/>
                  </a:lnTo>
                  <a:lnTo>
                    <a:pt x="0" y="966209"/>
                  </a:lnTo>
                  <a:close/>
                </a:path>
              </a:pathLst>
            </a:custGeom>
            <a:blipFill>
              <a:blip r:embed="rId5">
                <a:alphaModFix amt="0"/>
              </a:blip>
              <a:stretch>
                <a:fillRect t="-335730" b="-278394"/>
              </a:stretch>
            </a:blipFill>
          </p:spPr>
          <p:txBody>
            <a:bodyPr/>
            <a:lstStyle/>
            <a:p>
              <a:endParaRPr lang="es-ES"/>
            </a:p>
          </p:txBody>
        </p:sp>
        <p:sp>
          <p:nvSpPr>
            <p:cNvPr id="7" name="TextBox 7"/>
            <p:cNvSpPr txBox="1"/>
            <p:nvPr/>
          </p:nvSpPr>
          <p:spPr>
            <a:xfrm>
              <a:off x="0" y="-9525"/>
              <a:ext cx="17705743" cy="975741"/>
            </a:xfrm>
            <a:prstGeom prst="rect">
              <a:avLst/>
            </a:prstGeom>
          </p:spPr>
          <p:txBody>
            <a:bodyPr lIns="0" tIns="0" rIns="0" bIns="0" rtlCol="0" anchor="ctr"/>
            <a:lstStyle/>
            <a:p>
              <a:pPr marL="0" lvl="0" indent="0" algn="l">
                <a:lnSpc>
                  <a:spcPts val="3600"/>
                </a:lnSpc>
                <a:spcBef>
                  <a:spcPct val="0"/>
                </a:spcBef>
              </a:pPr>
              <a:endParaRPr/>
            </a:p>
          </p:txBody>
        </p:sp>
      </p:grpSp>
      <p:sp>
        <p:nvSpPr>
          <p:cNvPr id="8" name="TextBox 8"/>
          <p:cNvSpPr txBox="1"/>
          <p:nvPr/>
        </p:nvSpPr>
        <p:spPr>
          <a:xfrm>
            <a:off x="1028700" y="2375170"/>
            <a:ext cx="16230600" cy="65151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Det här scenariot är utformat för att placera dig i en realistisk situation där du måste tillämpa principerna om transparens, rättvisa och människocentrerad AI.</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Scenario 1: Filter för CV-urval baserat på partiska kriterier (med fokus på opartiskhet och transparens)</a:t>
            </a:r>
          </a:p>
          <a:p>
            <a:pPr marL="0" lvl="0" indent="0" algn="l">
              <a:lnSpc>
                <a:spcPts val="2880"/>
              </a:lnSpc>
              <a:spcBef>
                <a:spcPct val="0"/>
              </a:spcBef>
            </a:pPr>
            <a:endParaRPr lang="en-US" sz="2400" b="1" u="none" strike="noStrike">
              <a:solidFill>
                <a:srgbClr val="53575E"/>
              </a:solidFill>
              <a:latin typeface="Lato Bold"/>
              <a:ea typeface="Lato Bold"/>
              <a:cs typeface="Lato Bold"/>
              <a:sym typeface="Lato Bold"/>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Situationen: </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Som CVET-utbildare koordinerar du ett praktikprogram för IT-tekniker. Du bestämmer dig för att använda ett nytt AI-baserat urvalsverktyg för att koppla ihop dina 50 studenter med 15 lokala partnerföretag, baserat på deras portföljer och CV. Efter att ha använt verktyget observerar du att det huvudsakligen rekommenderade manliga studenter till stora teknikföretag, medan kvinnliga studenter med liknande eller högre kvalifikationer tilldelades lägre administrativa positioner.</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Uppgiften:</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Deltagarna ombeds att undersöka den "svarta lådan". Hur förklarar man detta resultat för studenterna? Vilka åtgärder bör vidtas för att verifiera instrumentet och identifiera potentiella fel i historiska data?</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En människocentrerad lösning:</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Deltagarna lär sig hur man kringgår systemet, implementerar en manuell granskningsprocess i samband med AI och kräver transparens i de data som används för att träna programvaran innan den återanvänds.</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596458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LÄRANDESCENARIO</a:t>
            </a:r>
          </a:p>
        </p:txBody>
      </p:sp>
      <p:sp>
        <p:nvSpPr>
          <p:cNvPr id="5" name="TextBox 5"/>
          <p:cNvSpPr txBox="1"/>
          <p:nvPr/>
        </p:nvSpPr>
        <p:spPr>
          <a:xfrm>
            <a:off x="1028700" y="2340045"/>
            <a:ext cx="16230600" cy="68770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Det här scenariot är utformat för att placera dig i en realistisk situation där du måste tillämpa principerna om transparens, rättvisa och människocentrerad AI.</a:t>
            </a:r>
          </a:p>
          <a:p>
            <a:pPr marL="0" lvl="0" indent="0" algn="l">
              <a:lnSpc>
                <a:spcPts val="2879"/>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53575E"/>
                </a:solidFill>
                <a:latin typeface="Lato Bold"/>
                <a:ea typeface="Lato Bold"/>
                <a:cs typeface="Lato Bold"/>
                <a:sym typeface="Lato Bold"/>
              </a:rPr>
              <a:t>Scenario 2: Den stela AI-handledaren (med fokus på människocentrerad AI)</a:t>
            </a:r>
          </a:p>
          <a:p>
            <a:pPr marL="0" lvl="0" indent="0" algn="l">
              <a:lnSpc>
                <a:spcPts val="2879"/>
              </a:lnSpc>
              <a:spcBef>
                <a:spcPct val="0"/>
              </a:spcBef>
            </a:pPr>
            <a:endParaRPr lang="en-US" sz="2400" b="1" u="none" strike="noStrike">
              <a:solidFill>
                <a:srgbClr val="53575E"/>
              </a:solidFill>
              <a:latin typeface="Lato Bold"/>
              <a:ea typeface="Lato Bold"/>
              <a:cs typeface="Lato Bold"/>
              <a:sym typeface="Lato Bold"/>
            </a:endParaRPr>
          </a:p>
          <a:p>
            <a:pPr marL="0" lvl="0" indent="0" algn="l">
              <a:lnSpc>
                <a:spcPts val="2879"/>
              </a:lnSpc>
              <a:spcBef>
                <a:spcPct val="0"/>
              </a:spcBef>
            </a:pPr>
            <a:r>
              <a:rPr lang="en-US" sz="2400" b="1" u="none" strike="noStrike">
                <a:solidFill>
                  <a:srgbClr val="53575E"/>
                </a:solidFill>
                <a:latin typeface="Lato Bold"/>
                <a:ea typeface="Lato Bold"/>
                <a:cs typeface="Lato Bold"/>
                <a:sym typeface="Lato Bold"/>
              </a:rPr>
              <a:t>Situationen: </a:t>
            </a:r>
          </a:p>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I ett professionellt omskolningsprogram för sjuksköterskor implementerades en adaptiv inlärningsplattform baserad på artificiell intelligens för att hjälpa studenter att behärska anatomi. AI:n upptäcker att en äldre student tar längre tid på sig att svara på frågor och omklassificerar dem automatiskt till en förstärkningsnivå, vilket hindrar dem från att få tillgång till avancerade moduler. Studenten uttrycker frustration och förklarar att de förstår materialet men har svårt med programgränssnittet, som är tidskänsligt.</a:t>
            </a:r>
          </a:p>
          <a:p>
            <a:pPr marL="0" lvl="0" indent="0" algn="l">
              <a:lnSpc>
                <a:spcPts val="2879"/>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53575E"/>
                </a:solidFill>
                <a:latin typeface="Lato Bold"/>
                <a:ea typeface="Lato Bold"/>
                <a:cs typeface="Lato Bold"/>
                <a:sym typeface="Lato Bold"/>
              </a:rPr>
              <a:t>Uppgiften:</a:t>
            </a:r>
          </a:p>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Hur bör du ingripa?</a:t>
            </a:r>
          </a:p>
          <a:p>
            <a:pPr marL="0" lvl="0" indent="0" algn="l">
              <a:lnSpc>
                <a:spcPts val="2879"/>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53575E"/>
                </a:solidFill>
                <a:latin typeface="Lato Bold"/>
                <a:ea typeface="Lato Bold"/>
                <a:cs typeface="Lato Bold"/>
                <a:sym typeface="Lato Bold"/>
              </a:rPr>
              <a:t>En människocentrerad lösning:</a:t>
            </a:r>
          </a:p>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Deltagarna övar på att etablera ett protokoll för mänsklig intervention för lärande (HITL). De demonstrerar hur man använder AI som en co-pilot, snarare än den absoluta auktoriteten, genom att manuellt modifiera elevens inlärningsväg och säkerställa att tekniken anpassar sig till elevernas olika behov (t.ex. ålder, digitala färdigheter), snarare än att bestraffa dem.</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96756"/>
            <a:ext cx="339938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BÄSTA PRAXIS</a:t>
            </a:r>
          </a:p>
        </p:txBody>
      </p:sp>
      <p:sp>
        <p:nvSpPr>
          <p:cNvPr id="5" name="TextBox 5"/>
          <p:cNvSpPr txBox="1"/>
          <p:nvPr/>
        </p:nvSpPr>
        <p:spPr>
          <a:xfrm>
            <a:off x="1028700" y="2490340"/>
            <a:ext cx="16230600" cy="57912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Det här är beprövade och praktiska strategier som ni kan implementera omedelbart för att säkerställa en etisk användning av AI i era klassrum.</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God praxis 1. Implementera en "AI Transparency Checklist" före implementering.</a:t>
            </a:r>
          </a:p>
          <a:p>
            <a:pPr marL="0" lvl="0" indent="0" algn="l">
              <a:lnSpc>
                <a:spcPts val="2880"/>
              </a:lnSpc>
              <a:spcBef>
                <a:spcPct val="0"/>
              </a:spcBef>
            </a:pPr>
            <a:endParaRPr lang="en-US" sz="2400" b="1" u="none" strike="noStrike">
              <a:solidFill>
                <a:srgbClr val="53575E"/>
              </a:solidFill>
              <a:latin typeface="Lato Bold"/>
              <a:ea typeface="Lato Bold"/>
              <a:cs typeface="Lato Bold"/>
              <a:sym typeface="Lato Bold"/>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Vad är det:</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Ett standardiserat bedömningsramverk som används av instruktörer innan de introducerar nya AI-verktyg i utbildningsmiljön.</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Hur det fungerar:</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Innan man använder ett AI-verktyg för bedömning eller handledning är det avgörande att kunna besvara viktiga frågor om transparens: Var lagrar verktyget elevdata? Vilka data har det tränats på? Kan jag förklara för en elev hur ett visst betyg eller en rekommendation har beräknats? Om verktyget inte kan ge tydliga svar (en "svart låda") kasseras det eller används endast för aktiviteter med låg effekt.</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Varför det är effektivt:</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Detta gör att du kan agera som en vakthund för rättvisa och förhindra urskillningslöst införande av ogenomskinliga tekniker.</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339938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BÄSTA PRAXIS</a:t>
            </a:r>
          </a:p>
        </p:txBody>
      </p:sp>
      <p:sp>
        <p:nvSpPr>
          <p:cNvPr id="5" name="TextBox 5"/>
          <p:cNvSpPr txBox="1"/>
          <p:nvPr/>
        </p:nvSpPr>
        <p:spPr>
          <a:xfrm>
            <a:off x="1028700" y="2336176"/>
            <a:ext cx="16230600" cy="615315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Det här är beprövade och praktiska strategier som ni kan implementera omedelbart för att säkerställa en etisk användning av AI i era klassrum.</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God praxis 2. Protokollet för "överklagande och annullering" (med mänsklig intervention)</a:t>
            </a:r>
          </a:p>
          <a:p>
            <a:pPr marL="0" lvl="0" indent="0" algn="l">
              <a:lnSpc>
                <a:spcPts val="2880"/>
              </a:lnSpc>
              <a:spcBef>
                <a:spcPct val="0"/>
              </a:spcBef>
            </a:pPr>
            <a:endParaRPr lang="en-US" sz="2400" b="1" u="none" strike="noStrike">
              <a:solidFill>
                <a:srgbClr val="53575E"/>
              </a:solidFill>
              <a:latin typeface="Lato Bold"/>
              <a:ea typeface="Lato Bold"/>
              <a:cs typeface="Lato Bold"/>
              <a:sym typeface="Lato Bold"/>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Vad är det:</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En klassrumsregel är att uttryckligen ange att mänskligt omdöme alltid har företräde framför AI-genererade resultat.</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Hur det fungerar:</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Närhelst AI används för att bedöma studenters arbete, upptäcka plagiat eller föreslå lärvägar är studenterna fullt informerade om hur det används (vilket främjar transparens). Ännu viktigare är att det finns en formell överklagandeprocess. Om en student anser att en AI-baserad bedömning är orättvis eller partisk har de rätt att begära en manuell granskning av en mänsklig handledare, utan några påföljder.</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Varför det är effektivt:</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Bygg upp elevernas självförtroende genom att se till att AI förblir ett stödjande verktyg, inte en obestridlig domare, och därmed stärka en verkligt människocentrerad lärmiljö.</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90962" y="1986515"/>
            <a:ext cx="8566537" cy="537257"/>
            <a:chOff x="0" y="0"/>
            <a:chExt cx="11422050" cy="716343"/>
          </a:xfrm>
        </p:grpSpPr>
        <p:sp>
          <p:nvSpPr>
            <p:cNvPr id="3" name="Freeform 3"/>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4" name="TextBox 4"/>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Europeiska regelverk och officiella föreskrifter</a:t>
              </a:r>
            </a:p>
          </p:txBody>
        </p:sp>
      </p:grpSp>
      <p:sp>
        <p:nvSpPr>
          <p:cNvPr id="5" name="TextBox 5"/>
          <p:cNvSpPr txBox="1"/>
          <p:nvPr/>
        </p:nvSpPr>
        <p:spPr>
          <a:xfrm>
            <a:off x="990962" y="2609850"/>
            <a:ext cx="16268338" cy="4343400"/>
          </a:xfrm>
          <a:prstGeom prst="rect">
            <a:avLst/>
          </a:prstGeom>
        </p:spPr>
        <p:txBody>
          <a:bodyPr lIns="0" tIns="0" rIns="0" bIns="0" rtlCol="0" anchor="t">
            <a:spAutoFit/>
          </a:bodyPr>
          <a:lstStyle/>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Europeiska unionen (2024).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Lagen om artificiell intelligens (AI-lagen). Förordning (EU) 2024/1689. Den första heltäckande rättsliga ramen för AI, som klassificerar utbildnings- och yrkesutbildningssystem som "högrisk".</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Europeiska kommissionen (2019).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Etiska riktlinjer för pålitlig AI. Högnivåexpertgruppen för artificiell intelligens (AI HLEG). Fokuserar på de sju kraven för pålitlig AI, inklusive mänsklig intervention och transparens.</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Europeiska kommissionen (2022).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Etiska riktlinjer för lärare om användningen av artificiell intelligens och data i undervisning och lärande. Specifikt utformade för att hjälpa lärare i grundskolan och gymnasiet (särskilt användbara för kontinuerlig professionell utveckling) att förstå riskerna och fördelarna med AI.</a:t>
            </a:r>
          </a:p>
        </p:txBody>
      </p:sp>
      <p:sp>
        <p:nvSpPr>
          <p:cNvPr id="6" name="TextBox 6"/>
          <p:cNvSpPr txBox="1"/>
          <p:nvPr/>
        </p:nvSpPr>
        <p:spPr>
          <a:xfrm>
            <a:off x="1028700" y="1085850"/>
            <a:ext cx="277133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REFERENSER</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11558" y="881910"/>
            <a:ext cx="279158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REFERENSER</a:t>
            </a:r>
          </a:p>
        </p:txBody>
      </p:sp>
      <p:grpSp>
        <p:nvGrpSpPr>
          <p:cNvPr id="3" name="Group 3"/>
          <p:cNvGrpSpPr/>
          <p:nvPr/>
        </p:nvGrpSpPr>
        <p:grpSpPr>
          <a:xfrm>
            <a:off x="1104900" y="1822075"/>
            <a:ext cx="8566537" cy="537257"/>
            <a:chOff x="0" y="0"/>
            <a:chExt cx="11422050" cy="716343"/>
          </a:xfrm>
        </p:grpSpPr>
        <p:sp>
          <p:nvSpPr>
            <p:cNvPr id="4" name="Freeform 4"/>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Internationella institutionella riktlinjer</a:t>
              </a:r>
            </a:p>
          </p:txBody>
        </p:sp>
      </p:grpSp>
      <p:sp>
        <p:nvSpPr>
          <p:cNvPr id="6" name="TextBox 6"/>
          <p:cNvSpPr txBox="1"/>
          <p:nvPr/>
        </p:nvSpPr>
        <p:spPr>
          <a:xfrm>
            <a:off x="1110139" y="2536403"/>
            <a:ext cx="16149161" cy="5429250"/>
          </a:xfrm>
          <a:prstGeom prst="rect">
            <a:avLst/>
          </a:prstGeom>
        </p:spPr>
        <p:txBody>
          <a:bodyPr lIns="0" tIns="0" rIns="0" bIns="0" rtlCol="0" anchor="t">
            <a:spAutoFit/>
          </a:bodyPr>
          <a:lstStyle/>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UNESCO (2024).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AI-kompetensramverk för lärare. Paris: UNESCO. Definierar de kunskaper, färdigheter och värderingar som lärare behöver för att använda AI på ett säkert och inkluderande sätt.</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OECD (2024).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OECD:s principer för AI. Uppdaterade principer som främjar innovativ och pålitlig AI, med respekt för mänskliga rättigheter, rättvisa och transparens.</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UNESCO (2021).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Rekommendation om etiken inom artificiell intelligens. Det första globala normativa instrumentet om etik inom AI, med betoning på social jämlikhet och inkludering.</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OLJA (2024).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Digital transformation och framtidens arbete: AI:s roll i yrkesutbildning. Internationella arbetsorganisationen. Denna studie fokuserar på AI:s inverkan på yrkesutbildning och arbetsmarknadsövergångar.</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291308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REFERENSER</a:t>
            </a:r>
          </a:p>
        </p:txBody>
      </p:sp>
      <p:grpSp>
        <p:nvGrpSpPr>
          <p:cNvPr id="3" name="Group 3"/>
          <p:cNvGrpSpPr/>
          <p:nvPr/>
        </p:nvGrpSpPr>
        <p:grpSpPr>
          <a:xfrm>
            <a:off x="1028700" y="1977080"/>
            <a:ext cx="8566537" cy="537257"/>
            <a:chOff x="0" y="0"/>
            <a:chExt cx="11422050" cy="716343"/>
          </a:xfrm>
        </p:grpSpPr>
        <p:sp>
          <p:nvSpPr>
            <p:cNvPr id="4" name="Freeform 4"/>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Professionella och styrande resurser</a:t>
              </a:r>
            </a:p>
          </p:txBody>
        </p:sp>
      </p:grpSp>
      <p:sp>
        <p:nvSpPr>
          <p:cNvPr id="6" name="TextBox 6"/>
          <p:cNvSpPr txBox="1"/>
          <p:nvPr/>
        </p:nvSpPr>
        <p:spPr>
          <a:xfrm>
            <a:off x="988219" y="3121409"/>
            <a:ext cx="16271081" cy="2533650"/>
          </a:xfrm>
          <a:prstGeom prst="rect">
            <a:avLst/>
          </a:prstGeom>
        </p:spPr>
        <p:txBody>
          <a:bodyPr lIns="0" tIns="0" rIns="0" bIns="0" rtlCol="0" anchor="t">
            <a:spAutoFit/>
          </a:bodyPr>
          <a:lstStyle/>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Europeiska fackliga samorganisationen (ETUC) (2025).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Att förhandla om algoritmen: En facklig handbok. Erbjuder praktiska verktyg för att säkerställa transparens i algoritmhantering, en viktig aspekt för professionella utbildare som arbetar med AI på arbetsplatsen.</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Cedefop (2024)</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Digitalisering och artificiell intelligens inom yrkesutbildning: Att främja inkludering och motståndskraft. Europeiskt centrum för utveckling av yrkesutbildning. Resurser särskilt avsedda för yrkesutbildningssektorn.</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323708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REFERENSER</a:t>
            </a:r>
          </a:p>
        </p:txBody>
      </p:sp>
      <p:grpSp>
        <p:nvGrpSpPr>
          <p:cNvPr id="3" name="Group 3"/>
          <p:cNvGrpSpPr/>
          <p:nvPr/>
        </p:nvGrpSpPr>
        <p:grpSpPr>
          <a:xfrm>
            <a:off x="1028700" y="2006042"/>
            <a:ext cx="8566537" cy="537257"/>
            <a:chOff x="0" y="0"/>
            <a:chExt cx="11422050" cy="716343"/>
          </a:xfrm>
        </p:grpSpPr>
        <p:sp>
          <p:nvSpPr>
            <p:cNvPr id="4" name="Freeform 4"/>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Akademisk forskning och viktiga fallstudier</a:t>
              </a:r>
            </a:p>
          </p:txBody>
        </p:sp>
      </p:grpSp>
      <p:sp>
        <p:nvSpPr>
          <p:cNvPr id="6" name="TextBox 6"/>
          <p:cNvSpPr txBox="1"/>
          <p:nvPr/>
        </p:nvSpPr>
        <p:spPr>
          <a:xfrm>
            <a:off x="1028700" y="2886199"/>
            <a:ext cx="16230600" cy="4343400"/>
          </a:xfrm>
          <a:prstGeom prst="rect">
            <a:avLst/>
          </a:prstGeom>
        </p:spPr>
        <p:txBody>
          <a:bodyPr lIns="0" tIns="0" rIns="0" bIns="0" rtlCol="0" anchor="t">
            <a:spAutoFit/>
          </a:bodyPr>
          <a:lstStyle/>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Buolamwini, J. och Gebru, T. (2018).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"Könsnyanser: Skillnader i intersektionell noggrannhet i kommersiell könsklassificering." Annals of Machine Learning Research. En grundläggande studie om algoritmiska biaser (viktigt för enhet 2).</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Zawacki-Richter, O., et al. (2019).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"Systematisk granskning av forskning om tillämpningar av artificiell intelligens inom högre utbildning: Var är lärarna?" International Journal of Educational Technology in Higher Education. Betonar behovet av pedagogisk handledning "med mänsklig intervention".</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Adel, A. (2024).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"Konvergensen av intelligent handledning, robotik och IoT i smart utbildning." Smarta städer. Utforskar övergången till "Industri 5.0", där människocentrerad AI blir standarden.</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315608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REFERENSER</a:t>
            </a:r>
          </a:p>
        </p:txBody>
      </p:sp>
      <p:grpSp>
        <p:nvGrpSpPr>
          <p:cNvPr id="3" name="Group 3"/>
          <p:cNvGrpSpPr/>
          <p:nvPr/>
        </p:nvGrpSpPr>
        <p:grpSpPr>
          <a:xfrm>
            <a:off x="1028700" y="1939160"/>
            <a:ext cx="8566537" cy="537257"/>
            <a:chOff x="0" y="0"/>
            <a:chExt cx="11422050" cy="716343"/>
          </a:xfrm>
        </p:grpSpPr>
        <p:sp>
          <p:nvSpPr>
            <p:cNvPr id="4" name="Freeform 4"/>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Rekommenderad multimedia</a:t>
              </a:r>
            </a:p>
          </p:txBody>
        </p:sp>
      </p:grpSp>
      <p:sp>
        <p:nvSpPr>
          <p:cNvPr id="6" name="TextBox 6"/>
          <p:cNvSpPr txBox="1"/>
          <p:nvPr/>
        </p:nvSpPr>
        <p:spPr>
          <a:xfrm>
            <a:off x="1028700" y="2971800"/>
            <a:ext cx="15911067" cy="1809750"/>
          </a:xfrm>
          <a:prstGeom prst="rect">
            <a:avLst/>
          </a:prstGeom>
        </p:spPr>
        <p:txBody>
          <a:bodyPr lIns="0" tIns="0" rIns="0" bIns="0" rtlCol="0" anchor="t">
            <a:spAutoFit/>
          </a:bodyPr>
          <a:lstStyle/>
          <a:p>
            <a:pPr marL="434340" lvl="1" indent="-217170" algn="l">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"Algoritmisk bias förklarad", från MIT Media Lab.</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 https://www.media.mit.edu/posts/how-i-m-fighting-bias-in-algorithms/</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Europaparlamentets dokument ”Hur EU:s AI-lagstiftning skyddar dig”.</a:t>
            </a:r>
          </a:p>
          <a:p>
            <a:pPr marL="434340" lvl="1" indent="-217170" algn="l">
              <a:lnSpc>
                <a:spcPts val="2879"/>
              </a:lnSpc>
              <a:spcBef>
                <a:spcPct val="0"/>
              </a:spcBef>
            </a:pPr>
            <a:r>
              <a:rPr lang="en-US" sz="2400" u="sng" strike="noStrike">
                <a:solidFill>
                  <a:srgbClr val="0563C1"/>
                </a:solidFill>
                <a:latin typeface="Lato Light"/>
                <a:ea typeface="Lato Light"/>
                <a:cs typeface="Lato Light"/>
                <a:sym typeface="Lato Light"/>
                <a:hlinkClick r:id="rId5" tooltip="https://www.youtube.com/shorts/a6zcDiFhc_A"/>
              </a:rPr>
              <a:t>https://www.youtube.com/shorts/a6zcDiFhc_A</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3">
                <a:alphaModFix amt="0"/>
              </a:blip>
              <a:stretch>
                <a:fillRect t="-26194" b="-5722"/>
              </a:stretch>
            </a:blipFill>
          </p:spPr>
          <p:txBody>
            <a:bodyPr/>
            <a:lstStyle/>
            <a:p>
              <a:endParaRPr lang="es-ES"/>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Börja om</a:t>
              </a:r>
            </a:p>
          </p:txBody>
        </p:sp>
      </p:grpSp>
      <p:grpSp>
        <p:nvGrpSpPr>
          <p:cNvPr id="5" name="Group 5"/>
          <p:cNvGrpSpPr/>
          <p:nvPr/>
        </p:nvGrpSpPr>
        <p:grpSpPr>
          <a:xfrm>
            <a:off x="8806491" y="2992907"/>
            <a:ext cx="7419499" cy="3244739"/>
            <a:chOff x="0" y="0"/>
            <a:chExt cx="9892665" cy="4326318"/>
          </a:xfrm>
        </p:grpSpPr>
        <p:sp>
          <p:nvSpPr>
            <p:cNvPr id="6" name="Freeform 6" descr="En logotyp med en persons huvud inuti en cirkel.  Det AI-genererade innehållet kan vara felaktigt."/>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4"/>
              <a:stretch>
                <a:fillRect b="-1"/>
              </a:stretch>
            </a:blipFill>
          </p:spPr>
          <p:txBody>
            <a:bodyPr/>
            <a:lstStyle/>
            <a:p>
              <a:endParaRPr lang="es-ES"/>
            </a:p>
          </p:txBody>
        </p:sp>
      </p:grpSp>
      <p:grpSp>
        <p:nvGrpSpPr>
          <p:cNvPr id="7" name="Group 7"/>
          <p:cNvGrpSpPr/>
          <p:nvPr/>
        </p:nvGrpSpPr>
        <p:grpSpPr>
          <a:xfrm>
            <a:off x="1055922" y="9038854"/>
            <a:ext cx="3869665" cy="811759"/>
            <a:chOff x="0" y="0"/>
            <a:chExt cx="5159553" cy="1082345"/>
          </a:xfrm>
        </p:grpSpPr>
        <p:sp>
          <p:nvSpPr>
            <p:cNvPr id="8" name="Freeform 8"/>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5"/>
              <a:stretch>
                <a:fillRect t="-850" b="-850"/>
              </a:stretch>
            </a:blipFill>
          </p:spPr>
          <p:txBody>
            <a:bodyPr/>
            <a:lstStyle/>
            <a:p>
              <a:endParaRPr lang="es-ES"/>
            </a:p>
          </p:txBody>
        </p:sp>
      </p:grpSp>
      <p:grpSp>
        <p:nvGrpSpPr>
          <p:cNvPr id="9" name="Group 9"/>
          <p:cNvGrpSpPr/>
          <p:nvPr/>
        </p:nvGrpSpPr>
        <p:grpSpPr>
          <a:xfrm>
            <a:off x="0" y="2069525"/>
            <a:ext cx="6903596" cy="5975014"/>
            <a:chOff x="0" y="0"/>
            <a:chExt cx="8851392" cy="7660818"/>
          </a:xfrm>
        </p:grpSpPr>
        <p:sp>
          <p:nvSpPr>
            <p:cNvPr id="10" name="Freeform 10"/>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6"/>
              <a:stretch>
                <a:fillRect l="-14856" r="-14904"/>
              </a:stretch>
            </a:blipFill>
          </p:spPr>
          <p:txBody>
            <a:bodyPr/>
            <a:lstStyle/>
            <a:p>
              <a:endParaRPr lang="es-ES"/>
            </a:p>
          </p:txBody>
        </p:sp>
      </p:grpSp>
      <p:sp>
        <p:nvSpPr>
          <p:cNvPr id="11" name="TextBox 11"/>
          <p:cNvSpPr txBox="1"/>
          <p:nvPr/>
        </p:nvSpPr>
        <p:spPr>
          <a:xfrm>
            <a:off x="9064173" y="8772525"/>
            <a:ext cx="6942236" cy="9239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Detta projekt samfinansierades med stöd från Europeiska kommissionens Erasmus+-program. Denna publikation återspeglar endast författarnas åsikter, och varken Europeiska kommissionen eller SEPIE ansvarar för någon användning som kan göras av informationen häri.</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3630</Words>
  <Application>Microsoft Office PowerPoint</Application>
  <PresentationFormat>Custom</PresentationFormat>
  <Paragraphs>331</Paragraphs>
  <Slides>33</Slides>
  <Notes>27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Calibri</vt:lpstr>
      <vt:lpstr>Lato Light Italics</vt:lpstr>
      <vt:lpstr>Lato Bold</vt:lpstr>
      <vt:lpstr>Quattrocento Bold</vt:lpstr>
      <vt:lpstr>Oswald</vt:lpstr>
      <vt:lpstr>Arial</vt:lpstr>
      <vt:lpstr>Lato Light</vt:lpstr>
      <vt:lpstr>Lato</vt:lpstr>
      <vt:lpstr>Lato Italics</vt:lpstr>
      <vt:lpstr>Lato Heavy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SW_Modul 5_INclusive TrAIners</dc:title>
  <cp:lastModifiedBy>Jaione Santos Miguel</cp:lastModifiedBy>
  <cp:revision>3</cp:revision>
  <dcterms:created xsi:type="dcterms:W3CDTF">2006-08-16T00:00:00Z</dcterms:created>
  <dcterms:modified xsi:type="dcterms:W3CDTF">2026-10-06T11:24:32Z</dcterms:modified>
  <dc:identifier>DAHQwPaUNNM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72990CD2-101E-4FB4-BC97-FAA86E04A8C5</vt:lpwstr>
  </property>
  <property fmtid="{D5CDD505-2E9C-101B-9397-08002B2CF9AE}" pid="3" name="ArticulatePath">
    <vt:lpwstr>SW_Modul 5_INclusive TrAIners</vt:lpwstr>
  </property>
</Properties>
</file>