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tags/tag3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Lato Bold" panose="020F0802020204030203" pitchFamily="34" charset="0"/>
      <p:regular r:id="rId36"/>
      <p:bold r:id="rId37"/>
    </p:embeddedFont>
    <p:embeddedFont>
      <p:font typeface="Lato Heavy" panose="020B0604020202020204" charset="0"/>
      <p:regular r:id="rId38"/>
    </p:embeddedFont>
    <p:embeddedFont>
      <p:font typeface="Lato Italics" panose="020B0604020202020204" charset="0"/>
      <p:regular r:id="rId39"/>
    </p:embeddedFont>
    <p:embeddedFont>
      <p:font typeface="Lato Light" panose="020F0302020204030203" pitchFamily="34" charset="0"/>
      <p:regular r:id="rId40"/>
    </p:embeddedFont>
    <p:embeddedFont>
      <p:font typeface="Lato Light Italics" panose="020B0604020202020204" charset="0"/>
      <p:regular r:id="rId41"/>
    </p:embeddedFont>
    <p:embeddedFont>
      <p:font typeface="Oswald" pitchFamily="2" charset="0"/>
      <p:regular r:id="rId42"/>
      <p:bold r:id="rId43"/>
    </p:embeddedFont>
    <p:embeddedFont>
      <p:font typeface="Quattrocento Bold" panose="020B0604020202020204" charset="0"/>
      <p:regular r:id="rId44"/>
    </p:embeddedFont>
  </p:embeddedFontLst>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6.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6.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6.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1.png"/><Relationship Id="rId5" Type="http://schemas.openxmlformats.org/officeDocument/2006/relationships/image" Target="../media/image6.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www.youtube.com/shorts/a6zcDiFhc_A" TargetMode="External"/><Relationship Id="rId5" Type="http://schemas.openxmlformats.org/officeDocument/2006/relationships/hyperlink" Target="https://www.media.mit.edu/posts/how-i-m-fighting-bias-in-algorithms"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Um logotipo com a cabeça de uma pessoa dentro de um círculo.  O conteúdo gerado por IA pode estar incorreto."/>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r="-17352"/>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Este projeto foi cofinanciado com o apoio do programa Erasmus+ da Comissão Europeia. Esta publicação reflete apenas as opiniões dos seus autores, e nem a Comissão Europeia nem a SEPIE são responsáveis ​​por qualquer uso que possa ser feito das informações aqui contidas.</a:t>
            </a:r>
          </a:p>
        </p:txBody>
      </p:sp>
      <p:sp>
        <p:nvSpPr>
          <p:cNvPr id="13" name="TextBox 13"/>
          <p:cNvSpPr txBox="1"/>
          <p:nvPr/>
        </p:nvSpPr>
        <p:spPr>
          <a:xfrm>
            <a:off x="546787" y="904875"/>
            <a:ext cx="9107673"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Módulo</a:t>
            </a:r>
            <a:r>
              <a:rPr lang="en-US" sz="4200" b="1" u="none" strike="noStrike" dirty="0">
                <a:solidFill>
                  <a:srgbClr val="FFFFFF"/>
                </a:solidFill>
                <a:latin typeface="Quattrocento Bold"/>
                <a:ea typeface="Quattrocento Bold"/>
                <a:cs typeface="Quattrocento Bold"/>
                <a:sym typeface="Quattrocento Bold"/>
              </a:rPr>
              <a:t> 5: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Promover</a:t>
            </a:r>
            <a:r>
              <a:rPr lang="en-US" sz="4200" b="1" u="none" strike="noStrike" dirty="0">
                <a:solidFill>
                  <a:srgbClr val="FFFFFF"/>
                </a:solidFill>
                <a:latin typeface="Quattrocento Bold"/>
                <a:ea typeface="Quattrocento Bold"/>
                <a:cs typeface="Quattrocento Bold"/>
                <a:sym typeface="Quattrocento Bold"/>
              </a:rPr>
              <a:t> a </a:t>
            </a:r>
            <a:r>
              <a:rPr lang="en-US" sz="4200" b="1" u="none" strike="noStrike" dirty="0" err="1">
                <a:solidFill>
                  <a:srgbClr val="FFFFFF"/>
                </a:solidFill>
                <a:latin typeface="Quattrocento Bold"/>
                <a:ea typeface="Quattrocento Bold"/>
                <a:cs typeface="Quattrocento Bold"/>
                <a:sym typeface="Quattrocento Bold"/>
              </a:rPr>
              <a:t>transparência</a:t>
            </a:r>
            <a:r>
              <a:rPr lang="en-US" sz="4200" b="1" u="none" strike="noStrike" dirty="0">
                <a:solidFill>
                  <a:srgbClr val="FFFFFF"/>
                </a:solidFill>
                <a:latin typeface="Quattrocento Bold"/>
                <a:ea typeface="Quattrocento Bold"/>
                <a:cs typeface="Quattrocento Bold"/>
                <a:sym typeface="Quattrocento Bold"/>
              </a:rPr>
              <a:t>, a </a:t>
            </a:r>
            <a:r>
              <a:rPr lang="en-US" sz="4200" b="1" u="none" strike="noStrike" dirty="0" err="1">
                <a:solidFill>
                  <a:srgbClr val="FFFFFF"/>
                </a:solidFill>
                <a:latin typeface="Quattrocento Bold"/>
                <a:ea typeface="Quattrocento Bold"/>
                <a:cs typeface="Quattrocento Bold"/>
                <a:sym typeface="Quattrocento Bold"/>
              </a:rPr>
              <a:t>equidade</a:t>
            </a:r>
            <a:r>
              <a:rPr lang="en-US" sz="4200" b="1" u="none" strike="noStrike" dirty="0">
                <a:solidFill>
                  <a:srgbClr val="FFFFFF"/>
                </a:solidFill>
                <a:latin typeface="Quattrocento Bold"/>
                <a:ea typeface="Quattrocento Bold"/>
                <a:cs typeface="Quattrocento Bold"/>
                <a:sym typeface="Quattrocento Bold"/>
              </a:rPr>
              <a:t> e as </a:t>
            </a:r>
            <a:r>
              <a:rPr lang="en-US" sz="4200" b="1" u="none" strike="noStrike" dirty="0" err="1">
                <a:solidFill>
                  <a:srgbClr val="FFFFFF"/>
                </a:solidFill>
                <a:latin typeface="Quattrocento Bold"/>
                <a:ea typeface="Quattrocento Bold"/>
                <a:cs typeface="Quattrocento Bold"/>
                <a:sym typeface="Quattrocento Bold"/>
              </a:rPr>
              <a:t>práticas</a:t>
            </a:r>
            <a:r>
              <a:rPr lang="en-US" sz="4200" b="1" u="none" strike="noStrike" dirty="0">
                <a:solidFill>
                  <a:srgbClr val="FFFFFF"/>
                </a:solidFill>
                <a:latin typeface="Quattrocento Bold"/>
                <a:ea typeface="Quattrocento Bold"/>
                <a:cs typeface="Quattrocento Bold"/>
                <a:sym typeface="Quattrocento Bold"/>
              </a:rPr>
              <a:t> de IA </a:t>
            </a:r>
            <a:r>
              <a:rPr lang="en-US" sz="4200" b="1" u="none" strike="noStrike" dirty="0" err="1">
                <a:solidFill>
                  <a:srgbClr val="FFFFFF"/>
                </a:solidFill>
                <a:latin typeface="Quattrocento Bold"/>
                <a:ea typeface="Quattrocento Bold"/>
                <a:cs typeface="Quattrocento Bold"/>
                <a:sym typeface="Quattrocento Bold"/>
              </a:rPr>
              <a:t>centradas</a:t>
            </a:r>
            <a:r>
              <a:rPr lang="en-US" sz="4200" b="1" u="none" strike="noStrike" dirty="0">
                <a:solidFill>
                  <a:srgbClr val="FFFFFF"/>
                </a:solidFill>
                <a:latin typeface="Quattrocento Bold"/>
                <a:ea typeface="Quattrocento Bold"/>
                <a:cs typeface="Quattrocento Bold"/>
                <a:sym typeface="Quattrocento Bold"/>
              </a:rPr>
              <a:t> no ser </a:t>
            </a:r>
            <a:r>
              <a:rPr lang="en-US" sz="4200" b="1" u="none" strike="noStrike" dirty="0" err="1">
                <a:solidFill>
                  <a:srgbClr val="FFFFFF"/>
                </a:solidFill>
                <a:latin typeface="Quattrocento Bold"/>
                <a:ea typeface="Quattrocento Bold"/>
                <a:cs typeface="Quattrocento Bold"/>
                <a:sym typeface="Quattrocento Bold"/>
              </a:rPr>
              <a:t>humano</a:t>
            </a:r>
            <a:r>
              <a:rPr lang="en-US" sz="4200" b="1" u="none" strike="noStrike" dirty="0">
                <a:solidFill>
                  <a:srgbClr val="FFFFFF"/>
                </a:solidFill>
                <a:latin typeface="Quattrocento Bold"/>
                <a:ea typeface="Quattrocento Bold"/>
                <a:cs typeface="Quattrocento Bold"/>
                <a:sym typeface="Quattrocento Bold"/>
              </a:rPr>
              <a:t>.</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CONTENTE</a:t>
              </a:r>
            </a:p>
          </p:txBody>
        </p:sp>
      </p:grpSp>
      <p:sp>
        <p:nvSpPr>
          <p:cNvPr id="8" name="Freeform 8"/>
          <p:cNvSpPr/>
          <p:nvPr/>
        </p:nvSpPr>
        <p:spPr>
          <a:xfrm>
            <a:off x="8082839" y="1302591"/>
            <a:ext cx="3596745" cy="7479363"/>
          </a:xfrm>
          <a:custGeom>
            <a:avLst/>
            <a:gdLst/>
            <a:ahLst/>
            <a:cxnLst/>
            <a:rect l="l" t="t" r="r" b="b"/>
            <a:pathLst>
              <a:path w="3596745" h="7479363">
                <a:moveTo>
                  <a:pt x="0" y="0"/>
                </a:moveTo>
                <a:lnTo>
                  <a:pt x="3596745" y="0"/>
                </a:lnTo>
                <a:lnTo>
                  <a:pt x="3596745" y="7479364"/>
                </a:lnTo>
                <a:lnTo>
                  <a:pt x="0" y="74793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459874" y="7783716"/>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01638" y="7995552"/>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888845" y="222360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10129076" y="2422693"/>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069630" y="6450463"/>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10297582" y="6688236"/>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34470" y="710565"/>
            <a:ext cx="5972261" cy="1850593"/>
            <a:chOff x="0" y="0"/>
            <a:chExt cx="7963014" cy="2467458"/>
          </a:xfrm>
        </p:grpSpPr>
        <p:sp>
          <p:nvSpPr>
            <p:cNvPr id="26" name="Freeform 26"/>
            <p:cNvSpPr/>
            <p:nvPr/>
          </p:nvSpPr>
          <p:spPr>
            <a:xfrm>
              <a:off x="0" y="0"/>
              <a:ext cx="7963008" cy="2467451"/>
            </a:xfrm>
            <a:custGeom>
              <a:avLst/>
              <a:gdLst/>
              <a:ahLst/>
              <a:cxnLst/>
              <a:rect l="l" t="t" r="r" b="b"/>
              <a:pathLst>
                <a:path w="7963008" h="2467451">
                  <a:moveTo>
                    <a:pt x="0" y="0"/>
                  </a:moveTo>
                  <a:lnTo>
                    <a:pt x="7963008" y="0"/>
                  </a:lnTo>
                  <a:lnTo>
                    <a:pt x="7963008" y="2467451"/>
                  </a:lnTo>
                  <a:lnTo>
                    <a:pt x="0" y="2467451"/>
                  </a:lnTo>
                  <a:close/>
                </a:path>
              </a:pathLst>
            </a:custGeom>
            <a:blipFill>
              <a:blip r:embed="rId5">
                <a:alphaModFix amt="0"/>
              </a:blip>
              <a:stretch>
                <a:fillRect t="-38969" b="13204"/>
              </a:stretch>
            </a:blipFill>
          </p:spPr>
          <p:txBody>
            <a:bodyPr/>
            <a:lstStyle/>
            <a:p>
              <a:endParaRPr lang="es-ES"/>
            </a:p>
          </p:txBody>
        </p:sp>
        <p:sp>
          <p:nvSpPr>
            <p:cNvPr id="27" name="TextBox 27"/>
            <p:cNvSpPr txBox="1"/>
            <p:nvPr/>
          </p:nvSpPr>
          <p:spPr>
            <a:xfrm>
              <a:off x="0" y="-123825"/>
              <a:ext cx="7963014" cy="2591283"/>
            </a:xfrm>
            <a:prstGeom prst="rect">
              <a:avLst/>
            </a:prstGeom>
          </p:spPr>
          <p:txBody>
            <a:bodyPr lIns="0" tIns="0" rIns="0" bIns="0" rtlCol="0" anchor="ctr"/>
            <a:lstStyle/>
            <a:p>
              <a:pPr lvl="0" indent="0" algn="ctr">
                <a:lnSpc>
                  <a:spcPts val="3920"/>
                </a:lnSpc>
                <a:spcBef>
                  <a:spcPct val="0"/>
                </a:spcBef>
              </a:pPr>
              <a:r>
                <a:rPr lang="en-US" sz="2800" dirty="0">
                  <a:solidFill>
                    <a:srgbClr val="000000"/>
                  </a:solidFill>
                  <a:latin typeface="Oswald"/>
                  <a:sym typeface="Oswald"/>
                </a:rPr>
                <a:t>UNIDADE 1: ABRINDO A CAIXA PRETA: TRANSPARÊNCIA E INTERPRETABILIDADE DA IA</a:t>
              </a:r>
            </a:p>
          </p:txBody>
        </p:sp>
      </p:grpSp>
      <p:grpSp>
        <p:nvGrpSpPr>
          <p:cNvPr id="28" name="Group 28"/>
          <p:cNvGrpSpPr/>
          <p:nvPr/>
        </p:nvGrpSpPr>
        <p:grpSpPr>
          <a:xfrm>
            <a:off x="11091820" y="2137400"/>
            <a:ext cx="6598891" cy="2071258"/>
            <a:chOff x="0" y="0"/>
            <a:chExt cx="8798522" cy="2761678"/>
          </a:xfrm>
        </p:grpSpPr>
        <p:sp>
          <p:nvSpPr>
            <p:cNvPr id="29" name="Freeform 29"/>
            <p:cNvSpPr/>
            <p:nvPr/>
          </p:nvSpPr>
          <p:spPr>
            <a:xfrm>
              <a:off x="0" y="0"/>
              <a:ext cx="8798516" cy="2467461"/>
            </a:xfrm>
            <a:custGeom>
              <a:avLst/>
              <a:gdLst/>
              <a:ahLst/>
              <a:cxnLst/>
              <a:rect l="l" t="t" r="r" b="b"/>
              <a:pathLst>
                <a:path w="8798516" h="2467461">
                  <a:moveTo>
                    <a:pt x="0" y="0"/>
                  </a:moveTo>
                  <a:lnTo>
                    <a:pt x="8798516" y="0"/>
                  </a:lnTo>
                  <a:lnTo>
                    <a:pt x="8798516" y="2467461"/>
                  </a:lnTo>
                  <a:lnTo>
                    <a:pt x="0" y="2467461"/>
                  </a:lnTo>
                  <a:close/>
                </a:path>
              </a:pathLst>
            </a:custGeom>
            <a:blipFill>
              <a:blip r:embed="rId5">
                <a:alphaModFix amt="0"/>
              </a:blip>
              <a:stretch>
                <a:fillRect t="-49418" r="-2340" b="7205"/>
              </a:stretch>
            </a:blipFill>
          </p:spPr>
          <p:txBody>
            <a:bodyPr/>
            <a:lstStyle/>
            <a:p>
              <a:endParaRPr lang="es-ES"/>
            </a:p>
          </p:txBody>
        </p:sp>
        <p:sp>
          <p:nvSpPr>
            <p:cNvPr id="30" name="TextBox 30"/>
            <p:cNvSpPr txBox="1"/>
            <p:nvPr/>
          </p:nvSpPr>
          <p:spPr>
            <a:xfrm>
              <a:off x="0" y="170395"/>
              <a:ext cx="8798522" cy="2591283"/>
            </a:xfrm>
            <a:prstGeom prst="rect">
              <a:avLst/>
            </a:prstGeom>
          </p:spPr>
          <p:txBody>
            <a:bodyPr lIns="0" tIns="0" rIns="0" bIns="0" rtlCol="0" anchor="ctr"/>
            <a:lstStyle/>
            <a:p>
              <a:pPr algn="ctr">
                <a:lnSpc>
                  <a:spcPts val="3920"/>
                </a:lnSpc>
                <a:spcBef>
                  <a:spcPct val="0"/>
                </a:spcBef>
              </a:pPr>
              <a:r>
                <a:rPr lang="en-US" sz="2800" dirty="0">
                  <a:solidFill>
                    <a:srgbClr val="000000"/>
                  </a:solidFill>
                  <a:latin typeface="Oswald"/>
                  <a:sym typeface="Oswald"/>
                </a:rPr>
                <a:t>UNIDADE 2: EQUIDADE ALGORÍTMICA: IDENTIFICANDO VIÉS NA FORMAÇÃO PROFISSIONAL PARA O EMPREGO</a:t>
              </a:r>
            </a:p>
          </p:txBody>
        </p:sp>
      </p:grpSp>
      <p:grpSp>
        <p:nvGrpSpPr>
          <p:cNvPr id="31" name="Group 31"/>
          <p:cNvGrpSpPr/>
          <p:nvPr/>
        </p:nvGrpSpPr>
        <p:grpSpPr>
          <a:xfrm>
            <a:off x="66218" y="7968244"/>
            <a:ext cx="6288881" cy="1260043"/>
            <a:chOff x="0" y="0"/>
            <a:chExt cx="8385175" cy="1680058"/>
          </a:xfrm>
        </p:grpSpPr>
        <p:sp>
          <p:nvSpPr>
            <p:cNvPr id="32" name="Freeform 32"/>
            <p:cNvSpPr/>
            <p:nvPr/>
          </p:nvSpPr>
          <p:spPr>
            <a:xfrm>
              <a:off x="0" y="0"/>
              <a:ext cx="8385176" cy="1680053"/>
            </a:xfrm>
            <a:custGeom>
              <a:avLst/>
              <a:gdLst/>
              <a:ahLst/>
              <a:cxnLst/>
              <a:rect l="l" t="t" r="r" b="b"/>
              <a:pathLst>
                <a:path w="8385176" h="1680053">
                  <a:moveTo>
                    <a:pt x="0" y="0"/>
                  </a:moveTo>
                  <a:lnTo>
                    <a:pt x="8385176" y="0"/>
                  </a:lnTo>
                  <a:lnTo>
                    <a:pt x="8385176" y="1680053"/>
                  </a:lnTo>
                  <a:lnTo>
                    <a:pt x="0" y="1680053"/>
                  </a:lnTo>
                  <a:close/>
                </a:path>
              </a:pathLst>
            </a:custGeom>
            <a:blipFill>
              <a:blip r:embed="rId5">
                <a:alphaModFix amt="0"/>
              </a:blip>
              <a:stretch>
                <a:fillRect t="-62130" b="-32370"/>
              </a:stretch>
            </a:blipFill>
          </p:spPr>
          <p:txBody>
            <a:bodyPr/>
            <a:lstStyle/>
            <a:p>
              <a:endParaRPr lang="es-ES"/>
            </a:p>
          </p:txBody>
        </p:sp>
        <p:sp>
          <p:nvSpPr>
            <p:cNvPr id="33" name="TextBox 33"/>
            <p:cNvSpPr txBox="1"/>
            <p:nvPr/>
          </p:nvSpPr>
          <p:spPr>
            <a:xfrm>
              <a:off x="0" y="-123825"/>
              <a:ext cx="8385175" cy="1803883"/>
            </a:xfrm>
            <a:prstGeom prst="rect">
              <a:avLst/>
            </a:prstGeom>
          </p:spPr>
          <p:txBody>
            <a:bodyPr lIns="0" tIns="0" rIns="0" bIns="0" rtlCol="0" anchor="ctr"/>
            <a:lstStyle/>
            <a:p>
              <a:pPr algn="ctr">
                <a:lnSpc>
                  <a:spcPts val="3920"/>
                </a:lnSpc>
                <a:spcBef>
                  <a:spcPct val="0"/>
                </a:spcBef>
              </a:pPr>
              <a:r>
                <a:rPr lang="en-US" sz="2800" dirty="0">
                  <a:solidFill>
                    <a:srgbClr val="000000"/>
                  </a:solidFill>
                  <a:latin typeface="Oswald"/>
                  <a:sym typeface="Oswald"/>
                </a:rPr>
                <a:t>UNIDADE 4: CONTEÚDO SOBRE GOVERNANÇA ÉTICA E PROTOCOLOS DE PRÁTICA</a:t>
              </a:r>
            </a:p>
          </p:txBody>
        </p:sp>
      </p:grpSp>
      <p:grpSp>
        <p:nvGrpSpPr>
          <p:cNvPr id="34" name="Group 34"/>
          <p:cNvGrpSpPr/>
          <p:nvPr/>
        </p:nvGrpSpPr>
        <p:grpSpPr>
          <a:xfrm>
            <a:off x="11832212" y="6672291"/>
            <a:ext cx="5427088" cy="1260043"/>
            <a:chOff x="0" y="0"/>
            <a:chExt cx="7236117" cy="1680058"/>
          </a:xfrm>
        </p:grpSpPr>
        <p:sp>
          <p:nvSpPr>
            <p:cNvPr id="35" name="Freeform 35"/>
            <p:cNvSpPr/>
            <p:nvPr/>
          </p:nvSpPr>
          <p:spPr>
            <a:xfrm>
              <a:off x="0" y="0"/>
              <a:ext cx="7236120" cy="1680053"/>
            </a:xfrm>
            <a:custGeom>
              <a:avLst/>
              <a:gdLst/>
              <a:ahLst/>
              <a:cxnLst/>
              <a:rect l="l" t="t" r="r" b="b"/>
              <a:pathLst>
                <a:path w="7236120" h="1680053">
                  <a:moveTo>
                    <a:pt x="0" y="0"/>
                  </a:moveTo>
                  <a:lnTo>
                    <a:pt x="7236120" y="0"/>
                  </a:lnTo>
                  <a:lnTo>
                    <a:pt x="7236120" y="1680053"/>
                  </a:lnTo>
                  <a:lnTo>
                    <a:pt x="0" y="1680053"/>
                  </a:lnTo>
                  <a:close/>
                </a:path>
              </a:pathLst>
            </a:custGeom>
            <a:blipFill>
              <a:blip r:embed="rId5">
                <a:alphaModFix amt="0"/>
              </a:blip>
              <a:stretch>
                <a:fillRect t="-48803" b="-19043"/>
              </a:stretch>
            </a:blipFill>
          </p:spPr>
          <p:txBody>
            <a:bodyPr/>
            <a:lstStyle/>
            <a:p>
              <a:endParaRPr lang="es-ES"/>
            </a:p>
          </p:txBody>
        </p:sp>
        <p:sp>
          <p:nvSpPr>
            <p:cNvPr id="36" name="TextBox 36"/>
            <p:cNvSpPr txBox="1"/>
            <p:nvPr/>
          </p:nvSpPr>
          <p:spPr>
            <a:xfrm>
              <a:off x="0" y="-123825"/>
              <a:ext cx="7236117" cy="1803883"/>
            </a:xfrm>
            <a:prstGeom prst="rect">
              <a:avLst/>
            </a:prstGeom>
          </p:spPr>
          <p:txBody>
            <a:bodyPr lIns="0" tIns="0" rIns="0" bIns="0" rtlCol="0" anchor="ctr"/>
            <a:lstStyle/>
            <a:p>
              <a:pPr lvl="0" indent="0" algn="ctr">
                <a:lnSpc>
                  <a:spcPts val="3920"/>
                </a:lnSpc>
                <a:spcBef>
                  <a:spcPct val="0"/>
                </a:spcBef>
              </a:pPr>
              <a:r>
                <a:rPr lang="en-US" sz="2800" dirty="0">
                  <a:solidFill>
                    <a:srgbClr val="000000"/>
                  </a:solidFill>
                  <a:latin typeface="Oswald"/>
                  <a:sym typeface="Oswald"/>
                </a:rPr>
                <a:t>UNIDADE 3: INTELIGÊNCIA ARTIFICIAL CENTRADA NO SER HUMANO</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91349"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633566" y="2638425"/>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0760231" y="696503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58114" y="825569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4" name="Freeform 44" descr="A logo with a person's head in a circle  AI-generated content may be incorrect.">
            <a:extLst>
              <a:ext uri="{FF2B5EF4-FFF2-40B4-BE49-F238E27FC236}">
                <a16:creationId xmlns:a16="http://schemas.microsoft.com/office/drawing/2014/main" id="{1F062CB3-5C2A-D70E-5686-7843422A1E51}"/>
              </a:ext>
            </a:extLst>
          </p:cNvPr>
          <p:cNvSpPr/>
          <p:nvPr/>
        </p:nvSpPr>
        <p:spPr>
          <a:xfrm>
            <a:off x="14965994" y="349444"/>
            <a:ext cx="2799493" cy="1224248"/>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694392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OBJETIVOS DE APRENDIZAGEM</a:t>
            </a:r>
          </a:p>
        </p:txBody>
      </p:sp>
      <p:sp>
        <p:nvSpPr>
          <p:cNvPr id="3" name="TextBox 3"/>
          <p:cNvSpPr txBox="1"/>
          <p:nvPr/>
        </p:nvSpPr>
        <p:spPr>
          <a:xfrm>
            <a:off x="11982193" y="7711593"/>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Insira a legenda aqui</a:t>
            </a:r>
          </a:p>
        </p:txBody>
      </p:sp>
      <p:grpSp>
        <p:nvGrpSpPr>
          <p:cNvPr id="4" name="Group 4"/>
          <p:cNvGrpSpPr/>
          <p:nvPr/>
        </p:nvGrpSpPr>
        <p:grpSpPr>
          <a:xfrm>
            <a:off x="1070639" y="2947178"/>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6" name="Group 6"/>
          <p:cNvGrpSpPr/>
          <p:nvPr/>
        </p:nvGrpSpPr>
        <p:grpSpPr>
          <a:xfrm>
            <a:off x="1070639" y="4435793"/>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8" name="Group 8"/>
          <p:cNvGrpSpPr/>
          <p:nvPr/>
        </p:nvGrpSpPr>
        <p:grpSpPr>
          <a:xfrm>
            <a:off x="1070639" y="577549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0" name="Group 10"/>
          <p:cNvGrpSpPr/>
          <p:nvPr/>
        </p:nvGrpSpPr>
        <p:grpSpPr>
          <a:xfrm>
            <a:off x="1028700" y="7328772"/>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sp>
        <p:nvSpPr>
          <p:cNvPr id="12" name="TextBox 12"/>
          <p:cNvSpPr txBox="1"/>
          <p:nvPr/>
        </p:nvSpPr>
        <p:spPr>
          <a:xfrm>
            <a:off x="2462832" y="3230542"/>
            <a:ext cx="12991967"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Desmistificando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sistemas</a:t>
            </a:r>
            <a:r>
              <a:rPr lang="en-US" sz="2400" u="none" strike="noStrike" dirty="0">
                <a:solidFill>
                  <a:srgbClr val="000000"/>
                </a:solidFill>
                <a:latin typeface="Lato Light"/>
                <a:ea typeface="Lato Light"/>
                <a:cs typeface="Lato Light"/>
                <a:sym typeface="Lato Light"/>
              </a:rPr>
              <a:t> de IA para </a:t>
            </a:r>
            <a:r>
              <a:rPr lang="en-US" sz="2400" u="none" strike="noStrike" dirty="0" err="1">
                <a:solidFill>
                  <a:srgbClr val="000000"/>
                </a:solidFill>
                <a:latin typeface="Lato Light"/>
                <a:ea typeface="Lato Light"/>
                <a:cs typeface="Lato Light"/>
                <a:sym typeface="Lato Light"/>
              </a:rPr>
              <a:t>garantir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sejam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transparentes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explicáveis</a:t>
            </a:r>
            <a:r>
              <a:rPr lang="en-US" sz="2400" u="none" strike="noStrike" dirty="0">
                <a:solidFill>
                  <a:srgbClr val="000000"/>
                </a:solidFill>
                <a:latin typeface="Lato Light"/>
                <a:ea typeface="Lato Light"/>
                <a:cs typeface="Lato Light"/>
                <a:sym typeface="Lato Light"/>
              </a:rPr>
              <a:t>.</a:t>
            </a:r>
          </a:p>
        </p:txBody>
      </p:sp>
      <p:sp>
        <p:nvSpPr>
          <p:cNvPr id="13" name="TextBox 13"/>
          <p:cNvSpPr txBox="1"/>
          <p:nvPr/>
        </p:nvSpPr>
        <p:spPr>
          <a:xfrm>
            <a:off x="2462832" y="4414409"/>
            <a:ext cx="1232420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Identificar e verificar vieses algorítmicos em processos automatizados, como seleção ou avaliação.</a:t>
            </a:r>
          </a:p>
        </p:txBody>
      </p:sp>
      <p:sp>
        <p:nvSpPr>
          <p:cNvPr id="14" name="TextBox 14"/>
          <p:cNvSpPr txBox="1"/>
          <p:nvPr/>
        </p:nvSpPr>
        <p:spPr>
          <a:xfrm>
            <a:off x="2462832" y="5808641"/>
            <a:ext cx="12604452"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Implementar práticas centradas na pessoa que atendam às diversas necessidades dos alunos e mantenham o papel do educador na tomada de decisões.</a:t>
            </a:r>
          </a:p>
        </p:txBody>
      </p:sp>
      <p:sp>
        <p:nvSpPr>
          <p:cNvPr id="15" name="TextBox 15"/>
          <p:cNvSpPr txBox="1"/>
          <p:nvPr/>
        </p:nvSpPr>
        <p:spPr>
          <a:xfrm>
            <a:off x="2329844" y="7318992"/>
            <a:ext cx="1299196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Aplicar protocolos éticos, como listas de verificação de transparência e mecanismos de intervenção humana, em contextos de treinamento do mundo real.</a:t>
            </a:r>
          </a:p>
        </p:txBody>
      </p:sp>
      <p:grpSp>
        <p:nvGrpSpPr>
          <p:cNvPr id="16" name="Group 16"/>
          <p:cNvGrpSpPr/>
          <p:nvPr/>
        </p:nvGrpSpPr>
        <p:grpSpPr>
          <a:xfrm>
            <a:off x="1369933" y="3020288"/>
            <a:ext cx="409975" cy="863879"/>
            <a:chOff x="0" y="0"/>
            <a:chExt cx="546633" cy="1151839"/>
          </a:xfrm>
        </p:grpSpPr>
        <p:sp>
          <p:nvSpPr>
            <p:cNvPr id="17" name="Freeform 17"/>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18" name="TextBox 18"/>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9" name="Group 19"/>
          <p:cNvGrpSpPr/>
          <p:nvPr/>
        </p:nvGrpSpPr>
        <p:grpSpPr>
          <a:xfrm>
            <a:off x="1369933" y="4508902"/>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1369933" y="585611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5" name="Group 25"/>
          <p:cNvGrpSpPr/>
          <p:nvPr/>
        </p:nvGrpSpPr>
        <p:grpSpPr>
          <a:xfrm>
            <a:off x="1311773" y="7427338"/>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28" name="Group 28"/>
          <p:cNvGrpSpPr/>
          <p:nvPr/>
        </p:nvGrpSpPr>
        <p:grpSpPr>
          <a:xfrm>
            <a:off x="15189727" y="2398252"/>
            <a:ext cx="1639262" cy="2121370"/>
            <a:chOff x="0" y="0"/>
            <a:chExt cx="2185683" cy="2828493"/>
          </a:xfrm>
        </p:grpSpPr>
        <p:sp>
          <p:nvSpPr>
            <p:cNvPr id="29" name="Freeform 29" descr="Uma imagem contendo uma antena  Descrição gerada automaticamente"/>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0" name="Group 30"/>
          <p:cNvGrpSpPr/>
          <p:nvPr/>
        </p:nvGrpSpPr>
        <p:grpSpPr>
          <a:xfrm>
            <a:off x="15614448" y="6455561"/>
            <a:ext cx="1728340" cy="2414454"/>
            <a:chOff x="0" y="0"/>
            <a:chExt cx="2304453" cy="3219272"/>
          </a:xfrm>
        </p:grpSpPr>
        <p:sp>
          <p:nvSpPr>
            <p:cNvPr id="31" name="Freeform 31" descr="Uma imagem contendo uma antena  Descrição gerada automaticamente"/>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3" name="TextBox 32">
            <a:extLst>
              <a:ext uri="{FF2B5EF4-FFF2-40B4-BE49-F238E27FC236}">
                <a16:creationId xmlns:a16="http://schemas.microsoft.com/office/drawing/2014/main" id="{5DE66119-3296-6D62-9CAA-EB6D3DE93E67}"/>
              </a:ext>
            </a:extLst>
          </p:cNvPr>
          <p:cNvSpPr txBox="1"/>
          <p:nvPr/>
        </p:nvSpPr>
        <p:spPr>
          <a:xfrm>
            <a:off x="1107215" y="2056809"/>
            <a:ext cx="11015739" cy="344453"/>
          </a:xfrm>
          <a:prstGeom prst="rect">
            <a:avLst/>
          </a:prstGeom>
        </p:spPr>
        <p:txBody>
          <a:bodyPr lIns="0" tIns="0" rIns="0" bIns="0" rtlCol="0" anchor="t">
            <a:spAutoFit/>
          </a:bodyPr>
          <a:lstStyle/>
          <a:p>
            <a:pPr lvl="0">
              <a:lnSpc>
                <a:spcPts val="2880"/>
              </a:lnSpc>
              <a:spcBef>
                <a:spcPct val="0"/>
              </a:spcBef>
            </a:pPr>
            <a:r>
              <a:rPr lang="pt-BR" sz="2400" dirty="0">
                <a:solidFill>
                  <a:srgbClr val="000000"/>
                </a:solidFill>
                <a:latin typeface="Lato Light"/>
                <a:ea typeface="Lato Light"/>
                <a:cs typeface="Lato Light"/>
                <a:sym typeface="Lato Light"/>
              </a:rPr>
              <a:t>Após a conclusão deste módulo, os participantes serão capazes de: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INTRODUÇÃO</a:t>
            </a:r>
          </a:p>
        </p:txBody>
      </p:sp>
      <p:sp>
        <p:nvSpPr>
          <p:cNvPr id="5" name="TextBox 5"/>
          <p:cNvSpPr txBox="1"/>
          <p:nvPr/>
        </p:nvSpPr>
        <p:spPr>
          <a:xfrm>
            <a:off x="1028700" y="2150103"/>
            <a:ext cx="10401300" cy="6294800"/>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desempenha</a:t>
            </a:r>
            <a:r>
              <a:rPr lang="en-US" sz="2400" u="none" strike="noStrike" dirty="0">
                <a:solidFill>
                  <a:srgbClr val="000000"/>
                </a:solidFill>
                <a:latin typeface="Lato Light"/>
                <a:ea typeface="Lato Light"/>
                <a:cs typeface="Lato Light"/>
                <a:sym typeface="Lato Light"/>
              </a:rPr>
              <a:t> um </a:t>
            </a:r>
            <a:r>
              <a:rPr lang="en-US" sz="2400" u="none" strike="noStrike" dirty="0" err="1">
                <a:solidFill>
                  <a:srgbClr val="000000"/>
                </a:solidFill>
                <a:latin typeface="Lato Light"/>
                <a:ea typeface="Lato Light"/>
                <a:cs typeface="Lato Light"/>
                <a:sym typeface="Lato Light"/>
              </a:rPr>
              <a:t>papel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Como </a:t>
            </a:r>
            <a:r>
              <a:rPr lang="en-US" sz="2400" u="none" strike="noStrike" dirty="0" err="1">
                <a:solidFill>
                  <a:srgbClr val="000000"/>
                </a:solidFill>
                <a:latin typeface="Lato Light"/>
                <a:ea typeface="Lato Light"/>
                <a:cs typeface="Lato Light"/>
                <a:sym typeface="Lato Light"/>
              </a:rPr>
              <a:t>formador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utilizando</a:t>
            </a:r>
            <a:r>
              <a:rPr lang="en-US" sz="2400" u="none" strike="noStrike" dirty="0">
                <a:solidFill>
                  <a:srgbClr val="000000"/>
                </a:solidFill>
                <a:latin typeface="Lato Light"/>
                <a:ea typeface="Lato Light"/>
                <a:cs typeface="Lato Light"/>
                <a:sym typeface="Lato Light"/>
              </a:rPr>
              <a:t> ferramentas de IA para </a:t>
            </a:r>
            <a:r>
              <a:rPr lang="en-US" sz="2400" u="none" strike="noStrike" dirty="0" err="1">
                <a:solidFill>
                  <a:srgbClr val="000000"/>
                </a:solidFill>
                <a:latin typeface="Lato Light"/>
                <a:ea typeface="Lato Light"/>
                <a:cs typeface="Lato Light"/>
                <a:sym typeface="Lato Light"/>
              </a:rPr>
              <a:t>apoiar</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criação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conteúdo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atividades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avaliações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tarefas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administrativas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Compreender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tecnologias</a:t>
            </a:r>
            <a:r>
              <a:rPr lang="en-US" sz="2400" u="none" strike="noStrike" dirty="0">
                <a:solidFill>
                  <a:srgbClr val="000000"/>
                </a:solidFill>
                <a:latin typeface="Lato Light"/>
                <a:ea typeface="Lato Light"/>
                <a:cs typeface="Lato Light"/>
                <a:sym typeface="Lato Light"/>
              </a:rPr>
              <a:t> de forma </a:t>
            </a:r>
            <a:r>
              <a:rPr lang="en-US" sz="2400" u="none" strike="noStrike" dirty="0" err="1">
                <a:solidFill>
                  <a:srgbClr val="000000"/>
                </a:solidFill>
                <a:latin typeface="Lato Light"/>
                <a:ea typeface="Lato Light"/>
                <a:cs typeface="Lato Light"/>
                <a:sym typeface="Lato Light"/>
              </a:rPr>
              <a:t>responsável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tornando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competência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Neste </a:t>
            </a:r>
            <a:r>
              <a:rPr lang="en-US" sz="2400" u="none" strike="noStrike" dirty="0" err="1">
                <a:solidFill>
                  <a:srgbClr val="000000"/>
                </a:solidFill>
                <a:latin typeface="Lato Light"/>
                <a:ea typeface="Lato Light"/>
                <a:cs typeface="Lato Light"/>
                <a:sym typeface="Lato Light"/>
              </a:rPr>
              <a:t>módulo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explorará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promover</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transparência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equidade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abordagens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centradas</a:t>
            </a:r>
            <a:r>
              <a:rPr lang="en-US" sz="2400" u="none" strike="noStrike" dirty="0">
                <a:solidFill>
                  <a:srgbClr val="000000"/>
                </a:solidFill>
                <a:latin typeface="Lato Light"/>
                <a:ea typeface="Lato Light"/>
                <a:cs typeface="Lato Light"/>
                <a:sym typeface="Lato Light"/>
              </a:rPr>
              <a:t> no ser </a:t>
            </a:r>
            <a:r>
              <a:rPr lang="en-US" sz="2400" u="none" strike="noStrike" dirty="0" err="1">
                <a:solidFill>
                  <a:srgbClr val="000000"/>
                </a:solidFill>
                <a:latin typeface="Lato Light"/>
                <a:ea typeface="Lato Light"/>
                <a:cs typeface="Lato Light"/>
                <a:sym typeface="Lato Light"/>
              </a:rPr>
              <a:t>humano</a:t>
            </a:r>
            <a:r>
              <a:rPr lang="en-US" sz="2400" u="none" strike="noStrike" dirty="0">
                <a:solidFill>
                  <a:srgbClr val="000000"/>
                </a:solidFill>
                <a:latin typeface="Lato Light"/>
                <a:ea typeface="Lato Light"/>
                <a:cs typeface="Lato Light"/>
                <a:sym typeface="Lato Light"/>
              </a:rPr>
              <a:t> no </a:t>
            </a:r>
            <a:r>
              <a:rPr lang="en-US" sz="2400" u="none" strike="noStrike" dirty="0" err="1">
                <a:solidFill>
                  <a:srgbClr val="000000"/>
                </a:solidFill>
                <a:latin typeface="Lato Light"/>
                <a:ea typeface="Lato Light"/>
                <a:cs typeface="Lato Light"/>
                <a:sym typeface="Lato Light"/>
              </a:rPr>
              <a:t>uso</a:t>
            </a:r>
            <a:r>
              <a:rPr lang="en-US" sz="2400" u="none" strike="noStrike" dirty="0">
                <a:solidFill>
                  <a:srgbClr val="000000"/>
                </a:solidFill>
                <a:latin typeface="Lato Light"/>
                <a:ea typeface="Lato Light"/>
                <a:cs typeface="Lato Light"/>
                <a:sym typeface="Lato Light"/>
              </a:rPr>
              <a:t> da IA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contextos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educacionais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considerará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aspectos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explicabilidade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responsabilidade</a:t>
            </a:r>
            <a:r>
              <a:rPr lang="en-US" sz="2400" u="none" strike="noStrike" dirty="0">
                <a:solidFill>
                  <a:srgbClr val="000000"/>
                </a:solidFill>
                <a:latin typeface="Lato Light"/>
                <a:ea typeface="Lato Light"/>
                <a:cs typeface="Lato Light"/>
                <a:sym typeface="Lato Light"/>
              </a:rPr>
              <a:t>, design </a:t>
            </a:r>
            <a:r>
              <a:rPr lang="en-US" sz="2400" u="none" strike="noStrike" dirty="0" err="1">
                <a:solidFill>
                  <a:srgbClr val="000000"/>
                </a:solidFill>
                <a:latin typeface="Lato Light"/>
                <a:ea typeface="Lato Light"/>
                <a:cs typeface="Lato Light"/>
                <a:sym typeface="Lato Light"/>
              </a:rPr>
              <a:t>inclusivo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práticas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centradas</a:t>
            </a:r>
            <a:r>
              <a:rPr lang="en-US" sz="2400" u="none" strike="noStrike" dirty="0">
                <a:solidFill>
                  <a:srgbClr val="000000"/>
                </a:solidFill>
                <a:latin typeface="Lato Light"/>
                <a:ea typeface="Lato Light"/>
                <a:cs typeface="Lato Light"/>
                <a:sym typeface="Lato Light"/>
              </a:rPr>
              <a:t> no </a:t>
            </a:r>
            <a:r>
              <a:rPr lang="en-US" sz="2400" u="none" strike="noStrike" dirty="0" err="1">
                <a:solidFill>
                  <a:srgbClr val="000000"/>
                </a:solidFill>
                <a:latin typeface="Lato Light"/>
                <a:ea typeface="Lato Light"/>
                <a:cs typeface="Lato Light"/>
                <a:sym typeface="Lato Light"/>
              </a:rPr>
              <a:t>aluno</a:t>
            </a:r>
            <a:r>
              <a:rPr lang="en-US" sz="2400" u="none" strike="noStrike" dirty="0">
                <a:solidFill>
                  <a:srgbClr val="000000"/>
                </a:solidFill>
                <a:latin typeface="Lato Light"/>
                <a:ea typeface="Lato Light"/>
                <a:cs typeface="Lato Light"/>
                <a:sym typeface="Lato Light"/>
              </a:rPr>
              <a:t> e o </a:t>
            </a:r>
            <a:r>
              <a:rPr lang="en-US" sz="2400" u="none" strike="noStrike" dirty="0" err="1">
                <a:solidFill>
                  <a:srgbClr val="000000"/>
                </a:solidFill>
                <a:latin typeface="Lato Light"/>
                <a:ea typeface="Lato Light"/>
                <a:cs typeface="Lato Light"/>
                <a:sym typeface="Lato Light"/>
              </a:rPr>
              <a:t>papel</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julgamento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humano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apoiadas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a:t>
            </a:r>
            <a:r>
              <a:rPr lang="en-US" sz="2400" u="none" strike="noStrike" dirty="0">
                <a:solidFill>
                  <a:srgbClr val="000000"/>
                </a:solidFill>
                <a:latin typeface="Lato Light"/>
                <a:ea typeface="Lato Light"/>
                <a:cs typeface="Lato Light"/>
                <a:sym typeface="Lato Light"/>
              </a:rPr>
              <a:t> IA.</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O </a:t>
            </a:r>
            <a:r>
              <a:rPr lang="en-US" sz="2400" u="none" strike="noStrike" dirty="0" err="1">
                <a:solidFill>
                  <a:srgbClr val="000000"/>
                </a:solidFill>
                <a:latin typeface="Lato Light"/>
                <a:ea typeface="Lato Light"/>
                <a:cs typeface="Lato Light"/>
                <a:sym typeface="Lato Light"/>
              </a:rPr>
              <a:t>objetivo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simplesmente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aprender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ferramentas de IA, mas </a:t>
            </a:r>
            <a:r>
              <a:rPr lang="en-US" sz="2400" u="none" strike="noStrike" dirty="0" err="1">
                <a:solidFill>
                  <a:srgbClr val="000000"/>
                </a:solidFill>
                <a:latin typeface="Lato Light"/>
                <a:ea typeface="Lato Light"/>
                <a:cs typeface="Lato Light"/>
                <a:sym typeface="Lato Light"/>
              </a:rPr>
              <a:t>desenvolver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conhecimento</a:t>
            </a:r>
            <a:r>
              <a:rPr lang="en-US" sz="2400" u="none" strike="noStrike" dirty="0">
                <a:solidFill>
                  <a:srgbClr val="000000"/>
                </a:solidFill>
                <a:latin typeface="Lato Light"/>
                <a:ea typeface="Lato Light"/>
                <a:cs typeface="Lato Light"/>
                <a:sym typeface="Lato Light"/>
              </a:rPr>
              <a:t> e o </a:t>
            </a:r>
            <a:r>
              <a:rPr lang="en-US" sz="2400" u="none" strike="noStrike" dirty="0" err="1">
                <a:solidFill>
                  <a:srgbClr val="000000"/>
                </a:solidFill>
                <a:latin typeface="Lato Light"/>
                <a:ea typeface="Lato Light"/>
                <a:cs typeface="Lato Light"/>
                <a:sym typeface="Lato Light"/>
              </a:rPr>
              <a:t>discernimento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necessários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garantir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 IA </a:t>
            </a:r>
            <a:r>
              <a:rPr lang="en-US" sz="2400" u="none" strike="noStrike" dirty="0" err="1">
                <a:solidFill>
                  <a:srgbClr val="000000"/>
                </a:solidFill>
                <a:latin typeface="Lato Light"/>
                <a:ea typeface="Lato Light"/>
                <a:cs typeface="Lato Light"/>
                <a:sym typeface="Lato Light"/>
              </a:rPr>
              <a:t>seja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usada</a:t>
            </a:r>
            <a:r>
              <a:rPr lang="en-US" sz="2400" u="none" strike="noStrike" dirty="0">
                <a:solidFill>
                  <a:srgbClr val="000000"/>
                </a:solidFill>
                <a:latin typeface="Lato Light"/>
                <a:ea typeface="Lato Light"/>
                <a:cs typeface="Lato Light"/>
                <a:sym typeface="Lato Light"/>
              </a:rPr>
              <a:t> de forma </a:t>
            </a:r>
            <a:r>
              <a:rPr lang="en-US" sz="2400" u="none" strike="noStrike" dirty="0" err="1">
                <a:solidFill>
                  <a:srgbClr val="000000"/>
                </a:solidFill>
                <a:latin typeface="Lato Light"/>
                <a:ea typeface="Lato Light"/>
                <a:cs typeface="Lato Light"/>
                <a:sym typeface="Lato Light"/>
              </a:rPr>
              <a:t>transparente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justa</a:t>
            </a:r>
            <a:r>
              <a:rPr lang="en-US" sz="2400" u="none" strike="noStrike" dirty="0">
                <a:solidFill>
                  <a:srgbClr val="000000"/>
                </a:solidFill>
                <a:latin typeface="Lato Light"/>
                <a:ea typeface="Lato Light"/>
                <a:cs typeface="Lato Light"/>
                <a:sym typeface="Lato Light"/>
              </a:rPr>
              <a:t> e com </a:t>
            </a:r>
            <a:r>
              <a:rPr lang="en-US" sz="2400" u="none" strike="noStrike" dirty="0" err="1">
                <a:solidFill>
                  <a:srgbClr val="000000"/>
                </a:solidFill>
                <a:latin typeface="Lato Light"/>
                <a:ea typeface="Lato Light"/>
                <a:cs typeface="Lato Light"/>
                <a:sym typeface="Lato Light"/>
              </a:rPr>
              <a:t>foco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humanos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para o </a:t>
            </a:r>
            <a:r>
              <a:rPr lang="en-US" sz="2400" u="none" strike="noStrike" dirty="0" err="1">
                <a:solidFill>
                  <a:srgbClr val="000000"/>
                </a:solidFill>
                <a:latin typeface="Lato Light"/>
                <a:ea typeface="Lato Light"/>
                <a:cs typeface="Lato Light"/>
                <a:sym typeface="Lato Light"/>
              </a:rPr>
              <a:t>emprego</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3527" y="2143125"/>
            <a:ext cx="6674435" cy="6000750"/>
          </a:xfrm>
          <a:prstGeom prst="rect">
            <a:avLst/>
          </a:prstGeom>
        </p:spPr>
        <p:txBody>
          <a:bodyPr lIns="0" tIns="0" rIns="0" bIns="0" rtlCol="0" anchor="t">
            <a:spAutoFit/>
          </a:bodyPr>
          <a:lstStyle/>
          <a:p>
            <a:pPr marL="0" lvl="0" indent="0" algn="l">
              <a:lnSpc>
                <a:spcPts val="7920"/>
              </a:lnSpc>
              <a:spcBef>
                <a:spcPct val="0"/>
              </a:spcBef>
            </a:pPr>
            <a:r>
              <a:rPr lang="en-US" sz="6600" u="none" strike="noStrike">
                <a:solidFill>
                  <a:srgbClr val="000000"/>
                </a:solidFill>
                <a:latin typeface="Oswald"/>
                <a:ea typeface="Oswald"/>
                <a:cs typeface="Oswald"/>
                <a:sym typeface="Oswald"/>
              </a:rPr>
              <a:t>UNIDADE 1: </a:t>
            </a:r>
          </a:p>
          <a:p>
            <a:pPr marL="0" lvl="0" indent="0" algn="l">
              <a:lnSpc>
                <a:spcPts val="7920"/>
              </a:lnSpc>
              <a:spcBef>
                <a:spcPct val="0"/>
              </a:spcBef>
            </a:pPr>
            <a:r>
              <a:rPr lang="en-US" sz="6600" u="none" strike="noStrike">
                <a:solidFill>
                  <a:srgbClr val="000000"/>
                </a:solidFill>
                <a:latin typeface="Oswald"/>
                <a:ea typeface="Oswald"/>
                <a:cs typeface="Oswald"/>
                <a:sym typeface="Oswald"/>
              </a:rPr>
              <a:t>ABRINDO A CAIXA PRETA: TRANSPARÊNCIA E INTERPRETABILIDADE DA 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DO TÍTULO</a:t>
            </a:r>
          </a:p>
        </p:txBody>
      </p:sp>
      <p:grpSp>
        <p:nvGrpSpPr>
          <p:cNvPr id="3" name="Group 3"/>
          <p:cNvGrpSpPr/>
          <p:nvPr/>
        </p:nvGrpSpPr>
        <p:grpSpPr>
          <a:xfrm>
            <a:off x="1028700" y="2789493"/>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Italics"/>
                  <a:ea typeface="Lato Italics"/>
                  <a:cs typeface="Lato Italics"/>
                  <a:sym typeface="Lato Italics"/>
                </a:rPr>
                <a:t>Objetivo: Compreender como a inteligência artificial toma decisões e como explicá-las aos alunos.</a:t>
              </a:r>
            </a:p>
          </p:txBody>
        </p:sp>
      </p:grpSp>
      <p:sp>
        <p:nvSpPr>
          <p:cNvPr id="6" name="TextBox 6"/>
          <p:cNvSpPr txBox="1"/>
          <p:nvPr/>
        </p:nvSpPr>
        <p:spPr>
          <a:xfrm>
            <a:off x="1028700" y="3736981"/>
            <a:ext cx="811530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No contexto da educação continuada e da cibersegurança (CVET), muitas vezes utilizamos ferramentas sem saber exatamente como elas "pensam". Isso é conhecido como o fenômeno da "caixa preta" da IA.</a:t>
            </a:r>
          </a:p>
        </p:txBody>
      </p:sp>
      <p:grpSp>
        <p:nvGrpSpPr>
          <p:cNvPr id="7" name="Group 7"/>
          <p:cNvGrpSpPr/>
          <p:nvPr/>
        </p:nvGrpSpPr>
        <p:grpSpPr>
          <a:xfrm>
            <a:off x="1028700" y="704850"/>
            <a:ext cx="16261080" cy="1974643"/>
            <a:chOff x="0" y="-431800"/>
            <a:chExt cx="21681440" cy="2632856"/>
          </a:xfrm>
        </p:grpSpPr>
        <p:sp>
          <p:nvSpPr>
            <p:cNvPr id="8" name="Freeform 8"/>
            <p:cNvSpPr/>
            <p:nvPr/>
          </p:nvSpPr>
          <p:spPr>
            <a:xfrm>
              <a:off x="0" y="0"/>
              <a:ext cx="21640802" cy="2201056"/>
            </a:xfrm>
            <a:custGeom>
              <a:avLst/>
              <a:gdLst/>
              <a:ahLst/>
              <a:cxnLst/>
              <a:rect l="l" t="t" r="r" b="b"/>
              <a:pathLst>
                <a:path w="21640802" h="2201056">
                  <a:moveTo>
                    <a:pt x="0" y="0"/>
                  </a:moveTo>
                  <a:lnTo>
                    <a:pt x="21640802" y="0"/>
                  </a:lnTo>
                  <a:lnTo>
                    <a:pt x="21640802" y="2201056"/>
                  </a:lnTo>
                  <a:lnTo>
                    <a:pt x="0" y="2201056"/>
                  </a:lnTo>
                  <a:close/>
                </a:path>
              </a:pathLst>
            </a:custGeom>
            <a:blipFill>
              <a:blip r:embed="rId4">
                <a:alphaModFix amt="0"/>
              </a:blip>
              <a:stretch>
                <a:fillRect t="-168772" r="-2089" b="-122386"/>
              </a:stretch>
            </a:blipFill>
          </p:spPr>
          <p:txBody>
            <a:bodyPr/>
            <a:lstStyle/>
            <a:p>
              <a:endParaRPr lang="es-ES"/>
            </a:p>
          </p:txBody>
        </p:sp>
        <p:sp>
          <p:nvSpPr>
            <p:cNvPr id="9" name="TextBox 9"/>
            <p:cNvSpPr txBox="1"/>
            <p:nvPr/>
          </p:nvSpPr>
          <p:spPr>
            <a:xfrm>
              <a:off x="40640" y="-431800"/>
              <a:ext cx="21640800"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DESMISTIFICANDO OS MITOS DA "CAIXA PRETA": TRANSPARÊNCIA E EXPLICABILIDADE NO DESENVOLVIMENTO PROFISSIONAL CONTÍNUO</a:t>
              </a:r>
            </a:p>
          </p:txBody>
        </p:sp>
      </p:grpSp>
      <p:sp>
        <p:nvSpPr>
          <p:cNvPr id="10" name="TextBox 10"/>
          <p:cNvSpPr txBox="1"/>
          <p:nvPr/>
        </p:nvSpPr>
        <p:spPr>
          <a:xfrm>
            <a:off x="9916982" y="3834098"/>
            <a:ext cx="6245600" cy="72390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Heavy"/>
                <a:ea typeface="Lato Heavy"/>
                <a:cs typeface="Lato Heavy"/>
                <a:sym typeface="Lato Heavy"/>
              </a:rPr>
              <a:t>O que é a "caixa preta" da inteligência artificial?</a:t>
            </a:r>
          </a:p>
        </p:txBody>
      </p:sp>
      <p:sp>
        <p:nvSpPr>
          <p:cNvPr id="11" name="TextBox 11"/>
          <p:cNvSpPr txBox="1"/>
          <p:nvPr/>
        </p:nvSpPr>
        <p:spPr>
          <a:xfrm>
            <a:off x="9916982" y="4881848"/>
            <a:ext cx="7342318" cy="32575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"caixa preta" da IA ​​refere-se a sistemas cujo funcionamento interno — a lógica usada para chegar a uma conclusão — é invisível para o usuário. Embora vejamos a entrada (por exemplo, o currículo de um aluno) e a saída (por exemplo, uma recomendação de "reprovação"), as "camadas ocultas" de algoritmos complexos (como aprendizado profundo ou redes neurais) são matematicamente complexas demais para os humanos entenderem.</a:t>
            </a:r>
          </a:p>
        </p:txBody>
      </p:sp>
      <p:grpSp>
        <p:nvGrpSpPr>
          <p:cNvPr id="12" name="Group 12"/>
          <p:cNvGrpSpPr/>
          <p:nvPr/>
        </p:nvGrpSpPr>
        <p:grpSpPr>
          <a:xfrm>
            <a:off x="2137413" y="5413381"/>
            <a:ext cx="5595223" cy="4265343"/>
            <a:chOff x="0" y="0"/>
            <a:chExt cx="7460297" cy="5687124"/>
          </a:xfrm>
        </p:grpSpPr>
        <p:sp>
          <p:nvSpPr>
            <p:cNvPr id="13" name="Freeform 13"/>
            <p:cNvSpPr/>
            <p:nvPr/>
          </p:nvSpPr>
          <p:spPr>
            <a:xfrm>
              <a:off x="0" y="0"/>
              <a:ext cx="7460234" cy="5687060"/>
            </a:xfrm>
            <a:custGeom>
              <a:avLst/>
              <a:gdLst/>
              <a:ahLst/>
              <a:cxnLst/>
              <a:rect l="l" t="t" r="r" b="b"/>
              <a:pathLst>
                <a:path w="7460234" h="5687060">
                  <a:moveTo>
                    <a:pt x="0" y="0"/>
                  </a:moveTo>
                  <a:lnTo>
                    <a:pt x="7460234" y="0"/>
                  </a:lnTo>
                  <a:lnTo>
                    <a:pt x="7460234" y="5687060"/>
                  </a:lnTo>
                  <a:lnTo>
                    <a:pt x="0" y="5687060"/>
                  </a:lnTo>
                  <a:lnTo>
                    <a:pt x="0" y="0"/>
                  </a:lnTo>
                  <a:close/>
                </a:path>
              </a:pathLst>
            </a:custGeom>
            <a:blipFill>
              <a:blip r:embed="rId5"/>
              <a:stretch>
                <a:fillRect b="-1"/>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9790" y="0"/>
            <a:ext cx="18587790" cy="10455631"/>
            <a:chOff x="0" y="0"/>
            <a:chExt cx="24783720" cy="13940841"/>
          </a:xfrm>
        </p:grpSpPr>
        <p:sp>
          <p:nvSpPr>
            <p:cNvPr id="3" name="Freeform 3"/>
            <p:cNvSpPr/>
            <p:nvPr/>
          </p:nvSpPr>
          <p:spPr>
            <a:xfrm>
              <a:off x="0" y="0"/>
              <a:ext cx="24783669" cy="13940789"/>
            </a:xfrm>
            <a:custGeom>
              <a:avLst/>
              <a:gdLst/>
              <a:ahLst/>
              <a:cxnLst/>
              <a:rect l="l" t="t" r="r" b="b"/>
              <a:pathLst>
                <a:path w="24783669" h="13940789">
                  <a:moveTo>
                    <a:pt x="0" y="0"/>
                  </a:moveTo>
                  <a:lnTo>
                    <a:pt x="24783669" y="0"/>
                  </a:lnTo>
                  <a:lnTo>
                    <a:pt x="24783669" y="13940789"/>
                  </a:lnTo>
                  <a:lnTo>
                    <a:pt x="0" y="13940789"/>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028700" y="1028700"/>
            <a:ext cx="11745325" cy="1012622"/>
            <a:chOff x="0" y="0"/>
            <a:chExt cx="15660434" cy="1350162"/>
          </a:xfrm>
        </p:grpSpPr>
        <p:sp>
          <p:nvSpPr>
            <p:cNvPr id="5" name="Freeform 5"/>
            <p:cNvSpPr/>
            <p:nvPr/>
          </p:nvSpPr>
          <p:spPr>
            <a:xfrm>
              <a:off x="0" y="0"/>
              <a:ext cx="15660432" cy="1350159"/>
            </a:xfrm>
            <a:custGeom>
              <a:avLst/>
              <a:gdLst/>
              <a:ahLst/>
              <a:cxnLst/>
              <a:rect l="l" t="t" r="r" b="b"/>
              <a:pathLst>
                <a:path w="15660432" h="1350159">
                  <a:moveTo>
                    <a:pt x="0" y="0"/>
                  </a:moveTo>
                  <a:lnTo>
                    <a:pt x="15660432" y="0"/>
                  </a:lnTo>
                  <a:lnTo>
                    <a:pt x="15660432" y="1350159"/>
                  </a:lnTo>
                  <a:lnTo>
                    <a:pt x="0" y="1350159"/>
                  </a:lnTo>
                  <a:close/>
                </a:path>
              </a:pathLst>
            </a:custGeom>
            <a:blipFill>
              <a:blip r:embed="rId5">
                <a:alphaModFix amt="0"/>
              </a:blip>
              <a:stretch>
                <a:fillRect t="-182304" b="-169707"/>
              </a:stretch>
            </a:blipFill>
          </p:spPr>
          <p:txBody>
            <a:bodyPr/>
            <a:lstStyle/>
            <a:p>
              <a:endParaRPr lang="es-ES"/>
            </a:p>
          </p:txBody>
        </p:sp>
        <p:sp>
          <p:nvSpPr>
            <p:cNvPr id="6" name="TextBox 6"/>
            <p:cNvSpPr txBox="1"/>
            <p:nvPr/>
          </p:nvSpPr>
          <p:spPr>
            <a:xfrm>
              <a:off x="0" y="9525"/>
              <a:ext cx="1566043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FE635B"/>
                  </a:solidFill>
                  <a:latin typeface="Oswald"/>
                  <a:ea typeface="Oswald"/>
                  <a:cs typeface="Oswald"/>
                  <a:sym typeface="Oswald"/>
                </a:rPr>
                <a:t>O RISCO DA OPACIDADE NA EDUCAÇÃO</a:t>
              </a:r>
            </a:p>
          </p:txBody>
        </p:sp>
      </p:grpSp>
      <p:sp>
        <p:nvSpPr>
          <p:cNvPr id="7" name="TextBox 7"/>
          <p:cNvSpPr txBox="1"/>
          <p:nvPr/>
        </p:nvSpPr>
        <p:spPr>
          <a:xfrm>
            <a:off x="1028700" y="2332215"/>
            <a:ext cx="9926910" cy="5551007"/>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Perda</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confiança</a:t>
            </a:r>
            <a:r>
              <a:rPr lang="en-US" sz="2400" u="none" strike="noStrike" dirty="0">
                <a:solidFill>
                  <a:srgbClr val="000000"/>
                </a:solidFill>
                <a:latin typeface="Lato Light" panose="020F0302020204030203" pitchFamily="34" charset="0"/>
                <a:ea typeface="Lato Bold"/>
                <a:cs typeface="Lato Bold"/>
                <a:sym typeface="Lato Bold"/>
              </a:rPr>
              <a:t>: Se, </a:t>
            </a:r>
            <a:r>
              <a:rPr lang="en-US" sz="2400" u="none" strike="noStrike" dirty="0" err="1">
                <a:solidFill>
                  <a:srgbClr val="000000"/>
                </a:solidFill>
                <a:latin typeface="Lato Light" panose="020F0302020204030203" pitchFamily="34" charset="0"/>
                <a:ea typeface="Lato Bold"/>
                <a:cs typeface="Lato Bold"/>
                <a:sym typeface="Lato Bold"/>
              </a:rPr>
              <a:t>como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formador</a:t>
            </a:r>
            <a:r>
              <a:rPr lang="en-US" sz="2400" u="none" strike="noStrike" dirty="0">
                <a:solidFill>
                  <a:srgbClr val="000000"/>
                </a:solidFill>
                <a:latin typeface="Lato Light" panose="020F0302020204030203" pitchFamily="34" charset="0"/>
                <a:ea typeface="Lato Bold"/>
                <a:cs typeface="Lato Bold"/>
                <a:sym typeface="Lato Bold"/>
              </a:rPr>
              <a:t> de um </a:t>
            </a:r>
            <a:r>
              <a:rPr lang="en-US" sz="2400" u="none" strike="noStrike" dirty="0" err="1">
                <a:solidFill>
                  <a:srgbClr val="000000"/>
                </a:solidFill>
                <a:latin typeface="Lato Light" panose="020F0302020204030203" pitchFamily="34" charset="0"/>
                <a:ea typeface="Lato Bold"/>
                <a:cs typeface="Lato Bold"/>
                <a:sym typeface="Lato Bold"/>
              </a:rPr>
              <a:t>curso</a:t>
            </a:r>
            <a:r>
              <a:rPr lang="en-US" sz="2400" u="none" strike="noStrike" dirty="0">
                <a:solidFill>
                  <a:srgbClr val="000000"/>
                </a:solidFill>
                <a:latin typeface="Lato Light" panose="020F0302020204030203" pitchFamily="34" charset="0"/>
                <a:ea typeface="Lato Bold"/>
                <a:cs typeface="Lato Bold"/>
                <a:sym typeface="Lato Bold"/>
              </a:rPr>
              <a:t> de </a:t>
            </a:r>
            <a:r>
              <a:rPr lang="en-US" sz="2400" u="none" strike="noStrike" dirty="0" err="1">
                <a:solidFill>
                  <a:srgbClr val="000000"/>
                </a:solidFill>
                <a:latin typeface="Lato Light" panose="020F0302020204030203" pitchFamily="34" charset="0"/>
                <a:ea typeface="Lato Bold"/>
                <a:cs typeface="Lato Bold"/>
                <a:sym typeface="Lato Bold"/>
              </a:rPr>
              <a:t>formação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profissional</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contínua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não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conseguir</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explicar</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por</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que</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razão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uma</a:t>
            </a:r>
            <a:r>
              <a:rPr lang="en-US" sz="2400" u="none" strike="noStrike" dirty="0">
                <a:solidFill>
                  <a:srgbClr val="000000"/>
                </a:solidFill>
                <a:latin typeface="Lato Light" panose="020F0302020204030203" pitchFamily="34" charset="0"/>
                <a:ea typeface="Lato Bold"/>
                <a:cs typeface="Lato Bold"/>
                <a:sym typeface="Lato Bold"/>
              </a:rPr>
              <a:t> IA </a:t>
            </a:r>
            <a:r>
              <a:rPr lang="en-US" sz="2400" u="none" strike="noStrike" dirty="0" err="1">
                <a:solidFill>
                  <a:srgbClr val="000000"/>
                </a:solidFill>
                <a:latin typeface="Lato Light" panose="020F0302020204030203" pitchFamily="34" charset="0"/>
                <a:ea typeface="Lato Bold"/>
                <a:cs typeface="Lato Bold"/>
                <a:sym typeface="Lato Bold"/>
              </a:rPr>
              <a:t>sinalizou</a:t>
            </a:r>
            <a:r>
              <a:rPr lang="en-US" sz="2400" u="none" strike="noStrike" dirty="0">
                <a:solidFill>
                  <a:srgbClr val="000000"/>
                </a:solidFill>
                <a:latin typeface="Lato Light" panose="020F0302020204030203" pitchFamily="34" charset="0"/>
                <a:ea typeface="Lato Bold"/>
                <a:cs typeface="Lato Bold"/>
                <a:sym typeface="Lato Bold"/>
              </a:rPr>
              <a:t> um </a:t>
            </a:r>
            <a:r>
              <a:rPr lang="en-US" sz="2400" u="none" strike="noStrike" dirty="0" err="1">
                <a:solidFill>
                  <a:srgbClr val="000000"/>
                </a:solidFill>
                <a:latin typeface="Lato Light" panose="020F0302020204030203" pitchFamily="34" charset="0"/>
                <a:ea typeface="Lato Bold"/>
                <a:cs typeface="Lato Bold"/>
                <a:sym typeface="Lato Bold"/>
              </a:rPr>
              <a:t>aluno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por</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plágio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ou</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sugeriu</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uma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mudança</a:t>
            </a:r>
            <a:r>
              <a:rPr lang="en-US" sz="2400" u="none" strike="noStrike" dirty="0">
                <a:solidFill>
                  <a:srgbClr val="000000"/>
                </a:solidFill>
                <a:latin typeface="Lato Light" panose="020F0302020204030203" pitchFamily="34" charset="0"/>
                <a:ea typeface="Lato Bold"/>
                <a:cs typeface="Lato Bold"/>
                <a:sym typeface="Lato Bold"/>
              </a:rPr>
              <a:t> de </a:t>
            </a:r>
            <a:r>
              <a:rPr lang="en-US" sz="2400" u="none" strike="noStrike" dirty="0" err="1">
                <a:solidFill>
                  <a:srgbClr val="000000"/>
                </a:solidFill>
                <a:latin typeface="Lato Light" panose="020F0302020204030203" pitchFamily="34" charset="0"/>
                <a:ea typeface="Lato Bold"/>
                <a:cs typeface="Lato Bold"/>
                <a:sym typeface="Lato Bold"/>
              </a:rPr>
              <a:t>carreira</a:t>
            </a:r>
            <a:r>
              <a:rPr lang="en-US" sz="2400" u="none" strike="noStrike" dirty="0">
                <a:solidFill>
                  <a:srgbClr val="000000"/>
                </a:solidFill>
                <a:latin typeface="Lato Light" panose="020F0302020204030203" pitchFamily="34" charset="0"/>
                <a:ea typeface="Lato Bold"/>
                <a:cs typeface="Lato Bold"/>
                <a:sym typeface="Lato Bold"/>
              </a:rPr>
              <a:t>, o </a:t>
            </a:r>
            <a:r>
              <a:rPr lang="en-US" sz="2400" u="none" strike="noStrike" dirty="0" err="1">
                <a:solidFill>
                  <a:srgbClr val="000000"/>
                </a:solidFill>
                <a:latin typeface="Lato Light" panose="020F0302020204030203" pitchFamily="34" charset="0"/>
                <a:ea typeface="Lato Bold"/>
                <a:cs typeface="Lato Bold"/>
                <a:sym typeface="Lato Bold"/>
              </a:rPr>
              <a:t>aluno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perde</a:t>
            </a:r>
            <a:r>
              <a:rPr lang="en-US" sz="2400" u="none" strike="noStrike" dirty="0">
                <a:solidFill>
                  <a:srgbClr val="000000"/>
                </a:solidFill>
                <a:latin typeface="Lato Light" panose="020F0302020204030203" pitchFamily="34" charset="0"/>
                <a:ea typeface="Lato Bold"/>
                <a:cs typeface="Lato Bold"/>
                <a:sym typeface="Lato Bold"/>
              </a:rPr>
              <a:t> a </a:t>
            </a:r>
            <a:r>
              <a:rPr lang="en-US" sz="2400" u="none" strike="noStrike" dirty="0" err="1">
                <a:solidFill>
                  <a:srgbClr val="000000"/>
                </a:solidFill>
                <a:latin typeface="Lato Light" panose="020F0302020204030203" pitchFamily="34" charset="0"/>
                <a:ea typeface="Lato Bold"/>
                <a:cs typeface="Lato Bold"/>
                <a:sym typeface="Lato Bold"/>
              </a:rPr>
              <a:t>confiança</a:t>
            </a:r>
            <a:r>
              <a:rPr lang="en-US" sz="2400" u="none" strike="noStrike" dirty="0">
                <a:solidFill>
                  <a:srgbClr val="000000"/>
                </a:solidFill>
                <a:latin typeface="Lato Light" panose="020F0302020204030203" pitchFamily="34" charset="0"/>
                <a:ea typeface="Lato Bold"/>
                <a:cs typeface="Lato Bold"/>
                <a:sym typeface="Lato Bold"/>
              </a:rPr>
              <a:t> tanto </a:t>
            </a:r>
            <a:r>
              <a:rPr lang="en-US" sz="2400" u="none" strike="noStrike" dirty="0" err="1">
                <a:solidFill>
                  <a:srgbClr val="000000"/>
                </a:solidFill>
                <a:latin typeface="Lato Light" panose="020F0302020204030203" pitchFamily="34" charset="0"/>
                <a:ea typeface="Lato Bold"/>
                <a:cs typeface="Lato Bold"/>
                <a:sym typeface="Lato Bold"/>
              </a:rPr>
              <a:t>na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tecnologia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como</a:t>
            </a:r>
            <a:r>
              <a:rPr lang="en-US" sz="2400" u="none" strike="noStrike" dirty="0">
                <a:solidFill>
                  <a:srgbClr val="000000"/>
                </a:solidFill>
                <a:latin typeface="Lato Light" panose="020F0302020204030203" pitchFamily="34" charset="0"/>
                <a:ea typeface="Lato Bold"/>
                <a:cs typeface="Lato Bold"/>
                <a:sym typeface="Lato Bold"/>
              </a:rPr>
              <a:t> no </a:t>
            </a:r>
            <a:r>
              <a:rPr lang="en-US" sz="2400" u="none" strike="noStrike" dirty="0" err="1">
                <a:solidFill>
                  <a:srgbClr val="000000"/>
                </a:solidFill>
                <a:latin typeface="Lato Light" panose="020F0302020204030203" pitchFamily="34" charset="0"/>
                <a:ea typeface="Lato Bold"/>
                <a:cs typeface="Lato Bold"/>
                <a:sym typeface="Lato Bold"/>
              </a:rPr>
              <a:t>formador</a:t>
            </a:r>
            <a:r>
              <a:rPr lang="en-US" sz="2400" u="none" strike="noStrike" dirty="0">
                <a:solidFill>
                  <a:srgbClr val="000000"/>
                </a:solidFill>
                <a:latin typeface="Lato Light" panose="020F0302020204030203" pitchFamily="34" charset="0"/>
                <a:ea typeface="Lato Bold"/>
                <a:cs typeface="Lato Bold"/>
                <a:sym typeface="Lato Bold"/>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8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Impossibilidade</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contestar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resultados</a:t>
            </a:r>
            <a:r>
              <a:rPr lang="en-US" sz="2400" u="none" strike="noStrike" dirty="0">
                <a:solidFill>
                  <a:srgbClr val="000000"/>
                </a:solidFill>
                <a:latin typeface="Lato Light" panose="020F0302020204030203" pitchFamily="34" charset="0"/>
                <a:ea typeface="Lato Bold"/>
                <a:cs typeface="Lato Bold"/>
                <a:sym typeface="Lato Bold"/>
              </a:rPr>
              <a:t>: Na </a:t>
            </a:r>
            <a:r>
              <a:rPr lang="en-US" sz="2400" u="none" strike="noStrike" dirty="0" err="1">
                <a:solidFill>
                  <a:srgbClr val="000000"/>
                </a:solidFill>
                <a:latin typeface="Lato Light" panose="020F0302020204030203" pitchFamily="34" charset="0"/>
                <a:ea typeface="Lato Bold"/>
                <a:cs typeface="Lato Bold"/>
                <a:sym typeface="Lato Bold"/>
              </a:rPr>
              <a:t>formação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profissional</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voltada</a:t>
            </a:r>
            <a:r>
              <a:rPr lang="en-US" sz="2400" u="none" strike="noStrike" dirty="0">
                <a:solidFill>
                  <a:srgbClr val="000000"/>
                </a:solidFill>
                <a:latin typeface="Lato Light" panose="020F0302020204030203" pitchFamily="34" charset="0"/>
                <a:ea typeface="Lato Bold"/>
                <a:cs typeface="Lato Bold"/>
                <a:sym typeface="Lato Bold"/>
              </a:rPr>
              <a:t> para a </a:t>
            </a:r>
            <a:r>
              <a:rPr lang="en-US" sz="2400" u="none" strike="noStrike" dirty="0" err="1">
                <a:solidFill>
                  <a:srgbClr val="000000"/>
                </a:solidFill>
                <a:latin typeface="Lato Light" panose="020F0302020204030203" pitchFamily="34" charset="0"/>
                <a:ea typeface="Lato Bold"/>
                <a:cs typeface="Lato Bold"/>
                <a:sym typeface="Lato Bold"/>
              </a:rPr>
              <a:t>inserção</a:t>
            </a:r>
            <a:r>
              <a:rPr lang="en-US" sz="2400" u="none" strike="noStrike" dirty="0">
                <a:solidFill>
                  <a:srgbClr val="000000"/>
                </a:solidFill>
                <a:latin typeface="Lato Light" panose="020F0302020204030203" pitchFamily="34" charset="0"/>
                <a:ea typeface="Lato Bold"/>
                <a:cs typeface="Lato Bold"/>
                <a:sym typeface="Lato Bold"/>
              </a:rPr>
              <a:t> no mercado de </a:t>
            </a:r>
            <a:r>
              <a:rPr lang="en-US" sz="2400" u="none" strike="noStrike" dirty="0" err="1">
                <a:solidFill>
                  <a:srgbClr val="000000"/>
                </a:solidFill>
                <a:latin typeface="Lato Light" panose="020F0302020204030203" pitchFamily="34" charset="0"/>
                <a:ea typeface="Lato Bold"/>
                <a:cs typeface="Lato Bold"/>
                <a:sym typeface="Lato Bold"/>
              </a:rPr>
              <a:t>trabalho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uma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qualificação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ou</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certificação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tem</a:t>
            </a:r>
            <a:r>
              <a:rPr lang="en-US" sz="2400" u="none" strike="noStrike" dirty="0">
                <a:solidFill>
                  <a:srgbClr val="000000"/>
                </a:solidFill>
                <a:latin typeface="Lato Light" panose="020F0302020204030203" pitchFamily="34" charset="0"/>
                <a:ea typeface="Lato Bold"/>
                <a:cs typeface="Lato Bold"/>
                <a:sym typeface="Lato Bold"/>
              </a:rPr>
              <a:t> um peso </a:t>
            </a:r>
            <a:r>
              <a:rPr lang="en-US" sz="2400" u="none" strike="noStrike" dirty="0" err="1">
                <a:solidFill>
                  <a:srgbClr val="000000"/>
                </a:solidFill>
                <a:latin typeface="Lato Light" panose="020F0302020204030203" pitchFamily="34" charset="0"/>
                <a:ea typeface="Lato Bold"/>
                <a:cs typeface="Lato Bold"/>
                <a:sym typeface="Lato Bold"/>
              </a:rPr>
              <a:t>considerável</a:t>
            </a:r>
            <a:r>
              <a:rPr lang="en-US" sz="2400" u="none" strike="noStrike" dirty="0">
                <a:solidFill>
                  <a:srgbClr val="000000"/>
                </a:solidFill>
                <a:latin typeface="Lato Light" panose="020F0302020204030203" pitchFamily="34" charset="0"/>
                <a:ea typeface="Lato Bold"/>
                <a:cs typeface="Lato Bold"/>
                <a:sym typeface="Lato Bold"/>
              </a:rPr>
              <a:t>. Se </a:t>
            </a:r>
            <a:r>
              <a:rPr lang="en-US" sz="2400" u="none" strike="noStrike" dirty="0" err="1">
                <a:solidFill>
                  <a:srgbClr val="000000"/>
                </a:solidFill>
                <a:latin typeface="Lato Light" panose="020F0302020204030203" pitchFamily="34" charset="0"/>
                <a:ea typeface="Lato Bold"/>
                <a:cs typeface="Lato Bold"/>
                <a:sym typeface="Lato Bold"/>
              </a:rPr>
              <a:t>os</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motivos</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que</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levaram</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ao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reconhecimento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não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forem</a:t>
            </a:r>
            <a:r>
              <a:rPr lang="en-US" sz="2400" u="none" strike="noStrike" dirty="0">
                <a:solidFill>
                  <a:srgbClr val="000000"/>
                </a:solidFill>
                <a:latin typeface="Lato Light" panose="020F0302020204030203" pitchFamily="34" charset="0"/>
                <a:ea typeface="Lato Bold"/>
                <a:cs typeface="Lato Bold"/>
                <a:sym typeface="Lato Bold"/>
              </a:rPr>
              <a:t> claros, o </a:t>
            </a:r>
            <a:r>
              <a:rPr lang="en-US" sz="2400" u="none" strike="noStrike" dirty="0" err="1">
                <a:solidFill>
                  <a:srgbClr val="000000"/>
                </a:solidFill>
                <a:latin typeface="Lato Light" panose="020F0302020204030203" pitchFamily="34" charset="0"/>
                <a:ea typeface="Lato Bold"/>
                <a:cs typeface="Lato Bold"/>
                <a:sym typeface="Lato Bold"/>
              </a:rPr>
              <a:t>aluno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fica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impossibilitado</a:t>
            </a:r>
            <a:r>
              <a:rPr lang="en-US" sz="2400" u="none" strike="noStrike" dirty="0">
                <a:solidFill>
                  <a:srgbClr val="000000"/>
                </a:solidFill>
                <a:latin typeface="Lato Light" panose="020F0302020204030203" pitchFamily="34" charset="0"/>
                <a:ea typeface="Lato Bold"/>
                <a:cs typeface="Lato Bold"/>
                <a:sym typeface="Lato Bold"/>
              </a:rPr>
              <a:t> de </a:t>
            </a:r>
            <a:r>
              <a:rPr lang="en-US" sz="2400" u="none" strike="noStrike" dirty="0" err="1">
                <a:solidFill>
                  <a:srgbClr val="000000"/>
                </a:solidFill>
                <a:latin typeface="Lato Light" panose="020F0302020204030203" pitchFamily="34" charset="0"/>
                <a:ea typeface="Lato Bold"/>
                <a:cs typeface="Lato Bold"/>
                <a:sym typeface="Lato Bold"/>
              </a:rPr>
              <a:t>exercer</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seu</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direito</a:t>
            </a:r>
            <a:r>
              <a:rPr lang="en-US" sz="2400" u="none" strike="noStrike" dirty="0">
                <a:solidFill>
                  <a:srgbClr val="000000"/>
                </a:solidFill>
                <a:latin typeface="Lato Light" panose="020F0302020204030203" pitchFamily="34" charset="0"/>
                <a:ea typeface="Lato Bold"/>
                <a:cs typeface="Lato Bold"/>
                <a:sym typeface="Lato Bold"/>
              </a:rPr>
              <a:t> a um </a:t>
            </a:r>
            <a:r>
              <a:rPr lang="en-US" sz="2400" u="none" strike="noStrike" dirty="0" err="1">
                <a:solidFill>
                  <a:srgbClr val="000000"/>
                </a:solidFill>
                <a:latin typeface="Lato Light" panose="020F0302020204030203" pitchFamily="34" charset="0"/>
                <a:ea typeface="Lato Bold"/>
                <a:cs typeface="Lato Bold"/>
                <a:sym typeface="Lato Bold"/>
              </a:rPr>
              <a:t>recurso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justo</a:t>
            </a:r>
            <a:r>
              <a:rPr lang="en-US" sz="2400" u="none" strike="noStrike" dirty="0">
                <a:solidFill>
                  <a:srgbClr val="000000"/>
                </a:solidFill>
                <a:latin typeface="Lato Light" panose="020F0302020204030203" pitchFamily="34" charset="0"/>
                <a:ea typeface="Lato Bold"/>
                <a:cs typeface="Lato Bold"/>
                <a:sym typeface="Lato Bold"/>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88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Viés</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automação</a:t>
            </a:r>
            <a:r>
              <a:rPr lang="en-US" sz="2400" u="none" strike="noStrike" dirty="0">
                <a:solidFill>
                  <a:srgbClr val="000000"/>
                </a:solidFill>
                <a:latin typeface="Lato Light" panose="020F0302020204030203" pitchFamily="34" charset="0"/>
                <a:ea typeface="Lato Bold"/>
                <a:cs typeface="Lato Bold"/>
                <a:sym typeface="Lato Bold"/>
              </a:rPr>
              <a:t>: Esta é a </a:t>
            </a:r>
            <a:r>
              <a:rPr lang="en-US" sz="2400" u="none" strike="noStrike" dirty="0" err="1">
                <a:solidFill>
                  <a:srgbClr val="000000"/>
                </a:solidFill>
                <a:latin typeface="Lato Light" panose="020F0302020204030203" pitchFamily="34" charset="0"/>
                <a:ea typeface="Lato Bold"/>
                <a:cs typeface="Lato Bold"/>
                <a:sym typeface="Lato Bold"/>
              </a:rPr>
              <a:t>tendência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psicológica</a:t>
            </a:r>
            <a:r>
              <a:rPr lang="en-US" sz="2400" u="none" strike="noStrike" dirty="0">
                <a:solidFill>
                  <a:srgbClr val="000000"/>
                </a:solidFill>
                <a:latin typeface="Lato Light" panose="020F0302020204030203" pitchFamily="34" charset="0"/>
                <a:ea typeface="Lato Bold"/>
                <a:cs typeface="Lato Bold"/>
                <a:sym typeface="Lato Bold"/>
              </a:rPr>
              <a:t> dos </a:t>
            </a:r>
            <a:r>
              <a:rPr lang="en-US" sz="2400" u="none" strike="noStrike" dirty="0" err="1">
                <a:solidFill>
                  <a:srgbClr val="000000"/>
                </a:solidFill>
                <a:latin typeface="Lato Light" panose="020F0302020204030203" pitchFamily="34" charset="0"/>
                <a:ea typeface="Lato Bold"/>
                <a:cs typeface="Lato Bold"/>
                <a:sym typeface="Lato Bold"/>
              </a:rPr>
              <a:t>treinadores</a:t>
            </a:r>
            <a:r>
              <a:rPr lang="en-US" sz="2400" u="none" strike="noStrike" dirty="0">
                <a:solidFill>
                  <a:srgbClr val="000000"/>
                </a:solidFill>
                <a:latin typeface="Lato Light" panose="020F0302020204030203" pitchFamily="34" charset="0"/>
                <a:ea typeface="Lato Bold"/>
                <a:cs typeface="Lato Bold"/>
                <a:sym typeface="Lato Bold"/>
              </a:rPr>
              <a:t> de </a:t>
            </a:r>
            <a:r>
              <a:rPr lang="en-US" sz="2400" u="none" strike="noStrike" dirty="0" err="1">
                <a:solidFill>
                  <a:srgbClr val="000000"/>
                </a:solidFill>
                <a:latin typeface="Lato Light" panose="020F0302020204030203" pitchFamily="34" charset="0"/>
                <a:ea typeface="Lato Bold"/>
                <a:cs typeface="Lato Bold"/>
                <a:sym typeface="Lato Bold"/>
              </a:rPr>
              <a:t>confiarem</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excessivamente</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em</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sugestões</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automatizadas</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Frequentemente</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presumem</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que</a:t>
            </a:r>
            <a:r>
              <a:rPr lang="en-US" sz="2400" u="none" strike="noStrike" dirty="0">
                <a:solidFill>
                  <a:srgbClr val="000000"/>
                </a:solidFill>
                <a:latin typeface="Lato Light" panose="020F0302020204030203" pitchFamily="34" charset="0"/>
                <a:ea typeface="Lato Bold"/>
                <a:cs typeface="Lato Bold"/>
                <a:sym typeface="Lato Bold"/>
              </a:rPr>
              <a:t> "o </a:t>
            </a:r>
            <a:r>
              <a:rPr lang="en-US" sz="2400" u="none" strike="noStrike" dirty="0" err="1">
                <a:solidFill>
                  <a:srgbClr val="000000"/>
                </a:solidFill>
                <a:latin typeface="Lato Light" panose="020F0302020204030203" pitchFamily="34" charset="0"/>
                <a:ea typeface="Lato Bold"/>
                <a:cs typeface="Lato Bold"/>
                <a:sym typeface="Lato Bold"/>
              </a:rPr>
              <a:t>computador</a:t>
            </a:r>
            <a:r>
              <a:rPr lang="en-US" sz="2400" u="none" strike="noStrike" dirty="0">
                <a:solidFill>
                  <a:srgbClr val="000000"/>
                </a:solidFill>
                <a:latin typeface="Lato Light" panose="020F0302020204030203" pitchFamily="34" charset="0"/>
                <a:ea typeface="Lato Bold"/>
                <a:cs typeface="Lato Bold"/>
                <a:sym typeface="Lato Bold"/>
              </a:rPr>
              <a:t> é </a:t>
            </a:r>
            <a:r>
              <a:rPr lang="en-US" sz="2400" u="none" strike="noStrike" dirty="0" err="1">
                <a:solidFill>
                  <a:srgbClr val="000000"/>
                </a:solidFill>
                <a:latin typeface="Lato Light" panose="020F0302020204030203" pitchFamily="34" charset="0"/>
                <a:ea typeface="Lato Bold"/>
                <a:cs typeface="Lato Bold"/>
                <a:sym typeface="Lato Bold"/>
              </a:rPr>
              <a:t>objetivo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ignorando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sua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própria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intuição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profissional</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mesmo</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quando</a:t>
            </a:r>
            <a:r>
              <a:rPr lang="en-US" sz="2400" u="none" strike="noStrike" dirty="0">
                <a:solidFill>
                  <a:srgbClr val="000000"/>
                </a:solidFill>
                <a:latin typeface="Lato Light" panose="020F0302020204030203" pitchFamily="34" charset="0"/>
                <a:ea typeface="Lato Bold"/>
                <a:cs typeface="Lato Bold"/>
                <a:sym typeface="Lato Bold"/>
              </a:rPr>
              <a:t> a IA </a:t>
            </a:r>
            <a:r>
              <a:rPr lang="en-US" sz="2400" u="none" strike="noStrike" dirty="0" err="1">
                <a:solidFill>
                  <a:srgbClr val="000000"/>
                </a:solidFill>
                <a:latin typeface="Lato Light" panose="020F0302020204030203" pitchFamily="34" charset="0"/>
                <a:ea typeface="Lato Bold"/>
                <a:cs typeface="Lato Bold"/>
                <a:sym typeface="Lato Bold"/>
              </a:rPr>
              <a:t>pode</a:t>
            </a:r>
            <a:r>
              <a:rPr lang="en-US" sz="2400" u="none" strike="noStrike" dirty="0">
                <a:solidFill>
                  <a:srgbClr val="000000"/>
                </a:solidFill>
                <a:latin typeface="Lato Light" panose="020F0302020204030203" pitchFamily="34" charset="0"/>
                <a:ea typeface="Lato Bold"/>
                <a:cs typeface="Lato Bold"/>
                <a:sym typeface="Lato Bold"/>
              </a:rPr>
              <a:t> ser </a:t>
            </a:r>
            <a:r>
              <a:rPr lang="en-US" sz="2400" u="none" strike="noStrike" dirty="0" err="1">
                <a:solidFill>
                  <a:srgbClr val="000000"/>
                </a:solidFill>
                <a:latin typeface="Lato Light" panose="020F0302020204030203" pitchFamily="34" charset="0"/>
                <a:ea typeface="Lato Bold"/>
                <a:cs typeface="Lato Bold"/>
                <a:sym typeface="Lato Bold"/>
              </a:rPr>
              <a:t>falha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ou</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tendenciosa</a:t>
            </a:r>
            <a:r>
              <a:rPr lang="en-US" sz="2400" u="none" strike="noStrike" dirty="0">
                <a:solidFill>
                  <a:srgbClr val="000000"/>
                </a:solidFill>
                <a:latin typeface="Lato Light" panose="020F0302020204030203" pitchFamily="34" charset="0"/>
                <a:ea typeface="Lato Bold"/>
                <a:cs typeface="Lato Bold"/>
                <a:sym typeface="Lato Bold"/>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LAYOUT DO TÍTULO</a:t>
            </a:r>
          </a:p>
        </p:txBody>
      </p:sp>
      <p:sp>
        <p:nvSpPr>
          <p:cNvPr id="3" name="TextBox 3"/>
          <p:cNvSpPr txBox="1"/>
          <p:nvPr/>
        </p:nvSpPr>
        <p:spPr>
          <a:xfrm>
            <a:off x="1028700" y="2141363"/>
            <a:ext cx="16230600"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Para combater a "caixa preta", precisamos exigir inteligência artificial explicável (XAI). A XAI é um conjunto de processos e métodos que permitem aos usuários entender e confiar nos resultados gerados por algoritmos de aprendizado de máquina.</a:t>
            </a:r>
          </a:p>
        </p:txBody>
      </p:sp>
      <p:grpSp>
        <p:nvGrpSpPr>
          <p:cNvPr id="4" name="Group 4"/>
          <p:cNvGrpSpPr/>
          <p:nvPr/>
        </p:nvGrpSpPr>
        <p:grpSpPr>
          <a:xfrm>
            <a:off x="1028700" y="985876"/>
            <a:ext cx="12830015" cy="1012622"/>
            <a:chOff x="0" y="0"/>
            <a:chExt cx="17106686" cy="1350162"/>
          </a:xfrm>
        </p:grpSpPr>
        <p:sp>
          <p:nvSpPr>
            <p:cNvPr id="5" name="Freeform 5"/>
            <p:cNvSpPr/>
            <p:nvPr/>
          </p:nvSpPr>
          <p:spPr>
            <a:xfrm>
              <a:off x="0" y="0"/>
              <a:ext cx="17106683" cy="1350159"/>
            </a:xfrm>
            <a:custGeom>
              <a:avLst/>
              <a:gdLst/>
              <a:ahLst/>
              <a:cxnLst/>
              <a:rect l="l" t="t" r="r" b="b"/>
              <a:pathLst>
                <a:path w="17106683" h="1350159">
                  <a:moveTo>
                    <a:pt x="0" y="0"/>
                  </a:moveTo>
                  <a:lnTo>
                    <a:pt x="17106683" y="0"/>
                  </a:lnTo>
                  <a:lnTo>
                    <a:pt x="17106683" y="1350159"/>
                  </a:lnTo>
                  <a:lnTo>
                    <a:pt x="0" y="1350159"/>
                  </a:lnTo>
                  <a:close/>
                </a:path>
              </a:pathLst>
            </a:custGeom>
            <a:blipFill>
              <a:blip r:embed="rId4">
                <a:alphaModFix amt="0"/>
              </a:blip>
              <a:stretch>
                <a:fillRect t="-139875" r="25640" b="-127277"/>
              </a:stretch>
            </a:blipFill>
          </p:spPr>
          <p:txBody>
            <a:bodyPr/>
            <a:lstStyle/>
            <a:p>
              <a:endParaRPr lang="es-ES"/>
            </a:p>
          </p:txBody>
        </p:sp>
        <p:sp>
          <p:nvSpPr>
            <p:cNvPr id="6" name="TextBox 6"/>
            <p:cNvSpPr txBox="1"/>
            <p:nvPr/>
          </p:nvSpPr>
          <p:spPr>
            <a:xfrm>
              <a:off x="0" y="9525"/>
              <a:ext cx="17106686"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PRINCÍPIOS EXPLICÁVEIS DA INTELIGÊNCIA ARTIFICIAL (XAI)</a:t>
              </a:r>
            </a:p>
          </p:txBody>
        </p:sp>
      </p:grpSp>
      <p:sp>
        <p:nvSpPr>
          <p:cNvPr id="7" name="TextBox 7"/>
          <p:cNvSpPr txBox="1"/>
          <p:nvPr/>
        </p:nvSpPr>
        <p:spPr>
          <a:xfrm>
            <a:off x="1028700" y="3711454"/>
            <a:ext cx="5137490"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Definição básica de XAI</a:t>
            </a:r>
          </a:p>
        </p:txBody>
      </p:sp>
      <p:sp>
        <p:nvSpPr>
          <p:cNvPr id="8" name="TextBox 8"/>
          <p:cNvSpPr txBox="1"/>
          <p:nvPr/>
        </p:nvSpPr>
        <p:spPr>
          <a:xfrm>
            <a:off x="1028700" y="4423553"/>
            <a:ext cx="4420013" cy="25336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 capacidade de um sistema fornecer uma justificativa compreensível para seu resultado.</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Responda à pergunta: "Por que a IA fez isso?"</a:t>
            </a:r>
          </a:p>
        </p:txBody>
      </p:sp>
      <p:sp>
        <p:nvSpPr>
          <p:cNvPr id="9" name="TextBox 9"/>
          <p:cNvSpPr txBox="1"/>
          <p:nvPr/>
        </p:nvSpPr>
        <p:spPr>
          <a:xfrm>
            <a:off x="6757453" y="3711454"/>
            <a:ext cx="9882283" cy="3619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Transparência global versus transparência local</a:t>
            </a:r>
          </a:p>
        </p:txBody>
      </p:sp>
      <p:sp>
        <p:nvSpPr>
          <p:cNvPr id="10" name="TextBox 10"/>
          <p:cNvSpPr txBox="1"/>
          <p:nvPr/>
        </p:nvSpPr>
        <p:spPr>
          <a:xfrm>
            <a:off x="6316668" y="4854087"/>
            <a:ext cx="4673822" cy="3691523"/>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Transparência</a:t>
            </a:r>
            <a:r>
              <a:rPr lang="en-US" sz="2400" b="1" u="none" strike="noStrike" dirty="0">
                <a:solidFill>
                  <a:srgbClr val="000000"/>
                </a:solidFill>
                <a:latin typeface="Lato Light" panose="020F0302020204030203" pitchFamily="34" charset="0"/>
                <a:ea typeface="Lato Bold"/>
                <a:cs typeface="Lato Bold"/>
                <a:sym typeface="Lato Bold"/>
              </a:rPr>
              <a:t> Global (O Panorama Geral): </a:t>
            </a:r>
            <a:r>
              <a:rPr lang="en-US" sz="2400" u="none" strike="noStrike" dirty="0" err="1">
                <a:solidFill>
                  <a:srgbClr val="000000"/>
                </a:solidFill>
                <a:latin typeface="Lato Light" panose="020F0302020204030203" pitchFamily="34" charset="0"/>
                <a:ea typeface="Lato"/>
                <a:cs typeface="Lato"/>
                <a:sym typeface="Lato"/>
              </a:rPr>
              <a:t>Compreendendo</a:t>
            </a:r>
            <a:r>
              <a:rPr lang="en-US" sz="2400" u="none" strike="noStrike" dirty="0">
                <a:solidFill>
                  <a:srgbClr val="000000"/>
                </a:solidFill>
                <a:latin typeface="Lato Light" panose="020F0302020204030203" pitchFamily="34" charset="0"/>
                <a:ea typeface="Lato"/>
                <a:cs typeface="Lato"/>
                <a:sym typeface="Lato"/>
              </a:rPr>
              <a:t> as “</a:t>
            </a:r>
            <a:r>
              <a:rPr lang="en-US" sz="2400" u="none" strike="noStrike" dirty="0" err="1">
                <a:solidFill>
                  <a:srgbClr val="000000"/>
                </a:solidFill>
                <a:latin typeface="Lato Light" panose="020F0302020204030203" pitchFamily="34" charset="0"/>
                <a:ea typeface="Lato"/>
                <a:cs typeface="Lato"/>
                <a:sym typeface="Lato"/>
              </a:rPr>
              <a:t>Regras</a:t>
            </a:r>
            <a:r>
              <a:rPr lang="en-US" sz="2400" u="none" strike="noStrike" dirty="0">
                <a:solidFill>
                  <a:srgbClr val="000000"/>
                </a:solidFill>
                <a:latin typeface="Lato Light" panose="020F0302020204030203" pitchFamily="34" charset="0"/>
                <a:ea typeface="Lato"/>
                <a:cs typeface="Lato"/>
                <a:sym typeface="Lato"/>
              </a:rPr>
              <a:t>” Gerais do Sistema.</a:t>
            </a:r>
          </a:p>
          <a:p>
            <a:pPr marL="0" lvl="0" indent="0" algn="l">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l">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Exemplo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Sabendo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IA </a:t>
            </a:r>
            <a:r>
              <a:rPr lang="en-US" sz="2400" u="none" strike="noStrike" dirty="0" err="1">
                <a:solidFill>
                  <a:srgbClr val="000000"/>
                </a:solidFill>
                <a:latin typeface="Lato Light" panose="020F0302020204030203" pitchFamily="34" charset="0"/>
                <a:ea typeface="Lato"/>
                <a:cs typeface="Lato"/>
                <a:sym typeface="Lato"/>
              </a:rPr>
              <a:t>orientada</a:t>
            </a:r>
            <a:r>
              <a:rPr lang="en-US" sz="2400" u="none" strike="noStrike" dirty="0">
                <a:solidFill>
                  <a:srgbClr val="000000"/>
                </a:solidFill>
                <a:latin typeface="Lato Light" panose="020F0302020204030203" pitchFamily="34" charset="0"/>
                <a:ea typeface="Lato"/>
                <a:cs typeface="Lato"/>
                <a:sym typeface="Lato"/>
              </a:rPr>
              <a:t> para a </a:t>
            </a:r>
            <a:r>
              <a:rPr lang="en-US" sz="2400" u="none" strike="noStrike" dirty="0" err="1">
                <a:solidFill>
                  <a:srgbClr val="000000"/>
                </a:solidFill>
                <a:latin typeface="Lato Light" panose="020F0302020204030203" pitchFamily="34" charset="0"/>
                <a:ea typeface="Lato"/>
                <a:cs typeface="Lato"/>
                <a:sym typeface="Lato"/>
              </a:rPr>
              <a:t>carreira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normalmente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atribui</a:t>
            </a:r>
            <a:r>
              <a:rPr lang="en-US" sz="2400" u="none" strike="noStrike" dirty="0">
                <a:solidFill>
                  <a:srgbClr val="000000"/>
                </a:solidFill>
                <a:latin typeface="Lato Light" panose="020F0302020204030203" pitchFamily="34" charset="0"/>
                <a:ea typeface="Lato"/>
                <a:cs typeface="Lato"/>
                <a:sym typeface="Lato"/>
              </a:rPr>
              <a:t> um peso de 40% à “</a:t>
            </a:r>
            <a:r>
              <a:rPr lang="en-US" sz="2400" u="none" strike="noStrike" dirty="0" err="1">
                <a:solidFill>
                  <a:srgbClr val="000000"/>
                </a:solidFill>
                <a:latin typeface="Lato Light" panose="020F0302020204030203" pitchFamily="34" charset="0"/>
                <a:ea typeface="Lato"/>
                <a:cs typeface="Lato"/>
                <a:sym typeface="Lato"/>
              </a:rPr>
              <a:t>experiência</a:t>
            </a:r>
            <a:r>
              <a:rPr lang="en-US" sz="2400" u="none" strike="noStrike" dirty="0">
                <a:solidFill>
                  <a:srgbClr val="000000"/>
                </a:solidFill>
                <a:latin typeface="Lato Light" panose="020F0302020204030203" pitchFamily="34" charset="0"/>
                <a:ea typeface="Lato"/>
                <a:cs typeface="Lato"/>
                <a:sym typeface="Lato"/>
              </a:rPr>
              <a:t> anterior”, 40% </a:t>
            </a:r>
            <a:r>
              <a:rPr lang="en-US" sz="2400" u="none" strike="noStrike" dirty="0" err="1">
                <a:solidFill>
                  <a:srgbClr val="000000"/>
                </a:solidFill>
                <a:latin typeface="Lato Light" panose="020F0302020204030203" pitchFamily="34" charset="0"/>
                <a:ea typeface="Lato"/>
                <a:cs typeface="Lato"/>
                <a:sym typeface="Lato"/>
              </a:rPr>
              <a:t>às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habilidades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técnicas</a:t>
            </a:r>
            <a:r>
              <a:rPr lang="en-US" sz="2400" u="none" strike="noStrike" dirty="0">
                <a:solidFill>
                  <a:srgbClr val="000000"/>
                </a:solidFill>
                <a:latin typeface="Lato Light" panose="020F0302020204030203" pitchFamily="34" charset="0"/>
                <a:ea typeface="Lato"/>
                <a:cs typeface="Lato"/>
                <a:sym typeface="Lato"/>
              </a:rPr>
              <a:t>” e 20% à “</a:t>
            </a:r>
            <a:r>
              <a:rPr lang="en-US" sz="2400" u="none" strike="noStrike" dirty="0" err="1">
                <a:solidFill>
                  <a:srgbClr val="000000"/>
                </a:solidFill>
                <a:latin typeface="Lato Light" panose="020F0302020204030203" pitchFamily="34" charset="0"/>
                <a:ea typeface="Lato"/>
                <a:cs typeface="Lato"/>
                <a:sym typeface="Lato"/>
              </a:rPr>
              <a:t>localização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geográfica</a:t>
            </a:r>
            <a:r>
              <a:rPr lang="en-US" sz="2400" u="none" strike="noStrike" dirty="0">
                <a:solidFill>
                  <a:srgbClr val="000000"/>
                </a:solidFill>
                <a:latin typeface="Lato Light" panose="020F0302020204030203" pitchFamily="34" charset="0"/>
                <a:ea typeface="Lato"/>
                <a:cs typeface="Lato"/>
                <a:sym typeface="Lato"/>
              </a:rPr>
              <a:t>”.</a:t>
            </a:r>
          </a:p>
        </p:txBody>
      </p:sp>
      <p:grpSp>
        <p:nvGrpSpPr>
          <p:cNvPr id="11" name="Group 11"/>
          <p:cNvGrpSpPr/>
          <p:nvPr/>
        </p:nvGrpSpPr>
        <p:grpSpPr>
          <a:xfrm>
            <a:off x="11326304" y="4750660"/>
            <a:ext cx="744579" cy="3794931"/>
            <a:chOff x="0" y="0"/>
            <a:chExt cx="992772" cy="5059909"/>
          </a:xfrm>
        </p:grpSpPr>
        <p:sp>
          <p:nvSpPr>
            <p:cNvPr id="12" name="Freeform 12"/>
            <p:cNvSpPr/>
            <p:nvPr/>
          </p:nvSpPr>
          <p:spPr>
            <a:xfrm>
              <a:off x="0" y="0"/>
              <a:ext cx="992632" cy="5059934"/>
            </a:xfrm>
            <a:custGeom>
              <a:avLst/>
              <a:gdLst/>
              <a:ahLst/>
              <a:cxnLst/>
              <a:rect l="l" t="t" r="r" b="b"/>
              <a:pathLst>
                <a:path w="992632" h="5059934">
                  <a:moveTo>
                    <a:pt x="0" y="2529967"/>
                  </a:moveTo>
                  <a:lnTo>
                    <a:pt x="248158" y="2281809"/>
                  </a:lnTo>
                  <a:lnTo>
                    <a:pt x="248158" y="2405888"/>
                  </a:lnTo>
                  <a:lnTo>
                    <a:pt x="257429" y="2405888"/>
                  </a:lnTo>
                  <a:lnTo>
                    <a:pt x="257429" y="0"/>
                  </a:lnTo>
                  <a:lnTo>
                    <a:pt x="735203" y="0"/>
                  </a:lnTo>
                  <a:lnTo>
                    <a:pt x="735203" y="2405888"/>
                  </a:lnTo>
                  <a:lnTo>
                    <a:pt x="744474" y="2405888"/>
                  </a:lnTo>
                  <a:lnTo>
                    <a:pt x="744474" y="2281809"/>
                  </a:lnTo>
                  <a:lnTo>
                    <a:pt x="992632" y="2529967"/>
                  </a:lnTo>
                  <a:lnTo>
                    <a:pt x="744474" y="2778125"/>
                  </a:lnTo>
                  <a:lnTo>
                    <a:pt x="744474" y="2654046"/>
                  </a:lnTo>
                  <a:lnTo>
                    <a:pt x="735203" y="2654046"/>
                  </a:lnTo>
                  <a:lnTo>
                    <a:pt x="735203" y="5059934"/>
                  </a:lnTo>
                  <a:lnTo>
                    <a:pt x="257556" y="5059934"/>
                  </a:lnTo>
                  <a:lnTo>
                    <a:pt x="257556" y="2654046"/>
                  </a:lnTo>
                  <a:lnTo>
                    <a:pt x="248285" y="2654046"/>
                  </a:lnTo>
                  <a:lnTo>
                    <a:pt x="248285" y="2778125"/>
                  </a:lnTo>
                  <a:close/>
                </a:path>
              </a:pathLst>
            </a:custGeom>
            <a:solidFill>
              <a:srgbClr val="FE635B"/>
            </a:solidFill>
            <a:ln w="38100" cap="sq">
              <a:solidFill>
                <a:srgbClr val="6C2522"/>
              </a:solidFill>
              <a:prstDash val="solid"/>
              <a:miter/>
            </a:ln>
          </p:spPr>
          <p:txBody>
            <a:bodyPr/>
            <a:lstStyle/>
            <a:p>
              <a:endParaRPr lang="es-ES"/>
            </a:p>
          </p:txBody>
        </p:sp>
      </p:grpSp>
      <p:sp>
        <p:nvSpPr>
          <p:cNvPr id="13" name="TextBox 13"/>
          <p:cNvSpPr txBox="1"/>
          <p:nvPr/>
        </p:nvSpPr>
        <p:spPr>
          <a:xfrm>
            <a:off x="12406592" y="4709303"/>
            <a:ext cx="5136661" cy="406342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Transparência</a:t>
            </a:r>
            <a:r>
              <a:rPr lang="en-US" sz="2400" b="1" u="none" strike="noStrike" dirty="0">
                <a:solidFill>
                  <a:srgbClr val="000000"/>
                </a:solidFill>
                <a:latin typeface="Lato Light" panose="020F0302020204030203" pitchFamily="34" charset="0"/>
                <a:ea typeface="Lato Bold"/>
                <a:cs typeface="Lato Bold"/>
                <a:sym typeface="Lato Bold"/>
              </a:rPr>
              <a:t> a </a:t>
            </a:r>
            <a:r>
              <a:rPr lang="en-US" sz="2400" b="1" u="none" strike="noStrike" dirty="0" err="1">
                <a:solidFill>
                  <a:srgbClr val="000000"/>
                </a:solidFill>
                <a:latin typeface="Lato Light" panose="020F0302020204030203" pitchFamily="34" charset="0"/>
                <a:ea typeface="Lato Bold"/>
                <a:cs typeface="Lato Bold"/>
                <a:sym typeface="Lato Bold"/>
              </a:rPr>
              <a:t>nível</a:t>
            </a:r>
            <a:r>
              <a:rPr lang="en-US" sz="2400" b="1" u="none" strike="noStrike" dirty="0">
                <a:solidFill>
                  <a:srgbClr val="000000"/>
                </a:solidFill>
                <a:latin typeface="Lato Light" panose="020F0302020204030203" pitchFamily="34" charset="0"/>
                <a:ea typeface="Lato Bold"/>
                <a:cs typeface="Lato Bold"/>
                <a:sym typeface="Lato Bold"/>
              </a:rPr>
              <a:t> local (</a:t>
            </a:r>
            <a:r>
              <a:rPr lang="en-US" sz="2400" b="1" u="none" strike="noStrike" dirty="0" err="1">
                <a:solidFill>
                  <a:srgbClr val="000000"/>
                </a:solidFill>
                <a:latin typeface="Lato Light" panose="020F0302020204030203" pitchFamily="34" charset="0"/>
                <a:ea typeface="Lato Bold"/>
                <a:cs typeface="Lato Bold"/>
                <a:sym typeface="Lato Bold"/>
              </a:rPr>
              <a:t>caso</a:t>
            </a:r>
            <a:r>
              <a:rPr lang="en-US" sz="2400" b="1" u="none" strike="noStrike" dirty="0">
                <a:solidFill>
                  <a:srgbClr val="000000"/>
                </a:solidFill>
                <a:latin typeface="Lato Light" panose="020F0302020204030203" pitchFamily="34" charset="0"/>
                <a:ea typeface="Lato Bold"/>
                <a:cs typeface="Lato Bold"/>
                <a:sym typeface="Lato Bold"/>
              </a:rPr>
              <a:t> individual): </a:t>
            </a:r>
            <a:r>
              <a:rPr lang="en-US" sz="2400" u="none" strike="noStrike" dirty="0" err="1">
                <a:solidFill>
                  <a:srgbClr val="000000"/>
                </a:solidFill>
                <a:latin typeface="Lato Light" panose="020F0302020204030203" pitchFamily="34" charset="0"/>
                <a:ea typeface="Lato"/>
                <a:cs typeface="Lato"/>
                <a:sym typeface="Lato"/>
              </a:rPr>
              <a:t>Compreender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determinada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decisão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foi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tomada</a:t>
            </a:r>
            <a:r>
              <a:rPr lang="en-US" sz="2400" u="none" strike="noStrike" dirty="0">
                <a:solidFill>
                  <a:srgbClr val="000000"/>
                </a:solidFill>
                <a:latin typeface="Lato Light" panose="020F0302020204030203" pitchFamily="34" charset="0"/>
                <a:ea typeface="Lato"/>
                <a:cs typeface="Lato"/>
                <a:sym typeface="Lato"/>
              </a:rPr>
              <a:t> para </a:t>
            </a:r>
            <a:r>
              <a:rPr lang="en-US" sz="2400" u="none" strike="noStrike" dirty="0" err="1">
                <a:solidFill>
                  <a:srgbClr val="000000"/>
                </a:solidFill>
                <a:latin typeface="Lato Light" panose="020F0302020204030203" pitchFamily="34" charset="0"/>
                <a:ea typeface="Lato"/>
                <a:cs typeface="Lato"/>
                <a:sym typeface="Lato"/>
              </a:rPr>
              <a:t>uma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determinada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pessoa</a:t>
            </a:r>
            <a:r>
              <a:rPr lang="en-US" sz="2400" u="none" strike="noStrike" dirty="0">
                <a:solidFill>
                  <a:srgbClr val="000000"/>
                </a:solidFill>
                <a:latin typeface="Lato Light" panose="020F0302020204030203" pitchFamily="34" charset="0"/>
                <a:ea typeface="Lato"/>
                <a:cs typeface="Lato"/>
                <a:sym typeface="Lato"/>
              </a:rPr>
              <a:t>.</a:t>
            </a:r>
          </a:p>
          <a:p>
            <a:pPr marL="0" lvl="0" indent="0" algn="l">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l">
              <a:lnSpc>
                <a:spcPts val="288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Exemplo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Explique</a:t>
            </a:r>
            <a:r>
              <a:rPr lang="en-US" sz="2400" u="none" strike="noStrike" dirty="0">
                <a:solidFill>
                  <a:srgbClr val="000000"/>
                </a:solidFill>
                <a:latin typeface="Lato Light" panose="020F0302020204030203" pitchFamily="34" charset="0"/>
                <a:ea typeface="Lato"/>
                <a:cs typeface="Lato"/>
                <a:sym typeface="Lato"/>
              </a:rPr>
              <a:t> para Maria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 IA </a:t>
            </a:r>
            <a:r>
              <a:rPr lang="en-US" sz="2400" u="none" strike="noStrike" dirty="0" err="1">
                <a:solidFill>
                  <a:srgbClr val="000000"/>
                </a:solidFill>
                <a:latin typeface="Lato Light" panose="020F0302020204030203" pitchFamily="34" charset="0"/>
                <a:ea typeface="Lato"/>
                <a:cs typeface="Lato"/>
                <a:sym typeface="Lato"/>
              </a:rPr>
              <a:t>sugeriu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estudasse</a:t>
            </a:r>
            <a:r>
              <a:rPr lang="en-US" sz="2400" u="none" strike="noStrike" dirty="0">
                <a:solidFill>
                  <a:srgbClr val="000000"/>
                </a:solidFill>
                <a:latin typeface="Lato Light" panose="020F0302020204030203" pitchFamily="34" charset="0"/>
                <a:ea typeface="Lato"/>
                <a:cs typeface="Lato"/>
                <a:sym typeface="Lato"/>
              </a:rPr>
              <a:t> "Energia Verde" </a:t>
            </a:r>
            <a:r>
              <a:rPr lang="en-US" sz="2400" u="none" strike="noStrike" dirty="0" err="1">
                <a:solidFill>
                  <a:srgbClr val="000000"/>
                </a:solidFill>
                <a:latin typeface="Lato Light" panose="020F0302020204030203" pitchFamily="34" charset="0"/>
                <a:ea typeface="Lato"/>
                <a:cs typeface="Lato"/>
                <a:sym typeface="Lato"/>
              </a:rPr>
              <a:t>porque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obteve</a:t>
            </a:r>
            <a:r>
              <a:rPr lang="en-US" sz="2400" u="none" strike="noStrike" dirty="0">
                <a:solidFill>
                  <a:srgbClr val="000000"/>
                </a:solidFill>
                <a:latin typeface="Lato Light" panose="020F0302020204030203" pitchFamily="34" charset="0"/>
                <a:ea typeface="Lato"/>
                <a:cs typeface="Lato"/>
                <a:sym typeface="Lato"/>
              </a:rPr>
              <a:t> 95% </a:t>
            </a:r>
            <a:r>
              <a:rPr lang="en-US" sz="2400" u="none" strike="noStrike" dirty="0" err="1">
                <a:solidFill>
                  <a:srgbClr val="000000"/>
                </a:solidFill>
                <a:latin typeface="Lato Light" panose="020F0302020204030203" pitchFamily="34" charset="0"/>
                <a:ea typeface="Lato"/>
                <a:cs typeface="Lato"/>
                <a:sym typeface="Lato"/>
              </a:rPr>
              <a: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seu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módulo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recente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sobre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segurança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elétrica</a:t>
            </a:r>
            <a:r>
              <a:rPr lang="en-US" sz="2400" u="none" strike="noStrike" dirty="0">
                <a:solidFill>
                  <a:srgbClr val="000000"/>
                </a:solidFill>
                <a:latin typeface="Lato Light" panose="020F0302020204030203" pitchFamily="34" charset="0"/>
                <a:ea typeface="Lato"/>
                <a:cs typeface="Lato"/>
                <a:sym typeface="Lato"/>
              </a:rPr>
              <a:t> e 90% </a:t>
            </a:r>
            <a:r>
              <a:rPr lang="en-US" sz="2400" u="none" strike="noStrike" dirty="0" err="1">
                <a:solidFill>
                  <a:srgbClr val="000000"/>
                </a:solidFill>
                <a:latin typeface="Lato Light" panose="020F0302020204030203" pitchFamily="34" charset="0"/>
                <a:ea typeface="Lato"/>
                <a:cs typeface="Lato"/>
                <a:sym typeface="Lato"/>
              </a:rPr>
              <a: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regulamentações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ambientais</a:t>
            </a:r>
            <a:r>
              <a:rPr lang="en-US" sz="24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57"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9741" r="-9741"/>
              </a:stretch>
            </a:blipFill>
          </p:spPr>
          <p:txBody>
            <a:bodyPr/>
            <a:lstStyle/>
            <a:p>
              <a:endParaRPr lang="es-ES"/>
            </a:p>
          </p:txBody>
        </p:sp>
      </p:grpSp>
      <p:grpSp>
        <p:nvGrpSpPr>
          <p:cNvPr id="4" name="Group 4"/>
          <p:cNvGrpSpPr/>
          <p:nvPr/>
        </p:nvGrpSpPr>
        <p:grpSpPr>
          <a:xfrm>
            <a:off x="9144000" y="334817"/>
            <a:ext cx="8839200" cy="1917850"/>
            <a:chOff x="0" y="-356077"/>
            <a:chExt cx="11785600" cy="2557133"/>
          </a:xfrm>
        </p:grpSpPr>
        <p:sp>
          <p:nvSpPr>
            <p:cNvPr id="5" name="Freeform 5"/>
            <p:cNvSpPr/>
            <p:nvPr/>
          </p:nvSpPr>
          <p:spPr>
            <a:xfrm>
              <a:off x="0" y="0"/>
              <a:ext cx="10820405" cy="2201056"/>
            </a:xfrm>
            <a:custGeom>
              <a:avLst/>
              <a:gdLst/>
              <a:ahLst/>
              <a:cxnLst/>
              <a:rect l="l" t="t" r="r" b="b"/>
              <a:pathLst>
                <a:path w="10820405" h="2201056">
                  <a:moveTo>
                    <a:pt x="0" y="0"/>
                  </a:moveTo>
                  <a:lnTo>
                    <a:pt x="10820405" y="0"/>
                  </a:lnTo>
                  <a:lnTo>
                    <a:pt x="10820405" y="2201056"/>
                  </a:lnTo>
                  <a:lnTo>
                    <a:pt x="0" y="2201056"/>
                  </a:lnTo>
                  <a:close/>
                </a:path>
              </a:pathLst>
            </a:custGeom>
            <a:blipFill>
              <a:blip r:embed="rId4">
                <a:alphaModFix amt="0"/>
              </a:blip>
              <a:stretch>
                <a:fillRect t="-78758" r="-10206" b="-32372"/>
              </a:stretch>
            </a:blipFill>
          </p:spPr>
          <p:txBody>
            <a:bodyPr/>
            <a:lstStyle/>
            <a:p>
              <a:endParaRPr lang="es-ES"/>
            </a:p>
          </p:txBody>
        </p:sp>
        <p:sp>
          <p:nvSpPr>
            <p:cNvPr id="6" name="TextBox 6"/>
            <p:cNvSpPr txBox="1"/>
            <p:nvPr/>
          </p:nvSpPr>
          <p:spPr>
            <a:xfrm>
              <a:off x="0" y="-356077"/>
              <a:ext cx="11785600"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O PAPEL DO TREINADOR COMO "TRADUTOR"</a:t>
              </a:r>
            </a:p>
          </p:txBody>
        </p:sp>
      </p:grpSp>
      <p:sp>
        <p:nvSpPr>
          <p:cNvPr id="7" name="TextBox 7"/>
          <p:cNvSpPr txBox="1"/>
          <p:nvPr/>
        </p:nvSpPr>
        <p:spPr>
          <a:xfrm>
            <a:off x="9160327" y="1891562"/>
            <a:ext cx="8115300" cy="1676400"/>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Com o </a:t>
            </a:r>
            <a:r>
              <a:rPr lang="en-US" sz="2400" u="none" strike="noStrike" dirty="0" err="1">
                <a:solidFill>
                  <a:srgbClr val="000000"/>
                </a:solidFill>
                <a:latin typeface="Lato Light"/>
                <a:ea typeface="Lato Light"/>
                <a:cs typeface="Lato Light"/>
                <a:sym typeface="Lato Light"/>
              </a:rPr>
              <a:t>advento</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papel</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educador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transformando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deixando</a:t>
            </a:r>
            <a:r>
              <a:rPr lang="en-US" sz="2400" u="none" strike="noStrike" dirty="0">
                <a:solidFill>
                  <a:srgbClr val="000000"/>
                </a:solidFill>
                <a:latin typeface="Lato Light"/>
                <a:ea typeface="Lato Light"/>
                <a:cs typeface="Lato Light"/>
                <a:sym typeface="Lato Light"/>
              </a:rPr>
              <a:t> de ser o de um simples "</a:t>
            </a:r>
            <a:r>
              <a:rPr lang="en-US" sz="2400" u="none" strike="noStrike" dirty="0" err="1">
                <a:solidFill>
                  <a:srgbClr val="000000"/>
                </a:solidFill>
                <a:latin typeface="Lato Light"/>
                <a:ea typeface="Lato Light"/>
                <a:cs typeface="Lato Light"/>
                <a:sym typeface="Lato Light"/>
              </a:rPr>
              <a:t>provedor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informações</a:t>
            </a:r>
            <a:r>
              <a:rPr lang="en-US" sz="2400" u="none" strike="noStrike" dirty="0">
                <a:solidFill>
                  <a:srgbClr val="000000"/>
                </a:solidFill>
                <a:latin typeface="Lato Light"/>
                <a:ea typeface="Lato Light"/>
                <a:cs typeface="Lato Light"/>
                <a:sym typeface="Lato Light"/>
              </a:rPr>
              <a:t>" para se </a:t>
            </a:r>
            <a:r>
              <a:rPr lang="en-US" sz="2400" u="none" strike="noStrike" dirty="0" err="1">
                <a:solidFill>
                  <a:srgbClr val="000000"/>
                </a:solidFill>
                <a:latin typeface="Lato Light"/>
                <a:ea typeface="Lato Light"/>
                <a:cs typeface="Lato Light"/>
                <a:sym typeface="Lato Light"/>
              </a:rPr>
              <a:t>tornar</a:t>
            </a:r>
            <a:r>
              <a:rPr lang="en-US" sz="2400" u="none" strike="noStrike" dirty="0">
                <a:solidFill>
                  <a:srgbClr val="000000"/>
                </a:solidFill>
                <a:latin typeface="Lato Light"/>
                <a:ea typeface="Lato Light"/>
                <a:cs typeface="Lato Light"/>
                <a:sym typeface="Lato Light"/>
              </a:rPr>
              <a:t> o de um </a:t>
            </a:r>
            <a:r>
              <a:rPr lang="en-US" sz="2400" u="none" strike="noStrike" dirty="0" err="1">
                <a:solidFill>
                  <a:srgbClr val="000000"/>
                </a:solidFill>
                <a:latin typeface="Lato Light"/>
                <a:ea typeface="Lato Light"/>
                <a:cs typeface="Lato Light"/>
                <a:sym typeface="Lato Light"/>
              </a:rPr>
              <a:t>tradutor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ético</a:t>
            </a:r>
            <a:r>
              <a:rPr lang="en-US" sz="2400" u="none" strike="noStrike" dirty="0">
                <a:solidFill>
                  <a:srgbClr val="000000"/>
                </a:solidFill>
                <a:latin typeface="Lato Light"/>
                <a:ea typeface="Lato Light"/>
                <a:cs typeface="Lato Light"/>
                <a:sym typeface="Lato Light"/>
              </a:rPr>
              <a:t>. Sua </a:t>
            </a:r>
            <a:r>
              <a:rPr lang="en-US" sz="2400" u="none" strike="noStrike" dirty="0" err="1">
                <a:solidFill>
                  <a:srgbClr val="000000"/>
                </a:solidFill>
                <a:latin typeface="Lato Light"/>
                <a:ea typeface="Lato Light"/>
                <a:cs typeface="Lato Light"/>
                <a:sym typeface="Lato Light"/>
              </a:rPr>
              <a:t>tarefa</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preencher</a:t>
            </a:r>
            <a:r>
              <a:rPr lang="en-US" sz="2400" u="none" strike="noStrike" dirty="0">
                <a:solidFill>
                  <a:srgbClr val="000000"/>
                </a:solidFill>
                <a:latin typeface="Lato Light"/>
                <a:ea typeface="Lato Light"/>
                <a:cs typeface="Lato Light"/>
                <a:sym typeface="Lato Light"/>
              </a:rPr>
              <a:t> a lacuna entre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dados </a:t>
            </a:r>
            <a:r>
              <a:rPr lang="en-US" sz="2400" u="none" strike="noStrike" dirty="0" err="1">
                <a:solidFill>
                  <a:srgbClr val="000000"/>
                </a:solidFill>
                <a:latin typeface="Lato Light"/>
                <a:ea typeface="Lato Light"/>
                <a:cs typeface="Lato Light"/>
                <a:sym typeface="Lato Light"/>
              </a:rPr>
              <a:t>gerados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máquinas</a:t>
            </a:r>
            <a:r>
              <a:rPr lang="en-US" sz="2400" u="none" strike="noStrike" dirty="0">
                <a:solidFill>
                  <a:srgbClr val="000000"/>
                </a:solidFill>
                <a:latin typeface="Lato Light"/>
                <a:ea typeface="Lato Light"/>
                <a:cs typeface="Lato Light"/>
                <a:sym typeface="Lato Light"/>
              </a:rPr>
              <a:t> e a </a:t>
            </a:r>
            <a:r>
              <a:rPr lang="en-US" sz="2400" u="none" strike="noStrike" dirty="0" err="1">
                <a:solidFill>
                  <a:srgbClr val="000000"/>
                </a:solidFill>
                <a:latin typeface="Lato Light"/>
                <a:ea typeface="Lato Light"/>
                <a:cs typeface="Lato Light"/>
                <a:sym typeface="Lato Light"/>
              </a:rPr>
              <a:t>experiência</a:t>
            </a:r>
            <a:r>
              <a:rPr lang="en-US" sz="2400" u="none" strike="noStrike" dirty="0">
                <a:solidFill>
                  <a:srgbClr val="000000"/>
                </a:solidFill>
                <a:latin typeface="Lato Light"/>
                <a:ea typeface="Lato Light"/>
                <a:cs typeface="Lato Light"/>
                <a:sym typeface="Lato Light"/>
              </a:rPr>
              <a:t> humana do </a:t>
            </a:r>
            <a:r>
              <a:rPr lang="en-US" sz="2400" u="none" strike="noStrike" dirty="0" err="1">
                <a:solidFill>
                  <a:srgbClr val="000000"/>
                </a:solidFill>
                <a:latin typeface="Lato Light"/>
                <a:ea typeface="Lato Light"/>
                <a:cs typeface="Lato Light"/>
                <a:sym typeface="Lato Light"/>
              </a:rPr>
              <a:t>aluno</a:t>
            </a:r>
            <a:r>
              <a:rPr lang="en-US" sz="24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9144000" y="4096208"/>
            <a:ext cx="8414223"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Estratégias para explicar o feedback da IA</a:t>
            </a:r>
          </a:p>
        </p:txBody>
      </p:sp>
      <p:sp>
        <p:nvSpPr>
          <p:cNvPr id="9" name="TextBox 9"/>
          <p:cNvSpPr txBox="1"/>
          <p:nvPr/>
        </p:nvSpPr>
        <p:spPr>
          <a:xfrm>
            <a:off x="10358905" y="4671860"/>
            <a:ext cx="7417203" cy="1333698"/>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Desmistificando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alguns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a ferramenta: </a:t>
            </a:r>
            <a:r>
              <a:rPr lang="en-US" sz="2400" u="none" strike="noStrike" dirty="0" err="1">
                <a:solidFill>
                  <a:srgbClr val="000000"/>
                </a:solidFill>
                <a:latin typeface="Lato Light"/>
                <a:ea typeface="Lato Light"/>
                <a:cs typeface="Lato Light"/>
                <a:sym typeface="Lato Light"/>
              </a:rPr>
              <a:t>Comece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dizendo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aluno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Usamos</a:t>
            </a:r>
            <a:r>
              <a:rPr lang="en-US" sz="2400" u="none" strike="noStrike" dirty="0">
                <a:solidFill>
                  <a:srgbClr val="000000"/>
                </a:solidFill>
                <a:latin typeface="Lato Light"/>
                <a:ea typeface="Lato Light"/>
                <a:cs typeface="Lato Light"/>
                <a:sym typeface="Lato Light"/>
              </a:rPr>
              <a:t> IA para </a:t>
            </a:r>
            <a:r>
              <a:rPr lang="en-US" sz="2400" u="none" strike="noStrike" dirty="0" err="1">
                <a:solidFill>
                  <a:srgbClr val="000000"/>
                </a:solidFill>
                <a:latin typeface="Lato Light"/>
                <a:ea typeface="Lato Light"/>
                <a:cs typeface="Lato Light"/>
                <a:sym typeface="Lato Light"/>
              </a:rPr>
              <a:t>analisar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seus</a:t>
            </a:r>
            <a:r>
              <a:rPr lang="en-US" sz="2400" u="none" strike="noStrike" dirty="0">
                <a:solidFill>
                  <a:srgbClr val="000000"/>
                </a:solidFill>
                <a:latin typeface="Lato Light"/>
                <a:ea typeface="Lato Light"/>
                <a:cs typeface="Lato Light"/>
                <a:sym typeface="Lato Light"/>
              </a:rPr>
              <a:t> dados de </a:t>
            </a:r>
            <a:r>
              <a:rPr lang="en-US" sz="2400" u="none" strike="noStrike" dirty="0" err="1">
                <a:solidFill>
                  <a:srgbClr val="000000"/>
                </a:solidFill>
                <a:latin typeface="Lato Light"/>
                <a:ea typeface="Lato Light"/>
                <a:cs typeface="Lato Light"/>
                <a:sym typeface="Lato Light"/>
              </a:rPr>
              <a:t>progresso</a:t>
            </a:r>
            <a:r>
              <a:rPr lang="en-US" sz="2400" u="none" strike="noStrike" dirty="0">
                <a:solidFill>
                  <a:srgbClr val="000000"/>
                </a:solidFill>
                <a:latin typeface="Lato Light"/>
                <a:ea typeface="Lato Light"/>
                <a:cs typeface="Lato Light"/>
                <a:sym typeface="Lato Light"/>
              </a:rPr>
              <a:t>, mas </a:t>
            </a:r>
            <a:r>
              <a:rPr lang="en-US" sz="2400" u="none" strike="noStrike" dirty="0" err="1">
                <a:solidFill>
                  <a:srgbClr val="000000"/>
                </a:solidFill>
                <a:latin typeface="Lato Light"/>
                <a:ea typeface="Lato Light"/>
                <a:cs typeface="Lato Light"/>
                <a:sym typeface="Lato Light"/>
              </a:rPr>
              <a:t>isso</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apenas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peça</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quebra-cabeça</a:t>
            </a:r>
            <a:r>
              <a:rPr lang="en-US" sz="2400" u="none" strike="noStrike" dirty="0">
                <a:solidFill>
                  <a:srgbClr val="000000"/>
                </a:solidFill>
                <a:latin typeface="Lato Light"/>
                <a:ea typeface="Lato Light"/>
                <a:cs typeface="Lato Light"/>
                <a:sym typeface="Lato Light"/>
              </a:rPr>
              <a:t>."</a:t>
            </a:r>
          </a:p>
        </p:txBody>
      </p:sp>
      <p:grpSp>
        <p:nvGrpSpPr>
          <p:cNvPr id="10" name="Group 10"/>
          <p:cNvGrpSpPr/>
          <p:nvPr/>
        </p:nvGrpSpPr>
        <p:grpSpPr>
          <a:xfrm>
            <a:off x="9160327" y="4810373"/>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2" name="Group 12"/>
          <p:cNvGrpSpPr/>
          <p:nvPr/>
        </p:nvGrpSpPr>
        <p:grpSpPr>
          <a:xfrm>
            <a:off x="9459612" y="4905681"/>
            <a:ext cx="409975" cy="863879"/>
            <a:chOff x="0" y="0"/>
            <a:chExt cx="546633" cy="1151839"/>
          </a:xfrm>
        </p:grpSpPr>
        <p:sp>
          <p:nvSpPr>
            <p:cNvPr id="13" name="Freeform 1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14" name="TextBox 1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8" name="Group 27">
            <a:extLst>
              <a:ext uri="{FF2B5EF4-FFF2-40B4-BE49-F238E27FC236}">
                <a16:creationId xmlns:a16="http://schemas.microsoft.com/office/drawing/2014/main" id="{7BD3A80A-1AF2-6645-77D1-59FCC2A43BBE}"/>
              </a:ext>
            </a:extLst>
          </p:cNvPr>
          <p:cNvGrpSpPr/>
          <p:nvPr/>
        </p:nvGrpSpPr>
        <p:grpSpPr>
          <a:xfrm>
            <a:off x="9160327" y="6419552"/>
            <a:ext cx="8615781" cy="2000548"/>
            <a:chOff x="9160327" y="6081175"/>
            <a:chExt cx="8615781" cy="2000548"/>
          </a:xfrm>
        </p:grpSpPr>
        <p:sp>
          <p:nvSpPr>
            <p:cNvPr id="15" name="TextBox 15"/>
            <p:cNvSpPr txBox="1"/>
            <p:nvPr/>
          </p:nvSpPr>
          <p:spPr>
            <a:xfrm>
              <a:off x="10358905" y="6081175"/>
              <a:ext cx="7417203" cy="2000548"/>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Foque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características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práticas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"dados", mas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comportamentos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Em </a:t>
              </a:r>
              <a:r>
                <a:rPr lang="en-US" sz="2400" u="none" strike="noStrike" dirty="0" err="1">
                  <a:solidFill>
                    <a:srgbClr val="000000"/>
                  </a:solidFill>
                  <a:latin typeface="Lato Light"/>
                  <a:ea typeface="Lato Light"/>
                  <a:cs typeface="Lato Light"/>
                  <a:sym typeface="Lato Light"/>
                </a:rPr>
                <a:t>vez</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dizer</a:t>
              </a:r>
              <a:r>
                <a:rPr lang="en-US" sz="2400" u="none" strike="noStrike" dirty="0">
                  <a:solidFill>
                    <a:srgbClr val="000000"/>
                  </a:solidFill>
                  <a:latin typeface="Lato Light"/>
                  <a:ea typeface="Lato Light"/>
                  <a:cs typeface="Lato Light"/>
                  <a:sym typeface="Lato Light"/>
                </a:rPr>
                <a:t> "Sua </a:t>
              </a:r>
              <a:r>
                <a:rPr lang="en-US" sz="2400" u="none" strike="noStrike" dirty="0" err="1">
                  <a:solidFill>
                    <a:srgbClr val="000000"/>
                  </a:solidFill>
                  <a:latin typeface="Lato Light"/>
                  <a:ea typeface="Lato Light"/>
                  <a:cs typeface="Lato Light"/>
                  <a:sym typeface="Lato Light"/>
                </a:rPr>
                <a:t>pontuação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baixa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diga</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detectou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concluiu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três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últimos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questionários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interativos</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afetando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nota </a:t>
              </a:r>
              <a:r>
                <a:rPr lang="en-US" sz="2400" u="none" strike="noStrike" dirty="0" err="1">
                  <a:solidFill>
                    <a:srgbClr val="000000"/>
                  </a:solidFill>
                  <a:latin typeface="Lato Light"/>
                  <a:ea typeface="Lato Light"/>
                  <a:cs typeface="Lato Light"/>
                  <a:sym typeface="Lato Light"/>
                </a:rPr>
                <a:t>prevista</a:t>
              </a:r>
              <a:r>
                <a:rPr lang="en-US" sz="2400" u="none" strike="noStrike" dirty="0">
                  <a:solidFill>
                    <a:srgbClr val="000000"/>
                  </a:solidFill>
                  <a:latin typeface="Lato Light"/>
                  <a:ea typeface="Lato Light"/>
                  <a:cs typeface="Lato Light"/>
                  <a:sym typeface="Lato Light"/>
                </a:rPr>
                <a:t>".</a:t>
              </a:r>
            </a:p>
          </p:txBody>
        </p:sp>
        <p:grpSp>
          <p:nvGrpSpPr>
            <p:cNvPr id="17" name="Group 17"/>
            <p:cNvGrpSpPr/>
            <p:nvPr/>
          </p:nvGrpSpPr>
          <p:grpSpPr>
            <a:xfrm>
              <a:off x="9160327" y="6423784"/>
              <a:ext cx="1008555" cy="1010098"/>
              <a:chOff x="0" y="0"/>
              <a:chExt cx="1344740" cy="1346797"/>
            </a:xfrm>
          </p:grpSpPr>
          <p:sp>
            <p:nvSpPr>
              <p:cNvPr id="18" name="Freeform 18"/>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grpSp>
        <p:nvGrpSpPr>
          <p:cNvPr id="19" name="Group 19"/>
          <p:cNvGrpSpPr/>
          <p:nvPr/>
        </p:nvGrpSpPr>
        <p:grpSpPr>
          <a:xfrm>
            <a:off x="9459622" y="6870421"/>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7" name="Group 26">
            <a:extLst>
              <a:ext uri="{FF2B5EF4-FFF2-40B4-BE49-F238E27FC236}">
                <a16:creationId xmlns:a16="http://schemas.microsoft.com/office/drawing/2014/main" id="{219A6E31-A0EC-0B52-734F-9FD7568FFF85}"/>
              </a:ext>
            </a:extLst>
          </p:cNvPr>
          <p:cNvGrpSpPr/>
          <p:nvPr/>
        </p:nvGrpSpPr>
        <p:grpSpPr>
          <a:xfrm>
            <a:off x="9144000" y="8666569"/>
            <a:ext cx="8597331" cy="1048931"/>
            <a:chOff x="9144000" y="8081425"/>
            <a:chExt cx="8597331" cy="1048931"/>
          </a:xfrm>
        </p:grpSpPr>
        <p:sp>
          <p:nvSpPr>
            <p:cNvPr id="16" name="TextBox 16"/>
            <p:cNvSpPr txBox="1"/>
            <p:nvPr/>
          </p:nvSpPr>
          <p:spPr>
            <a:xfrm>
              <a:off x="10324128" y="8120706"/>
              <a:ext cx="7417203" cy="1009650"/>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Incentive o </a:t>
              </a:r>
              <a:r>
                <a:rPr lang="en-US" sz="2400" u="none" strike="noStrike" dirty="0" err="1">
                  <a:solidFill>
                    <a:srgbClr val="000000"/>
                  </a:solidFill>
                  <a:latin typeface="Lato Light"/>
                  <a:ea typeface="Lato Light"/>
                  <a:cs typeface="Lato Light"/>
                  <a:sym typeface="Lato Light"/>
                </a:rPr>
                <a:t>ceticismo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convide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aluno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discordar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Pergunte</a:t>
              </a:r>
              <a:r>
                <a:rPr lang="en-US" sz="2400" u="none" strike="noStrike" dirty="0">
                  <a:solidFill>
                    <a:srgbClr val="000000"/>
                  </a:solidFill>
                  <a:latin typeface="Lato Light"/>
                  <a:ea typeface="Lato Light"/>
                  <a:cs typeface="Lato Light"/>
                  <a:sym typeface="Lato Light"/>
                </a:rPr>
                <a:t>: "A IA </a:t>
              </a:r>
              <a:r>
                <a:rPr lang="en-US" sz="2400" u="none" strike="noStrike" dirty="0" err="1">
                  <a:solidFill>
                    <a:srgbClr val="000000"/>
                  </a:solidFill>
                  <a:latin typeface="Lato Light"/>
                  <a:ea typeface="Lato Light"/>
                  <a:cs typeface="Lato Light"/>
                  <a:sym typeface="Lato Light"/>
                </a:rPr>
                <a:t>acha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destacaria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logística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corresponde</a:t>
              </a:r>
              <a:r>
                <a:rPr lang="en-US" sz="2400" u="none" strike="noStrike" dirty="0">
                  <a:solidFill>
                    <a:srgbClr val="000000"/>
                  </a:solidFill>
                  <a:latin typeface="Lato Light"/>
                  <a:ea typeface="Lato Light"/>
                  <a:cs typeface="Lato Light"/>
                  <a:sym typeface="Lato Light"/>
                </a:rPr>
                <a:t> à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percepção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seus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pontos</a:t>
              </a:r>
              <a:r>
                <a:rPr lang="en-US" sz="2400" u="none" strike="noStrike" dirty="0">
                  <a:solidFill>
                    <a:srgbClr val="000000"/>
                  </a:solidFill>
                  <a:latin typeface="Lato Light"/>
                  <a:ea typeface="Lato Light"/>
                  <a:cs typeface="Lato Light"/>
                  <a:sym typeface="Lato Light"/>
                </a:rPr>
                <a:t> fortes?"</a:t>
              </a:r>
            </a:p>
          </p:txBody>
        </p:sp>
        <p:grpSp>
          <p:nvGrpSpPr>
            <p:cNvPr id="22" name="Group 22"/>
            <p:cNvGrpSpPr/>
            <p:nvPr/>
          </p:nvGrpSpPr>
          <p:grpSpPr>
            <a:xfrm>
              <a:off x="9144000" y="8081425"/>
              <a:ext cx="1008555" cy="1010098"/>
              <a:chOff x="0" y="0"/>
              <a:chExt cx="1344740" cy="1346797"/>
            </a:xfrm>
          </p:grpSpPr>
          <p:sp>
            <p:nvSpPr>
              <p:cNvPr id="23" name="Freeform 2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24" name="Group 24"/>
            <p:cNvGrpSpPr/>
            <p:nvPr/>
          </p:nvGrpSpPr>
          <p:grpSpPr>
            <a:xfrm>
              <a:off x="9443285" y="8170467"/>
              <a:ext cx="409975" cy="863879"/>
              <a:chOff x="0" y="0"/>
              <a:chExt cx="546633" cy="1151839"/>
            </a:xfrm>
          </p:grpSpPr>
          <p:sp>
            <p:nvSpPr>
              <p:cNvPr id="25" name="Freeform 25"/>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solidFill>
                <a:srgbClr val="FBB79D">
                  <a:alpha val="0"/>
                </a:srgbClr>
              </a:solidFill>
            </p:spPr>
            <p:txBody>
              <a:bodyPr/>
              <a:lstStyle/>
              <a:p>
                <a:endParaRPr lang="es-ES"/>
              </a:p>
            </p:txBody>
          </p:sp>
          <p:sp>
            <p:nvSpPr>
              <p:cNvPr id="26" name="TextBox 26"/>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1369665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ATIVIDADE PRÁTICA: OFICINA DE TRADUÇÃO DE PARTITURAS.</a:t>
            </a:r>
          </a:p>
        </p:txBody>
      </p:sp>
      <p:grpSp>
        <p:nvGrpSpPr>
          <p:cNvPr id="5" name="Group 5"/>
          <p:cNvGrpSpPr/>
          <p:nvPr/>
        </p:nvGrpSpPr>
        <p:grpSpPr>
          <a:xfrm>
            <a:off x="1028700" y="2294161"/>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Escopo:</a:t>
              </a:r>
            </a:p>
          </p:txBody>
        </p:sp>
      </p:grpSp>
      <p:sp>
        <p:nvSpPr>
          <p:cNvPr id="8" name="TextBox 8"/>
          <p:cNvSpPr txBox="1"/>
          <p:nvPr/>
        </p:nvSpPr>
        <p:spPr>
          <a:xfrm>
            <a:off x="1028700" y="2966847"/>
            <a:ext cx="750291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Pratique a transformação de resultados frios e técnicos de IA em insights pedagógicos e de suporte.</a:t>
            </a:r>
          </a:p>
        </p:txBody>
      </p:sp>
      <p:grpSp>
        <p:nvGrpSpPr>
          <p:cNvPr id="9" name="Group 9"/>
          <p:cNvGrpSpPr/>
          <p:nvPr/>
        </p:nvGrpSpPr>
        <p:grpSpPr>
          <a:xfrm>
            <a:off x="1028700" y="3778208"/>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Cenário:</a:t>
              </a:r>
            </a:p>
          </p:txBody>
        </p:sp>
      </p:grpSp>
      <p:sp>
        <p:nvSpPr>
          <p:cNvPr id="12" name="TextBox 12"/>
          <p:cNvSpPr txBox="1"/>
          <p:nvPr/>
        </p:nvSpPr>
        <p:spPr>
          <a:xfrm>
            <a:off x="1028700" y="4450893"/>
            <a:ext cx="7502919"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Você está usando uma ferramenta de "Correspondência de Habilidades". A ferramenta fornece o seguinte resultado técnico para um aluno chamado Alex, que deseja se tornar um engenheiro mecânico.</a:t>
            </a:r>
          </a:p>
        </p:txBody>
      </p:sp>
      <p:grpSp>
        <p:nvGrpSpPr>
          <p:cNvPr id="13" name="Group 13"/>
          <p:cNvGrpSpPr/>
          <p:nvPr/>
        </p:nvGrpSpPr>
        <p:grpSpPr>
          <a:xfrm>
            <a:off x="1028700" y="6052187"/>
            <a:ext cx="5737403" cy="672685"/>
            <a:chOff x="0" y="0"/>
            <a:chExt cx="7649870" cy="896914"/>
          </a:xfrm>
        </p:grpSpPr>
        <p:sp>
          <p:nvSpPr>
            <p:cNvPr id="14" name="Freeform 14"/>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5" name="TextBox 15"/>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Resultado da IA:</a:t>
              </a:r>
            </a:p>
          </p:txBody>
        </p:sp>
      </p:grpSp>
      <p:sp>
        <p:nvSpPr>
          <p:cNvPr id="16" name="TextBox 16"/>
          <p:cNvSpPr txBox="1"/>
          <p:nvPr/>
        </p:nvSpPr>
        <p:spPr>
          <a:xfrm>
            <a:off x="1028700" y="6810598"/>
            <a:ext cx="7401837" cy="1085850"/>
          </a:xfrm>
          <a:prstGeom prst="rect">
            <a:avLst/>
          </a:prstGeom>
        </p:spPr>
        <p:txBody>
          <a:bodyPr lIns="0" tIns="0" rIns="0" bIns="0" rtlCol="0" anchor="t">
            <a:spAutoFit/>
          </a:bodyPr>
          <a:lstStyle/>
          <a:p>
            <a:pPr marL="0" lvl="0" indent="0" algn="just">
              <a:lnSpc>
                <a:spcPts val="2879"/>
              </a:lnSpc>
              <a:spcBef>
                <a:spcPct val="0"/>
              </a:spcBef>
            </a:pPr>
            <a:r>
              <a:rPr lang="en-US" sz="2400" i="1" u="none" strike="noStrike">
                <a:solidFill>
                  <a:srgbClr val="53575E"/>
                </a:solidFill>
                <a:latin typeface="Lato Light Italics"/>
                <a:ea typeface="Lato Light Italics"/>
                <a:cs typeface="Lato Light Italics"/>
                <a:sym typeface="Lato Light Italics"/>
              </a:rPr>
              <a:t>ID do usuário 445. Nível de confiança: 0,62. Correlação negativa: Comunicação verbal (-0,4). Correlação positiva: Destreza manual (+0,8).</a:t>
            </a:r>
          </a:p>
        </p:txBody>
      </p:sp>
      <p:grpSp>
        <p:nvGrpSpPr>
          <p:cNvPr id="17" name="Group 17"/>
          <p:cNvGrpSpPr/>
          <p:nvPr/>
        </p:nvGrpSpPr>
        <p:grpSpPr>
          <a:xfrm>
            <a:off x="1028700" y="8078593"/>
            <a:ext cx="6021257" cy="672685"/>
            <a:chOff x="0" y="0"/>
            <a:chExt cx="8028343" cy="896914"/>
          </a:xfrm>
        </p:grpSpPr>
        <p:sp>
          <p:nvSpPr>
            <p:cNvPr id="18" name="Freeform 18"/>
            <p:cNvSpPr/>
            <p:nvPr/>
          </p:nvSpPr>
          <p:spPr>
            <a:xfrm>
              <a:off x="0" y="0"/>
              <a:ext cx="8028349" cy="896916"/>
            </a:xfrm>
            <a:custGeom>
              <a:avLst/>
              <a:gdLst/>
              <a:ahLst/>
              <a:cxnLst/>
              <a:rect l="l" t="t" r="r" b="b"/>
              <a:pathLst>
                <a:path w="8028349" h="896916">
                  <a:moveTo>
                    <a:pt x="0" y="0"/>
                  </a:moveTo>
                  <a:lnTo>
                    <a:pt x="8028349" y="0"/>
                  </a:lnTo>
                  <a:lnTo>
                    <a:pt x="8028349" y="896916"/>
                  </a:lnTo>
                  <a:lnTo>
                    <a:pt x="0" y="896916"/>
                  </a:lnTo>
                  <a:close/>
                </a:path>
              </a:pathLst>
            </a:custGeom>
            <a:blipFill>
              <a:blip r:embed="rId5">
                <a:alphaModFix amt="0"/>
              </a:blip>
              <a:stretch>
                <a:fillRect t="-124411" b="-124411"/>
              </a:stretch>
            </a:blipFill>
          </p:spPr>
          <p:txBody>
            <a:bodyPr/>
            <a:lstStyle/>
            <a:p>
              <a:endParaRPr lang="es-ES"/>
            </a:p>
          </p:txBody>
        </p:sp>
        <p:sp>
          <p:nvSpPr>
            <p:cNvPr id="19" name="TextBox 19"/>
            <p:cNvSpPr txBox="1"/>
            <p:nvPr/>
          </p:nvSpPr>
          <p:spPr>
            <a:xfrm>
              <a:off x="0" y="0"/>
              <a:ext cx="802834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Sua tarefa:</a:t>
              </a:r>
            </a:p>
          </p:txBody>
        </p:sp>
      </p:grpSp>
      <p:sp>
        <p:nvSpPr>
          <p:cNvPr id="20" name="TextBox 20"/>
          <p:cNvSpPr txBox="1"/>
          <p:nvPr/>
        </p:nvSpPr>
        <p:spPr>
          <a:xfrm>
            <a:off x="1028700" y="8837821"/>
            <a:ext cx="7382787"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Reescreva esses dados "de caixa preta" em uma explicação centrada na pessoa, como aquela que você daria ao Alex durante uma sessão de orientação.</a:t>
            </a:r>
          </a:p>
        </p:txBody>
      </p:sp>
      <p:grpSp>
        <p:nvGrpSpPr>
          <p:cNvPr id="21" name="Group 21"/>
          <p:cNvGrpSpPr/>
          <p:nvPr/>
        </p:nvGrpSpPr>
        <p:grpSpPr>
          <a:xfrm>
            <a:off x="9338614" y="2279691"/>
            <a:ext cx="6506680" cy="672685"/>
            <a:chOff x="0" y="0"/>
            <a:chExt cx="8675573" cy="896914"/>
          </a:xfrm>
        </p:grpSpPr>
        <p:sp>
          <p:nvSpPr>
            <p:cNvPr id="22" name="Freeform 22"/>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23" name="TextBox 23"/>
            <p:cNvSpPr txBox="1"/>
            <p:nvPr/>
          </p:nvSpPr>
          <p:spPr>
            <a:xfrm>
              <a:off x="0" y="0"/>
              <a:ext cx="8675573" cy="896914"/>
            </a:xfrm>
            <a:prstGeom prst="rect">
              <a:avLst/>
            </a:prstGeom>
          </p:spPr>
          <p:txBody>
            <a:bodyPr lIns="0" tIns="0" rIns="0" bIns="0" rtlCol="0" anchor="ctr"/>
            <a:lstStyle/>
            <a:p>
              <a:pPr marL="0" lvl="0" indent="0" algn="just">
                <a:lnSpc>
                  <a:spcPts val="2879"/>
                </a:lnSpc>
                <a:spcBef>
                  <a:spcPct val="0"/>
                </a:spcBef>
              </a:pPr>
              <a:r>
                <a:rPr lang="en-US" sz="2400" b="1">
                  <a:solidFill>
                    <a:srgbClr val="000000"/>
                  </a:solidFill>
                  <a:latin typeface="Lato Bold"/>
                  <a:ea typeface="Lato Bold"/>
                  <a:cs typeface="Lato Bold"/>
                  <a:sym typeface="Lato Bold"/>
                </a:rPr>
                <a:t>Fase 1 (Identificar a lógica):</a:t>
              </a:r>
            </a:p>
          </p:txBody>
        </p:sp>
      </p:grpSp>
      <p:sp>
        <p:nvSpPr>
          <p:cNvPr id="24" name="TextBox 24"/>
          <p:cNvSpPr txBox="1"/>
          <p:nvPr/>
        </p:nvSpPr>
        <p:spPr>
          <a:xfrm>
            <a:off x="9352416" y="2934373"/>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A IA valoriza suas habilidades manuais (destreza manual), mas se preocupa com suas habilidades de linguagem/interação (comunicação verbal).</a:t>
            </a:r>
          </a:p>
        </p:txBody>
      </p:sp>
      <p:grpSp>
        <p:nvGrpSpPr>
          <p:cNvPr id="25" name="Group 25"/>
          <p:cNvGrpSpPr/>
          <p:nvPr/>
        </p:nvGrpSpPr>
        <p:grpSpPr>
          <a:xfrm>
            <a:off x="9310039" y="4153920"/>
            <a:ext cx="6785858" cy="672686"/>
            <a:chOff x="0" y="0"/>
            <a:chExt cx="9047810" cy="896914"/>
          </a:xfrm>
        </p:grpSpPr>
        <p:sp>
          <p:nvSpPr>
            <p:cNvPr id="26" name="Freeform 26"/>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7" name="TextBox 27"/>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Fase 2 (A Tradução):</a:t>
              </a:r>
            </a:p>
          </p:txBody>
        </p:sp>
      </p:grpSp>
      <p:sp>
        <p:nvSpPr>
          <p:cNvPr id="28" name="TextBox 28"/>
          <p:cNvSpPr txBox="1"/>
          <p:nvPr/>
        </p:nvSpPr>
        <p:spPr>
          <a:xfrm>
            <a:off x="9310039" y="4826605"/>
            <a:ext cx="7949261"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Sua resposta deve ser: "Alex, a análise mostra que você tem um grande talento natural para o lado prático da mecânica; o sistema lhe deu uma pontuação muito alta nessa área. No entanto, sugere que, para ter sucesso em uma oficina moderna, você pode querer melhorar a maneira como explica os problemas técnicos aos clientes, pois essa é uma área em que podemos ajudá-lo a crescer."</a:t>
            </a:r>
          </a:p>
        </p:txBody>
      </p:sp>
      <p:grpSp>
        <p:nvGrpSpPr>
          <p:cNvPr id="29" name="Group 29"/>
          <p:cNvGrpSpPr/>
          <p:nvPr/>
        </p:nvGrpSpPr>
        <p:grpSpPr>
          <a:xfrm>
            <a:off x="9338614" y="7626955"/>
            <a:ext cx="6785858" cy="672685"/>
            <a:chOff x="0" y="0"/>
            <a:chExt cx="9047810" cy="896914"/>
          </a:xfrm>
        </p:grpSpPr>
        <p:sp>
          <p:nvSpPr>
            <p:cNvPr id="30" name="Freeform 30"/>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31" name="TextBox 31"/>
            <p:cNvSpPr txBox="1"/>
            <p:nvPr/>
          </p:nvSpPr>
          <p:spPr>
            <a:xfrm>
              <a:off x="0" y="0"/>
              <a:ext cx="904781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Questão para reflexão:</a:t>
              </a:r>
            </a:p>
          </p:txBody>
        </p:sp>
      </p:grpSp>
      <p:sp>
        <p:nvSpPr>
          <p:cNvPr id="32" name="TextBox 32"/>
          <p:cNvSpPr txBox="1"/>
          <p:nvPr/>
        </p:nvSpPr>
        <p:spPr>
          <a:xfrm>
            <a:off x="9352416" y="8428697"/>
            <a:ext cx="7906884"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 que forma essa versão "traduzida" dá a Alex mais poder do que simplesmente mostrar a ele uma pontuação de "0,62"?</a:t>
            </a:r>
          </a:p>
        </p:txBody>
      </p:sp>
      <p:sp>
        <p:nvSpPr>
          <p:cNvPr id="33" name="AutoShape 33"/>
          <p:cNvSpPr/>
          <p:nvPr/>
        </p:nvSpPr>
        <p:spPr>
          <a:xfrm>
            <a:off x="8854399" y="2294161"/>
            <a:ext cx="57154" cy="7668879"/>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9153" y="1549908"/>
            <a:ext cx="6276534" cy="635850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UNIDADE 2: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EQUIDADE ALGORÍTMICA E DETECÇÃO DE VIÉS NA EDUCAÇÃO PROFISSIONAL CONTINUADA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95307" y="3979067"/>
            <a:ext cx="6699895" cy="33185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FFFFFF"/>
                </a:solidFill>
                <a:latin typeface="Lato Light"/>
                <a:ea typeface="Lato Light"/>
                <a:cs typeface="Lato Light"/>
                <a:sym typeface="Lato Light"/>
              </a:rPr>
              <a:t>LAYOUT DO TÍTULO</a:t>
            </a:r>
          </a:p>
        </p:txBody>
      </p:sp>
      <p:grpSp>
        <p:nvGrpSpPr>
          <p:cNvPr id="3" name="Group 3"/>
          <p:cNvGrpSpPr/>
          <p:nvPr/>
        </p:nvGrpSpPr>
        <p:grpSpPr>
          <a:xfrm>
            <a:off x="1028700" y="2041322"/>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80"/>
                </a:lnSpc>
                <a:spcBef>
                  <a:spcPct val="0"/>
                </a:spcBef>
              </a:pPr>
              <a:r>
                <a:rPr lang="en-US" sz="2400" i="1" u="none" strike="noStrike" dirty="0" err="1">
                  <a:solidFill>
                    <a:srgbClr val="000000"/>
                  </a:solidFill>
                  <a:latin typeface="Lato Light Italics"/>
                  <a:ea typeface="Lato Light Italics"/>
                  <a:cs typeface="Lato Light Italics"/>
                  <a:sym typeface="Lato Light Italics"/>
                </a:rPr>
                <a:t>Objetivo</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Reconhecer</a:t>
              </a:r>
              <a:r>
                <a:rPr lang="en-US" sz="2400" i="1" u="none" strike="noStrike" dirty="0">
                  <a:solidFill>
                    <a:srgbClr val="000000"/>
                  </a:solidFill>
                  <a:latin typeface="Lato Light Italics"/>
                  <a:ea typeface="Lato Light Italics"/>
                  <a:cs typeface="Lato Light Italics"/>
                  <a:sym typeface="Lato Light Italics"/>
                </a:rPr>
                <a:t> as </a:t>
              </a:r>
              <a:r>
                <a:rPr lang="en-US" sz="2400" i="1" u="none" strike="noStrike" dirty="0" err="1">
                  <a:solidFill>
                    <a:srgbClr val="000000"/>
                  </a:solidFill>
                  <a:latin typeface="Lato Light Italics"/>
                  <a:ea typeface="Lato Light Italics"/>
                  <a:cs typeface="Lato Light Italics"/>
                  <a:sym typeface="Lato Light Italics"/>
                </a:rPr>
                <a:t>fontes</a:t>
              </a:r>
              <a:r>
                <a:rPr lang="en-US" sz="2400" i="1" u="none" strike="noStrike" dirty="0">
                  <a:solidFill>
                    <a:srgbClr val="000000"/>
                  </a:solidFill>
                  <a:latin typeface="Lato Light Italics"/>
                  <a:ea typeface="Lato Light Italics"/>
                  <a:cs typeface="Lato Light Italics"/>
                  <a:sym typeface="Lato Light Italics"/>
                </a:rPr>
                <a:t> de </a:t>
              </a:r>
              <a:r>
                <a:rPr lang="en-US" sz="2400" i="1" u="none" strike="noStrike" dirty="0" err="1">
                  <a:solidFill>
                    <a:srgbClr val="000000"/>
                  </a:solidFill>
                  <a:latin typeface="Lato Light Italics"/>
                  <a:ea typeface="Lato Light Italics"/>
                  <a:cs typeface="Lato Light Italics"/>
                  <a:sym typeface="Lato Light Italics"/>
                </a:rPr>
                <a:t>viés</a:t>
              </a:r>
              <a:r>
                <a:rPr lang="en-US" sz="2400" i="1" u="none" strike="noStrike" dirty="0">
                  <a:solidFill>
                    <a:srgbClr val="000000"/>
                  </a:solidFill>
                  <a:latin typeface="Lato Light Italics"/>
                  <a:ea typeface="Lato Light Italics"/>
                  <a:cs typeface="Lato Light Italics"/>
                  <a:sym typeface="Lato Light Italics"/>
                </a:rPr>
                <a:t> e </a:t>
              </a:r>
              <a:r>
                <a:rPr lang="en-US" sz="2400" i="1" u="none" strike="noStrike" dirty="0" err="1">
                  <a:solidFill>
                    <a:srgbClr val="000000"/>
                  </a:solidFill>
                  <a:latin typeface="Lato Light Italics"/>
                  <a:ea typeface="Lato Light Italics"/>
                  <a:cs typeface="Lato Light Italics"/>
                  <a:sym typeface="Lato Light Italics"/>
                </a:rPr>
                <a:t>garantir</a:t>
              </a:r>
              <a:r>
                <a:rPr lang="en-US" sz="2400" i="1" u="none" strike="noStrike" dirty="0">
                  <a:solidFill>
                    <a:srgbClr val="000000"/>
                  </a:solidFill>
                  <a:latin typeface="Lato Light Italics"/>
                  <a:ea typeface="Lato Light Italics"/>
                  <a:cs typeface="Lato Light Italics"/>
                  <a:sym typeface="Lato Light Italics"/>
                </a:rPr>
                <a:t> a </a:t>
              </a:r>
              <a:r>
                <a:rPr lang="en-US" sz="2400" i="1" u="none" strike="noStrike" dirty="0" err="1">
                  <a:solidFill>
                    <a:srgbClr val="000000"/>
                  </a:solidFill>
                  <a:latin typeface="Lato Light Italics"/>
                  <a:ea typeface="Lato Light Italics"/>
                  <a:cs typeface="Lato Light Italics"/>
                  <a:sym typeface="Lato Light Italics"/>
                </a:rPr>
                <a:t>imparcialidade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nos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resultados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profissionais</a:t>
              </a:r>
              <a:r>
                <a:rPr lang="en-US" sz="2400" i="1" u="none" strike="noStrike" dirty="0">
                  <a:solidFill>
                    <a:srgbClr val="000000"/>
                  </a:solidFill>
                  <a:latin typeface="Lato Light Italics"/>
                  <a:ea typeface="Lato Light Italics"/>
                  <a:cs typeface="Lato Light Italics"/>
                  <a:sym typeface="Lato Light Italics"/>
                </a:rPr>
                <a:t>.</a:t>
              </a:r>
            </a:p>
          </p:txBody>
        </p:sp>
      </p:grpSp>
      <p:sp>
        <p:nvSpPr>
          <p:cNvPr id="6" name="TextBox 6"/>
          <p:cNvSpPr txBox="1"/>
          <p:nvPr/>
        </p:nvSpPr>
        <p:spPr>
          <a:xfrm>
            <a:off x="1028700" y="3854269"/>
            <a:ext cx="4287690"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vieses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IA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são</a:t>
            </a:r>
            <a:r>
              <a:rPr lang="en-US" sz="2400" u="none" strike="noStrike" dirty="0">
                <a:solidFill>
                  <a:srgbClr val="000000"/>
                </a:solidFill>
                <a:latin typeface="Lato Light"/>
                <a:ea typeface="Lato Light"/>
                <a:cs typeface="Lato Light"/>
                <a:sym typeface="Lato Light"/>
              </a:rPr>
              <a:t> um "</a:t>
            </a:r>
            <a:r>
              <a:rPr lang="en-US" sz="2400" u="none" strike="noStrike" dirty="0" err="1">
                <a:solidFill>
                  <a:srgbClr val="000000"/>
                </a:solidFill>
                <a:latin typeface="Lato Light"/>
                <a:ea typeface="Lato Light"/>
                <a:cs typeface="Lato Light"/>
                <a:sym typeface="Lato Light"/>
              </a:rPr>
              <a:t>fracasso</a:t>
            </a:r>
            <a:r>
              <a:rPr lang="en-US" sz="2400" u="none" strike="noStrike" dirty="0">
                <a:solidFill>
                  <a:srgbClr val="000000"/>
                </a:solidFill>
                <a:latin typeface="Lato Light"/>
                <a:ea typeface="Lato Light"/>
                <a:cs typeface="Lato Light"/>
                <a:sym typeface="Lato Light"/>
              </a:rPr>
              <a:t>", mas </a:t>
            </a:r>
            <a:r>
              <a:rPr lang="en-US" sz="2400" u="none" strike="noStrike" dirty="0" err="1">
                <a:solidFill>
                  <a:srgbClr val="000000"/>
                </a:solidFill>
                <a:latin typeface="Lato Light"/>
                <a:ea typeface="Lato Light"/>
                <a:cs typeface="Lato Light"/>
                <a:sym typeface="Lato Light"/>
              </a:rPr>
              <a:t>muitas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vezes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dados e as </a:t>
            </a:r>
            <a:r>
              <a:rPr lang="en-US" sz="2400" u="none" strike="noStrike" dirty="0" err="1">
                <a:solidFill>
                  <a:srgbClr val="000000"/>
                </a:solidFill>
                <a:latin typeface="Lato Light"/>
                <a:ea typeface="Lato Light"/>
                <a:cs typeface="Lato Light"/>
                <a:sym typeface="Lato Light"/>
              </a:rPr>
              <a:t>pessoas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envolvidas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criação</a:t>
            </a:r>
            <a:r>
              <a:rPr lang="en-US" sz="2400" u="none" strike="noStrike" dirty="0">
                <a:solidFill>
                  <a:srgbClr val="000000"/>
                </a:solidFill>
                <a:latin typeface="Lato Light"/>
                <a:ea typeface="Lato Light"/>
                <a:cs typeface="Lato Light"/>
                <a:sym typeface="Lato Light"/>
              </a:rPr>
              <a:t>.</a:t>
            </a:r>
          </a:p>
        </p:txBody>
      </p:sp>
      <p:grpSp>
        <p:nvGrpSpPr>
          <p:cNvPr id="7" name="Group 7"/>
          <p:cNvGrpSpPr/>
          <p:nvPr/>
        </p:nvGrpSpPr>
        <p:grpSpPr>
          <a:xfrm>
            <a:off x="1028700" y="1028700"/>
            <a:ext cx="16069904" cy="1012622"/>
            <a:chOff x="0" y="0"/>
            <a:chExt cx="21426538" cy="1350162"/>
          </a:xfrm>
        </p:grpSpPr>
        <p:sp>
          <p:nvSpPr>
            <p:cNvPr id="8" name="Freeform 8"/>
            <p:cNvSpPr/>
            <p:nvPr/>
          </p:nvSpPr>
          <p:spPr>
            <a:xfrm>
              <a:off x="0" y="0"/>
              <a:ext cx="21426536" cy="1350159"/>
            </a:xfrm>
            <a:custGeom>
              <a:avLst/>
              <a:gdLst/>
              <a:ahLst/>
              <a:cxnLst/>
              <a:rect l="l" t="t" r="r" b="b"/>
              <a:pathLst>
                <a:path w="21426536" h="1350159">
                  <a:moveTo>
                    <a:pt x="0" y="0"/>
                  </a:moveTo>
                  <a:lnTo>
                    <a:pt x="21426536" y="0"/>
                  </a:lnTo>
                  <a:lnTo>
                    <a:pt x="21426536" y="1350159"/>
                  </a:lnTo>
                  <a:lnTo>
                    <a:pt x="0" y="1350159"/>
                  </a:lnTo>
                  <a:close/>
                </a:path>
              </a:pathLst>
            </a:custGeom>
            <a:blipFill>
              <a:blip r:embed="rId4">
                <a:alphaModFix amt="0"/>
              </a:blip>
              <a:stretch>
                <a:fillRect t="-265519" b="-252921"/>
              </a:stretch>
            </a:blipFill>
          </p:spPr>
          <p:txBody>
            <a:bodyPr/>
            <a:lstStyle/>
            <a:p>
              <a:endParaRPr lang="es-ES"/>
            </a:p>
          </p:txBody>
        </p:sp>
        <p:sp>
          <p:nvSpPr>
            <p:cNvPr id="9" name="TextBox 9"/>
            <p:cNvSpPr txBox="1"/>
            <p:nvPr/>
          </p:nvSpPr>
          <p:spPr>
            <a:xfrm>
              <a:off x="0" y="9525"/>
              <a:ext cx="21426538"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EQUIDADE ALGORÍTMICA: IDENTIFICANDO E MITIGANDO VIÉS</a:t>
              </a:r>
            </a:p>
          </p:txBody>
        </p:sp>
      </p:grpSp>
      <p:sp>
        <p:nvSpPr>
          <p:cNvPr id="10" name="TextBox 10"/>
          <p:cNvSpPr txBox="1"/>
          <p:nvPr/>
        </p:nvSpPr>
        <p:spPr>
          <a:xfrm>
            <a:off x="1028700" y="3158844"/>
            <a:ext cx="5393436"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As </a:t>
            </a:r>
            <a:r>
              <a:rPr lang="en-US" sz="2400" b="1" u="none" strike="noStrike" dirty="0" err="1">
                <a:solidFill>
                  <a:srgbClr val="000000"/>
                </a:solidFill>
                <a:latin typeface="Lato Bold"/>
                <a:ea typeface="Lato Bold"/>
                <a:cs typeface="Lato Bold"/>
                <a:sym typeface="Lato Bold"/>
              </a:rPr>
              <a:t>raízes</a:t>
            </a:r>
            <a:r>
              <a:rPr lang="en-US" sz="2400" b="1" u="none" strike="noStrike" dirty="0">
                <a:solidFill>
                  <a:srgbClr val="000000"/>
                </a:solidFill>
                <a:latin typeface="Lato Bold"/>
                <a:ea typeface="Lato Bold"/>
                <a:cs typeface="Lato Bold"/>
                <a:sym typeface="Lato Bold"/>
              </a:rPr>
              <a:t> do </a:t>
            </a:r>
            <a:r>
              <a:rPr lang="en-US" sz="2400" b="1" u="none" strike="noStrike" dirty="0" err="1">
                <a:solidFill>
                  <a:srgbClr val="000000"/>
                </a:solidFill>
                <a:latin typeface="Lato Bold"/>
                <a:ea typeface="Lato Bold"/>
                <a:cs typeface="Lato Bold"/>
                <a:sym typeface="Lato Bold"/>
              </a:rPr>
              <a:t>viés</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na</a:t>
            </a:r>
            <a:r>
              <a:rPr lang="en-US" sz="2400" b="1" u="none" strike="noStrike" dirty="0">
                <a:solidFill>
                  <a:srgbClr val="000000"/>
                </a:solidFill>
                <a:latin typeface="Lato Bold"/>
                <a:ea typeface="Lato Bold"/>
                <a:cs typeface="Lato Bold"/>
                <a:sym typeface="Lato Bold"/>
              </a:rPr>
              <a:t> IA</a:t>
            </a:r>
          </a:p>
        </p:txBody>
      </p:sp>
      <p:sp>
        <p:nvSpPr>
          <p:cNvPr id="11" name="TextBox 11"/>
          <p:cNvSpPr txBox="1"/>
          <p:nvPr/>
        </p:nvSpPr>
        <p:spPr>
          <a:xfrm>
            <a:off x="6240661" y="5359119"/>
            <a:ext cx="11018639"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Viéses de projeto: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Isso acontece quando as perspectivas ou suposições culturais dos desenvolvedores influenciam o software. Por exemplo, uma ferramenta pode priorizar "notas em testes padronizados" em detrimento da "experiência prática em laboratório" porque os desenvolvedores atribuem maior valor às métricas acadêmicas tradicionais do que às profissionais.</a:t>
            </a:r>
          </a:p>
        </p:txBody>
      </p:sp>
      <p:sp>
        <p:nvSpPr>
          <p:cNvPr id="12" name="TextBox 12"/>
          <p:cNvSpPr txBox="1"/>
          <p:nvPr/>
        </p:nvSpPr>
        <p:spPr>
          <a:xfrm>
            <a:off x="6240661" y="3158844"/>
            <a:ext cx="11018639"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err="1">
                <a:solidFill>
                  <a:srgbClr val="FE635B"/>
                </a:solidFill>
                <a:latin typeface="Lato Bold"/>
                <a:ea typeface="Lato Bold"/>
                <a:cs typeface="Lato Bold"/>
                <a:sym typeface="Lato Bold"/>
              </a:rPr>
              <a:t>Distorção</a:t>
            </a:r>
            <a:r>
              <a:rPr lang="en-US" sz="2400" b="1" u="none" strike="noStrike" dirty="0">
                <a:solidFill>
                  <a:srgbClr val="FE635B"/>
                </a:solidFill>
                <a:latin typeface="Lato Bold"/>
                <a:ea typeface="Lato Bold"/>
                <a:cs typeface="Lato Bold"/>
                <a:sym typeface="Lato Bold"/>
              </a:rPr>
              <a:t> de dados: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aprende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observando</a:t>
            </a:r>
            <a:r>
              <a:rPr lang="en-US" sz="2400" u="none" strike="noStrike" dirty="0">
                <a:solidFill>
                  <a:srgbClr val="000000"/>
                </a:solidFill>
                <a:latin typeface="Lato Light"/>
                <a:ea typeface="Lato Light"/>
                <a:cs typeface="Lato Light"/>
                <a:sym typeface="Lato Light"/>
              </a:rPr>
              <a:t> o passado. Se um conjunto de dados de </a:t>
            </a:r>
            <a:r>
              <a:rPr lang="en-US" sz="2400" u="none" strike="noStrike" dirty="0" err="1">
                <a:solidFill>
                  <a:srgbClr val="000000"/>
                </a:solidFill>
                <a:latin typeface="Lato Light"/>
                <a:ea typeface="Lato Light"/>
                <a:cs typeface="Lato Light"/>
                <a:sym typeface="Lato Light"/>
              </a:rPr>
              <a:t>treinamento</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Engenheiros</a:t>
            </a:r>
            <a:r>
              <a:rPr lang="en-US" sz="2400" u="none" strike="noStrike" dirty="0">
                <a:solidFill>
                  <a:srgbClr val="000000"/>
                </a:solidFill>
                <a:latin typeface="Lato Light"/>
                <a:ea typeface="Lato Light"/>
                <a:cs typeface="Lato Light"/>
                <a:sym typeface="Lato Light"/>
              </a:rPr>
              <a:t> de Sucesso" </a:t>
            </a:r>
            <a:r>
              <a:rPr lang="en-US" sz="2400" u="none" strike="noStrike" dirty="0" err="1">
                <a:solidFill>
                  <a:srgbClr val="000000"/>
                </a:solidFill>
                <a:latin typeface="Lato Light"/>
                <a:ea typeface="Lato Light"/>
                <a:cs typeface="Lato Light"/>
                <a:sym typeface="Lato Light"/>
              </a:rPr>
              <a:t>contiver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predominantemente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currículos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masculinos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devido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tendências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históricas</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setor</a:t>
            </a:r>
            <a:r>
              <a:rPr lang="en-US" sz="2400" u="none" strike="noStrike" dirty="0">
                <a:solidFill>
                  <a:srgbClr val="000000"/>
                </a:solidFill>
                <a:latin typeface="Lato Light"/>
                <a:ea typeface="Lato Light"/>
                <a:cs typeface="Lato Light"/>
                <a:sym typeface="Lato Light"/>
              </a:rPr>
              <a:t>, a IA </a:t>
            </a:r>
            <a:r>
              <a:rPr lang="en-US" sz="2400" u="none" strike="noStrike" dirty="0" err="1">
                <a:solidFill>
                  <a:srgbClr val="000000"/>
                </a:solidFill>
                <a:latin typeface="Lato Light"/>
                <a:ea typeface="Lato Light"/>
                <a:cs typeface="Lato Light"/>
                <a:sym typeface="Lato Light"/>
              </a:rPr>
              <a:t>aprenderá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ser </a:t>
            </a:r>
            <a:r>
              <a:rPr lang="en-US" sz="2400" u="none" strike="noStrike" dirty="0" err="1">
                <a:solidFill>
                  <a:srgbClr val="000000"/>
                </a:solidFill>
                <a:latin typeface="Lato Light"/>
                <a:ea typeface="Lato Light"/>
                <a:cs typeface="Lato Light"/>
                <a:sym typeface="Lato Light"/>
              </a:rPr>
              <a:t>homem</a:t>
            </a:r>
            <a:r>
              <a:rPr lang="en-US" sz="2400" u="none" strike="noStrike" dirty="0">
                <a:solidFill>
                  <a:srgbClr val="000000"/>
                </a:solidFill>
                <a:latin typeface="Lato Light"/>
                <a:ea typeface="Lato Light"/>
                <a:cs typeface="Lato Light"/>
                <a:sym typeface="Lato Light"/>
              </a:rPr>
              <a:t> é um "</a:t>
            </a:r>
            <a:r>
              <a:rPr lang="en-US" sz="2400" u="none" strike="noStrike" dirty="0" err="1">
                <a:solidFill>
                  <a:srgbClr val="000000"/>
                </a:solidFill>
                <a:latin typeface="Lato Light"/>
                <a:ea typeface="Lato Light"/>
                <a:cs typeface="Lato Light"/>
                <a:sym typeface="Lato Light"/>
              </a:rPr>
              <a:t>fator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sucesso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penalizará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candidatas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mulheres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41" r="-58850"/>
              </a:stretch>
            </a:blipFill>
          </p:spPr>
          <p:txBody>
            <a:bodyPr/>
            <a:lstStyle/>
            <a:p>
              <a:endParaRPr lang="es-ES"/>
            </a:p>
          </p:txBody>
        </p:sp>
      </p:grpSp>
      <p:grpSp>
        <p:nvGrpSpPr>
          <p:cNvPr id="4" name="Group 4"/>
          <p:cNvGrpSpPr/>
          <p:nvPr/>
        </p:nvGrpSpPr>
        <p:grpSpPr>
          <a:xfrm>
            <a:off x="1028700" y="1028700"/>
            <a:ext cx="8359140" cy="1012622"/>
            <a:chOff x="0" y="0"/>
            <a:chExt cx="11145520" cy="1350162"/>
          </a:xfrm>
        </p:grpSpPr>
        <p:sp>
          <p:nvSpPr>
            <p:cNvPr id="5" name="Freeform 5"/>
            <p:cNvSpPr/>
            <p:nvPr/>
          </p:nvSpPr>
          <p:spPr>
            <a:xfrm>
              <a:off x="0" y="0"/>
              <a:ext cx="11145522" cy="1350159"/>
            </a:xfrm>
            <a:custGeom>
              <a:avLst/>
              <a:gdLst/>
              <a:ahLst/>
              <a:cxnLst/>
              <a:rect l="l" t="t" r="r" b="b"/>
              <a:pathLst>
                <a:path w="11145522" h="1350159">
                  <a:moveTo>
                    <a:pt x="0" y="0"/>
                  </a:moveTo>
                  <a:lnTo>
                    <a:pt x="11145522" y="0"/>
                  </a:lnTo>
                  <a:lnTo>
                    <a:pt x="11145522" y="1350159"/>
                  </a:lnTo>
                  <a:lnTo>
                    <a:pt x="0" y="1350159"/>
                  </a:lnTo>
                  <a:close/>
                </a:path>
              </a:pathLst>
            </a:custGeom>
            <a:blipFill>
              <a:blip r:embed="rId5">
                <a:alphaModFix amt="0"/>
              </a:blip>
              <a:stretch>
                <a:fillRect t="-117147" b="-104549"/>
              </a:stretch>
            </a:blipFill>
          </p:spPr>
          <p:txBody>
            <a:bodyPr/>
            <a:lstStyle/>
            <a:p>
              <a:endParaRPr lang="es-ES"/>
            </a:p>
          </p:txBody>
        </p:sp>
        <p:sp>
          <p:nvSpPr>
            <p:cNvPr id="6" name="TextBox 6"/>
            <p:cNvSpPr txBox="1"/>
            <p:nvPr/>
          </p:nvSpPr>
          <p:spPr>
            <a:xfrm>
              <a:off x="0" y="9525"/>
              <a:ext cx="11145520"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IMPACTO NO TREINAMENTO CET</a:t>
              </a:r>
            </a:p>
          </p:txBody>
        </p:sp>
      </p:grpSp>
      <p:sp>
        <p:nvSpPr>
          <p:cNvPr id="7" name="TextBox 7"/>
          <p:cNvSpPr txBox="1"/>
          <p:nvPr/>
        </p:nvSpPr>
        <p:spPr>
          <a:xfrm>
            <a:off x="1035691" y="6153489"/>
            <a:ext cx="8869773" cy="25336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Estudo de Caso (Guia):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Um sistema de recomendação de carreira baseado em inteligência artificial recomenda sistematicamente vagas no "setor de serviços" para pessoas que não são falantes nativas do idioma, independentemente de suas altas pontuações em testes técnicos ou matemáticos, porque interpreta as barreiras linguísticas como falta de aptidão técnica.</a:t>
            </a:r>
          </a:p>
        </p:txBody>
      </p:sp>
      <p:sp>
        <p:nvSpPr>
          <p:cNvPr id="8" name="TextBox 8"/>
          <p:cNvSpPr txBox="1"/>
          <p:nvPr/>
        </p:nvSpPr>
        <p:spPr>
          <a:xfrm>
            <a:off x="1035691" y="3569753"/>
            <a:ext cx="8722340"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FE635B"/>
                </a:solidFill>
                <a:latin typeface="Lato Bold"/>
                <a:ea typeface="Lato Bold"/>
                <a:cs typeface="Lato Bold"/>
                <a:sym typeface="Lato Bold"/>
              </a:rPr>
              <a:t>O </a:t>
            </a:r>
            <a:r>
              <a:rPr lang="en-US" sz="2400" b="1" u="none" strike="noStrike" dirty="0" err="1">
                <a:solidFill>
                  <a:srgbClr val="FE635B"/>
                </a:solidFill>
                <a:latin typeface="Lato Bold"/>
                <a:ea typeface="Lato Bold"/>
                <a:cs typeface="Lato Bold"/>
                <a:sym typeface="Lato Bold"/>
              </a:rPr>
              <a:t>efeito</a:t>
            </a:r>
            <a:r>
              <a:rPr lang="en-US" sz="2400" b="1" u="none" strike="noStrike" dirty="0">
                <a:solidFill>
                  <a:srgbClr val="FE635B"/>
                </a:solidFill>
                <a:latin typeface="Lato Bold"/>
                <a:ea typeface="Lato Bold"/>
                <a:cs typeface="Lato Bold"/>
                <a:sym typeface="Lato Bold"/>
              </a:rPr>
              <a:t> de </a:t>
            </a:r>
            <a:r>
              <a:rPr lang="en-US" sz="2400" b="1" u="none" strike="noStrike" dirty="0" err="1">
                <a:solidFill>
                  <a:srgbClr val="FE635B"/>
                </a:solidFill>
                <a:latin typeface="Lato Bold"/>
                <a:ea typeface="Lato Bold"/>
                <a:cs typeface="Lato Bold"/>
                <a:sym typeface="Lato Bold"/>
              </a:rPr>
              <a:t>amplificação</a:t>
            </a:r>
            <a:r>
              <a:rPr lang="en-US" sz="2400" b="1" u="none" strike="noStrike" dirty="0">
                <a:solidFill>
                  <a:srgbClr val="FE635B"/>
                </a:solidFill>
                <a:latin typeface="Lato Bold"/>
                <a:ea typeface="Lato Bold"/>
                <a:cs typeface="Lato Bold"/>
                <a:sym typeface="Lato Bold"/>
              </a:rPr>
              <a:t>: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apenas</a:t>
            </a:r>
            <a:r>
              <a:rPr lang="en-US" sz="2400" u="none" strike="noStrike" dirty="0">
                <a:solidFill>
                  <a:srgbClr val="000000"/>
                </a:solidFill>
                <a:latin typeface="Lato Light"/>
                <a:ea typeface="Lato Light"/>
                <a:cs typeface="Lato Light"/>
                <a:sym typeface="Lato Light"/>
              </a:rPr>
              <a:t> replica </a:t>
            </a:r>
            <a:r>
              <a:rPr lang="en-US" sz="2400" u="none" strike="noStrike" dirty="0" err="1">
                <a:solidFill>
                  <a:srgbClr val="000000"/>
                </a:solidFill>
                <a:latin typeface="Lato Light"/>
                <a:ea typeface="Lato Light"/>
                <a:cs typeface="Lato Light"/>
                <a:sym typeface="Lato Light"/>
              </a:rPr>
              <a:t>preconceitos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amplifica</a:t>
            </a:r>
            <a:r>
              <a:rPr lang="en-US" sz="2400" u="none" strike="noStrike" dirty="0">
                <a:solidFill>
                  <a:srgbClr val="000000"/>
                </a:solidFill>
                <a:latin typeface="Lato Light"/>
                <a:ea typeface="Lato Light"/>
                <a:cs typeface="Lato Light"/>
                <a:sym typeface="Lato Light"/>
              </a:rPr>
              <a:t>. Um </a:t>
            </a:r>
            <a:r>
              <a:rPr lang="en-US" sz="2400" u="none" strike="noStrike" dirty="0" err="1">
                <a:solidFill>
                  <a:srgbClr val="000000"/>
                </a:solidFill>
                <a:latin typeface="Lato Light"/>
                <a:ea typeface="Lato Light"/>
                <a:cs typeface="Lato Light"/>
                <a:sym typeface="Lato Light"/>
              </a:rPr>
              <a:t>recrutador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humano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ter um </a:t>
            </a:r>
            <a:r>
              <a:rPr lang="en-US" sz="2400" u="none" strike="noStrike" dirty="0" err="1">
                <a:solidFill>
                  <a:srgbClr val="000000"/>
                </a:solidFill>
                <a:latin typeface="Lato Light"/>
                <a:ea typeface="Lato Light"/>
                <a:cs typeface="Lato Light"/>
                <a:sym typeface="Lato Light"/>
              </a:rPr>
              <a:t>leve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viés</a:t>
            </a:r>
            <a:r>
              <a:rPr lang="en-US" sz="2400" u="none" strike="noStrike" dirty="0">
                <a:solidFill>
                  <a:srgbClr val="000000"/>
                </a:solidFill>
                <a:latin typeface="Lato Light"/>
                <a:ea typeface="Lato Light"/>
                <a:cs typeface="Lato Light"/>
                <a:sym typeface="Lato Light"/>
              </a:rPr>
              <a:t>, mas a IA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eliminar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automaticamente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milhares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candidatos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qualificados</a:t>
            </a:r>
            <a:r>
              <a:rPr lang="en-US" sz="2400" u="none" strike="noStrike" dirty="0">
                <a:solidFill>
                  <a:srgbClr val="000000"/>
                </a:solidFill>
                <a:latin typeface="Lato Light"/>
                <a:ea typeface="Lato Light"/>
                <a:cs typeface="Lato Light"/>
                <a:sym typeface="Lato Light"/>
              </a:rPr>
              <a:t> de um </a:t>
            </a:r>
            <a:r>
              <a:rPr lang="en-US" sz="2400" u="none" strike="noStrike" dirty="0" err="1">
                <a:solidFill>
                  <a:srgbClr val="000000"/>
                </a:solidFill>
                <a:latin typeface="Lato Light"/>
                <a:ea typeface="Lato Light"/>
                <a:cs typeface="Lato Light"/>
                <a:sym typeface="Lato Light"/>
              </a:rPr>
              <a:t>determinado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demográfico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segundos</a:t>
            </a:r>
            <a:r>
              <a:rPr lang="en-US" sz="2400" u="none" strike="noStrike" dirty="0">
                <a:solidFill>
                  <a:srgbClr val="000000"/>
                </a:solidFill>
                <a:latin typeface="Lato Light"/>
                <a:ea typeface="Lato Light"/>
                <a:cs typeface="Lato Light"/>
                <a:sym typeface="Lato Light"/>
              </a:rPr>
              <a:t>.</a:t>
            </a:r>
          </a:p>
        </p:txBody>
      </p:sp>
      <p:sp>
        <p:nvSpPr>
          <p:cNvPr id="9" name="TextBox 9"/>
          <p:cNvSpPr txBox="1"/>
          <p:nvPr/>
        </p:nvSpPr>
        <p:spPr>
          <a:xfrm>
            <a:off x="1028700" y="2259297"/>
            <a:ext cx="9109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No campo do ensino profissional e técnico, os preconceitos podem ter consequências imediatas na trajetória profissional do aluno:</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619992" y="849348"/>
            <a:ext cx="8639308" cy="1650797"/>
            <a:chOff x="0" y="0"/>
            <a:chExt cx="11519078" cy="2201062"/>
          </a:xfrm>
        </p:grpSpPr>
        <p:sp>
          <p:nvSpPr>
            <p:cNvPr id="3" name="Freeform 3"/>
            <p:cNvSpPr/>
            <p:nvPr/>
          </p:nvSpPr>
          <p:spPr>
            <a:xfrm>
              <a:off x="0" y="0"/>
              <a:ext cx="11519080" cy="2201060"/>
            </a:xfrm>
            <a:custGeom>
              <a:avLst/>
              <a:gdLst/>
              <a:ahLst/>
              <a:cxnLst/>
              <a:rect l="l" t="t" r="r" b="b"/>
              <a:pathLst>
                <a:path w="11519080" h="2201060">
                  <a:moveTo>
                    <a:pt x="0" y="0"/>
                  </a:moveTo>
                  <a:lnTo>
                    <a:pt x="11519080" y="0"/>
                  </a:lnTo>
                  <a:lnTo>
                    <a:pt x="11519080" y="2201060"/>
                  </a:lnTo>
                  <a:lnTo>
                    <a:pt x="0" y="2201060"/>
                  </a:lnTo>
                  <a:close/>
                </a:path>
              </a:pathLst>
            </a:custGeom>
            <a:blipFill>
              <a:blip r:embed="rId4">
                <a:alphaModFix amt="0"/>
              </a:blip>
              <a:stretch>
                <a:fillRect t="-68229" r="7687" b="-20039"/>
              </a:stretch>
            </a:blipFill>
          </p:spPr>
          <p:txBody>
            <a:bodyPr/>
            <a:lstStyle/>
            <a:p>
              <a:endParaRPr lang="es-ES"/>
            </a:p>
          </p:txBody>
        </p:sp>
        <p:sp>
          <p:nvSpPr>
            <p:cNvPr id="4" name="TextBox 4"/>
            <p:cNvSpPr txBox="1"/>
            <p:nvPr/>
          </p:nvSpPr>
          <p:spPr>
            <a:xfrm>
              <a:off x="0" y="9525"/>
              <a:ext cx="11519078" cy="2191537"/>
            </a:xfrm>
            <a:prstGeom prst="rect">
              <a:avLst/>
            </a:prstGeom>
          </p:spPr>
          <p:txBody>
            <a:bodyPr lIns="0" tIns="0" rIns="0" bIns="0" rtlCol="0" anchor="ctr"/>
            <a:lstStyle/>
            <a:p>
              <a:pPr marL="0" lvl="0" indent="0" algn="l">
                <a:lnSpc>
                  <a:spcPts val="5040"/>
                </a:lnSpc>
                <a:spcBef>
                  <a:spcPct val="0"/>
                </a:spcBef>
              </a:pPr>
              <a:r>
                <a:rPr lang="en-US" sz="4200" u="none" strike="noStrike" dirty="0" err="1">
                  <a:solidFill>
                    <a:srgbClr val="000000"/>
                  </a:solidFill>
                  <a:latin typeface="Oswald"/>
                  <a:ea typeface="Oswald"/>
                  <a:cs typeface="Oswald"/>
                  <a:sym typeface="Oswald"/>
                </a:rPr>
                <a:t>Análise</a:t>
              </a:r>
              <a:r>
                <a:rPr lang="en-US" sz="4200" u="none" strike="noStrike" dirty="0">
                  <a:solidFill>
                    <a:srgbClr val="000000"/>
                  </a:solidFill>
                  <a:latin typeface="Oswald"/>
                  <a:ea typeface="Oswald"/>
                  <a:cs typeface="Oswald"/>
                  <a:sym typeface="Oswald"/>
                </a:rPr>
                <a:t> do </a:t>
              </a:r>
              <a:r>
                <a:rPr lang="en-US" sz="4200" u="none" strike="noStrike" dirty="0" err="1">
                  <a:solidFill>
                    <a:srgbClr val="000000"/>
                  </a:solidFill>
                  <a:latin typeface="Oswald"/>
                  <a:ea typeface="Oswald"/>
                  <a:cs typeface="Oswald"/>
                  <a:sym typeface="Oswald"/>
                </a:rPr>
                <a:t>Patrimônio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Líquido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Métodos</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Práticos</a:t>
              </a:r>
              <a:endParaRPr lang="en-US" sz="4200" u="none" strike="noStrike" dirty="0">
                <a:solidFill>
                  <a:srgbClr val="000000"/>
                </a:solidFill>
                <a:latin typeface="Oswald"/>
                <a:ea typeface="Oswald"/>
                <a:cs typeface="Oswald"/>
                <a:sym typeface="Oswald"/>
              </a:endParaRPr>
            </a:p>
          </p:txBody>
        </p:sp>
      </p:grpSp>
      <p:sp>
        <p:nvSpPr>
          <p:cNvPr id="5" name="TextBox 5"/>
          <p:cNvSpPr txBox="1"/>
          <p:nvPr/>
        </p:nvSpPr>
        <p:spPr>
          <a:xfrm>
            <a:off x="8619992" y="2928770"/>
            <a:ext cx="863930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Como formador de CVET, você deve atuar como a primeira linha de defesa contra ferramentas discriminatórias.</a:t>
            </a:r>
          </a:p>
        </p:txBody>
      </p:sp>
      <p:sp>
        <p:nvSpPr>
          <p:cNvPr id="6" name="TextBox 6"/>
          <p:cNvSpPr txBox="1"/>
          <p:nvPr/>
        </p:nvSpPr>
        <p:spPr>
          <a:xfrm>
            <a:off x="8646905" y="4195403"/>
            <a:ext cx="8612395" cy="21717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Dados de entrada para testes de estresse: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Antes de implementar uma ferramenta, é uma boa ideia introduzir uma série de "perfis de teste" (por exemplo, um estudante jovem, alguém que muda de carreira aos 50 anos, um estudante com deficiência) com habilidades idênticas para verificar se a IA produz resultados diferentes.</a:t>
            </a:r>
          </a:p>
        </p:txBody>
      </p:sp>
      <p:sp>
        <p:nvSpPr>
          <p:cNvPr id="7" name="TextBox 7"/>
          <p:cNvSpPr txBox="1"/>
          <p:nvPr/>
        </p:nvSpPr>
        <p:spPr>
          <a:xfrm>
            <a:off x="8646905" y="6910028"/>
            <a:ext cx="8612395" cy="14478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Equidade através do design: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Escolha "Ferramentas Transparentes": um software que permite visualizar quais fatores (idade, localização geográfica, qualificações) têm maior peso no processo de tomada de decisão.</a:t>
            </a:r>
          </a:p>
        </p:txBody>
      </p:sp>
      <p:grpSp>
        <p:nvGrpSpPr>
          <p:cNvPr id="8" name="Group 8"/>
          <p:cNvGrpSpPr/>
          <p:nvPr/>
        </p:nvGrpSpPr>
        <p:grpSpPr>
          <a:xfrm>
            <a:off x="0" y="9525"/>
            <a:ext cx="8215312" cy="10277475"/>
            <a:chOff x="0" y="0"/>
            <a:chExt cx="10953750" cy="13703300"/>
          </a:xfrm>
        </p:grpSpPr>
        <p:sp>
          <p:nvSpPr>
            <p:cNvPr id="9" name="Freeform 9"/>
            <p:cNvSpPr/>
            <p:nvPr/>
          </p:nvSpPr>
          <p:spPr>
            <a:xfrm>
              <a:off x="0" y="0"/>
              <a:ext cx="10953750" cy="13703300"/>
            </a:xfrm>
            <a:custGeom>
              <a:avLst/>
              <a:gdLst/>
              <a:ahLst/>
              <a:cxnLst/>
              <a:rect l="l" t="t" r="r" b="b"/>
              <a:pathLst>
                <a:path w="10953750" h="13703300">
                  <a:moveTo>
                    <a:pt x="0" y="0"/>
                  </a:moveTo>
                  <a:lnTo>
                    <a:pt x="10953750" y="0"/>
                  </a:lnTo>
                  <a:lnTo>
                    <a:pt x="10953750" y="13703300"/>
                  </a:lnTo>
                  <a:lnTo>
                    <a:pt x="0" y="13703300"/>
                  </a:lnTo>
                  <a:lnTo>
                    <a:pt x="0" y="0"/>
                  </a:lnTo>
                  <a:close/>
                </a:path>
              </a:pathLst>
            </a:custGeom>
            <a:blipFill>
              <a:blip r:embed="rId5"/>
              <a:stretch>
                <a:fillRect l="-61200" r="-6120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48514" y="2898129"/>
            <a:ext cx="6240584" cy="4548759"/>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UNIDADE 3: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INTELIGÊNCIA ARTIFICIAL CENTRADA NO SER HUMANO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93691" y="0"/>
            <a:ext cx="8794309" cy="10287000"/>
            <a:chOff x="0" y="0"/>
            <a:chExt cx="11725745" cy="13716000"/>
          </a:xfrm>
        </p:grpSpPr>
        <p:sp>
          <p:nvSpPr>
            <p:cNvPr id="3" name="Freeform 3"/>
            <p:cNvSpPr/>
            <p:nvPr/>
          </p:nvSpPr>
          <p:spPr>
            <a:xfrm>
              <a:off x="0" y="0"/>
              <a:ext cx="11725783" cy="13716000"/>
            </a:xfrm>
            <a:custGeom>
              <a:avLst/>
              <a:gdLst/>
              <a:ahLst/>
              <a:cxnLst/>
              <a:rect l="l" t="t" r="r" b="b"/>
              <a:pathLst>
                <a:path w="11725783" h="13716000">
                  <a:moveTo>
                    <a:pt x="0" y="0"/>
                  </a:moveTo>
                  <a:lnTo>
                    <a:pt x="11725783" y="0"/>
                  </a:lnTo>
                  <a:lnTo>
                    <a:pt x="11725783" y="13716000"/>
                  </a:lnTo>
                  <a:lnTo>
                    <a:pt x="0" y="13716000"/>
                  </a:lnTo>
                  <a:lnTo>
                    <a:pt x="0" y="0"/>
                  </a:lnTo>
                  <a:close/>
                </a:path>
              </a:pathLst>
            </a:custGeom>
            <a:blipFill>
              <a:blip r:embed="rId4"/>
              <a:stretch>
                <a:fillRect l="-52083" r="-55868"/>
              </a:stretch>
            </a:blipFill>
          </p:spPr>
          <p:txBody>
            <a:bodyPr/>
            <a:lstStyle/>
            <a:p>
              <a:endParaRPr lang="es-ES"/>
            </a:p>
          </p:txBody>
        </p:sp>
      </p:grpSp>
      <p:grpSp>
        <p:nvGrpSpPr>
          <p:cNvPr id="4" name="Group 4"/>
          <p:cNvGrpSpPr/>
          <p:nvPr/>
        </p:nvGrpSpPr>
        <p:grpSpPr>
          <a:xfrm>
            <a:off x="1028700" y="3369183"/>
            <a:ext cx="8227905" cy="723469"/>
            <a:chOff x="0" y="0"/>
            <a:chExt cx="10970539" cy="964626"/>
          </a:xfrm>
        </p:grpSpPr>
        <p:sp>
          <p:nvSpPr>
            <p:cNvPr id="5" name="Freeform 5"/>
            <p:cNvSpPr/>
            <p:nvPr/>
          </p:nvSpPr>
          <p:spPr>
            <a:xfrm>
              <a:off x="0" y="0"/>
              <a:ext cx="10970537" cy="964623"/>
            </a:xfrm>
            <a:custGeom>
              <a:avLst/>
              <a:gdLst/>
              <a:ahLst/>
              <a:cxnLst/>
              <a:rect l="l" t="t" r="r" b="b"/>
              <a:pathLst>
                <a:path w="10970537" h="964623">
                  <a:moveTo>
                    <a:pt x="0" y="0"/>
                  </a:moveTo>
                  <a:lnTo>
                    <a:pt x="10970537" y="0"/>
                  </a:lnTo>
                  <a:lnTo>
                    <a:pt x="10970537" y="964623"/>
                  </a:lnTo>
                  <a:lnTo>
                    <a:pt x="0" y="964623"/>
                  </a:lnTo>
                  <a:close/>
                </a:path>
              </a:pathLst>
            </a:custGeom>
            <a:blipFill>
              <a:blip r:embed="rId5">
                <a:alphaModFix amt="0"/>
              </a:blip>
              <a:stretch>
                <a:fillRect t="-205242" r="-15181" b="-205243"/>
              </a:stretch>
            </a:blipFill>
          </p:spPr>
          <p:txBody>
            <a:bodyPr/>
            <a:lstStyle/>
            <a:p>
              <a:endParaRPr lang="es-ES"/>
            </a:p>
          </p:txBody>
        </p:sp>
        <p:sp>
          <p:nvSpPr>
            <p:cNvPr id="6" name="TextBox 6"/>
            <p:cNvSpPr txBox="1"/>
            <p:nvPr/>
          </p:nvSpPr>
          <p:spPr>
            <a:xfrm>
              <a:off x="0" y="0"/>
              <a:ext cx="10970539" cy="964626"/>
            </a:xfrm>
            <a:prstGeom prst="rect">
              <a:avLst/>
            </a:prstGeom>
          </p:spPr>
          <p:txBody>
            <a:bodyPr lIns="0" tIns="0" rIns="0" bIns="0" rtlCol="0" anchor="ctr"/>
            <a:lstStyle/>
            <a:p>
              <a:pPr marL="0" lvl="0" indent="0" algn="l">
                <a:lnSpc>
                  <a:spcPts val="2880"/>
                </a:lnSpc>
                <a:spcBef>
                  <a:spcPct val="0"/>
                </a:spcBef>
              </a:pPr>
              <a:r>
                <a:rPr lang="en-US" sz="2400" i="1" u="none" strike="noStrike">
                  <a:solidFill>
                    <a:srgbClr val="000000"/>
                  </a:solidFill>
                  <a:latin typeface="Lato Light Italics"/>
                  <a:ea typeface="Lato Light Italics"/>
                  <a:cs typeface="Lato Light Italics"/>
                  <a:sym typeface="Lato Light Italics"/>
                </a:rPr>
                <a:t>Objetivo: Redefinir o papel do formador como o decisor final.</a:t>
              </a:r>
            </a:p>
          </p:txBody>
        </p:sp>
      </p:grpSp>
      <p:sp>
        <p:nvSpPr>
          <p:cNvPr id="7" name="TextBox 7"/>
          <p:cNvSpPr txBox="1"/>
          <p:nvPr/>
        </p:nvSpPr>
        <p:spPr>
          <a:xfrm>
            <a:off x="1028700" y="4705485"/>
            <a:ext cx="8115300" cy="39814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A inteligência artificial centrada no ser humano (HCAI, na sigla em inglês) é uma filosofia que coloca as necessidades humanas e a ética no centro do desenvolvimento tecnológico.</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Em vez de ser o "chefe", a IA atua como um "copiloto". Ela aprimora a capacidade do instrutor de personalizar as aulas, mas nunca substitui sua empatia ou julgamento profissional.</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A HCAI garante que os alunos sintam que estão sendo ensinados por uma pessoa que entende seu contexto específico, e não por um algoritmo frio.</a:t>
            </a:r>
          </a:p>
        </p:txBody>
      </p:sp>
      <p:grpSp>
        <p:nvGrpSpPr>
          <p:cNvPr id="8" name="Group 8"/>
          <p:cNvGrpSpPr/>
          <p:nvPr/>
        </p:nvGrpSpPr>
        <p:grpSpPr>
          <a:xfrm>
            <a:off x="1028700" y="1028700"/>
            <a:ext cx="8541325" cy="2288972"/>
            <a:chOff x="0" y="0"/>
            <a:chExt cx="11388433" cy="3051962"/>
          </a:xfrm>
        </p:grpSpPr>
        <p:sp>
          <p:nvSpPr>
            <p:cNvPr id="9" name="Freeform 9"/>
            <p:cNvSpPr/>
            <p:nvPr/>
          </p:nvSpPr>
          <p:spPr>
            <a:xfrm>
              <a:off x="0" y="0"/>
              <a:ext cx="11388436" cy="3051954"/>
            </a:xfrm>
            <a:custGeom>
              <a:avLst/>
              <a:gdLst/>
              <a:ahLst/>
              <a:cxnLst/>
              <a:rect l="l" t="t" r="r" b="b"/>
              <a:pathLst>
                <a:path w="11388436" h="3051954">
                  <a:moveTo>
                    <a:pt x="0" y="0"/>
                  </a:moveTo>
                  <a:lnTo>
                    <a:pt x="11388436" y="0"/>
                  </a:lnTo>
                  <a:lnTo>
                    <a:pt x="11388436" y="3051954"/>
                  </a:lnTo>
                  <a:lnTo>
                    <a:pt x="0" y="3051954"/>
                  </a:lnTo>
                  <a:close/>
                </a:path>
              </a:pathLst>
            </a:custGeom>
            <a:blipFill>
              <a:blip r:embed="rId5">
                <a:alphaModFix amt="0"/>
              </a:blip>
              <a:stretch>
                <a:fillRect t="-53375" b="7958"/>
              </a:stretch>
            </a:blipFill>
          </p:spPr>
          <p:txBody>
            <a:bodyPr/>
            <a:lstStyle/>
            <a:p>
              <a:endParaRPr lang="es-ES"/>
            </a:p>
          </p:txBody>
        </p:sp>
        <p:sp>
          <p:nvSpPr>
            <p:cNvPr id="10" name="TextBox 10"/>
            <p:cNvSpPr txBox="1"/>
            <p:nvPr/>
          </p:nvSpPr>
          <p:spPr>
            <a:xfrm>
              <a:off x="0" y="9525"/>
              <a:ext cx="11388433" cy="30424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INTELIGÊNCIA ARTIFICIAL CENTRADA NO SER HUMANO: O MODELO DE "INTERAÇÃO HUMANA"</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7262"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"HUMAN-IN-THE-LOOP" (HITL) VS. "HUMAN-ON-THE-LOOP"</a:t>
            </a:r>
          </a:p>
        </p:txBody>
      </p:sp>
      <p:sp>
        <p:nvSpPr>
          <p:cNvPr id="3" name="TextBox 3"/>
          <p:cNvSpPr txBox="1"/>
          <p:nvPr/>
        </p:nvSpPr>
        <p:spPr>
          <a:xfrm>
            <a:off x="1036501" y="1923517"/>
            <a:ext cx="16538800" cy="411861"/>
          </a:xfrm>
          <a:prstGeom prst="rect">
            <a:avLst/>
          </a:prstGeom>
        </p:spPr>
        <p:txBody>
          <a:bodyPr lIns="0" tIns="0" rIns="0" bIns="0" rtlCol="0" anchor="t">
            <a:spAutoFit/>
          </a:bodyPr>
          <a:lstStyle/>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Compreender esses padrões ajuda os treinadores a estabelecer limites para o uso da IA.</a:t>
            </a:r>
          </a:p>
        </p:txBody>
      </p:sp>
      <p:grpSp>
        <p:nvGrpSpPr>
          <p:cNvPr id="4" name="Group 4"/>
          <p:cNvGrpSpPr/>
          <p:nvPr/>
        </p:nvGrpSpPr>
        <p:grpSpPr>
          <a:xfrm>
            <a:off x="1036501" y="2482920"/>
            <a:ext cx="7741739" cy="4510554"/>
            <a:chOff x="0" y="0"/>
            <a:chExt cx="10322319" cy="6014072"/>
          </a:xfrm>
        </p:grpSpPr>
        <p:sp>
          <p:nvSpPr>
            <p:cNvPr id="5" name="Freeform 5"/>
            <p:cNvSpPr/>
            <p:nvPr/>
          </p:nvSpPr>
          <p:spPr>
            <a:xfrm>
              <a:off x="0" y="0"/>
              <a:ext cx="10322319" cy="6014174"/>
            </a:xfrm>
            <a:custGeom>
              <a:avLst/>
              <a:gdLst/>
              <a:ahLst/>
              <a:cxnLst/>
              <a:rect l="l" t="t" r="r" b="b"/>
              <a:pathLst>
                <a:path w="10322319" h="6014174">
                  <a:moveTo>
                    <a:pt x="0" y="1002422"/>
                  </a:moveTo>
                  <a:cubicBezTo>
                    <a:pt x="0" y="448725"/>
                    <a:pt x="447296" y="0"/>
                    <a:pt x="999229" y="0"/>
                  </a:cubicBezTo>
                  <a:lnTo>
                    <a:pt x="9323090" y="0"/>
                  </a:lnTo>
                  <a:cubicBezTo>
                    <a:pt x="9874903" y="0"/>
                    <a:pt x="10322319" y="448725"/>
                    <a:pt x="10322319" y="1002422"/>
                  </a:cubicBezTo>
                  <a:lnTo>
                    <a:pt x="10322319" y="5011747"/>
                  </a:lnTo>
                  <a:cubicBezTo>
                    <a:pt x="10322319" y="5565323"/>
                    <a:pt x="9875023" y="6014174"/>
                    <a:pt x="9323090" y="6014174"/>
                  </a:cubicBezTo>
                  <a:lnTo>
                    <a:pt x="999229" y="6014174"/>
                  </a:lnTo>
                  <a:cubicBezTo>
                    <a:pt x="447296" y="6014048"/>
                    <a:pt x="0" y="5565323"/>
                    <a:pt x="0" y="5011747"/>
                  </a:cubicBezTo>
                  <a:close/>
                </a:path>
              </a:pathLst>
            </a:custGeom>
            <a:solidFill>
              <a:srgbClr val="F0C8B9"/>
            </a:solidFill>
          </p:spPr>
          <p:txBody>
            <a:bodyPr/>
            <a:lstStyle/>
            <a:p>
              <a:endParaRPr lang="es-ES"/>
            </a:p>
          </p:txBody>
        </p:sp>
      </p:grpSp>
      <p:grpSp>
        <p:nvGrpSpPr>
          <p:cNvPr id="6" name="Group 6"/>
          <p:cNvGrpSpPr/>
          <p:nvPr/>
        </p:nvGrpSpPr>
        <p:grpSpPr>
          <a:xfrm>
            <a:off x="9144000" y="2440153"/>
            <a:ext cx="8115300" cy="4553321"/>
            <a:chOff x="0" y="0"/>
            <a:chExt cx="10820400" cy="6071095"/>
          </a:xfrm>
        </p:grpSpPr>
        <p:sp>
          <p:nvSpPr>
            <p:cNvPr id="7" name="Freeform 7"/>
            <p:cNvSpPr/>
            <p:nvPr/>
          </p:nvSpPr>
          <p:spPr>
            <a:xfrm>
              <a:off x="0" y="0"/>
              <a:ext cx="10820388" cy="6071059"/>
            </a:xfrm>
            <a:custGeom>
              <a:avLst/>
              <a:gdLst/>
              <a:ahLst/>
              <a:cxnLst/>
              <a:rect l="l" t="t" r="r" b="b"/>
              <a:pathLst>
                <a:path w="10820388" h="6071059">
                  <a:moveTo>
                    <a:pt x="0" y="1011823"/>
                  </a:moveTo>
                  <a:cubicBezTo>
                    <a:pt x="0" y="453039"/>
                    <a:pt x="438973" y="0"/>
                    <a:pt x="980407" y="0"/>
                  </a:cubicBezTo>
                  <a:lnTo>
                    <a:pt x="9839982" y="0"/>
                  </a:lnTo>
                  <a:cubicBezTo>
                    <a:pt x="10381416" y="0"/>
                    <a:pt x="10820388" y="453039"/>
                    <a:pt x="10820388" y="1011823"/>
                  </a:cubicBezTo>
                  <a:lnTo>
                    <a:pt x="10820388" y="5059236"/>
                  </a:lnTo>
                  <a:cubicBezTo>
                    <a:pt x="10820388" y="5618020"/>
                    <a:pt x="10381416" y="6071059"/>
                    <a:pt x="9839982" y="6071059"/>
                  </a:cubicBezTo>
                  <a:lnTo>
                    <a:pt x="980407" y="6071059"/>
                  </a:lnTo>
                  <a:cubicBezTo>
                    <a:pt x="438973" y="6071059"/>
                    <a:pt x="0" y="5618020"/>
                    <a:pt x="0" y="5059236"/>
                  </a:cubicBezTo>
                  <a:close/>
                </a:path>
              </a:pathLst>
            </a:custGeom>
            <a:solidFill>
              <a:srgbClr val="F0C8B9"/>
            </a:solidFill>
          </p:spPr>
          <p:txBody>
            <a:bodyPr/>
            <a:lstStyle/>
            <a:p>
              <a:endParaRPr lang="es-ES"/>
            </a:p>
          </p:txBody>
        </p:sp>
      </p:grpSp>
      <p:sp>
        <p:nvSpPr>
          <p:cNvPr id="8" name="TextBox 8"/>
          <p:cNvSpPr txBox="1"/>
          <p:nvPr/>
        </p:nvSpPr>
        <p:spPr>
          <a:xfrm>
            <a:off x="1644381" y="3043561"/>
            <a:ext cx="6525978" cy="10858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Interação Humana no Ciclo (HITL)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 inteligência artificial não consegue concluir uma tarefa sem intervenção humana.</a:t>
            </a:r>
          </a:p>
        </p:txBody>
      </p:sp>
      <p:sp>
        <p:nvSpPr>
          <p:cNvPr id="9" name="TextBox 9"/>
          <p:cNvSpPr txBox="1"/>
          <p:nvPr/>
        </p:nvSpPr>
        <p:spPr>
          <a:xfrm>
            <a:off x="1512027" y="4434211"/>
            <a:ext cx="6658333"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Exemplo: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 IA cria um relatório de feedback para o aluno, mas o instrutor precisa lê-lo, editá-lo e clicar em "Enviar" para que seja entregue ao aluno.</a:t>
            </a:r>
          </a:p>
        </p:txBody>
      </p:sp>
      <p:sp>
        <p:nvSpPr>
          <p:cNvPr id="10" name="TextBox 10"/>
          <p:cNvSpPr txBox="1"/>
          <p:nvPr/>
        </p:nvSpPr>
        <p:spPr>
          <a:xfrm>
            <a:off x="9601528" y="2986411"/>
            <a:ext cx="7252050"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Homem em Loop (HOTL)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 IA opera de forma independente, mas o humano monitora o sistema e pode "acionar o freio de emergência" em caso de falha.</a:t>
            </a:r>
          </a:p>
        </p:txBody>
      </p:sp>
      <p:sp>
        <p:nvSpPr>
          <p:cNvPr id="11" name="TextBox 11"/>
          <p:cNvSpPr txBox="1"/>
          <p:nvPr/>
        </p:nvSpPr>
        <p:spPr>
          <a:xfrm>
            <a:off x="9601528" y="4716813"/>
            <a:ext cx="7255582" cy="18097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Exemplo: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Um sistema de monitoramento baseado em IA acompanha uma prova online em busca de fraudes, mas somente um instrutor humano pode tomar a decisão final de desqualificar um aluno.</a:t>
            </a:r>
          </a:p>
        </p:txBody>
      </p:sp>
      <p:sp>
        <p:nvSpPr>
          <p:cNvPr id="12" name="TextBox 12"/>
          <p:cNvSpPr txBox="1"/>
          <p:nvPr/>
        </p:nvSpPr>
        <p:spPr>
          <a:xfrm>
            <a:off x="1036501" y="7231599"/>
            <a:ext cx="14432280" cy="411861"/>
          </a:xfrm>
          <a:prstGeom prst="rect">
            <a:avLst/>
          </a:prstGeom>
        </p:spPr>
        <p:txBody>
          <a:bodyPr lIns="0" tIns="0" rIns="0" bIns="0" rtlCol="0" anchor="t">
            <a:spAutoFit/>
          </a:bodyPr>
          <a:lstStyle/>
          <a:p>
            <a:pPr marL="0" lvl="0" indent="0" algn="l">
              <a:lnSpc>
                <a:spcPts val="3311"/>
              </a:lnSpc>
              <a:spcBef>
                <a:spcPct val="0"/>
              </a:spcBef>
            </a:pPr>
            <a:r>
              <a:rPr lang="en-US" sz="2400" b="1" u="none" strike="noStrike">
                <a:solidFill>
                  <a:srgbClr val="000000"/>
                </a:solidFill>
                <a:latin typeface="Lato Bold"/>
                <a:ea typeface="Lato Bold"/>
                <a:cs typeface="Lato Bold"/>
                <a:sym typeface="Lato Bold"/>
              </a:rPr>
              <a:t>Por que o HITL é importante?</a:t>
            </a:r>
          </a:p>
        </p:txBody>
      </p:sp>
      <p:sp>
        <p:nvSpPr>
          <p:cNvPr id="13" name="TextBox 13"/>
          <p:cNvSpPr txBox="1"/>
          <p:nvPr/>
        </p:nvSpPr>
        <p:spPr>
          <a:xfrm>
            <a:off x="1036501" y="7738710"/>
            <a:ext cx="16232038" cy="1669161"/>
          </a:xfrm>
          <a:prstGeom prst="rect">
            <a:avLst/>
          </a:prstGeom>
        </p:spPr>
        <p:txBody>
          <a:bodyPr lIns="0" tIns="0" rIns="0" bIns="0" rtlCol="0" anchor="t">
            <a:spAutoFit/>
          </a:bodyPr>
          <a:lstStyle/>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A inteligência artificial não é infalível. A intervenção humana ajuda a eliminar "alucinações" (fabricações) e vieses presentes nos dados, garantindo que as decisões automatizadas sejam éticas e estejam em conformidade com os padrões.</a:t>
            </a:r>
          </a:p>
          <a:p>
            <a:pPr marL="0" lvl="0" indent="0" algn="l">
              <a:lnSpc>
                <a:spcPts val="3311"/>
              </a:lnSpc>
              <a:spcBef>
                <a:spcPct val="0"/>
              </a:spcBef>
            </a:pPr>
            <a:r>
              <a:rPr lang="en-US" sz="2400" u="none" strike="noStrike">
                <a:solidFill>
                  <a:srgbClr val="000000"/>
                </a:solidFill>
                <a:latin typeface="Lato Light"/>
                <a:ea typeface="Lato Light"/>
                <a:cs typeface="Lato Light"/>
                <a:sym typeface="Lato Light"/>
              </a:rPr>
              <a:t>HITL não é um conflito entre humanos e IA, mas sim uma colaboração onde a IA gerencia a escala e a velocidade, enquanto os humanos cuidam da qualidade e do contexto.</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grpSp>
        <p:nvGrpSpPr>
          <p:cNvPr id="4" name="Group 4"/>
          <p:cNvGrpSpPr/>
          <p:nvPr/>
        </p:nvGrpSpPr>
        <p:grpSpPr>
          <a:xfrm>
            <a:off x="1028700" y="2464946"/>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Cenário:</a:t>
              </a:r>
            </a:p>
          </p:txBody>
        </p:sp>
      </p:grpSp>
      <p:grpSp>
        <p:nvGrpSpPr>
          <p:cNvPr id="7" name="Group 7"/>
          <p:cNvGrpSpPr/>
          <p:nvPr/>
        </p:nvGrpSpPr>
        <p:grpSpPr>
          <a:xfrm>
            <a:off x="1027269" y="5053664"/>
            <a:ext cx="5737403" cy="672685"/>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Sua tarefa:</a:t>
              </a:r>
            </a:p>
          </p:txBody>
        </p:sp>
      </p:grpSp>
      <p:grpSp>
        <p:nvGrpSpPr>
          <p:cNvPr id="10" name="Group 10"/>
          <p:cNvGrpSpPr/>
          <p:nvPr/>
        </p:nvGrpSpPr>
        <p:grpSpPr>
          <a:xfrm>
            <a:off x="8918686" y="246494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Passo 1 </a:t>
              </a:r>
            </a:p>
          </p:txBody>
        </p:sp>
      </p:grpSp>
      <p:grpSp>
        <p:nvGrpSpPr>
          <p:cNvPr id="13" name="Group 13"/>
          <p:cNvGrpSpPr/>
          <p:nvPr/>
        </p:nvGrpSpPr>
        <p:grpSpPr>
          <a:xfrm>
            <a:off x="8918686" y="4030466"/>
            <a:ext cx="6785858" cy="672685"/>
            <a:chOff x="0" y="0"/>
            <a:chExt cx="9047810" cy="896914"/>
          </a:xfrm>
        </p:grpSpPr>
        <p:sp>
          <p:nvSpPr>
            <p:cNvPr id="14" name="Freeform 14"/>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5" name="TextBox 15"/>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Etapa 2</a:t>
              </a:r>
            </a:p>
          </p:txBody>
        </p:sp>
      </p:grpSp>
      <p:grpSp>
        <p:nvGrpSpPr>
          <p:cNvPr id="16" name="Group 16"/>
          <p:cNvGrpSpPr/>
          <p:nvPr/>
        </p:nvGrpSpPr>
        <p:grpSpPr>
          <a:xfrm>
            <a:off x="8918686" y="6058044"/>
            <a:ext cx="6785858" cy="672685"/>
            <a:chOff x="0" y="0"/>
            <a:chExt cx="9047810" cy="896914"/>
          </a:xfrm>
        </p:grpSpPr>
        <p:sp>
          <p:nvSpPr>
            <p:cNvPr id="17" name="Freeform 17"/>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8" name="TextBox 18"/>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Etapa 3</a:t>
              </a:r>
            </a:p>
          </p:txBody>
        </p:sp>
      </p:grpSp>
      <p:sp>
        <p:nvSpPr>
          <p:cNvPr id="19" name="AutoShape 19"/>
          <p:cNvSpPr/>
          <p:nvPr/>
        </p:nvSpPr>
        <p:spPr>
          <a:xfrm flipH="1">
            <a:off x="8448959" y="2257303"/>
            <a:ext cx="0" cy="7652257"/>
          </a:xfrm>
          <a:prstGeom prst="line">
            <a:avLst/>
          </a:prstGeom>
          <a:ln w="28575" cap="rnd">
            <a:solidFill>
              <a:srgbClr val="FE635B"/>
            </a:solidFill>
            <a:prstDash val="solid"/>
            <a:headEnd type="none" w="sm" len="sm"/>
            <a:tailEnd type="none" w="sm" len="sm"/>
          </a:ln>
        </p:spPr>
        <p:txBody>
          <a:bodyPr/>
          <a:lstStyle/>
          <a:p>
            <a:endParaRPr lang="es-ES"/>
          </a:p>
        </p:txBody>
      </p:sp>
      <p:sp>
        <p:nvSpPr>
          <p:cNvPr id="20" name="Freeform 20"/>
          <p:cNvSpPr/>
          <p:nvPr/>
        </p:nvSpPr>
        <p:spPr>
          <a:xfrm>
            <a:off x="2822366" y="6688375"/>
            <a:ext cx="2959756" cy="2959756"/>
          </a:xfrm>
          <a:custGeom>
            <a:avLst/>
            <a:gdLst/>
            <a:ahLst/>
            <a:cxnLst/>
            <a:rect l="l" t="t" r="r" b="b"/>
            <a:pathLst>
              <a:path w="2959756" h="2959756">
                <a:moveTo>
                  <a:pt x="0" y="0"/>
                </a:moveTo>
                <a:lnTo>
                  <a:pt x="2959755" y="0"/>
                </a:lnTo>
                <a:lnTo>
                  <a:pt x="2959755" y="2959755"/>
                </a:lnTo>
                <a:lnTo>
                  <a:pt x="0" y="2959755"/>
                </a:lnTo>
                <a:lnTo>
                  <a:pt x="0" y="0"/>
                </a:lnTo>
                <a:close/>
              </a:path>
            </a:pathLst>
          </a:custGeom>
          <a:blipFill>
            <a:blip r:embed="rId6"/>
            <a:stretch>
              <a:fillRect/>
            </a:stretch>
          </a:blipFill>
        </p:spPr>
        <p:txBody>
          <a:bodyPr/>
          <a:lstStyle/>
          <a:p>
            <a:endParaRPr lang="es-ES"/>
          </a:p>
        </p:txBody>
      </p:sp>
      <p:sp>
        <p:nvSpPr>
          <p:cNvPr id="21" name="TextBox 21"/>
          <p:cNvSpPr txBox="1"/>
          <p:nvPr/>
        </p:nvSpPr>
        <p:spPr>
          <a:xfrm>
            <a:off x="1028700" y="1085850"/>
            <a:ext cx="1021559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ATIVIDADE PRÁTICA: O PLANO DE APRENDIZAGEM </a:t>
            </a:r>
          </a:p>
        </p:txBody>
      </p:sp>
      <p:sp>
        <p:nvSpPr>
          <p:cNvPr id="22" name="TextBox 22"/>
          <p:cNvSpPr txBox="1"/>
          <p:nvPr/>
        </p:nvSpPr>
        <p:spPr>
          <a:xfrm>
            <a:off x="1027269" y="3255351"/>
            <a:ext cx="7421690" cy="14478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Uma inteligência artificial gerou um "Percurso de Aprendizagem Personalizado" para um aluno, sugerindo que ele pulasse o módulo de "Segurança Básica" porque já havia sido aprovado em um teste anterior.</a:t>
            </a:r>
          </a:p>
        </p:txBody>
      </p:sp>
      <p:sp>
        <p:nvSpPr>
          <p:cNvPr id="23" name="TextBox 23"/>
          <p:cNvSpPr txBox="1"/>
          <p:nvPr/>
        </p:nvSpPr>
        <p:spPr>
          <a:xfrm>
            <a:off x="1027269" y="5840650"/>
            <a:ext cx="742169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Aplique o modelo HITL.</a:t>
            </a:r>
          </a:p>
        </p:txBody>
      </p:sp>
      <p:sp>
        <p:nvSpPr>
          <p:cNvPr id="24" name="TextBox 24"/>
          <p:cNvSpPr txBox="1"/>
          <p:nvPr/>
        </p:nvSpPr>
        <p:spPr>
          <a:xfrm>
            <a:off x="8918686" y="3255351"/>
            <a:ext cx="8440941"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Confira as sugestões da IA.</a:t>
            </a:r>
          </a:p>
        </p:txBody>
      </p:sp>
      <p:sp>
        <p:nvSpPr>
          <p:cNvPr id="25" name="TextBox 25"/>
          <p:cNvSpPr txBox="1"/>
          <p:nvPr/>
        </p:nvSpPr>
        <p:spPr>
          <a:xfrm>
            <a:off x="8918686" y="4924569"/>
            <a:ext cx="9036596"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Vamos considerar o fator humano: o aluno se sente confiante em omitir essa parte? Ele ou ela acertou as respostas por palpite?</a:t>
            </a:r>
          </a:p>
        </p:txBody>
      </p:sp>
      <p:sp>
        <p:nvSpPr>
          <p:cNvPr id="26" name="TextBox 26"/>
          <p:cNvSpPr txBox="1"/>
          <p:nvPr/>
        </p:nvSpPr>
        <p:spPr>
          <a:xfrm>
            <a:off x="8918686" y="6949804"/>
            <a:ext cx="8340614"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Escreva uma frase curta para o aluno explicando por que ele ou ela aceita ou rejeita a sugestão de "pular" da IA, com base na sua observação do desempenho dele ou dela na oficina.</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45691"/>
            <a:ext cx="6055121"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UNIDADE 4: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CONTEÚDO SOBRE GOVERNANÇA ÉTICA E PROTOCOLOS DE PRÁTICA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99353"/>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Light Italics"/>
                  <a:ea typeface="Lato Light Italics"/>
                  <a:cs typeface="Lato Light Italics"/>
                  <a:sym typeface="Lato Light Italics"/>
                </a:rPr>
                <a:t>Tema: Ferramentas práticas para a transparência e os direitos dos estudantes.</a:t>
              </a:r>
            </a:p>
          </p:txBody>
        </p:sp>
      </p:grpSp>
      <p:sp>
        <p:nvSpPr>
          <p:cNvPr id="5" name="TextBox 5"/>
          <p:cNvSpPr txBox="1"/>
          <p:nvPr/>
        </p:nvSpPr>
        <p:spPr>
          <a:xfrm>
            <a:off x="1028700" y="3097111"/>
            <a:ext cx="1623060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Antes de apresentar qualquer ferramenta de IA aos seus alunos, faça-lhes estas cinco "perguntas-chave":</a:t>
            </a:r>
          </a:p>
        </p:txBody>
      </p:sp>
      <p:grpSp>
        <p:nvGrpSpPr>
          <p:cNvPr id="6" name="Group 6"/>
          <p:cNvGrpSpPr/>
          <p:nvPr/>
        </p:nvGrpSpPr>
        <p:grpSpPr>
          <a:xfrm>
            <a:off x="1024004" y="1226149"/>
            <a:ext cx="17154611" cy="1012622"/>
            <a:chOff x="0" y="0"/>
            <a:chExt cx="22872814" cy="1350162"/>
          </a:xfrm>
        </p:grpSpPr>
        <p:sp>
          <p:nvSpPr>
            <p:cNvPr id="7" name="Freeform 7"/>
            <p:cNvSpPr/>
            <p:nvPr/>
          </p:nvSpPr>
          <p:spPr>
            <a:xfrm>
              <a:off x="0" y="0"/>
              <a:ext cx="22872819" cy="1350159"/>
            </a:xfrm>
            <a:custGeom>
              <a:avLst/>
              <a:gdLst/>
              <a:ahLst/>
              <a:cxnLst/>
              <a:rect l="l" t="t" r="r" b="b"/>
              <a:pathLst>
                <a:path w="22872819" h="1350159">
                  <a:moveTo>
                    <a:pt x="0" y="0"/>
                  </a:moveTo>
                  <a:lnTo>
                    <a:pt x="22872819" y="0"/>
                  </a:lnTo>
                  <a:lnTo>
                    <a:pt x="22872819" y="1350159"/>
                  </a:lnTo>
                  <a:lnTo>
                    <a:pt x="0" y="1350159"/>
                  </a:lnTo>
                  <a:close/>
                </a:path>
              </a:pathLst>
            </a:custGeom>
            <a:blipFill>
              <a:blip r:embed="rId4">
                <a:alphaModFix amt="0"/>
              </a:blip>
              <a:stretch>
                <a:fillRect t="-286391" b="-273794"/>
              </a:stretch>
            </a:blipFill>
          </p:spPr>
          <p:txBody>
            <a:bodyPr/>
            <a:lstStyle/>
            <a:p>
              <a:endParaRPr lang="es-ES"/>
            </a:p>
          </p:txBody>
        </p:sp>
        <p:sp>
          <p:nvSpPr>
            <p:cNvPr id="8" name="TextBox 8"/>
            <p:cNvSpPr txBox="1"/>
            <p:nvPr/>
          </p:nvSpPr>
          <p:spPr>
            <a:xfrm>
              <a:off x="0" y="9525"/>
              <a:ext cx="2287281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GOVERNANÇA ÉTICA: PROTOCOLOS E LISTA DE VERIFICAÇÃO PARA IMPLEMENTAÇÃO</a:t>
              </a:r>
            </a:p>
          </p:txBody>
        </p:sp>
      </p:grpSp>
      <p:grpSp>
        <p:nvGrpSpPr>
          <p:cNvPr id="9" name="Group 9"/>
          <p:cNvGrpSpPr/>
          <p:nvPr/>
        </p:nvGrpSpPr>
        <p:grpSpPr>
          <a:xfrm>
            <a:off x="426134" y="5372269"/>
            <a:ext cx="3471243" cy="672685"/>
            <a:chOff x="0" y="0"/>
            <a:chExt cx="4628324" cy="896914"/>
          </a:xfrm>
        </p:grpSpPr>
        <p:sp>
          <p:nvSpPr>
            <p:cNvPr id="10" name="Freeform 10"/>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1" name="TextBox 11"/>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Explicabilidade</a:t>
              </a:r>
            </a:p>
          </p:txBody>
        </p:sp>
      </p:grpSp>
      <p:sp>
        <p:nvSpPr>
          <p:cNvPr id="12" name="TextBox 12"/>
          <p:cNvSpPr txBox="1"/>
          <p:nvPr/>
        </p:nvSpPr>
        <p:spPr>
          <a:xfrm>
            <a:off x="967964" y="6448508"/>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Posso </a:t>
            </a:r>
            <a:r>
              <a:rPr lang="en-US" sz="2400" u="none" strike="noStrike" dirty="0" err="1">
                <a:solidFill>
                  <a:srgbClr val="000000"/>
                </a:solidFill>
                <a:latin typeface="Lato Light"/>
                <a:ea typeface="Lato Light"/>
                <a:cs typeface="Lato Light"/>
                <a:sym typeface="Lato Light"/>
              </a:rPr>
              <a:t>explicar</a:t>
            </a:r>
            <a:r>
              <a:rPr lang="en-US" sz="2400" u="none" strike="noStrike" dirty="0">
                <a:solidFill>
                  <a:srgbClr val="000000"/>
                </a:solidFill>
                <a:latin typeface="Lato Light"/>
                <a:ea typeface="Lato Light"/>
                <a:cs typeface="Lato Light"/>
                <a:sym typeface="Lato Light"/>
              </a:rPr>
              <a:t> a um </a:t>
            </a:r>
            <a:r>
              <a:rPr lang="en-US" sz="2400" u="none" strike="noStrike" dirty="0" err="1">
                <a:solidFill>
                  <a:srgbClr val="000000"/>
                </a:solidFill>
                <a:latin typeface="Lato Light"/>
                <a:ea typeface="Lato Light"/>
                <a:cs typeface="Lato Light"/>
                <a:sym typeface="Lato Light"/>
              </a:rPr>
              <a:t>aluno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instrumento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apresentou</a:t>
            </a:r>
            <a:r>
              <a:rPr lang="en-US" sz="2400" u="none" strike="noStrike" dirty="0">
                <a:solidFill>
                  <a:srgbClr val="000000"/>
                </a:solidFill>
                <a:latin typeface="Lato Light"/>
                <a:ea typeface="Lato Light"/>
                <a:cs typeface="Lato Light"/>
                <a:sym typeface="Lato Light"/>
              </a:rPr>
              <a:t> esse </a:t>
            </a:r>
            <a:r>
              <a:rPr lang="en-US" sz="2400" u="none" strike="noStrike" dirty="0" err="1">
                <a:solidFill>
                  <a:srgbClr val="000000"/>
                </a:solidFill>
                <a:latin typeface="Lato Light"/>
                <a:ea typeface="Lato Light"/>
                <a:cs typeface="Lato Light"/>
                <a:sym typeface="Lato Light"/>
              </a:rPr>
              <a:t>resultado</a:t>
            </a:r>
            <a:r>
              <a:rPr lang="en-US" sz="2400" u="none" strike="noStrike" dirty="0">
                <a:solidFill>
                  <a:srgbClr val="000000"/>
                </a:solidFill>
                <a:latin typeface="Lato Light"/>
                <a:ea typeface="Lato Light"/>
                <a:cs typeface="Lato Light"/>
                <a:sym typeface="Lato Light"/>
              </a:rPr>
              <a:t>?</a:t>
            </a:r>
          </a:p>
        </p:txBody>
      </p:sp>
      <p:grpSp>
        <p:nvGrpSpPr>
          <p:cNvPr id="13" name="Group 13"/>
          <p:cNvGrpSpPr/>
          <p:nvPr/>
        </p:nvGrpSpPr>
        <p:grpSpPr>
          <a:xfrm>
            <a:off x="1619136" y="4389294"/>
            <a:ext cx="1085240" cy="1010098"/>
            <a:chOff x="0" y="0"/>
            <a:chExt cx="1446987" cy="1346797"/>
          </a:xfrm>
        </p:grpSpPr>
        <p:sp>
          <p:nvSpPr>
            <p:cNvPr id="14" name="Freeform 1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15" name="Group 15"/>
          <p:cNvGrpSpPr/>
          <p:nvPr/>
        </p:nvGrpSpPr>
        <p:grpSpPr>
          <a:xfrm>
            <a:off x="1956768" y="4462403"/>
            <a:ext cx="409975" cy="863879"/>
            <a:chOff x="0" y="0"/>
            <a:chExt cx="546633" cy="1151839"/>
          </a:xfrm>
        </p:grpSpPr>
        <p:sp>
          <p:nvSpPr>
            <p:cNvPr id="16" name="Freeform 1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17" name="TextBox 1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8" name="Group 18"/>
          <p:cNvGrpSpPr/>
          <p:nvPr/>
        </p:nvGrpSpPr>
        <p:grpSpPr>
          <a:xfrm>
            <a:off x="3897378" y="5402197"/>
            <a:ext cx="3471243" cy="672685"/>
            <a:chOff x="0" y="0"/>
            <a:chExt cx="4628324" cy="896914"/>
          </a:xfrm>
        </p:grpSpPr>
        <p:sp>
          <p:nvSpPr>
            <p:cNvPr id="19" name="Freeform 19"/>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0" name="TextBox 20"/>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Fonte de dados</a:t>
              </a:r>
            </a:p>
          </p:txBody>
        </p:sp>
      </p:grpSp>
      <p:sp>
        <p:nvSpPr>
          <p:cNvPr id="21" name="TextBox 21"/>
          <p:cNvSpPr txBox="1"/>
          <p:nvPr/>
        </p:nvSpPr>
        <p:spPr>
          <a:xfrm>
            <a:off x="4318887" y="6465407"/>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Essa ferramenta foi testada em um grupo diversificado de pessoas?</a:t>
            </a:r>
          </a:p>
        </p:txBody>
      </p:sp>
      <p:grpSp>
        <p:nvGrpSpPr>
          <p:cNvPr id="22" name="Group 22"/>
          <p:cNvGrpSpPr/>
          <p:nvPr/>
        </p:nvGrpSpPr>
        <p:grpSpPr>
          <a:xfrm>
            <a:off x="7272933" y="5372269"/>
            <a:ext cx="3471243" cy="672685"/>
            <a:chOff x="0" y="0"/>
            <a:chExt cx="4628324" cy="896914"/>
          </a:xfrm>
        </p:grpSpPr>
        <p:sp>
          <p:nvSpPr>
            <p:cNvPr id="23" name="Freeform 23"/>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4" name="TextBox 24"/>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Agência humana</a:t>
              </a:r>
            </a:p>
          </p:txBody>
        </p:sp>
      </p:grpSp>
      <p:grpSp>
        <p:nvGrpSpPr>
          <p:cNvPr id="25" name="Group 25"/>
          <p:cNvGrpSpPr/>
          <p:nvPr/>
        </p:nvGrpSpPr>
        <p:grpSpPr>
          <a:xfrm>
            <a:off x="10833654" y="5372269"/>
            <a:ext cx="3471243" cy="672685"/>
            <a:chOff x="0" y="0"/>
            <a:chExt cx="4628324" cy="896914"/>
          </a:xfrm>
        </p:grpSpPr>
        <p:sp>
          <p:nvSpPr>
            <p:cNvPr id="26" name="Freeform 26"/>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7" name="TextBox 27"/>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Verificação de Viés</a:t>
              </a:r>
            </a:p>
          </p:txBody>
        </p:sp>
      </p:grpSp>
      <p:grpSp>
        <p:nvGrpSpPr>
          <p:cNvPr id="28" name="Group 28"/>
          <p:cNvGrpSpPr/>
          <p:nvPr/>
        </p:nvGrpSpPr>
        <p:grpSpPr>
          <a:xfrm>
            <a:off x="14390622" y="5462605"/>
            <a:ext cx="3471243" cy="551868"/>
            <a:chOff x="0" y="0"/>
            <a:chExt cx="4628324" cy="735824"/>
          </a:xfrm>
        </p:grpSpPr>
        <p:sp>
          <p:nvSpPr>
            <p:cNvPr id="29" name="Freeform 29"/>
            <p:cNvSpPr/>
            <p:nvPr/>
          </p:nvSpPr>
          <p:spPr>
            <a:xfrm>
              <a:off x="0" y="0"/>
              <a:ext cx="4628328" cy="735823"/>
            </a:xfrm>
            <a:custGeom>
              <a:avLst/>
              <a:gdLst/>
              <a:ahLst/>
              <a:cxnLst/>
              <a:rect l="l" t="t" r="r" b="b"/>
              <a:pathLst>
                <a:path w="4628328" h="735823">
                  <a:moveTo>
                    <a:pt x="0" y="0"/>
                  </a:moveTo>
                  <a:lnTo>
                    <a:pt x="4628328" y="0"/>
                  </a:lnTo>
                  <a:lnTo>
                    <a:pt x="4628328" y="735823"/>
                  </a:lnTo>
                  <a:lnTo>
                    <a:pt x="0" y="735823"/>
                  </a:lnTo>
                  <a:close/>
                </a:path>
              </a:pathLst>
            </a:custGeom>
            <a:blipFill>
              <a:blip r:embed="rId4">
                <a:alphaModFix amt="0"/>
              </a:blip>
              <a:stretch>
                <a:fillRect t="-72560" b="-72561"/>
              </a:stretch>
            </a:blipFill>
          </p:spPr>
          <p:txBody>
            <a:bodyPr/>
            <a:lstStyle/>
            <a:p>
              <a:endParaRPr lang="es-ES"/>
            </a:p>
          </p:txBody>
        </p:sp>
        <p:sp>
          <p:nvSpPr>
            <p:cNvPr id="30" name="TextBox 30"/>
            <p:cNvSpPr txBox="1"/>
            <p:nvPr/>
          </p:nvSpPr>
          <p:spPr>
            <a:xfrm>
              <a:off x="0" y="0"/>
              <a:ext cx="4628324" cy="73582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Privacidade de dados</a:t>
              </a:r>
            </a:p>
          </p:txBody>
        </p:sp>
      </p:grpSp>
      <p:grpSp>
        <p:nvGrpSpPr>
          <p:cNvPr id="31" name="Group 31"/>
          <p:cNvGrpSpPr/>
          <p:nvPr/>
        </p:nvGrpSpPr>
        <p:grpSpPr>
          <a:xfrm>
            <a:off x="5090379" y="4362171"/>
            <a:ext cx="1085240" cy="1010098"/>
            <a:chOff x="0" y="0"/>
            <a:chExt cx="1446987" cy="1346797"/>
          </a:xfrm>
        </p:grpSpPr>
        <p:sp>
          <p:nvSpPr>
            <p:cNvPr id="32" name="Freeform 32"/>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3" name="Group 33"/>
          <p:cNvGrpSpPr/>
          <p:nvPr/>
        </p:nvGrpSpPr>
        <p:grpSpPr>
          <a:xfrm>
            <a:off x="8556869" y="4354551"/>
            <a:ext cx="1085240" cy="1010098"/>
            <a:chOff x="0" y="0"/>
            <a:chExt cx="1446987" cy="1346797"/>
          </a:xfrm>
        </p:grpSpPr>
        <p:sp>
          <p:nvSpPr>
            <p:cNvPr id="34" name="Freeform 34"/>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5" name="Group 35"/>
          <p:cNvGrpSpPr/>
          <p:nvPr/>
        </p:nvGrpSpPr>
        <p:grpSpPr>
          <a:xfrm>
            <a:off x="12026656" y="4427661"/>
            <a:ext cx="1085240" cy="1010098"/>
            <a:chOff x="0" y="0"/>
            <a:chExt cx="1446987" cy="1346797"/>
          </a:xfrm>
        </p:grpSpPr>
        <p:sp>
          <p:nvSpPr>
            <p:cNvPr id="36" name="Freeform 36"/>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7" name="Group 37"/>
          <p:cNvGrpSpPr/>
          <p:nvPr/>
        </p:nvGrpSpPr>
        <p:grpSpPr>
          <a:xfrm>
            <a:off x="15497899" y="4417983"/>
            <a:ext cx="1085240" cy="1010098"/>
            <a:chOff x="0" y="0"/>
            <a:chExt cx="1446987" cy="1346797"/>
          </a:xfrm>
        </p:grpSpPr>
        <p:sp>
          <p:nvSpPr>
            <p:cNvPr id="38" name="Freeform 38"/>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9" name="Group 39"/>
          <p:cNvGrpSpPr/>
          <p:nvPr/>
        </p:nvGrpSpPr>
        <p:grpSpPr>
          <a:xfrm>
            <a:off x="5416987" y="4435281"/>
            <a:ext cx="409975" cy="863879"/>
            <a:chOff x="0" y="0"/>
            <a:chExt cx="546633" cy="1151839"/>
          </a:xfrm>
        </p:grpSpPr>
        <p:sp>
          <p:nvSpPr>
            <p:cNvPr id="40" name="Freeform 4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1" name="TextBox 4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42" name="Group 42"/>
          <p:cNvGrpSpPr/>
          <p:nvPr/>
        </p:nvGrpSpPr>
        <p:grpSpPr>
          <a:xfrm>
            <a:off x="8882243" y="4427661"/>
            <a:ext cx="409975" cy="863879"/>
            <a:chOff x="0" y="0"/>
            <a:chExt cx="546633" cy="1151839"/>
          </a:xfrm>
        </p:grpSpPr>
        <p:sp>
          <p:nvSpPr>
            <p:cNvPr id="43" name="Freeform 4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4" name="TextBox 4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45" name="Group 45"/>
          <p:cNvGrpSpPr/>
          <p:nvPr/>
        </p:nvGrpSpPr>
        <p:grpSpPr>
          <a:xfrm>
            <a:off x="12352906" y="4491092"/>
            <a:ext cx="409975" cy="863879"/>
            <a:chOff x="0" y="0"/>
            <a:chExt cx="546633" cy="1151839"/>
          </a:xfrm>
        </p:grpSpPr>
        <p:sp>
          <p:nvSpPr>
            <p:cNvPr id="46" name="Freeform 4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7" name="TextBox 4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48" name="Group 48"/>
          <p:cNvGrpSpPr/>
          <p:nvPr/>
        </p:nvGrpSpPr>
        <p:grpSpPr>
          <a:xfrm>
            <a:off x="15845061" y="4491092"/>
            <a:ext cx="409975" cy="863879"/>
            <a:chOff x="0" y="0"/>
            <a:chExt cx="546633" cy="1151839"/>
          </a:xfrm>
        </p:grpSpPr>
        <p:sp>
          <p:nvSpPr>
            <p:cNvPr id="49" name="Freeform 4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50" name="TextBox 5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
        <p:nvSpPr>
          <p:cNvPr id="51" name="TextBox 51"/>
          <p:cNvSpPr txBox="1"/>
          <p:nvPr/>
        </p:nvSpPr>
        <p:spPr>
          <a:xfrm>
            <a:off x="7796403" y="6425955"/>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Existe um botão de "Intervenção Humana" (uma função de edição/sobrescrita?</a:t>
            </a:r>
          </a:p>
        </p:txBody>
      </p:sp>
      <p:sp>
        <p:nvSpPr>
          <p:cNvPr id="52" name="TextBox 52"/>
          <p:cNvSpPr txBox="1"/>
          <p:nvPr/>
        </p:nvSpPr>
        <p:spPr>
          <a:xfrm>
            <a:off x="10745088" y="6344991"/>
            <a:ext cx="3724027"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 ferramenta penaliza os alunos por fatores não acadêmicos (por exemplo, velocidade de digitação ou sotaque)?</a:t>
            </a:r>
          </a:p>
        </p:txBody>
      </p:sp>
      <p:sp>
        <p:nvSpPr>
          <p:cNvPr id="53" name="TextBox 53"/>
          <p:cNvSpPr txBox="1"/>
          <p:nvPr/>
        </p:nvSpPr>
        <p:spPr>
          <a:xfrm>
            <a:off x="14823157" y="6344991"/>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Para onde são enviados os dados dos alunos e quem é o proprietário deles?</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765242"/>
            <a:ext cx="8133972" cy="1914250"/>
            <a:chOff x="0" y="-351277"/>
            <a:chExt cx="10845296" cy="2552333"/>
          </a:xfrm>
        </p:grpSpPr>
        <p:sp>
          <p:nvSpPr>
            <p:cNvPr id="5" name="Freeform 5"/>
            <p:cNvSpPr/>
            <p:nvPr/>
          </p:nvSpPr>
          <p:spPr>
            <a:xfrm>
              <a:off x="0" y="0"/>
              <a:ext cx="10845296" cy="2201056"/>
            </a:xfrm>
            <a:custGeom>
              <a:avLst/>
              <a:gdLst/>
              <a:ahLst/>
              <a:cxnLst/>
              <a:rect l="l" t="t" r="r" b="b"/>
              <a:pathLst>
                <a:path w="10845296" h="2201056">
                  <a:moveTo>
                    <a:pt x="0" y="0"/>
                  </a:moveTo>
                  <a:lnTo>
                    <a:pt x="10845296" y="0"/>
                  </a:lnTo>
                  <a:lnTo>
                    <a:pt x="10845296" y="2201056"/>
                  </a:lnTo>
                  <a:lnTo>
                    <a:pt x="0" y="2201056"/>
                  </a:lnTo>
                  <a:close/>
                </a:path>
              </a:pathLst>
            </a:custGeom>
            <a:blipFill>
              <a:blip r:embed="rId5">
                <a:alphaModFix amt="0"/>
              </a:blip>
              <a:stretch>
                <a:fillRect t="-69201" b="-22815"/>
              </a:stretch>
            </a:blipFill>
          </p:spPr>
          <p:txBody>
            <a:bodyPr/>
            <a:lstStyle/>
            <a:p>
              <a:endParaRPr lang="es-ES"/>
            </a:p>
          </p:txBody>
        </p:sp>
        <p:sp>
          <p:nvSpPr>
            <p:cNvPr id="6" name="TextBox 6"/>
            <p:cNvSpPr txBox="1"/>
            <p:nvPr/>
          </p:nvSpPr>
          <p:spPr>
            <a:xfrm>
              <a:off x="1" y="-351277"/>
              <a:ext cx="10845292" cy="21915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O PROTOCOLO DE "APELAÇÃO E ANULAÇÃO"</a:t>
              </a:r>
            </a:p>
          </p:txBody>
        </p:sp>
      </p:grpSp>
      <p:sp>
        <p:nvSpPr>
          <p:cNvPr id="7" name="TextBox 7"/>
          <p:cNvSpPr txBox="1"/>
          <p:nvPr/>
        </p:nvSpPr>
        <p:spPr>
          <a:xfrm>
            <a:off x="1437513" y="6336238"/>
            <a:ext cx="6873859" cy="18383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a:solidFill>
                  <a:srgbClr val="000000"/>
                </a:solidFill>
                <a:latin typeface="Lato Light Italics"/>
                <a:ea typeface="Lato Light Italics"/>
                <a:cs typeface="Lato Light Italics"/>
                <a:sym typeface="Lato Light Italics"/>
              </a:rPr>
              <a:t>Isso reduz a “ansiedade algorítmica”, o medo de que o futuro de um aluno esteja sendo decidido por uma máquina com a qual ele não consegue se comunicar.</a:t>
            </a:r>
          </a:p>
        </p:txBody>
      </p:sp>
      <p:sp>
        <p:nvSpPr>
          <p:cNvPr id="8" name="TextBox 8"/>
          <p:cNvSpPr txBox="1"/>
          <p:nvPr/>
        </p:nvSpPr>
        <p:spPr>
          <a:xfrm>
            <a:off x="1028700" y="3450163"/>
            <a:ext cx="7691485"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Em todas as salas de aula de treinamento profissional que utilizam IA, deve haver uma regra clara: "Os resultados da IA ​​são preliminares. Os alunos têm o direito de solicitar uma revisão manual pelo instrutor caso acreditem que uma decisão automatizada seja injusta."</a:t>
            </a:r>
          </a:p>
        </p:txBody>
      </p:sp>
      <p:sp>
        <p:nvSpPr>
          <p:cNvPr id="9" name="TextBox 9"/>
          <p:cNvSpPr txBox="1"/>
          <p:nvPr/>
        </p:nvSpPr>
        <p:spPr>
          <a:xfrm>
            <a:off x="1028700" y="2801895"/>
            <a:ext cx="8870299"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FE635B"/>
                </a:solidFill>
                <a:latin typeface="Lato Bold"/>
                <a:ea typeface="Lato Bold"/>
                <a:cs typeface="Lato Bold"/>
                <a:sym typeface="Lato Bold"/>
              </a:rPr>
              <a:t>A confiança se baseia no direito de ser ouvido.</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994486"/>
            <a:ext cx="8105423" cy="1650797"/>
            <a:chOff x="0" y="0"/>
            <a:chExt cx="10807230" cy="2201062"/>
          </a:xfrm>
        </p:grpSpPr>
        <p:sp>
          <p:nvSpPr>
            <p:cNvPr id="5" name="Freeform 5"/>
            <p:cNvSpPr/>
            <p:nvPr/>
          </p:nvSpPr>
          <p:spPr>
            <a:xfrm>
              <a:off x="0" y="0"/>
              <a:ext cx="10807228" cy="2201056"/>
            </a:xfrm>
            <a:custGeom>
              <a:avLst/>
              <a:gdLst/>
              <a:ahLst/>
              <a:cxnLst/>
              <a:rect l="l" t="t" r="r" b="b"/>
              <a:pathLst>
                <a:path w="10807228" h="2201056">
                  <a:moveTo>
                    <a:pt x="0" y="0"/>
                  </a:moveTo>
                  <a:lnTo>
                    <a:pt x="10807228" y="0"/>
                  </a:lnTo>
                  <a:lnTo>
                    <a:pt x="10807228" y="2201056"/>
                  </a:lnTo>
                  <a:lnTo>
                    <a:pt x="0" y="2201056"/>
                  </a:lnTo>
                  <a:close/>
                </a:path>
              </a:pathLst>
            </a:custGeom>
            <a:blipFill>
              <a:blip r:embed="rId5">
                <a:alphaModFix amt="0"/>
              </a:blip>
              <a:stretch>
                <a:fillRect t="-68864" b="-22478"/>
              </a:stretch>
            </a:blipFill>
          </p:spPr>
          <p:txBody>
            <a:bodyPr/>
            <a:lstStyle/>
            <a:p>
              <a:endParaRPr lang="es-ES"/>
            </a:p>
          </p:txBody>
        </p:sp>
        <p:sp>
          <p:nvSpPr>
            <p:cNvPr id="6" name="TextBox 6"/>
            <p:cNvSpPr txBox="1"/>
            <p:nvPr/>
          </p:nvSpPr>
          <p:spPr>
            <a:xfrm>
              <a:off x="0" y="9525"/>
              <a:ext cx="10807230" cy="21915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ELABORAÇÃO DE UMA "DECLARAÇÃO ÉTICA SOBRE INTELIGÊNCIA ARTIFICIAL"</a:t>
              </a:r>
            </a:p>
          </p:txBody>
        </p:sp>
      </p:grpSp>
      <p:sp>
        <p:nvSpPr>
          <p:cNvPr id="7" name="TextBox 7"/>
          <p:cNvSpPr txBox="1"/>
          <p:nvPr/>
        </p:nvSpPr>
        <p:spPr>
          <a:xfrm>
            <a:off x="1720910" y="4705732"/>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Que ferramentas de inteligência artificial você utiliza?</a:t>
            </a:r>
          </a:p>
        </p:txBody>
      </p:sp>
      <p:sp>
        <p:nvSpPr>
          <p:cNvPr id="8" name="TextBox 8"/>
          <p:cNvSpPr txBox="1"/>
          <p:nvPr/>
        </p:nvSpPr>
        <p:spPr>
          <a:xfrm>
            <a:off x="1028700" y="3216374"/>
            <a:ext cx="719389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Uma “</a:t>
            </a:r>
            <a:r>
              <a:rPr lang="en-US" sz="2400" u="none" strike="noStrike" dirty="0" err="1">
                <a:solidFill>
                  <a:srgbClr val="000000"/>
                </a:solidFill>
                <a:latin typeface="Lato Light"/>
                <a:ea typeface="Lato Light"/>
                <a:cs typeface="Lato Light"/>
                <a:sym typeface="Lato Light"/>
              </a:rPr>
              <a:t>Declaração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Ética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IA” é um </a:t>
            </a:r>
            <a:r>
              <a:rPr lang="en-US" sz="2400" u="none" strike="noStrike" dirty="0" err="1">
                <a:solidFill>
                  <a:srgbClr val="000000"/>
                </a:solidFill>
                <a:latin typeface="Lato Light"/>
                <a:ea typeface="Lato Light"/>
                <a:cs typeface="Lato Light"/>
                <a:sym typeface="Lato Light"/>
              </a:rPr>
              <a:t>documento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página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seus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alunos</a:t>
            </a:r>
            <a:r>
              <a:rPr lang="en-US" sz="2400" u="none" strike="noStrike" dirty="0">
                <a:solidFill>
                  <a:srgbClr val="000000"/>
                </a:solidFill>
                <a:latin typeface="Lato Light"/>
                <a:ea typeface="Lato Light"/>
                <a:cs typeface="Lato Light"/>
                <a:sym typeface="Lato Light"/>
              </a:rPr>
              <a:t>:</a:t>
            </a:r>
          </a:p>
        </p:txBody>
      </p:sp>
      <p:grpSp>
        <p:nvGrpSpPr>
          <p:cNvPr id="9" name="Group 9"/>
          <p:cNvGrpSpPr/>
          <p:nvPr/>
        </p:nvGrpSpPr>
        <p:grpSpPr>
          <a:xfrm>
            <a:off x="1070186" y="7621525"/>
            <a:ext cx="508283" cy="467296"/>
            <a:chOff x="0" y="0"/>
            <a:chExt cx="677710" cy="623062"/>
          </a:xfrm>
        </p:grpSpPr>
        <p:sp>
          <p:nvSpPr>
            <p:cNvPr id="10" name="Freeform 10"/>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
        <p:nvSpPr>
          <p:cNvPr id="11" name="TextBox 11"/>
          <p:cNvSpPr txBox="1"/>
          <p:nvPr/>
        </p:nvSpPr>
        <p:spPr>
          <a:xfrm>
            <a:off x="1720910" y="5734432"/>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De que forma essas ferramentas os ajudam na aprendizagem?</a:t>
            </a:r>
          </a:p>
        </p:txBody>
      </p:sp>
      <p:sp>
        <p:nvSpPr>
          <p:cNvPr id="12" name="TextBox 12"/>
          <p:cNvSpPr txBox="1"/>
          <p:nvPr/>
        </p:nvSpPr>
        <p:spPr>
          <a:xfrm>
            <a:off x="1720910" y="6766338"/>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Como seus dados pessoais são protegidos.</a:t>
            </a:r>
          </a:p>
        </p:txBody>
      </p:sp>
      <p:sp>
        <p:nvSpPr>
          <p:cNvPr id="13" name="TextBox 13"/>
          <p:cNvSpPr txBox="1"/>
          <p:nvPr/>
        </p:nvSpPr>
        <p:spPr>
          <a:xfrm>
            <a:off x="1720910" y="7621525"/>
            <a:ext cx="687385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Como podem contestar um resultado gerado por IA?</a:t>
            </a:r>
          </a:p>
        </p:txBody>
      </p:sp>
      <p:grpSp>
        <p:nvGrpSpPr>
          <p:cNvPr id="14" name="Group 14"/>
          <p:cNvGrpSpPr/>
          <p:nvPr/>
        </p:nvGrpSpPr>
        <p:grpSpPr>
          <a:xfrm>
            <a:off x="1028700" y="4791234"/>
            <a:ext cx="508283" cy="467296"/>
            <a:chOff x="0" y="0"/>
            <a:chExt cx="677710" cy="623062"/>
          </a:xfrm>
        </p:grpSpPr>
        <p:sp>
          <p:nvSpPr>
            <p:cNvPr id="15" name="Freeform 15"/>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6" name="Group 16"/>
          <p:cNvGrpSpPr/>
          <p:nvPr/>
        </p:nvGrpSpPr>
        <p:grpSpPr>
          <a:xfrm>
            <a:off x="1070186" y="5734432"/>
            <a:ext cx="508283" cy="467296"/>
            <a:chOff x="0" y="0"/>
            <a:chExt cx="677710" cy="623062"/>
          </a:xfrm>
        </p:grpSpPr>
        <p:sp>
          <p:nvSpPr>
            <p:cNvPr id="17" name="Freeform 17"/>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8" name="Group 18"/>
          <p:cNvGrpSpPr/>
          <p:nvPr/>
        </p:nvGrpSpPr>
        <p:grpSpPr>
          <a:xfrm>
            <a:off x="1070186" y="6677979"/>
            <a:ext cx="508283" cy="467296"/>
            <a:chOff x="0" y="0"/>
            <a:chExt cx="677710" cy="623062"/>
          </a:xfrm>
        </p:grpSpPr>
        <p:sp>
          <p:nvSpPr>
            <p:cNvPr id="19" name="Freeform 19"/>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23923"/>
            <a:chOff x="0" y="0"/>
            <a:chExt cx="24384000" cy="2831897"/>
          </a:xfrm>
        </p:grpSpPr>
        <p:sp>
          <p:nvSpPr>
            <p:cNvPr id="3" name="Freeform 3"/>
            <p:cNvSpPr/>
            <p:nvPr/>
          </p:nvSpPr>
          <p:spPr>
            <a:xfrm>
              <a:off x="0" y="0"/>
              <a:ext cx="24384000" cy="2831846"/>
            </a:xfrm>
            <a:custGeom>
              <a:avLst/>
              <a:gdLst/>
              <a:ahLst/>
              <a:cxnLst/>
              <a:rect l="l" t="t" r="r" b="b"/>
              <a:pathLst>
                <a:path w="24384000" h="2831846">
                  <a:moveTo>
                    <a:pt x="0" y="0"/>
                  </a:moveTo>
                  <a:lnTo>
                    <a:pt x="24384000" y="0"/>
                  </a:lnTo>
                  <a:lnTo>
                    <a:pt x="24384000" y="2831846"/>
                  </a:lnTo>
                  <a:lnTo>
                    <a:pt x="0" y="2831846"/>
                  </a:lnTo>
                  <a:lnTo>
                    <a:pt x="0" y="0"/>
                  </a:lnTo>
                  <a:close/>
                </a:path>
              </a:pathLst>
            </a:custGeom>
            <a:blipFill>
              <a:blip r:embed="rId4">
                <a:alphaModFix amt="50000"/>
              </a:blip>
              <a:stretch>
                <a:fillRect t="-230285" b="-324287"/>
              </a:stretch>
            </a:blipFill>
          </p:spPr>
          <p:txBody>
            <a:bodyPr/>
            <a:lstStyle/>
            <a:p>
              <a:endParaRPr lang="es-ES"/>
            </a:p>
          </p:txBody>
        </p:sp>
      </p:grpSp>
      <p:grpSp>
        <p:nvGrpSpPr>
          <p:cNvPr id="4" name="Group 4"/>
          <p:cNvGrpSpPr/>
          <p:nvPr/>
        </p:nvGrpSpPr>
        <p:grpSpPr>
          <a:xfrm>
            <a:off x="1028700" y="2622042"/>
            <a:ext cx="5737403" cy="672685"/>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Escopo:</a:t>
              </a:r>
            </a:p>
          </p:txBody>
        </p:sp>
      </p:grpSp>
      <p:grpSp>
        <p:nvGrpSpPr>
          <p:cNvPr id="7" name="Group 7"/>
          <p:cNvGrpSpPr/>
          <p:nvPr/>
        </p:nvGrpSpPr>
        <p:grpSpPr>
          <a:xfrm>
            <a:off x="1028700" y="4711560"/>
            <a:ext cx="5737403" cy="672686"/>
            <a:chOff x="0" y="0"/>
            <a:chExt cx="7649870" cy="896914"/>
          </a:xfrm>
        </p:grpSpPr>
        <p:sp>
          <p:nvSpPr>
            <p:cNvPr id="8" name="Freeform 8"/>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9" name="TextBox 9"/>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Exemplo:</a:t>
              </a:r>
            </a:p>
          </p:txBody>
        </p:sp>
      </p:grpSp>
      <p:grpSp>
        <p:nvGrpSpPr>
          <p:cNvPr id="10" name="Group 10"/>
          <p:cNvGrpSpPr/>
          <p:nvPr/>
        </p:nvGrpSpPr>
        <p:grpSpPr>
          <a:xfrm>
            <a:off x="9807448" y="2699356"/>
            <a:ext cx="6506680" cy="672685"/>
            <a:chOff x="0" y="0"/>
            <a:chExt cx="8675573" cy="896914"/>
          </a:xfrm>
        </p:grpSpPr>
        <p:sp>
          <p:nvSpPr>
            <p:cNvPr id="11" name="Freeform 11"/>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2" name="TextBox 12"/>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Reflexão: </a:t>
              </a:r>
            </a:p>
          </p:txBody>
        </p:sp>
      </p:grpSp>
      <p:sp>
        <p:nvSpPr>
          <p:cNvPr id="13" name="AutoShape 13"/>
          <p:cNvSpPr/>
          <p:nvPr/>
        </p:nvSpPr>
        <p:spPr>
          <a:xfrm>
            <a:off x="9407272" y="2275732"/>
            <a:ext cx="57154" cy="7668879"/>
          </a:xfrm>
          <a:prstGeom prst="line">
            <a:avLst/>
          </a:prstGeom>
          <a:ln w="28575" cap="rnd">
            <a:solidFill>
              <a:srgbClr val="FE635B"/>
            </a:solidFill>
            <a:prstDash val="solid"/>
            <a:headEnd type="none" w="sm" len="sm"/>
            <a:tailEnd type="none" w="sm" len="sm"/>
          </a:ln>
        </p:spPr>
        <p:txBody>
          <a:bodyPr/>
          <a:lstStyle/>
          <a:p>
            <a:endParaRPr lang="es-ES"/>
          </a:p>
        </p:txBody>
      </p:sp>
      <p:sp>
        <p:nvSpPr>
          <p:cNvPr id="14" name="Freeform 14"/>
          <p:cNvSpPr/>
          <p:nvPr/>
        </p:nvSpPr>
        <p:spPr>
          <a:xfrm>
            <a:off x="12293693" y="6109409"/>
            <a:ext cx="3148891" cy="3148891"/>
          </a:xfrm>
          <a:custGeom>
            <a:avLst/>
            <a:gdLst/>
            <a:ahLst/>
            <a:cxnLst/>
            <a:rect l="l" t="t" r="r" b="b"/>
            <a:pathLst>
              <a:path w="3148891" h="3148891">
                <a:moveTo>
                  <a:pt x="0" y="0"/>
                </a:moveTo>
                <a:lnTo>
                  <a:pt x="3148892" y="0"/>
                </a:lnTo>
                <a:lnTo>
                  <a:pt x="3148892" y="3148891"/>
                </a:lnTo>
                <a:lnTo>
                  <a:pt x="0" y="3148891"/>
                </a:lnTo>
                <a:lnTo>
                  <a:pt x="0" y="0"/>
                </a:lnTo>
                <a:close/>
              </a:path>
            </a:pathLst>
          </a:custGeom>
          <a:blipFill>
            <a:blip r:embed="rId6"/>
            <a:stretch>
              <a:fillRect/>
            </a:stretch>
          </a:blipFill>
        </p:spPr>
        <p:txBody>
          <a:bodyPr/>
          <a:lstStyle/>
          <a:p>
            <a:endParaRPr lang="es-ES"/>
          </a:p>
        </p:txBody>
      </p:sp>
      <p:sp>
        <p:nvSpPr>
          <p:cNvPr id="15" name="TextBox 15"/>
          <p:cNvSpPr txBox="1"/>
          <p:nvPr/>
        </p:nvSpPr>
        <p:spPr>
          <a:xfrm>
            <a:off x="1028700" y="1085850"/>
            <a:ext cx="1280059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ATIVIDADE PRÁTICA: ELABORAÇÃO DO PROJETO EDUCACIONAL</a:t>
            </a:r>
          </a:p>
        </p:txBody>
      </p:sp>
      <p:sp>
        <p:nvSpPr>
          <p:cNvPr id="16" name="TextBox 16"/>
          <p:cNvSpPr txBox="1"/>
          <p:nvPr/>
        </p:nvSpPr>
        <p:spPr>
          <a:xfrm>
            <a:off x="1028700" y="3563236"/>
            <a:ext cx="742169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Crie um compromisso simples de 3 pontos para compartilhar com seus alunos.</a:t>
            </a:r>
          </a:p>
        </p:txBody>
      </p:sp>
      <p:sp>
        <p:nvSpPr>
          <p:cNvPr id="17" name="TextBox 17"/>
          <p:cNvSpPr txBox="1"/>
          <p:nvPr/>
        </p:nvSpPr>
        <p:spPr>
          <a:xfrm>
            <a:off x="1027269" y="5604015"/>
            <a:ext cx="7421690" cy="2501265"/>
          </a:xfrm>
          <a:prstGeom prst="rect">
            <a:avLst/>
          </a:prstGeom>
        </p:spPr>
        <p:txBody>
          <a:bodyPr lIns="0" tIns="0" rIns="0" bIns="0" rtlCol="0" anchor="t">
            <a:spAutoFit/>
          </a:bodyPr>
          <a:lstStyle/>
          <a:p>
            <a:pPr marL="434340" lvl="1" indent="-217170" algn="l">
              <a:lnSpc>
                <a:spcPts val="3359"/>
              </a:lnSpc>
              <a:buAutoNum type="arabicPeriod"/>
            </a:pPr>
            <a:r>
              <a:rPr lang="en-US" sz="2400" u="none" strike="noStrike">
                <a:solidFill>
                  <a:srgbClr val="53575E"/>
                </a:solidFill>
                <a:latin typeface="Lato Light"/>
                <a:ea typeface="Lato Light"/>
                <a:cs typeface="Lato Light"/>
                <a:sym typeface="Lato Light"/>
              </a:rPr>
              <a:t>"Utilizamos inteligência artificial para obter feedback mais rápido sobre desenhos técnicos."</a:t>
            </a:r>
          </a:p>
          <a:p>
            <a:pPr marL="434340" lvl="1" indent="-217170" algn="l">
              <a:lnSpc>
                <a:spcPts val="3359"/>
              </a:lnSpc>
              <a:buAutoNum type="arabicPeriod"/>
            </a:pPr>
            <a:r>
              <a:rPr lang="en-US" sz="2400" u="none" strike="noStrike">
                <a:solidFill>
                  <a:srgbClr val="53575E"/>
                </a:solidFill>
                <a:latin typeface="Lato Light"/>
                <a:ea typeface="Lato Light"/>
                <a:cs typeface="Lato Light"/>
                <a:sym typeface="Lato Light"/>
              </a:rPr>
              <a:t>“Eu (o treinador) reviso todas as sugestões da IA ​​antes que elas se tornem sua nota final.”</a:t>
            </a:r>
          </a:p>
          <a:p>
            <a:pPr marL="434340" lvl="1" indent="-217170" algn="l">
              <a:lnSpc>
                <a:spcPts val="3359"/>
              </a:lnSpc>
              <a:buAutoNum type="arabicPeriod"/>
            </a:pPr>
            <a:r>
              <a:rPr lang="en-US" sz="2400" u="none" strike="noStrike">
                <a:solidFill>
                  <a:srgbClr val="53575E"/>
                </a:solidFill>
                <a:latin typeface="Lato Light"/>
                <a:ea typeface="Lato Light"/>
                <a:cs typeface="Lato Light"/>
                <a:sym typeface="Lato Light"/>
              </a:rPr>
              <a:t>"Se você acha que o feedback da IA ​​está incorreto, podemos nos reunir para analisá-lo juntos."</a:t>
            </a:r>
          </a:p>
        </p:txBody>
      </p:sp>
      <p:sp>
        <p:nvSpPr>
          <p:cNvPr id="18" name="TextBox 18"/>
          <p:cNvSpPr txBox="1"/>
          <p:nvPr/>
        </p:nvSpPr>
        <p:spPr>
          <a:xfrm>
            <a:off x="10476978" y="3925186"/>
            <a:ext cx="6782322"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53575E"/>
                </a:solidFill>
                <a:latin typeface="Lato Light"/>
                <a:ea typeface="Lato Light"/>
                <a:cs typeface="Lato Light"/>
                <a:sym typeface="Lato Light"/>
              </a:rPr>
              <a:t>De que forma a presença deste documento altera a "atmosfera" de uma sala de aula, transformando-a de um ambiente de "supervisão" para um ambiente de "apoio"?</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CENÁRIO DE APRENDIZAGEM</a:t>
            </a:r>
          </a:p>
        </p:txBody>
      </p:sp>
      <p:grpSp>
        <p:nvGrpSpPr>
          <p:cNvPr id="5" name="Group 5"/>
          <p:cNvGrpSpPr/>
          <p:nvPr/>
        </p:nvGrpSpPr>
        <p:grpSpPr>
          <a:xfrm>
            <a:off x="435254" y="3953266"/>
            <a:ext cx="13279307" cy="724662"/>
            <a:chOff x="0" y="0"/>
            <a:chExt cx="17705743" cy="966216"/>
          </a:xfrm>
        </p:grpSpPr>
        <p:sp>
          <p:nvSpPr>
            <p:cNvPr id="6" name="Freeform 6"/>
            <p:cNvSpPr/>
            <p:nvPr/>
          </p:nvSpPr>
          <p:spPr>
            <a:xfrm>
              <a:off x="0" y="0"/>
              <a:ext cx="17705741" cy="966209"/>
            </a:xfrm>
            <a:custGeom>
              <a:avLst/>
              <a:gdLst/>
              <a:ahLst/>
              <a:cxnLst/>
              <a:rect l="l" t="t" r="r" b="b"/>
              <a:pathLst>
                <a:path w="17705741" h="966209">
                  <a:moveTo>
                    <a:pt x="0" y="0"/>
                  </a:moveTo>
                  <a:lnTo>
                    <a:pt x="17705741" y="0"/>
                  </a:lnTo>
                  <a:lnTo>
                    <a:pt x="17705741" y="966209"/>
                  </a:lnTo>
                  <a:lnTo>
                    <a:pt x="0" y="966209"/>
                  </a:lnTo>
                  <a:close/>
                </a:path>
              </a:pathLst>
            </a:custGeom>
            <a:blipFill>
              <a:blip r:embed="rId5">
                <a:alphaModFix amt="0"/>
              </a:blip>
              <a:stretch>
                <a:fillRect t="-335730" b="-278394"/>
              </a:stretch>
            </a:blipFill>
          </p:spPr>
          <p:txBody>
            <a:bodyPr/>
            <a:lstStyle/>
            <a:p>
              <a:endParaRPr lang="es-ES"/>
            </a:p>
          </p:txBody>
        </p:sp>
        <p:sp>
          <p:nvSpPr>
            <p:cNvPr id="7" name="TextBox 7"/>
            <p:cNvSpPr txBox="1"/>
            <p:nvPr/>
          </p:nvSpPr>
          <p:spPr>
            <a:xfrm>
              <a:off x="0" y="-9525"/>
              <a:ext cx="17705743" cy="975741"/>
            </a:xfrm>
            <a:prstGeom prst="rect">
              <a:avLst/>
            </a:prstGeom>
          </p:spPr>
          <p:txBody>
            <a:bodyPr lIns="0" tIns="0" rIns="0" bIns="0" rtlCol="0" anchor="ctr"/>
            <a:lstStyle/>
            <a:p>
              <a:pPr marL="0" lvl="0" indent="0" algn="l">
                <a:lnSpc>
                  <a:spcPts val="3600"/>
                </a:lnSpc>
                <a:spcBef>
                  <a:spcPct val="0"/>
                </a:spcBef>
              </a:pPr>
              <a:endParaRPr/>
            </a:p>
          </p:txBody>
        </p:sp>
      </p:grpSp>
      <p:sp>
        <p:nvSpPr>
          <p:cNvPr id="8" name="TextBox 8"/>
          <p:cNvSpPr txBox="1"/>
          <p:nvPr/>
        </p:nvSpPr>
        <p:spPr>
          <a:xfrm>
            <a:off x="1028700" y="2375170"/>
            <a:ext cx="16230600" cy="72390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Este cenário foi concebido para colocá-lo numa situação realista em que terá de aplicar os princípios da transparência, da equidade e da IA ​​centrada no ser humano.</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Cenário 1: Filtro de seleção de currículos baseado em critérios tendenciosos (com foco em imparcialidade e transparência)</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A situação: </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Como formador do CVET, você coordena um programa de estágio para técnicos de TI. Você decide usar uma nova ferramenta de seleção baseada em IA para conectar seus 50 alunos com 15 empresas parceiras locais, com base em seus portfólios e currículos. Após usar a ferramenta, você observa que ela recomendou predominantemente alunos do sexo masculino para grandes empresas de tecnologia, enquanto alunas com qualificações semelhantes ou superiores foram alocadas a cargos administrativos de nível inferior.</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A tarefa:</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Os participantes são solicitados a examinar a "caixa preta". Como você explica esse resultado aos alunos? Quais medidas devem ser tomadas para verificar o instrumento e identificar possíveis vieses nos dados históricos?</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A solução centrada no ser humano:</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Os participantes aprendem como burlar o sistema, implementar um processo de revisão manual em conjunto com a IA e exigir transparência nos dados usados ​​para treinar o software antes de reutilizá-lo.</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CENÁRIO DE APRENDIZAGEM</a:t>
            </a:r>
          </a:p>
        </p:txBody>
      </p:sp>
      <p:sp>
        <p:nvSpPr>
          <p:cNvPr id="5" name="TextBox 5"/>
          <p:cNvSpPr txBox="1"/>
          <p:nvPr/>
        </p:nvSpPr>
        <p:spPr>
          <a:xfrm>
            <a:off x="1028700" y="2340045"/>
            <a:ext cx="16230600" cy="72390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Este cenário foi concebido para colocá-lo numa situação realista em que terá de aplicar os princípios da transparência, da equidade e da IA ​​centrada no ser humano.</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Cenário 2: O Tutor de IA Rígido (com foco em IA centrada no ser humano)</a:t>
            </a:r>
          </a:p>
          <a:p>
            <a:pPr marL="0" lvl="0" indent="0" algn="l">
              <a:lnSpc>
                <a:spcPts val="2879"/>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A situação: </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Em um programa de reciclagem profissional para enfermeiros, uma plataforma de aprendizagem adaptativa baseada em inteligência artificial foi implementada para auxiliar os alunos a dominarem anatomia. A IA detecta que um aluno mais velho está demorando mais para responder às perguntas e o reclassifica automaticamente para um nível de reforço, impedindo seu acesso aos módulos avançados. O aluno expressa frustração, explicando que entende a matéria, mas tem dificuldades com a interface do software, que é sensível ao tempo.</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A tarefa:</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Como você deve intervir?</a:t>
            </a:r>
          </a:p>
          <a:p>
            <a:pPr marL="0" lvl="0" indent="0" algn="l">
              <a:lnSpc>
                <a:spcPts val="2879"/>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53575E"/>
                </a:solidFill>
                <a:latin typeface="Lato Bold"/>
                <a:ea typeface="Lato Bold"/>
                <a:cs typeface="Lato Bold"/>
                <a:sym typeface="Lato Bold"/>
              </a:rPr>
              <a:t>A solução centrada no ser humano:</a:t>
            </a:r>
          </a:p>
          <a:p>
            <a:pPr marL="0" lvl="0" indent="0" algn="l">
              <a:lnSpc>
                <a:spcPts val="2879"/>
              </a:lnSpc>
              <a:spcBef>
                <a:spcPct val="0"/>
              </a:spcBef>
            </a:pPr>
            <a:r>
              <a:rPr lang="en-US" sz="2400" u="none" strike="noStrike">
                <a:solidFill>
                  <a:srgbClr val="53575E"/>
                </a:solidFill>
                <a:latin typeface="Lato Light"/>
                <a:ea typeface="Lato Light"/>
                <a:cs typeface="Lato Light"/>
                <a:sym typeface="Lato Light"/>
              </a:rPr>
              <a:t>Os participantes praticam o estabelecimento de um protocolo de Intervenção Humana para Aprendizagem (HITL). Eles demonstram como usar a IA como copiloto, em vez de autoridade absoluta, modificando manualmente o percurso de aprendizagem do aluno e garantindo que a tecnologia se adapte às diferentes necessidades dos alunos (por exemplo, idade, habilidades digitais), em vez de penalizá-los.</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96756"/>
            <a:ext cx="339938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BOAS PRÁTICAS</a:t>
            </a:r>
          </a:p>
        </p:txBody>
      </p:sp>
      <p:sp>
        <p:nvSpPr>
          <p:cNvPr id="5" name="TextBox 5"/>
          <p:cNvSpPr txBox="1"/>
          <p:nvPr/>
        </p:nvSpPr>
        <p:spPr>
          <a:xfrm>
            <a:off x="1028700" y="2490340"/>
            <a:ext cx="16230600" cy="615315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Estas são estratégias comprovadas e práticas que você pode implementar imediatamente para garantir o uso ético da IA ​​em suas salas de aula.</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Boa prática 1. Implemente uma “Lista de verificação de transparência da IA” antes da adoção.</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O que é:</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Uma estrutura de avaliação padronizada usada pelos instrutores antes de introduzir qualquer nova ferramenta de IA no ambiente de treinamento.</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Como funciona:</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Antes de usar uma ferramenta de IA para avaliação ou tutoria, é crucial poder responder a perguntas-chave sobre transparência: Onde a ferramenta armazena os dados dos alunos? Com ​​quais dados ela foi treinada? Posso explicar a um aluno como uma determinada nota ou recomendação foi calculada? Se a ferramenta não puder fornecer respostas claras (uma "caixa preta"), ela é descartada ou usada apenas para atividades de baixo impacto.</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Por que é eficaz:</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Isso permite que você atue como um fiscalizador da equidade e impeça a adoção indiscriminada de tecnologias opacas.</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339938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BOAS PRÁTICAS</a:t>
            </a:r>
          </a:p>
        </p:txBody>
      </p:sp>
      <p:sp>
        <p:nvSpPr>
          <p:cNvPr id="5" name="TextBox 5"/>
          <p:cNvSpPr txBox="1"/>
          <p:nvPr/>
        </p:nvSpPr>
        <p:spPr>
          <a:xfrm>
            <a:off x="1028700" y="2336176"/>
            <a:ext cx="16230600" cy="65151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Estas são estratégias comprovadas e práticas que você pode implementar imediatamente para garantir o uso ético da IA ​​em suas salas de aula.</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Boa prática 2. O protocolo de "recurso e cancelamento" (com intervenção humana)</a:t>
            </a:r>
          </a:p>
          <a:p>
            <a:pPr marL="0" lvl="0" indent="0" algn="l">
              <a:lnSpc>
                <a:spcPts val="2880"/>
              </a:lnSpc>
              <a:spcBef>
                <a:spcPct val="0"/>
              </a:spcBef>
            </a:pPr>
            <a:endParaRPr lang="en-US" sz="2400" b="1" u="none" strike="noStrike">
              <a:solidFill>
                <a:srgbClr val="53575E"/>
              </a:solidFill>
              <a:latin typeface="Lato Bold"/>
              <a:ea typeface="Lato Bold"/>
              <a:cs typeface="Lato Bold"/>
              <a:sym typeface="Lato Bold"/>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O que é:</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Uma regra da sala de aula é afirmar explicitamente que o julgamento humano sempre prevalece sobre os resultados gerados por IA.</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Como funciona:</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Sempre que a IA é usada para avaliar o trabalho dos alunos, detectar plágio ou sugerir percursos de aprendizagem, os alunos são totalmente informados sobre como ela está sendo usada (promovendo a transparência). Mais importante ainda, existe um processo formal de recurso. Se um aluno considerar que uma avaliação baseada em IA é injusta ou tendenciosa, ele tem o direito de solicitar uma revisão manual por um tutor humano, sem qualquer penalidade.</a:t>
            </a:r>
          </a:p>
          <a:p>
            <a:pPr marL="0" lvl="0" indent="0" algn="l">
              <a:lnSpc>
                <a:spcPts val="2880"/>
              </a:lnSpc>
              <a:spcBef>
                <a:spcPct val="0"/>
              </a:spcBef>
            </a:pPr>
            <a:endParaRPr lang="en-US" sz="2400" u="none" strike="noStrike">
              <a:solidFill>
                <a:srgbClr val="53575E"/>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53575E"/>
                </a:solidFill>
                <a:latin typeface="Lato Bold"/>
                <a:ea typeface="Lato Bold"/>
                <a:cs typeface="Lato Bold"/>
                <a:sym typeface="Lato Bold"/>
              </a:rPr>
              <a:t>Por que é eficaz:</a:t>
            </a:r>
          </a:p>
          <a:p>
            <a:pPr marL="0" lvl="0" indent="0" algn="l">
              <a:lnSpc>
                <a:spcPts val="2880"/>
              </a:lnSpc>
              <a:spcBef>
                <a:spcPct val="0"/>
              </a:spcBef>
            </a:pPr>
            <a:r>
              <a:rPr lang="en-US" sz="2400" u="none" strike="noStrike">
                <a:solidFill>
                  <a:srgbClr val="53575E"/>
                </a:solidFill>
                <a:latin typeface="Lato Light"/>
                <a:ea typeface="Lato Light"/>
                <a:cs typeface="Lato Light"/>
                <a:sym typeface="Lato Light"/>
              </a:rPr>
              <a:t>Construa a confiança dos alunos garantindo que a IA permaneça uma ferramenta de apoio, e não um juiz inquestionável, fortalecendo assim um ambiente de aprendizagem verdadeiramente centrado no ser humano.</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0962" y="1986515"/>
            <a:ext cx="8566537" cy="537257"/>
            <a:chOff x="0" y="0"/>
            <a:chExt cx="11422050" cy="716343"/>
          </a:xfrm>
        </p:grpSpPr>
        <p:sp>
          <p:nvSpPr>
            <p:cNvPr id="3" name="Freeform 3"/>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4" name="TextBox 4"/>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Quadros regulamentares europeus e regulamentos oficiais</a:t>
              </a:r>
            </a:p>
          </p:txBody>
        </p:sp>
      </p:grpSp>
      <p:sp>
        <p:nvSpPr>
          <p:cNvPr id="5" name="TextBox 5"/>
          <p:cNvSpPr txBox="1"/>
          <p:nvPr/>
        </p:nvSpPr>
        <p:spPr>
          <a:xfrm>
            <a:off x="990962" y="2609850"/>
            <a:ext cx="16268338" cy="434340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União Europeia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Lei da Inteligência Artificial (Lei da IA). Regulamento (UE) 2024/1689. O primeiro quadro jurídico abrangente sobre IA, que classifica os sistemas de ensino e formação profissional como de "alto risco".</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Comissão Europeia (2019).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Diretrizes Éticas para IA Confiável. Grupo de Especialistas de Alto Nível em Inteligência Artificial (AI HLEG). Concentra-se nos sete requisitos para IA confiável, incluindo intervenção humana e transparência.</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Comissão Europeia (2022).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Diretrizes éticas para educadores sobre o uso de inteligência artificial e dados no ensino e na aprendizagem. Especificamente elaboradas para ajudar professores do ensino fundamental e médio (particularmente úteis para o desenvolvimento profissional contínuo) a compreender os riscos e benefícios da IA.</a:t>
            </a:r>
          </a:p>
        </p:txBody>
      </p:sp>
      <p:sp>
        <p:nvSpPr>
          <p:cNvPr id="6" name="TextBox 6"/>
          <p:cNvSpPr txBox="1"/>
          <p:nvPr/>
        </p:nvSpPr>
        <p:spPr>
          <a:xfrm>
            <a:off x="1028700" y="1085850"/>
            <a:ext cx="277133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REFERÊNCIAS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11558" y="881910"/>
            <a:ext cx="2791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REFERÊNCIAS</a:t>
            </a:r>
          </a:p>
        </p:txBody>
      </p:sp>
      <p:grpSp>
        <p:nvGrpSpPr>
          <p:cNvPr id="3" name="Group 3"/>
          <p:cNvGrpSpPr/>
          <p:nvPr/>
        </p:nvGrpSpPr>
        <p:grpSpPr>
          <a:xfrm>
            <a:off x="1104900" y="1822075"/>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Diretrizes institucionais internacionais</a:t>
              </a:r>
            </a:p>
          </p:txBody>
        </p:sp>
      </p:grpSp>
      <p:sp>
        <p:nvSpPr>
          <p:cNvPr id="6" name="TextBox 6"/>
          <p:cNvSpPr txBox="1"/>
          <p:nvPr/>
        </p:nvSpPr>
        <p:spPr>
          <a:xfrm>
            <a:off x="1110139" y="2536403"/>
            <a:ext cx="16149161" cy="542925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UNESCO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Quadro de Competências em IA para Professores. Paris: UNESCO. Define os conhecimentos, as competências e os valores que os professores precisam para usar a IA de forma segura e inclusiva.</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OCDE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Princípios da OCDE sobre IA. Princípios atualizados que promovem uma IA inovadora e confiável, respeitando os direitos humanos, a equidade e a transparência.</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UNESCO (2021).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Recomendação sobre a Ética da Inteligência Artificial. O primeiro instrumento normativo global sobre ética em IA, com ênfase na equidade social e inclusão.</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PETRÓLEO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Transformação Digital e o Futuro do Trabalho: O Papel da IA ​​na Formação Profissional. Organização Internacional do Trabalho. Este estudo centra-se no impacto da IA ​​na formação profissional e nas transições do mercado de trabalho.</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913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REFERÊNCIAS</a:t>
            </a:r>
          </a:p>
        </p:txBody>
      </p:sp>
      <p:grpSp>
        <p:nvGrpSpPr>
          <p:cNvPr id="3" name="Group 3"/>
          <p:cNvGrpSpPr/>
          <p:nvPr/>
        </p:nvGrpSpPr>
        <p:grpSpPr>
          <a:xfrm>
            <a:off x="1028700" y="197708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Recursos profissionais e de governança</a:t>
              </a:r>
            </a:p>
          </p:txBody>
        </p:sp>
      </p:grpSp>
      <p:sp>
        <p:nvSpPr>
          <p:cNvPr id="6" name="TextBox 6"/>
          <p:cNvSpPr txBox="1"/>
          <p:nvPr/>
        </p:nvSpPr>
        <p:spPr>
          <a:xfrm>
            <a:off x="988219" y="3121409"/>
            <a:ext cx="16271081" cy="289560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Confederação Europeia de Sindicatos (CES) (2025).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Negociando o Algoritmo: Um Manual Sindical. Oferece ferramentas práticas para garantir a transparência na gestão de algoritmos, um aspecto fundamental para formadores profissionais que trabalham com IA no ambiente de trabalho.</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Cedefop (2024)</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Digitalização e Inteligência Artificial na Formação Profissional: Promovendo a Inclusão e a Resiliência. Centro Europeu para o Desenvolvimento da Formação Profissional. Recursos especificamente dedicados ao setor da formação profissional.</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3237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REFERÊNCIAS</a:t>
            </a:r>
          </a:p>
        </p:txBody>
      </p:sp>
      <p:grpSp>
        <p:nvGrpSpPr>
          <p:cNvPr id="3" name="Group 3"/>
          <p:cNvGrpSpPr/>
          <p:nvPr/>
        </p:nvGrpSpPr>
        <p:grpSpPr>
          <a:xfrm>
            <a:off x="1028700" y="2006042"/>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Pesquisa acadêmica e estudos de caso importantes</a:t>
              </a:r>
            </a:p>
          </p:txBody>
        </p:sp>
      </p:grpSp>
      <p:sp>
        <p:nvSpPr>
          <p:cNvPr id="6" name="TextBox 6"/>
          <p:cNvSpPr txBox="1"/>
          <p:nvPr/>
        </p:nvSpPr>
        <p:spPr>
          <a:xfrm>
            <a:off x="1028700" y="2886199"/>
            <a:ext cx="16230600" cy="4343400"/>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Buolamwini, J. e Gebru, T. (2018).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"Nuances de gênero: Disparidades interseccionais de precisão na classificação comercial de gênero." Anais de Pesquisa em Aprendizado de Máquina. Um estudo fundamental sobre vieses algorítmicos (essencial para a Unidade 2).</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Zawacki-Richter, O., et al. (2019).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"Revisão Sistemática da Pesquisa sobre Aplicações de Inteligência Artificial no Ensino Superior: Onde Estão os Professores?" Revista Internacional de Tecnologia Educacional no Ensino Superior. Enfatiza a necessidade de supervisão pedagógica "com intervenção humana".</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Adel, A. (2024). </a:t>
            </a:r>
          </a:p>
          <a:p>
            <a:pPr marL="434340" lvl="1" indent="-217170" algn="l">
              <a:lnSpc>
                <a:spcPts val="2879"/>
              </a:lnSpc>
              <a:spcBef>
                <a:spcPct val="0"/>
              </a:spcBef>
            </a:pPr>
            <a:r>
              <a:rPr lang="en-US" sz="2400" u="none" strike="noStrike">
                <a:solidFill>
                  <a:srgbClr val="000000"/>
                </a:solidFill>
                <a:latin typeface="Lato Light"/>
                <a:ea typeface="Lato Light"/>
                <a:cs typeface="Lato Light"/>
                <a:sym typeface="Lato Light"/>
              </a:rPr>
              <a:t>"A convergência da tutoria inteligente, da robótica e da IoT na educação inteligente." Cidades Inteligentes. Explora a transição para a "Indústria 5.0", onde a IA centrada no ser humano se torna o padrão.</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31560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REFERÊNCIAS</a:t>
            </a:r>
          </a:p>
        </p:txBody>
      </p:sp>
      <p:grpSp>
        <p:nvGrpSpPr>
          <p:cNvPr id="3" name="Group 3"/>
          <p:cNvGrpSpPr/>
          <p:nvPr/>
        </p:nvGrpSpPr>
        <p:grpSpPr>
          <a:xfrm>
            <a:off x="1028700" y="1939160"/>
            <a:ext cx="8566537" cy="537257"/>
            <a:chOff x="0" y="0"/>
            <a:chExt cx="11422050" cy="716343"/>
          </a:xfrm>
        </p:grpSpPr>
        <p:sp>
          <p:nvSpPr>
            <p:cNvPr id="4" name="Freeform 4"/>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5" name="TextBox 5"/>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Multimídia recomendada</a:t>
              </a:r>
            </a:p>
          </p:txBody>
        </p:sp>
      </p:grpSp>
      <p:sp>
        <p:nvSpPr>
          <p:cNvPr id="6" name="TextBox 6"/>
          <p:cNvSpPr txBox="1"/>
          <p:nvPr/>
        </p:nvSpPr>
        <p:spPr>
          <a:xfrm>
            <a:off x="1028700" y="2971800"/>
            <a:ext cx="15911067" cy="2203937"/>
          </a:xfrm>
          <a:prstGeom prst="rect">
            <a:avLst/>
          </a:prstGeom>
        </p:spPr>
        <p:txBody>
          <a:bodyPr lIns="0" tIns="0" rIns="0" bIns="0" rtlCol="0" anchor="t">
            <a:spAutoFit/>
          </a:bodyPr>
          <a:lstStyle/>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Viés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Algorítmico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Explicado</a:t>
            </a:r>
            <a:r>
              <a:rPr lang="en-US" sz="2400" u="none" strike="noStrike" dirty="0">
                <a:solidFill>
                  <a:srgbClr val="000000"/>
                </a:solidFill>
                <a:latin typeface="Lato Light"/>
                <a:ea typeface="Lato Light"/>
                <a:cs typeface="Lato Light"/>
                <a:sym typeface="Lato Light"/>
              </a:rPr>
              <a:t>", do MIT Media Lab</a:t>
            </a:r>
          </a:p>
          <a:p>
            <a:pPr marL="434340" lvl="1" indent="-217170" algn="l">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a:solidFill>
                  <a:srgbClr val="000000"/>
                </a:solidFill>
                <a:latin typeface="Lato Light"/>
                <a:ea typeface="Lato Light"/>
                <a:cs typeface="Lato Light"/>
                <a:sym typeface="Lato Light"/>
                <a:hlinkClick r:id="rId5"/>
              </a:rPr>
              <a:t>https://www.media.mit.edu/posts/how-i-m-fighting-bias-in-algorithms</a:t>
            </a: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O </a:t>
            </a:r>
            <a:r>
              <a:rPr lang="en-US" sz="2400" u="none" strike="noStrike" dirty="0" err="1">
                <a:solidFill>
                  <a:srgbClr val="000000"/>
                </a:solidFill>
                <a:latin typeface="Lato Light"/>
                <a:ea typeface="Lato Light"/>
                <a:cs typeface="Lato Light"/>
                <a:sym typeface="Lato Light"/>
              </a:rPr>
              <a:t>documento</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Parlamento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Europeu</a:t>
            </a:r>
            <a:r>
              <a:rPr lang="en-US" sz="2400" u="none" strike="noStrike" dirty="0">
                <a:solidFill>
                  <a:srgbClr val="000000"/>
                </a:solidFill>
                <a:latin typeface="Lato Light"/>
                <a:ea typeface="Lato Light"/>
                <a:cs typeface="Lato Light"/>
                <a:sym typeface="Lato Light"/>
              </a:rPr>
              <a:t> "Como a </a:t>
            </a:r>
            <a:r>
              <a:rPr lang="en-US" sz="2400" u="none" strike="noStrike" dirty="0" err="1">
                <a:solidFill>
                  <a:srgbClr val="000000"/>
                </a:solidFill>
                <a:latin typeface="Lato Light"/>
                <a:ea typeface="Lato Light"/>
                <a:cs typeface="Lato Light"/>
                <a:sym typeface="Lato Light"/>
              </a:rPr>
              <a:t>legislação</a:t>
            </a:r>
            <a:r>
              <a:rPr lang="en-US" sz="2400" u="none" strike="noStrike" dirty="0">
                <a:solidFill>
                  <a:srgbClr val="000000"/>
                </a:solidFill>
                <a:latin typeface="Lato Light"/>
                <a:ea typeface="Lato Light"/>
                <a:cs typeface="Lato Light"/>
                <a:sym typeface="Lato Light"/>
              </a:rPr>
              <a:t> da UE </a:t>
            </a:r>
            <a:r>
              <a:rPr lang="en-US" sz="2400" u="none" strike="noStrike" dirty="0" err="1">
                <a:solidFill>
                  <a:srgbClr val="000000"/>
                </a:solidFill>
                <a:latin typeface="Lato Light"/>
                <a:ea typeface="Lato Light"/>
                <a:cs typeface="Lato Light"/>
                <a:sym typeface="Lato Light"/>
              </a:rPr>
              <a:t>sobre</a:t>
            </a:r>
            <a:r>
              <a:rPr lang="en-US" sz="2400" u="none" strike="noStrike" dirty="0">
                <a:solidFill>
                  <a:srgbClr val="000000"/>
                </a:solidFill>
                <a:latin typeface="Lato Light"/>
                <a:ea typeface="Lato Light"/>
                <a:cs typeface="Lato Light"/>
                <a:sym typeface="Lato Light"/>
              </a:rPr>
              <a:t> IA protege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pPr>
            <a:r>
              <a:rPr lang="en-US" sz="2400" u="sng" strike="noStrike" dirty="0">
                <a:solidFill>
                  <a:srgbClr val="0563C1"/>
                </a:solidFill>
                <a:latin typeface="Lato Light"/>
                <a:ea typeface="Lato Light"/>
                <a:cs typeface="Lato Light"/>
                <a:sym typeface="Lato Light"/>
                <a:hlinkClick r:id="rId6" tooltip="https://www.youtube.com/shorts/a6zcDiFhc_A"/>
              </a:rPr>
              <a:t>https://www.youtube.com/shorts/a6zcDiFhc_A</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1118921"/>
            <a:chOff x="0" y="0"/>
            <a:chExt cx="2900655" cy="1491894"/>
          </a:xfrm>
        </p:grpSpPr>
        <p:sp>
          <p:nvSpPr>
            <p:cNvPr id="3" name="Freeform 3"/>
            <p:cNvSpPr/>
            <p:nvPr/>
          </p:nvSpPr>
          <p:spPr>
            <a:xfrm>
              <a:off x="0" y="0"/>
              <a:ext cx="2900656" cy="1491895"/>
            </a:xfrm>
            <a:custGeom>
              <a:avLst/>
              <a:gdLst/>
              <a:ahLst/>
              <a:cxnLst/>
              <a:rect l="l" t="t" r="r" b="b"/>
              <a:pathLst>
                <a:path w="2900656" h="1491895">
                  <a:moveTo>
                    <a:pt x="0" y="0"/>
                  </a:moveTo>
                  <a:lnTo>
                    <a:pt x="2900656" y="0"/>
                  </a:lnTo>
                  <a:lnTo>
                    <a:pt x="2900656" y="1491895"/>
                  </a:lnTo>
                  <a:lnTo>
                    <a:pt x="0" y="1491895"/>
                  </a:lnTo>
                  <a:close/>
                </a:path>
              </a:pathLst>
            </a:custGeom>
            <a:blipFill>
              <a:blip r:embed="rId4">
                <a:alphaModFix amt="0"/>
              </a:blip>
              <a:stretch>
                <a:fillRect t="-15045" b="39276"/>
              </a:stretch>
            </a:blipFill>
          </p:spPr>
          <p:txBody>
            <a:bodyPr/>
            <a:lstStyle/>
            <a:p>
              <a:endParaRPr lang="es-ES"/>
            </a:p>
          </p:txBody>
        </p:sp>
        <p:sp>
          <p:nvSpPr>
            <p:cNvPr id="4" name="TextBox 4"/>
            <p:cNvSpPr txBox="1"/>
            <p:nvPr/>
          </p:nvSpPr>
          <p:spPr>
            <a:xfrm>
              <a:off x="0" y="0"/>
              <a:ext cx="2900655"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Começar de novo</a:t>
              </a:r>
            </a:p>
          </p:txBody>
        </p:sp>
      </p:grpSp>
      <p:grpSp>
        <p:nvGrpSpPr>
          <p:cNvPr id="5" name="Group 5"/>
          <p:cNvGrpSpPr/>
          <p:nvPr/>
        </p:nvGrpSpPr>
        <p:grpSpPr>
          <a:xfrm>
            <a:off x="8806491" y="2992907"/>
            <a:ext cx="7419499" cy="3244739"/>
            <a:chOff x="0" y="0"/>
            <a:chExt cx="9892665" cy="4326318"/>
          </a:xfrm>
        </p:grpSpPr>
        <p:sp>
          <p:nvSpPr>
            <p:cNvPr id="6" name="Freeform 6" descr="Um logotipo com a cabeça de uma pessoa dentro de um círculo.  O conteúdo gerado por IA pode estar incorre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7" name="Group 7"/>
          <p:cNvGrpSpPr/>
          <p:nvPr/>
        </p:nvGrpSpPr>
        <p:grpSpPr>
          <a:xfrm>
            <a:off x="1055922" y="9038854"/>
            <a:ext cx="3869665" cy="811759"/>
            <a:chOff x="0" y="0"/>
            <a:chExt cx="5159553" cy="1082345"/>
          </a:xfrm>
        </p:grpSpPr>
        <p:sp>
          <p:nvSpPr>
            <p:cNvPr id="8" name="Freeform 8"/>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r="-17352"/>
              </a:stretch>
            </a:blipFill>
          </p:spPr>
          <p:txBody>
            <a:bodyPr/>
            <a:lstStyle/>
            <a:p>
              <a:endParaRPr lang="es-ES"/>
            </a:p>
          </p:txBody>
        </p:sp>
      </p:grpSp>
      <p:grpSp>
        <p:nvGrpSpPr>
          <p:cNvPr id="9" name="Group 9"/>
          <p:cNvGrpSpPr/>
          <p:nvPr/>
        </p:nvGrpSpPr>
        <p:grpSpPr>
          <a:xfrm>
            <a:off x="0" y="2069525"/>
            <a:ext cx="6903596" cy="5975014"/>
            <a:chOff x="0" y="0"/>
            <a:chExt cx="8851392" cy="7660818"/>
          </a:xfrm>
        </p:grpSpPr>
        <p:sp>
          <p:nvSpPr>
            <p:cNvPr id="10" name="Freeform 10"/>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1" name="TextBox 11"/>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Este projeto foi cofinanciado com o apoio do programa Erasmus+ da Comissão Europeia. Esta publicação reflete apenas as opiniões dos seus autores, e nem a Comissão Europeia nem a SEPIE são responsáveis ​​por qualquer uso que possa ser feito das informações aqui contidas.</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4180</Words>
  <Application>Microsoft Office PowerPoint</Application>
  <PresentationFormat>Custom</PresentationFormat>
  <Paragraphs>333</Paragraphs>
  <Slides>33</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Lato Light</vt:lpstr>
      <vt:lpstr>Lato Heavy</vt:lpstr>
      <vt:lpstr>Arial</vt:lpstr>
      <vt:lpstr>Lato Bold</vt:lpstr>
      <vt:lpstr>Lato Light Italics</vt:lpstr>
      <vt:lpstr>Lato Italics</vt:lpstr>
      <vt:lpstr>Calibri</vt:lpstr>
      <vt:lpstr>Quattrocento Bold</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PT_Módulo 5_INclusive TrAIners</dc:title>
  <dc:creator>User00</dc:creator>
  <cp:lastModifiedBy>Jaione Santos Miguel</cp:lastModifiedBy>
  <cp:revision>3</cp:revision>
  <dcterms:created xsi:type="dcterms:W3CDTF">2006-08-16T00:00:00Z</dcterms:created>
  <dcterms:modified xsi:type="dcterms:W3CDTF">2026-09-14T13:48:23Z</dcterms:modified>
  <dc:identifier>DAHQqMsg6LY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0BE1DFBF-C51C-4951-8370-00D934B3F941</vt:lpwstr>
  </property>
  <property fmtid="{D5CDD505-2E9C-101B-9397-08002B2CF9AE}" pid="3" name="ArticulatePath">
    <vt:lpwstr>PT_Módulo 5 - INclusive trAIners</vt:lpwstr>
  </property>
</Properties>
</file>