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6858000" cy="9144000"/>
  <p:embeddedFontLst>
    <p:embeddedFont>
      <p:font typeface="Lato Bold" panose="020F0802020204030203" pitchFamily="34" charset="0"/>
      <p:regular r:id="rId36"/>
      <p:bold r:id="rId37"/>
    </p:embeddedFont>
    <p:embeddedFont>
      <p:font typeface="Lato Heavy" panose="020B0604020202020204" charset="0"/>
      <p:regular r:id="rId38"/>
    </p:embeddedFont>
    <p:embeddedFont>
      <p:font typeface="Lato Italics" panose="020B0604020202020204" charset="0"/>
      <p:regular r:id="rId39"/>
    </p:embeddedFont>
    <p:embeddedFont>
      <p:font typeface="Lato Light" panose="020F0302020204030203" pitchFamily="34" charset="0"/>
      <p:regular r:id="rId40"/>
    </p:embeddedFont>
    <p:embeddedFont>
      <p:font typeface="Lato Light Italics" panose="020B0604020202020204" charset="0"/>
      <p:regular r:id="rId41"/>
    </p:embeddedFont>
    <p:embeddedFont>
      <p:font typeface="Oswald" pitchFamily="2" charset="0"/>
      <p:regular r:id="rId42"/>
      <p:bold r:id="rId43"/>
    </p:embeddedFont>
    <p:embeddedFont>
      <p:font typeface="Quattrocento Bold" panose="020B0604020202020204" charset="0"/>
      <p:regular r:id="rId44"/>
    </p:embeddedFont>
  </p:embeddedFontLst>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6.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6.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6.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6.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6.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1.png"/><Relationship Id="rId5" Type="http://schemas.openxmlformats.org/officeDocument/2006/relationships/image" Target="../media/image6.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6.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www.youtube.com/shorts/a6zcDiFhc_A" TargetMode="External"/><Relationship Id="rId5" Type="http://schemas.openxmlformats.org/officeDocument/2006/relationships/hyperlink" Target="https://www.media.mit.edu/posts/how-i-m-fighting-bias-in-algorithms" TargetMode="Externa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Logo z głową człowieka w okręgu.  Treść wygenerowana przez sztuczną inteligencję może być nieprawidłowa."/>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l="-76926" t="-36921" r="-3038" b="-121619"/>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Projekt ten był współfinansowany ze środków programu Erasmus+ Komisji Europejskiej. Niniejsza publikacja odzwierciedla wyłącznie opinie jej autorów i ani Komisja Europejska, ani SEPIE nie ponoszą odpowiedzialności za jakiekolwiek wykorzystanie zawartych w niej informacji.</a:t>
            </a:r>
          </a:p>
        </p:txBody>
      </p:sp>
      <p:sp>
        <p:nvSpPr>
          <p:cNvPr id="13" name="TextBox 13"/>
          <p:cNvSpPr txBox="1"/>
          <p:nvPr/>
        </p:nvSpPr>
        <p:spPr>
          <a:xfrm>
            <a:off x="503939" y="596713"/>
            <a:ext cx="9107673" cy="320992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Moduł</a:t>
            </a:r>
            <a:r>
              <a:rPr lang="en-US" sz="4200" b="1" u="none" strike="noStrike" dirty="0">
                <a:solidFill>
                  <a:srgbClr val="FFFFFF"/>
                </a:solidFill>
                <a:latin typeface="Quattrocento Bold"/>
                <a:ea typeface="Quattrocento Bold"/>
                <a:cs typeface="Quattrocento Bold"/>
                <a:sym typeface="Quattrocento Bold"/>
              </a:rPr>
              <a:t> 5: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Promowanie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przejrzystości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uczciwości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praktyk</a:t>
            </a:r>
            <a:r>
              <a:rPr lang="en-US" sz="4200" b="1" u="none" strike="noStrike" dirty="0">
                <a:solidFill>
                  <a:srgbClr val="FFFFFF"/>
                </a:solidFill>
                <a:latin typeface="Quattrocento Bold"/>
                <a:ea typeface="Quattrocento Bold"/>
                <a:cs typeface="Quattrocento Bold"/>
                <a:sym typeface="Quattrocento Bold"/>
              </a:rPr>
              <a:t> w </a:t>
            </a:r>
            <a:r>
              <a:rPr lang="en-US" sz="4200" b="1" u="none" strike="noStrike" dirty="0" err="1">
                <a:solidFill>
                  <a:srgbClr val="FFFFFF"/>
                </a:solidFill>
                <a:latin typeface="Quattrocento Bold"/>
                <a:ea typeface="Quattrocento Bold"/>
                <a:cs typeface="Quattrocento Bold"/>
                <a:sym typeface="Quattrocento Bold"/>
              </a:rPr>
              <a:t>zakresie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sztucznej</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inteligencji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skoncentrowanych</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na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człowieku</a:t>
            </a: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ZADOWOLONY</a:t>
              </a:r>
            </a:p>
          </p:txBody>
        </p:sp>
      </p:grpSp>
      <p:sp>
        <p:nvSpPr>
          <p:cNvPr id="8" name="Freeform 8"/>
          <p:cNvSpPr/>
          <p:nvPr/>
        </p:nvSpPr>
        <p:spPr>
          <a:xfrm>
            <a:off x="8082839" y="1302591"/>
            <a:ext cx="3596745" cy="7479363"/>
          </a:xfrm>
          <a:custGeom>
            <a:avLst/>
            <a:gdLst/>
            <a:ahLst/>
            <a:cxnLst/>
            <a:rect l="l" t="t" r="r" b="b"/>
            <a:pathLst>
              <a:path w="3596745" h="7479363">
                <a:moveTo>
                  <a:pt x="0" y="0"/>
                </a:moveTo>
                <a:lnTo>
                  <a:pt x="3596745" y="0"/>
                </a:lnTo>
                <a:lnTo>
                  <a:pt x="3596745" y="7479364"/>
                </a:lnTo>
                <a:lnTo>
                  <a:pt x="0" y="74793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459874" y="7783716"/>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01638" y="7995552"/>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888845" y="222360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10129076" y="2422693"/>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069630" y="6450463"/>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10297582" y="6688236"/>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34470" y="710565"/>
            <a:ext cx="5972261" cy="2441143"/>
            <a:chOff x="0" y="0"/>
            <a:chExt cx="7963014" cy="3254858"/>
          </a:xfrm>
        </p:grpSpPr>
        <p:sp>
          <p:nvSpPr>
            <p:cNvPr id="26" name="Freeform 26"/>
            <p:cNvSpPr/>
            <p:nvPr/>
          </p:nvSpPr>
          <p:spPr>
            <a:xfrm>
              <a:off x="0" y="0"/>
              <a:ext cx="7963008" cy="3254849"/>
            </a:xfrm>
            <a:custGeom>
              <a:avLst/>
              <a:gdLst/>
              <a:ahLst/>
              <a:cxnLst/>
              <a:rect l="l" t="t" r="r" b="b"/>
              <a:pathLst>
                <a:path w="7963008" h="3254849">
                  <a:moveTo>
                    <a:pt x="0" y="0"/>
                  </a:moveTo>
                  <a:lnTo>
                    <a:pt x="7963008" y="0"/>
                  </a:lnTo>
                  <a:lnTo>
                    <a:pt x="7963008" y="3254849"/>
                  </a:lnTo>
                  <a:lnTo>
                    <a:pt x="0" y="3254849"/>
                  </a:lnTo>
                  <a:close/>
                </a:path>
              </a:pathLst>
            </a:custGeom>
            <a:blipFill>
              <a:blip r:embed="rId5">
                <a:alphaModFix amt="0"/>
              </a:blip>
              <a:stretch>
                <a:fillRect t="-29542" b="34201"/>
              </a:stretch>
            </a:blipFill>
          </p:spPr>
          <p:txBody>
            <a:bodyPr/>
            <a:lstStyle/>
            <a:p>
              <a:endParaRPr lang="es-ES"/>
            </a:p>
          </p:txBody>
        </p:sp>
        <p:sp>
          <p:nvSpPr>
            <p:cNvPr id="27" name="TextBox 27"/>
            <p:cNvSpPr txBox="1"/>
            <p:nvPr/>
          </p:nvSpPr>
          <p:spPr>
            <a:xfrm>
              <a:off x="0" y="-123825"/>
              <a:ext cx="7963014" cy="3378683"/>
            </a:xfrm>
            <a:prstGeom prst="rect">
              <a:avLst/>
            </a:prstGeom>
          </p:spPr>
          <p:txBody>
            <a:bodyPr lIns="0" tIns="0" rIns="0" bIns="0" rtlCol="0" anchor="ctr"/>
            <a:lstStyle/>
            <a:p>
              <a:pPr algn="ctr">
                <a:lnSpc>
                  <a:spcPts val="3919"/>
                </a:lnSpc>
                <a:spcBef>
                  <a:spcPct val="0"/>
                </a:spcBef>
              </a:pPr>
              <a:r>
                <a:rPr lang="en-US" sz="2799" dirty="0">
                  <a:solidFill>
                    <a:srgbClr val="000000"/>
                  </a:solidFill>
                  <a:latin typeface="Oswald"/>
                  <a:sym typeface="Oswald"/>
                </a:rPr>
                <a:t>JEDNOSTKA 1: OTWIERANIE CZARNEJ SKRZYNKI: PRZEJRZYSTOŚĆ I INTERPRETOWALNOŚĆ SZTUCZNEJ INTELIGENCJI</a:t>
              </a:r>
            </a:p>
          </p:txBody>
        </p:sp>
      </p:grpSp>
      <p:grpSp>
        <p:nvGrpSpPr>
          <p:cNvPr id="28" name="Group 28"/>
          <p:cNvGrpSpPr/>
          <p:nvPr/>
        </p:nvGrpSpPr>
        <p:grpSpPr>
          <a:xfrm>
            <a:off x="11091820" y="2137400"/>
            <a:ext cx="6598891" cy="1850593"/>
            <a:chOff x="0" y="0"/>
            <a:chExt cx="8798522" cy="2467458"/>
          </a:xfrm>
        </p:grpSpPr>
        <p:sp>
          <p:nvSpPr>
            <p:cNvPr id="29" name="Freeform 29"/>
            <p:cNvSpPr/>
            <p:nvPr/>
          </p:nvSpPr>
          <p:spPr>
            <a:xfrm>
              <a:off x="0" y="0"/>
              <a:ext cx="8798516" cy="2467461"/>
            </a:xfrm>
            <a:custGeom>
              <a:avLst/>
              <a:gdLst/>
              <a:ahLst/>
              <a:cxnLst/>
              <a:rect l="l" t="t" r="r" b="b"/>
              <a:pathLst>
                <a:path w="8798516" h="2467461">
                  <a:moveTo>
                    <a:pt x="0" y="0"/>
                  </a:moveTo>
                  <a:lnTo>
                    <a:pt x="8798516" y="0"/>
                  </a:lnTo>
                  <a:lnTo>
                    <a:pt x="8798516" y="2467461"/>
                  </a:lnTo>
                  <a:lnTo>
                    <a:pt x="0" y="2467461"/>
                  </a:lnTo>
                  <a:close/>
                </a:path>
              </a:pathLst>
            </a:custGeom>
            <a:blipFill>
              <a:blip r:embed="rId5">
                <a:alphaModFix amt="0"/>
              </a:blip>
              <a:stretch>
                <a:fillRect t="-49418" r="-2340" b="7205"/>
              </a:stretch>
            </a:blipFill>
          </p:spPr>
          <p:txBody>
            <a:bodyPr/>
            <a:lstStyle/>
            <a:p>
              <a:endParaRPr lang="es-ES"/>
            </a:p>
          </p:txBody>
        </p:sp>
        <p:sp>
          <p:nvSpPr>
            <p:cNvPr id="30" name="TextBox 30"/>
            <p:cNvSpPr txBox="1"/>
            <p:nvPr/>
          </p:nvSpPr>
          <p:spPr>
            <a:xfrm>
              <a:off x="0" y="-123825"/>
              <a:ext cx="8798522" cy="2591283"/>
            </a:xfrm>
            <a:prstGeom prst="rect">
              <a:avLst/>
            </a:prstGeom>
          </p:spPr>
          <p:txBody>
            <a:bodyPr lIns="0" tIns="0" rIns="0" bIns="0" rtlCol="0" anchor="ctr"/>
            <a:lstStyle/>
            <a:p>
              <a:pPr lvl="0" indent="0" algn="ctr">
                <a:lnSpc>
                  <a:spcPts val="3919"/>
                </a:lnSpc>
                <a:spcBef>
                  <a:spcPct val="0"/>
                </a:spcBef>
              </a:pPr>
              <a:r>
                <a:rPr lang="en-US" sz="2799" dirty="0">
                  <a:solidFill>
                    <a:srgbClr val="000000"/>
                  </a:solidFill>
                  <a:latin typeface="Oswald"/>
                  <a:sym typeface="Oswald"/>
                </a:rPr>
                <a:t>JEDNOSTKA 2: RÓWNOŚĆ ALGORYTMICZNA: IDENTYFIKACJA BŁĘDÓW W SZKOLENIU ZAWODOWYM W CELU ZATRUDNIENIA</a:t>
              </a:r>
            </a:p>
          </p:txBody>
        </p:sp>
      </p:grpSp>
      <p:grpSp>
        <p:nvGrpSpPr>
          <p:cNvPr id="31" name="Group 31"/>
          <p:cNvGrpSpPr/>
          <p:nvPr/>
        </p:nvGrpSpPr>
        <p:grpSpPr>
          <a:xfrm>
            <a:off x="66218" y="7968244"/>
            <a:ext cx="6288881" cy="1260043"/>
            <a:chOff x="0" y="0"/>
            <a:chExt cx="8385175" cy="1680058"/>
          </a:xfrm>
        </p:grpSpPr>
        <p:sp>
          <p:nvSpPr>
            <p:cNvPr id="32" name="Freeform 32"/>
            <p:cNvSpPr/>
            <p:nvPr/>
          </p:nvSpPr>
          <p:spPr>
            <a:xfrm>
              <a:off x="0" y="0"/>
              <a:ext cx="8385176" cy="1680053"/>
            </a:xfrm>
            <a:custGeom>
              <a:avLst/>
              <a:gdLst/>
              <a:ahLst/>
              <a:cxnLst/>
              <a:rect l="l" t="t" r="r" b="b"/>
              <a:pathLst>
                <a:path w="8385176" h="1680053">
                  <a:moveTo>
                    <a:pt x="0" y="0"/>
                  </a:moveTo>
                  <a:lnTo>
                    <a:pt x="8385176" y="0"/>
                  </a:lnTo>
                  <a:lnTo>
                    <a:pt x="8385176" y="1680053"/>
                  </a:lnTo>
                  <a:lnTo>
                    <a:pt x="0" y="1680053"/>
                  </a:lnTo>
                  <a:close/>
                </a:path>
              </a:pathLst>
            </a:custGeom>
            <a:blipFill>
              <a:blip r:embed="rId5">
                <a:alphaModFix amt="0"/>
              </a:blip>
              <a:stretch>
                <a:fillRect t="-62130" b="-32370"/>
              </a:stretch>
            </a:blipFill>
          </p:spPr>
          <p:txBody>
            <a:bodyPr/>
            <a:lstStyle/>
            <a:p>
              <a:endParaRPr lang="es-ES"/>
            </a:p>
          </p:txBody>
        </p:sp>
        <p:sp>
          <p:nvSpPr>
            <p:cNvPr id="33" name="TextBox 33"/>
            <p:cNvSpPr txBox="1"/>
            <p:nvPr/>
          </p:nvSpPr>
          <p:spPr>
            <a:xfrm>
              <a:off x="0" y="-123825"/>
              <a:ext cx="8385175" cy="1803883"/>
            </a:xfrm>
            <a:prstGeom prst="rect">
              <a:avLst/>
            </a:prstGeom>
          </p:spPr>
          <p:txBody>
            <a:bodyPr lIns="0" tIns="0" rIns="0" bIns="0" rtlCol="0" anchor="ctr"/>
            <a:lstStyle/>
            <a:p>
              <a:pPr lvl="0" indent="0" algn="ctr">
                <a:lnSpc>
                  <a:spcPts val="3919"/>
                </a:lnSpc>
                <a:spcBef>
                  <a:spcPct val="0"/>
                </a:spcBef>
              </a:pPr>
              <a:r>
                <a:rPr lang="en-US" sz="2799" dirty="0">
                  <a:solidFill>
                    <a:srgbClr val="000000"/>
                  </a:solidFill>
                  <a:latin typeface="Oswald"/>
                  <a:sym typeface="Oswald"/>
                </a:rPr>
                <a:t>JEDNOSTKA 4: TREŚCI DOTYCZĄCE ETYCZNEGO ZARZĄDZANIA I PROTOKOŁÓW PRAKTYCZNYCH</a:t>
              </a:r>
            </a:p>
          </p:txBody>
        </p:sp>
      </p:grpSp>
      <p:grpSp>
        <p:nvGrpSpPr>
          <p:cNvPr id="34" name="Group 34"/>
          <p:cNvGrpSpPr/>
          <p:nvPr/>
        </p:nvGrpSpPr>
        <p:grpSpPr>
          <a:xfrm>
            <a:off x="11832212" y="6672291"/>
            <a:ext cx="5427088" cy="1260043"/>
            <a:chOff x="0" y="0"/>
            <a:chExt cx="7236117" cy="1680058"/>
          </a:xfrm>
        </p:grpSpPr>
        <p:sp>
          <p:nvSpPr>
            <p:cNvPr id="35" name="Freeform 35"/>
            <p:cNvSpPr/>
            <p:nvPr/>
          </p:nvSpPr>
          <p:spPr>
            <a:xfrm>
              <a:off x="0" y="0"/>
              <a:ext cx="7236120" cy="1680053"/>
            </a:xfrm>
            <a:custGeom>
              <a:avLst/>
              <a:gdLst/>
              <a:ahLst/>
              <a:cxnLst/>
              <a:rect l="l" t="t" r="r" b="b"/>
              <a:pathLst>
                <a:path w="7236120" h="1680053">
                  <a:moveTo>
                    <a:pt x="0" y="0"/>
                  </a:moveTo>
                  <a:lnTo>
                    <a:pt x="7236120" y="0"/>
                  </a:lnTo>
                  <a:lnTo>
                    <a:pt x="7236120" y="1680053"/>
                  </a:lnTo>
                  <a:lnTo>
                    <a:pt x="0" y="1680053"/>
                  </a:lnTo>
                  <a:close/>
                </a:path>
              </a:pathLst>
            </a:custGeom>
            <a:blipFill>
              <a:blip r:embed="rId5">
                <a:alphaModFix amt="0"/>
              </a:blip>
              <a:stretch>
                <a:fillRect t="-48803" b="-19043"/>
              </a:stretch>
            </a:blipFill>
          </p:spPr>
          <p:txBody>
            <a:bodyPr/>
            <a:lstStyle/>
            <a:p>
              <a:endParaRPr lang="es-ES"/>
            </a:p>
          </p:txBody>
        </p:sp>
        <p:sp>
          <p:nvSpPr>
            <p:cNvPr id="36" name="TextBox 36"/>
            <p:cNvSpPr txBox="1"/>
            <p:nvPr/>
          </p:nvSpPr>
          <p:spPr>
            <a:xfrm>
              <a:off x="0" y="-123825"/>
              <a:ext cx="7236117" cy="1803883"/>
            </a:xfrm>
            <a:prstGeom prst="rect">
              <a:avLst/>
            </a:prstGeom>
          </p:spPr>
          <p:txBody>
            <a:bodyPr lIns="0" tIns="0" rIns="0" bIns="0" rtlCol="0" anchor="ctr"/>
            <a:lstStyle/>
            <a:p>
              <a:pPr algn="ctr">
                <a:lnSpc>
                  <a:spcPts val="3919"/>
                </a:lnSpc>
                <a:spcBef>
                  <a:spcPct val="0"/>
                </a:spcBef>
              </a:pPr>
              <a:r>
                <a:rPr lang="en-US" sz="2799" dirty="0">
                  <a:solidFill>
                    <a:srgbClr val="000000"/>
                  </a:solidFill>
                  <a:latin typeface="Oswald"/>
                  <a:sym typeface="Oswald"/>
                </a:rPr>
                <a:t>JEDNOSTKA 3: SZTUCZNA INTELIGENCJA ZORIENTOWANA NA CZŁOWIEKA</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91349"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0633566" y="2638425"/>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0760231" y="696503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158114" y="825569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44" name="Freeform 44" descr="A logo with a person's head in a circle  AI-generated content may be incorrect.">
            <a:extLst>
              <a:ext uri="{FF2B5EF4-FFF2-40B4-BE49-F238E27FC236}">
                <a16:creationId xmlns:a16="http://schemas.microsoft.com/office/drawing/2014/main" id="{19E67C08-5EA7-A06A-8814-169C5D11FEBF}"/>
              </a:ext>
            </a:extLst>
          </p:cNvPr>
          <p:cNvSpPr/>
          <p:nvPr/>
        </p:nvSpPr>
        <p:spPr>
          <a:xfrm>
            <a:off x="14965994" y="349444"/>
            <a:ext cx="2799493" cy="1224248"/>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694392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CELE NAUKI</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Wstaw tutaj podpis</a:t>
            </a:r>
          </a:p>
        </p:txBody>
      </p:sp>
      <p:grpSp>
        <p:nvGrpSpPr>
          <p:cNvPr id="4" name="Group 4"/>
          <p:cNvGrpSpPr/>
          <p:nvPr/>
        </p:nvGrpSpPr>
        <p:grpSpPr>
          <a:xfrm>
            <a:off x="1070639" y="2952208"/>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6" name="Group 6"/>
          <p:cNvGrpSpPr/>
          <p:nvPr/>
        </p:nvGrpSpPr>
        <p:grpSpPr>
          <a:xfrm>
            <a:off x="1070639" y="4440823"/>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8" name="Group 8"/>
          <p:cNvGrpSpPr/>
          <p:nvPr/>
        </p:nvGrpSpPr>
        <p:grpSpPr>
          <a:xfrm>
            <a:off x="1070639" y="578052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0" name="Group 10"/>
          <p:cNvGrpSpPr/>
          <p:nvPr/>
        </p:nvGrpSpPr>
        <p:grpSpPr>
          <a:xfrm>
            <a:off x="1028700" y="7333802"/>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sp>
        <p:nvSpPr>
          <p:cNvPr id="12" name="TextBox 12"/>
          <p:cNvSpPr txBox="1"/>
          <p:nvPr/>
        </p:nvSpPr>
        <p:spPr>
          <a:xfrm>
            <a:off x="2478005" y="3106561"/>
            <a:ext cx="12991967"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Demistyfikacja systemów AI w celu zapewnienia przejrzystości i możliwości wyjaśnienia decyzji.</a:t>
            </a:r>
          </a:p>
        </p:txBody>
      </p:sp>
      <p:sp>
        <p:nvSpPr>
          <p:cNvPr id="13" name="TextBox 13"/>
          <p:cNvSpPr txBox="1"/>
          <p:nvPr/>
        </p:nvSpPr>
        <p:spPr>
          <a:xfrm>
            <a:off x="2478005" y="4537007"/>
            <a:ext cx="1232420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Aby zidentyfikować i zweryfikować błędy algorytmiczne w procesach zautomatyzowanych, takich jak selekcja lub ocena.</a:t>
            </a:r>
          </a:p>
        </p:txBody>
      </p:sp>
      <p:sp>
        <p:nvSpPr>
          <p:cNvPr id="14" name="TextBox 14"/>
          <p:cNvSpPr txBox="1"/>
          <p:nvPr/>
        </p:nvSpPr>
        <p:spPr>
          <a:xfrm>
            <a:off x="2478005" y="5931238"/>
            <a:ext cx="12604452"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Wdrażanie praktyk skoncentrowanych na osobie, które spełniają zróżnicowane potrzeby uczniów, przy jednoczesnym zachowaniu roli nauczyciela w procesie podejmowania decyzji.</a:t>
            </a:r>
          </a:p>
        </p:txBody>
      </p:sp>
      <p:sp>
        <p:nvSpPr>
          <p:cNvPr id="15" name="TextBox 15"/>
          <p:cNvSpPr txBox="1"/>
          <p:nvPr/>
        </p:nvSpPr>
        <p:spPr>
          <a:xfrm>
            <a:off x="2345017" y="7441589"/>
            <a:ext cx="1299196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Stosowanie protokołów etycznych, takich jak listy kontrolne przejrzystości i mechanizmy interwencji człowieka, w kontekstach szkoleniowych w rzeczywistych warunkach.</a:t>
            </a:r>
          </a:p>
        </p:txBody>
      </p:sp>
      <p:grpSp>
        <p:nvGrpSpPr>
          <p:cNvPr id="16" name="Group 16"/>
          <p:cNvGrpSpPr/>
          <p:nvPr/>
        </p:nvGrpSpPr>
        <p:grpSpPr>
          <a:xfrm>
            <a:off x="1369933" y="3025318"/>
            <a:ext cx="409975" cy="733120"/>
            <a:chOff x="0" y="0"/>
            <a:chExt cx="546633" cy="977494"/>
          </a:xfrm>
        </p:grpSpPr>
        <p:sp>
          <p:nvSpPr>
            <p:cNvPr id="17" name="Freeform 17"/>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solidFill>
              <a:srgbClr val="FBB79D">
                <a:alpha val="0"/>
              </a:srgbClr>
            </a:solidFill>
          </p:spPr>
          <p:txBody>
            <a:bodyPr/>
            <a:lstStyle/>
            <a:p>
              <a:endParaRPr lang="es-ES"/>
            </a:p>
          </p:txBody>
        </p:sp>
        <p:sp>
          <p:nvSpPr>
            <p:cNvPr id="18" name="TextBox 18"/>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1</a:t>
              </a:r>
            </a:p>
          </p:txBody>
        </p:sp>
      </p:grpSp>
      <p:grpSp>
        <p:nvGrpSpPr>
          <p:cNvPr id="19" name="Group 19"/>
          <p:cNvGrpSpPr/>
          <p:nvPr/>
        </p:nvGrpSpPr>
        <p:grpSpPr>
          <a:xfrm>
            <a:off x="1369933" y="4513932"/>
            <a:ext cx="409975" cy="733120"/>
            <a:chOff x="0" y="0"/>
            <a:chExt cx="546633" cy="977494"/>
          </a:xfrm>
        </p:grpSpPr>
        <p:sp>
          <p:nvSpPr>
            <p:cNvPr id="20" name="Freeform 20"/>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2</a:t>
              </a:r>
            </a:p>
          </p:txBody>
        </p:sp>
      </p:grpSp>
      <p:grpSp>
        <p:nvGrpSpPr>
          <p:cNvPr id="22" name="Group 22"/>
          <p:cNvGrpSpPr/>
          <p:nvPr/>
        </p:nvGrpSpPr>
        <p:grpSpPr>
          <a:xfrm>
            <a:off x="1369933" y="5861145"/>
            <a:ext cx="409975" cy="733120"/>
            <a:chOff x="0" y="0"/>
            <a:chExt cx="546633" cy="977494"/>
          </a:xfrm>
        </p:grpSpPr>
        <p:sp>
          <p:nvSpPr>
            <p:cNvPr id="23" name="Freeform 23"/>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solidFill>
              <a:srgbClr val="FBB79D">
                <a:alpha val="0"/>
              </a:srgbClr>
            </a:solidFill>
          </p:spPr>
          <p:txBody>
            <a:bodyPr/>
            <a:lstStyle/>
            <a:p>
              <a:endParaRPr lang="es-ES"/>
            </a:p>
          </p:txBody>
        </p:sp>
        <p:sp>
          <p:nvSpPr>
            <p:cNvPr id="24" name="TextBox 24"/>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3</a:t>
              </a:r>
            </a:p>
          </p:txBody>
        </p:sp>
      </p:grpSp>
      <p:grpSp>
        <p:nvGrpSpPr>
          <p:cNvPr id="25" name="Group 25"/>
          <p:cNvGrpSpPr/>
          <p:nvPr/>
        </p:nvGrpSpPr>
        <p:grpSpPr>
          <a:xfrm>
            <a:off x="1311773" y="7432368"/>
            <a:ext cx="409975" cy="733120"/>
            <a:chOff x="0" y="0"/>
            <a:chExt cx="546633" cy="977494"/>
          </a:xfrm>
        </p:grpSpPr>
        <p:sp>
          <p:nvSpPr>
            <p:cNvPr id="26" name="Freeform 26"/>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27" name="TextBox 27"/>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4</a:t>
              </a:r>
            </a:p>
          </p:txBody>
        </p:sp>
      </p:grpSp>
      <p:grpSp>
        <p:nvGrpSpPr>
          <p:cNvPr id="28" name="Group 28"/>
          <p:cNvGrpSpPr/>
          <p:nvPr/>
        </p:nvGrpSpPr>
        <p:grpSpPr>
          <a:xfrm>
            <a:off x="15189727" y="2398252"/>
            <a:ext cx="1639262" cy="2121370"/>
            <a:chOff x="0" y="0"/>
            <a:chExt cx="2185683" cy="2828493"/>
          </a:xfrm>
        </p:grpSpPr>
        <p:sp>
          <p:nvSpPr>
            <p:cNvPr id="29" name="Freeform 29" descr="Obraz przedstawiający antenę  Automatycznie generowany opis"/>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0" name="Group 30"/>
          <p:cNvGrpSpPr/>
          <p:nvPr/>
        </p:nvGrpSpPr>
        <p:grpSpPr>
          <a:xfrm>
            <a:off x="15469972" y="6464960"/>
            <a:ext cx="1728340" cy="2414454"/>
            <a:chOff x="0" y="0"/>
            <a:chExt cx="2304453" cy="3219272"/>
          </a:xfrm>
        </p:grpSpPr>
        <p:sp>
          <p:nvSpPr>
            <p:cNvPr id="31" name="Freeform 31" descr="Obraz przedstawiający antenę  Automatycznie generowany opis"/>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
        <p:nvSpPr>
          <p:cNvPr id="33" name="TextBox 38">
            <a:extLst>
              <a:ext uri="{FF2B5EF4-FFF2-40B4-BE49-F238E27FC236}">
                <a16:creationId xmlns:a16="http://schemas.microsoft.com/office/drawing/2014/main" id="{238F1649-55E4-CDC9-AAF5-4B9741359708}"/>
              </a:ext>
            </a:extLst>
          </p:cNvPr>
          <p:cNvSpPr txBox="1"/>
          <p:nvPr/>
        </p:nvSpPr>
        <p:spPr>
          <a:xfrm>
            <a:off x="1107215" y="1985001"/>
            <a:ext cx="1101573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Upon completion of this module, participants will be able to:</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WSTĘP</a:t>
            </a:r>
          </a:p>
        </p:txBody>
      </p:sp>
      <p:sp>
        <p:nvSpPr>
          <p:cNvPr id="5" name="TextBox 5"/>
          <p:cNvSpPr txBox="1"/>
          <p:nvPr/>
        </p:nvSpPr>
        <p:spPr>
          <a:xfrm>
            <a:off x="1028700" y="2150103"/>
            <a:ext cx="10096500" cy="5922903"/>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odgrywa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coraz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ważniejszą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rolę</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edukacji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szkoleniach</a:t>
            </a:r>
            <a:r>
              <a:rPr lang="en-US" sz="2400" u="none" strike="noStrike" dirty="0">
                <a:solidFill>
                  <a:srgbClr val="000000"/>
                </a:solidFill>
                <a:latin typeface="Lato Light"/>
                <a:ea typeface="Lato Light"/>
                <a:cs typeface="Lato Light"/>
                <a:sym typeface="Lato Light"/>
              </a:rPr>
              <a:t>. Jako </a:t>
            </a:r>
            <a:r>
              <a:rPr lang="en-US" sz="2400" u="none" strike="noStrike" dirty="0" err="1">
                <a:solidFill>
                  <a:srgbClr val="000000"/>
                </a:solidFill>
                <a:latin typeface="Lato Light"/>
                <a:ea typeface="Lato Light"/>
                <a:cs typeface="Lato Light"/>
                <a:sym typeface="Lato Light"/>
              </a:rPr>
              <a:t>trener</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edukacji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szkoleniach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możesz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już</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korzystać</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narzędzi</a:t>
            </a:r>
            <a:r>
              <a:rPr lang="en-US" sz="2400" u="none" strike="noStrike" dirty="0">
                <a:solidFill>
                  <a:srgbClr val="000000"/>
                </a:solidFill>
                <a:latin typeface="Lato Light"/>
                <a:ea typeface="Lato Light"/>
                <a:cs typeface="Lato Light"/>
                <a:sym typeface="Lato Light"/>
              </a:rPr>
              <a:t> AI do </a:t>
            </a:r>
            <a:r>
              <a:rPr lang="en-US" sz="2400" u="none" strike="noStrike" dirty="0" err="1">
                <a:solidFill>
                  <a:srgbClr val="000000"/>
                </a:solidFill>
                <a:latin typeface="Lato Light"/>
                <a:ea typeface="Lato Light"/>
                <a:cs typeface="Lato Light"/>
                <a:sym typeface="Lato Light"/>
              </a:rPr>
              <a:t>wspierania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tworzenia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treści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ćwiczeń</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edukacyjnych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zadań</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administracyjnych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Zrozumienie</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odpowiedzialnie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korzystać</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tych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technologii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coraz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ważniejszą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umiejętnością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zawodową</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W </a:t>
            </a:r>
            <a:r>
              <a:rPr lang="en-US" sz="2400" u="none" strike="noStrike" dirty="0" err="1">
                <a:solidFill>
                  <a:srgbClr val="000000"/>
                </a:solidFill>
                <a:latin typeface="Lato Light"/>
                <a:ea typeface="Lato Light"/>
                <a:cs typeface="Lato Light"/>
                <a:sym typeface="Lato Light"/>
              </a:rPr>
              <a:t>tym</a:t>
            </a:r>
            <a:r>
              <a:rPr lang="en-US" sz="2400" u="none" strike="noStrike" dirty="0">
                <a:solidFill>
                  <a:srgbClr val="000000"/>
                </a:solidFill>
                <a:latin typeface="Lato Light"/>
                <a:ea typeface="Lato Light"/>
                <a:cs typeface="Lato Light"/>
                <a:sym typeface="Lato Light"/>
              </a:rPr>
              <a:t> module </a:t>
            </a:r>
            <a:r>
              <a:rPr lang="en-US" sz="2400" u="none" strike="noStrike" dirty="0" err="1">
                <a:solidFill>
                  <a:srgbClr val="000000"/>
                </a:solidFill>
                <a:latin typeface="Lato Light"/>
                <a:ea typeface="Lato Light"/>
                <a:cs typeface="Lato Light"/>
                <a:sym typeface="Lato Light"/>
              </a:rPr>
              <a:t>dowiesz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promować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przejrzystość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równość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podejście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zorientowane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kontekście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edukacji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Rozważysz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takie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aspekty</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zrozumiałość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rozliczalność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projektowanie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inkluzywne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praktyki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zorientowane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oraz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osądu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ludzkiego</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podejmowaniu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decyzji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wspieranych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inteligencję</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Celem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jest po </a:t>
            </a:r>
            <a:r>
              <a:rPr lang="en-US" sz="2400" u="none" strike="noStrike" dirty="0" err="1">
                <a:solidFill>
                  <a:srgbClr val="000000"/>
                </a:solidFill>
                <a:latin typeface="Lato Light"/>
                <a:ea typeface="Lato Light"/>
                <a:cs typeface="Lato Light"/>
                <a:sym typeface="Lato Light"/>
              </a:rPr>
              <a:t>prostu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nauka</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narzędziach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ale </a:t>
            </a:r>
            <a:r>
              <a:rPr lang="en-US" sz="2400" u="none" strike="noStrike" dirty="0" err="1">
                <a:solidFill>
                  <a:srgbClr val="000000"/>
                </a:solidFill>
                <a:latin typeface="Lato Light"/>
                <a:ea typeface="Lato Light"/>
                <a:cs typeface="Lato Light"/>
                <a:sym typeface="Lato Light"/>
              </a:rPr>
              <a:t>rozwijanie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wiedzy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rozeznania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niezbędnych</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zapewnienia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będzie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wykorzystywana</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sposób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przejrzysty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uczciwy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uwzględnieniem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wartości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ludzkich</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ramach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szkoleń</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zawodowych</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3277" y="1643062"/>
            <a:ext cx="6674435" cy="7000875"/>
          </a:xfrm>
          <a:prstGeom prst="rect">
            <a:avLst/>
          </a:prstGeom>
        </p:spPr>
        <p:txBody>
          <a:bodyPr lIns="0" tIns="0" rIns="0" bIns="0" rtlCol="0" anchor="t">
            <a:spAutoFit/>
          </a:bodyPr>
          <a:lstStyle/>
          <a:p>
            <a:pPr marL="0" lvl="0" indent="0" algn="l">
              <a:lnSpc>
                <a:spcPts val="7920"/>
              </a:lnSpc>
              <a:spcBef>
                <a:spcPct val="0"/>
              </a:spcBef>
            </a:pPr>
            <a:r>
              <a:rPr lang="en-US" sz="6600" u="none" strike="noStrike">
                <a:solidFill>
                  <a:srgbClr val="000000"/>
                </a:solidFill>
                <a:latin typeface="Oswald"/>
                <a:ea typeface="Oswald"/>
                <a:cs typeface="Oswald"/>
                <a:sym typeface="Oswald"/>
              </a:rPr>
              <a:t>JEDNOSTKA 1: </a:t>
            </a:r>
          </a:p>
          <a:p>
            <a:pPr marL="0" lvl="0" indent="0" algn="l">
              <a:lnSpc>
                <a:spcPts val="7920"/>
              </a:lnSpc>
              <a:spcBef>
                <a:spcPct val="0"/>
              </a:spcBef>
            </a:pPr>
            <a:r>
              <a:rPr lang="en-US" sz="6600" u="none" strike="noStrike">
                <a:solidFill>
                  <a:srgbClr val="000000"/>
                </a:solidFill>
                <a:latin typeface="Oswald"/>
                <a:ea typeface="Oswald"/>
                <a:cs typeface="Oswald"/>
                <a:sym typeface="Oswald"/>
              </a:rPr>
              <a:t>OTWIERANIE CZARNEJ SKRZYNKI: PRZEJRZYSTOŚĆ I INTERPRETOWALNOŚĆ SZTUCZNEJ INTELIGENCJI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79638"/>
            <a:ext cx="6699895" cy="843915"/>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Lato Light"/>
                <a:ea typeface="Lato Light"/>
                <a:cs typeface="Lato Light"/>
                <a:sym typeface="Lato Light"/>
              </a:rPr>
              <a:t>UKŁAD TYTUŁU</a:t>
            </a:r>
          </a:p>
        </p:txBody>
      </p:sp>
      <p:grpSp>
        <p:nvGrpSpPr>
          <p:cNvPr id="3" name="Group 3"/>
          <p:cNvGrpSpPr/>
          <p:nvPr/>
        </p:nvGrpSpPr>
        <p:grpSpPr>
          <a:xfrm>
            <a:off x="1028700" y="2789493"/>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Italics"/>
                  <a:ea typeface="Lato Italics"/>
                  <a:cs typeface="Lato Italics"/>
                  <a:sym typeface="Lato Italics"/>
                </a:rPr>
                <a:t>Cel: Zrozumieć, w jaki sposób sztuczna inteligencja podejmuje decyzje i jak wyjaśnić je uczniom.</a:t>
              </a:r>
            </a:p>
          </p:txBody>
        </p:sp>
      </p:grpSp>
      <p:sp>
        <p:nvSpPr>
          <p:cNvPr id="6" name="TextBox 6"/>
          <p:cNvSpPr txBox="1"/>
          <p:nvPr/>
        </p:nvSpPr>
        <p:spPr>
          <a:xfrm>
            <a:off x="1028700" y="3736981"/>
            <a:ext cx="8115300"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W kontekście kształcenia ustawicznego i cyberbezpieczeństwa (CVET) często korzystamy z narzędzi, nie wiedząc dokładnie, jak one „myślą”. Zjawisko to znane jest jako zjawisko „czarnej skrzynki” w sztucznej inteligencji.</a:t>
            </a:r>
          </a:p>
        </p:txBody>
      </p:sp>
      <p:grpSp>
        <p:nvGrpSpPr>
          <p:cNvPr id="7" name="Group 7"/>
          <p:cNvGrpSpPr/>
          <p:nvPr/>
        </p:nvGrpSpPr>
        <p:grpSpPr>
          <a:xfrm>
            <a:off x="1028700" y="800100"/>
            <a:ext cx="16230602" cy="1879393"/>
            <a:chOff x="0" y="-304800"/>
            <a:chExt cx="21640802" cy="2505856"/>
          </a:xfrm>
        </p:grpSpPr>
        <p:sp>
          <p:nvSpPr>
            <p:cNvPr id="8" name="Freeform 8"/>
            <p:cNvSpPr/>
            <p:nvPr/>
          </p:nvSpPr>
          <p:spPr>
            <a:xfrm>
              <a:off x="0" y="0"/>
              <a:ext cx="21640802" cy="2201056"/>
            </a:xfrm>
            <a:custGeom>
              <a:avLst/>
              <a:gdLst/>
              <a:ahLst/>
              <a:cxnLst/>
              <a:rect l="l" t="t" r="r" b="b"/>
              <a:pathLst>
                <a:path w="21640802" h="2201056">
                  <a:moveTo>
                    <a:pt x="0" y="0"/>
                  </a:moveTo>
                  <a:lnTo>
                    <a:pt x="21640802" y="0"/>
                  </a:lnTo>
                  <a:lnTo>
                    <a:pt x="21640802" y="2201056"/>
                  </a:lnTo>
                  <a:lnTo>
                    <a:pt x="0" y="2201056"/>
                  </a:lnTo>
                  <a:close/>
                </a:path>
              </a:pathLst>
            </a:custGeom>
            <a:blipFill>
              <a:blip r:embed="rId4">
                <a:alphaModFix amt="0"/>
              </a:blip>
              <a:stretch>
                <a:fillRect t="-168772" r="-2089" b="-122386"/>
              </a:stretch>
            </a:blipFill>
          </p:spPr>
          <p:txBody>
            <a:bodyPr/>
            <a:lstStyle/>
            <a:p>
              <a:endParaRPr lang="es-ES"/>
            </a:p>
          </p:txBody>
        </p:sp>
        <p:sp>
          <p:nvSpPr>
            <p:cNvPr id="9" name="TextBox 9"/>
            <p:cNvSpPr txBox="1"/>
            <p:nvPr/>
          </p:nvSpPr>
          <p:spPr>
            <a:xfrm>
              <a:off x="0" y="-304800"/>
              <a:ext cx="21640800" cy="21915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OBALAMY MITY „CZARNEJ SKRZYNKI”: PRZEJRZYSTOŚĆ I WYJAŚNIALNOŚĆ W CIĄGŁYM ROZWOJU ZAWODOWYM.</a:t>
              </a:r>
            </a:p>
          </p:txBody>
        </p:sp>
      </p:grpSp>
      <p:sp>
        <p:nvSpPr>
          <p:cNvPr id="10" name="TextBox 10"/>
          <p:cNvSpPr txBox="1"/>
          <p:nvPr/>
        </p:nvSpPr>
        <p:spPr>
          <a:xfrm>
            <a:off x="9916982" y="3834098"/>
            <a:ext cx="6245600" cy="72390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Heavy"/>
                <a:ea typeface="Lato Heavy"/>
                <a:cs typeface="Lato Heavy"/>
                <a:sym typeface="Lato Heavy"/>
              </a:rPr>
              <a:t>Czym jest „czarna skrzynka” sztucznej inteligencji?</a:t>
            </a:r>
          </a:p>
        </p:txBody>
      </p:sp>
      <p:sp>
        <p:nvSpPr>
          <p:cNvPr id="11" name="TextBox 11"/>
          <p:cNvSpPr txBox="1"/>
          <p:nvPr/>
        </p:nvSpPr>
        <p:spPr>
          <a:xfrm>
            <a:off x="9916982" y="4881848"/>
            <a:ext cx="7342318" cy="32575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„Czarna skrzynka” sztucznej inteligencji odnosi się do systemów, których wewnętrzne działanie – logika służąca do wyciągania wniosków – jest niewidoczne dla użytkownika. Chociaż widzimy dane wejściowe (np. CV studenta) i dane wyjściowe (np. rekomendację „niezaliczenia”), „ukryte warstwy” złożonych algorytmów (takich jak uczenie głębokie czy sieci neuronowe) są matematycznie zbyt skomplikowane, aby człowiek mógł je zrozumieć.</a:t>
            </a:r>
          </a:p>
        </p:txBody>
      </p:sp>
      <p:grpSp>
        <p:nvGrpSpPr>
          <p:cNvPr id="12" name="Group 12"/>
          <p:cNvGrpSpPr/>
          <p:nvPr/>
        </p:nvGrpSpPr>
        <p:grpSpPr>
          <a:xfrm>
            <a:off x="2137413" y="5413381"/>
            <a:ext cx="5595223" cy="4265343"/>
            <a:chOff x="0" y="0"/>
            <a:chExt cx="7460297" cy="5687124"/>
          </a:xfrm>
        </p:grpSpPr>
        <p:sp>
          <p:nvSpPr>
            <p:cNvPr id="13" name="Freeform 13"/>
            <p:cNvSpPr/>
            <p:nvPr/>
          </p:nvSpPr>
          <p:spPr>
            <a:xfrm>
              <a:off x="0" y="0"/>
              <a:ext cx="7460234" cy="5687060"/>
            </a:xfrm>
            <a:custGeom>
              <a:avLst/>
              <a:gdLst/>
              <a:ahLst/>
              <a:cxnLst/>
              <a:rect l="l" t="t" r="r" b="b"/>
              <a:pathLst>
                <a:path w="7460234" h="5687060">
                  <a:moveTo>
                    <a:pt x="0" y="0"/>
                  </a:moveTo>
                  <a:lnTo>
                    <a:pt x="7460234" y="0"/>
                  </a:lnTo>
                  <a:lnTo>
                    <a:pt x="7460234" y="5687060"/>
                  </a:lnTo>
                  <a:lnTo>
                    <a:pt x="0" y="5687060"/>
                  </a:lnTo>
                  <a:lnTo>
                    <a:pt x="0" y="0"/>
                  </a:lnTo>
                  <a:close/>
                </a:path>
              </a:pathLst>
            </a:custGeom>
            <a:blipFill>
              <a:blip r:embed="rId5"/>
              <a:stretch>
                <a:fillRect b="-1"/>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9790" y="0"/>
            <a:ext cx="18587790" cy="10455631"/>
            <a:chOff x="0" y="0"/>
            <a:chExt cx="24783720" cy="13940841"/>
          </a:xfrm>
        </p:grpSpPr>
        <p:sp>
          <p:nvSpPr>
            <p:cNvPr id="3" name="Freeform 3"/>
            <p:cNvSpPr/>
            <p:nvPr/>
          </p:nvSpPr>
          <p:spPr>
            <a:xfrm>
              <a:off x="0" y="0"/>
              <a:ext cx="24783669" cy="13940789"/>
            </a:xfrm>
            <a:custGeom>
              <a:avLst/>
              <a:gdLst/>
              <a:ahLst/>
              <a:cxnLst/>
              <a:rect l="l" t="t" r="r" b="b"/>
              <a:pathLst>
                <a:path w="24783669" h="13940789">
                  <a:moveTo>
                    <a:pt x="0" y="0"/>
                  </a:moveTo>
                  <a:lnTo>
                    <a:pt x="24783669" y="0"/>
                  </a:lnTo>
                  <a:lnTo>
                    <a:pt x="24783669" y="13940789"/>
                  </a:lnTo>
                  <a:lnTo>
                    <a:pt x="0" y="13940789"/>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028700" y="1028700"/>
            <a:ext cx="11745325" cy="1012622"/>
            <a:chOff x="0" y="0"/>
            <a:chExt cx="15660434" cy="1350162"/>
          </a:xfrm>
        </p:grpSpPr>
        <p:sp>
          <p:nvSpPr>
            <p:cNvPr id="5" name="Freeform 5"/>
            <p:cNvSpPr/>
            <p:nvPr/>
          </p:nvSpPr>
          <p:spPr>
            <a:xfrm>
              <a:off x="0" y="0"/>
              <a:ext cx="15660432" cy="1350159"/>
            </a:xfrm>
            <a:custGeom>
              <a:avLst/>
              <a:gdLst/>
              <a:ahLst/>
              <a:cxnLst/>
              <a:rect l="l" t="t" r="r" b="b"/>
              <a:pathLst>
                <a:path w="15660432" h="1350159">
                  <a:moveTo>
                    <a:pt x="0" y="0"/>
                  </a:moveTo>
                  <a:lnTo>
                    <a:pt x="15660432" y="0"/>
                  </a:lnTo>
                  <a:lnTo>
                    <a:pt x="15660432" y="1350159"/>
                  </a:lnTo>
                  <a:lnTo>
                    <a:pt x="0" y="1350159"/>
                  </a:lnTo>
                  <a:close/>
                </a:path>
              </a:pathLst>
            </a:custGeom>
            <a:blipFill>
              <a:blip r:embed="rId5">
                <a:alphaModFix amt="0"/>
              </a:blip>
              <a:stretch>
                <a:fillRect t="-182304" b="-169707"/>
              </a:stretch>
            </a:blipFill>
          </p:spPr>
          <p:txBody>
            <a:bodyPr/>
            <a:lstStyle/>
            <a:p>
              <a:endParaRPr lang="es-ES"/>
            </a:p>
          </p:txBody>
        </p:sp>
        <p:sp>
          <p:nvSpPr>
            <p:cNvPr id="6" name="TextBox 6"/>
            <p:cNvSpPr txBox="1"/>
            <p:nvPr/>
          </p:nvSpPr>
          <p:spPr>
            <a:xfrm>
              <a:off x="0" y="9525"/>
              <a:ext cx="1566043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FE635B"/>
                  </a:solidFill>
                  <a:latin typeface="Oswald"/>
                  <a:ea typeface="Oswald"/>
                  <a:cs typeface="Oswald"/>
                  <a:sym typeface="Oswald"/>
                </a:rPr>
                <a:t>RYZYKO NIEPRZEJRZYSTOŚCI W EDUKACJI</a:t>
              </a:r>
            </a:p>
          </p:txBody>
        </p:sp>
      </p:grpSp>
      <p:sp>
        <p:nvSpPr>
          <p:cNvPr id="7" name="TextBox 7"/>
          <p:cNvSpPr txBox="1"/>
          <p:nvPr/>
        </p:nvSpPr>
        <p:spPr>
          <a:xfrm>
            <a:off x="1028700" y="2332215"/>
            <a:ext cx="9926910" cy="5429250"/>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a:solidFill>
                  <a:srgbClr val="000000"/>
                </a:solidFill>
                <a:latin typeface="Lato Bold"/>
                <a:ea typeface="Lato Bold"/>
                <a:cs typeface="Lato Bold"/>
                <a:sym typeface="Lato Bold"/>
              </a:rPr>
              <a:t>Utrata zaufania: </a:t>
            </a:r>
            <a:r>
              <a:rPr lang="en-US" sz="2400" u="none" strike="noStrike">
                <a:solidFill>
                  <a:srgbClr val="000000"/>
                </a:solidFill>
                <a:latin typeface="Lato Light"/>
                <a:ea typeface="Lato Light"/>
                <a:cs typeface="Lato Light"/>
                <a:sym typeface="Lato Light"/>
              </a:rPr>
              <a:t>Jeśli jako trener na kursie kształcenia ustawicznego nie potrafisz wyjaśnić, dlaczego sztuczna inteligencja oznaczyła studenta jako plagiat lub zasugerowała zmianę kariery, student traci zaufanie zarówno do technologii, jak i do trenera.</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a:solidFill>
                  <a:srgbClr val="000000"/>
                </a:solidFill>
                <a:latin typeface="Lato Bold"/>
                <a:ea typeface="Lato Bold"/>
                <a:cs typeface="Lato Bold"/>
                <a:sym typeface="Lato Bold"/>
              </a:rPr>
              <a:t>Brak możliwości zakwestionowania wyników</a:t>
            </a:r>
            <a:r>
              <a:rPr lang="en-US" sz="2400" u="none" strike="noStrike">
                <a:solidFill>
                  <a:srgbClr val="000000"/>
                </a:solidFill>
                <a:latin typeface="Lato Light"/>
                <a:ea typeface="Lato Light"/>
                <a:cs typeface="Lato Light"/>
                <a:sym typeface="Lato Light"/>
              </a:rPr>
              <a:t>: W kształceniu zawodowym mającym na celu wejście na rynek pracy, kwalifikacje lub certyfikaty mają duże znaczenie. Jeśli powody uznania są niejasne, student nie może skorzystać z prawa do sprawiedliwego odwołania.</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a:solidFill>
                  <a:srgbClr val="000000"/>
                </a:solidFill>
                <a:latin typeface="Lato Bold"/>
                <a:ea typeface="Lato Bold"/>
                <a:cs typeface="Lato Bold"/>
                <a:sym typeface="Lato Bold"/>
              </a:rPr>
              <a:t>Błąd automatyzacji: </a:t>
            </a:r>
            <a:r>
              <a:rPr lang="en-US" sz="2400" u="none" strike="noStrike">
                <a:solidFill>
                  <a:srgbClr val="000000"/>
                </a:solidFill>
                <a:latin typeface="Lato Light"/>
                <a:ea typeface="Lato Light"/>
                <a:cs typeface="Lato Light"/>
                <a:sym typeface="Lato Light"/>
              </a:rPr>
              <a:t>To psychologiczna tendencja trenerów do nadmiernego polegania na zautomatyzowanych sugestiach. Często zakładają, że „komputer jest obiektywny”, ignorując własną intuicję zawodową, nawet jeśli sztuczna inteligencja może być wadliwa lub stronnicza.</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79638"/>
            <a:ext cx="6699895" cy="843915"/>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Lato Light"/>
                <a:ea typeface="Lato Light"/>
                <a:cs typeface="Lato Light"/>
                <a:sym typeface="Lato Light"/>
              </a:rPr>
              <a:t>UKŁAD TYTUŁU</a:t>
            </a:r>
          </a:p>
        </p:txBody>
      </p:sp>
      <p:sp>
        <p:nvSpPr>
          <p:cNvPr id="3" name="TextBox 3"/>
          <p:cNvSpPr txBox="1"/>
          <p:nvPr/>
        </p:nvSpPr>
        <p:spPr>
          <a:xfrm>
            <a:off x="1028700" y="2141363"/>
            <a:ext cx="16230600"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Aby zwalczyć „czarną skrzynkę”, musimy domagać się wyjaśnialnej sztucznej inteligencji (XAI). XAI to zbiór procesów i metod, które pozwalają użytkownikom zrozumieć i zaufać wynikom generowanym przez algorytmy uczenia maszynowego.</a:t>
            </a:r>
          </a:p>
        </p:txBody>
      </p:sp>
      <p:grpSp>
        <p:nvGrpSpPr>
          <p:cNvPr id="4" name="Group 4"/>
          <p:cNvGrpSpPr/>
          <p:nvPr/>
        </p:nvGrpSpPr>
        <p:grpSpPr>
          <a:xfrm>
            <a:off x="1028700" y="985876"/>
            <a:ext cx="12830015" cy="1012622"/>
            <a:chOff x="0" y="0"/>
            <a:chExt cx="17106686" cy="1350162"/>
          </a:xfrm>
        </p:grpSpPr>
        <p:sp>
          <p:nvSpPr>
            <p:cNvPr id="5" name="Freeform 5"/>
            <p:cNvSpPr/>
            <p:nvPr/>
          </p:nvSpPr>
          <p:spPr>
            <a:xfrm>
              <a:off x="0" y="0"/>
              <a:ext cx="17106683" cy="1350159"/>
            </a:xfrm>
            <a:custGeom>
              <a:avLst/>
              <a:gdLst/>
              <a:ahLst/>
              <a:cxnLst/>
              <a:rect l="l" t="t" r="r" b="b"/>
              <a:pathLst>
                <a:path w="17106683" h="1350159">
                  <a:moveTo>
                    <a:pt x="0" y="0"/>
                  </a:moveTo>
                  <a:lnTo>
                    <a:pt x="17106683" y="0"/>
                  </a:lnTo>
                  <a:lnTo>
                    <a:pt x="17106683" y="1350159"/>
                  </a:lnTo>
                  <a:lnTo>
                    <a:pt x="0" y="1350159"/>
                  </a:lnTo>
                  <a:close/>
                </a:path>
              </a:pathLst>
            </a:custGeom>
            <a:blipFill>
              <a:blip r:embed="rId4">
                <a:alphaModFix amt="0"/>
              </a:blip>
              <a:stretch>
                <a:fillRect t="-139875" r="25640" b="-127277"/>
              </a:stretch>
            </a:blipFill>
          </p:spPr>
          <p:txBody>
            <a:bodyPr/>
            <a:lstStyle/>
            <a:p>
              <a:endParaRPr lang="es-ES"/>
            </a:p>
          </p:txBody>
        </p:sp>
        <p:sp>
          <p:nvSpPr>
            <p:cNvPr id="6" name="TextBox 6"/>
            <p:cNvSpPr txBox="1"/>
            <p:nvPr/>
          </p:nvSpPr>
          <p:spPr>
            <a:xfrm>
              <a:off x="0" y="9525"/>
              <a:ext cx="17106686"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WYJAŚNIALNE ZASADY SZTUCZNEJ INTELIGENCJI (XAI)</a:t>
              </a:r>
            </a:p>
          </p:txBody>
        </p:sp>
      </p:grpSp>
      <p:sp>
        <p:nvSpPr>
          <p:cNvPr id="7" name="TextBox 7"/>
          <p:cNvSpPr txBox="1"/>
          <p:nvPr/>
        </p:nvSpPr>
        <p:spPr>
          <a:xfrm>
            <a:off x="1028700" y="3711454"/>
            <a:ext cx="5137490"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Podstawowa definicja XAI</a:t>
            </a:r>
          </a:p>
        </p:txBody>
      </p:sp>
      <p:sp>
        <p:nvSpPr>
          <p:cNvPr id="8" name="TextBox 8"/>
          <p:cNvSpPr txBox="1"/>
          <p:nvPr/>
        </p:nvSpPr>
        <p:spPr>
          <a:xfrm>
            <a:off x="1028700" y="4423553"/>
            <a:ext cx="4420013" cy="21717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Zdolność systemu do przedstawienia zrozumiałego uzasadnienia swojego wyniku.</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Odpowiedz na pytanie: „Dlaczego sztuczna inteligencja to zrobiła?”</a:t>
            </a:r>
          </a:p>
        </p:txBody>
      </p:sp>
      <p:sp>
        <p:nvSpPr>
          <p:cNvPr id="9" name="TextBox 9"/>
          <p:cNvSpPr txBox="1"/>
          <p:nvPr/>
        </p:nvSpPr>
        <p:spPr>
          <a:xfrm>
            <a:off x="6757453" y="3711454"/>
            <a:ext cx="9882283" cy="3619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Przejrzystość globalna kontra przejrzystość lokalna</a:t>
            </a:r>
          </a:p>
        </p:txBody>
      </p:sp>
      <p:sp>
        <p:nvSpPr>
          <p:cNvPr id="10" name="TextBox 10"/>
          <p:cNvSpPr txBox="1"/>
          <p:nvPr/>
        </p:nvSpPr>
        <p:spPr>
          <a:xfrm>
            <a:off x="6386977" y="4750660"/>
            <a:ext cx="4673822" cy="36195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Globalna przejrzystość (szerszy obraz):</a:t>
            </a:r>
            <a:r>
              <a:rPr lang="en-US" sz="2400" u="none" strike="noStrike">
                <a:solidFill>
                  <a:srgbClr val="000000"/>
                </a:solidFill>
                <a:latin typeface="Lato Light"/>
                <a:ea typeface="Lato Light"/>
                <a:cs typeface="Lato Light"/>
                <a:sym typeface="Lato Light"/>
              </a:rPr>
              <a:t> zrozumienie ogólnych „zasad” systemu.</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Przykład: </a:t>
            </a:r>
            <a:r>
              <a:rPr lang="en-US" sz="2400" u="none" strike="noStrike">
                <a:solidFill>
                  <a:srgbClr val="000000"/>
                </a:solidFill>
                <a:latin typeface="Lato Light"/>
                <a:ea typeface="Lato Light"/>
                <a:cs typeface="Lato Light"/>
                <a:sym typeface="Lato Light"/>
              </a:rPr>
              <a:t>Wiedząc, że sztuczna inteligencja nastawiona na karierę zazwyczaj przypisuje wagę 40% „doświadczeniu”, 40% „umiejętnościom technicznym” i 20% „położeniu geograficznemu”.</a:t>
            </a:r>
          </a:p>
        </p:txBody>
      </p:sp>
      <p:grpSp>
        <p:nvGrpSpPr>
          <p:cNvPr id="11" name="Group 11"/>
          <p:cNvGrpSpPr/>
          <p:nvPr/>
        </p:nvGrpSpPr>
        <p:grpSpPr>
          <a:xfrm>
            <a:off x="11326304" y="4750660"/>
            <a:ext cx="744579" cy="3794931"/>
            <a:chOff x="0" y="0"/>
            <a:chExt cx="992772" cy="5059909"/>
          </a:xfrm>
        </p:grpSpPr>
        <p:sp>
          <p:nvSpPr>
            <p:cNvPr id="12" name="Freeform 12"/>
            <p:cNvSpPr/>
            <p:nvPr/>
          </p:nvSpPr>
          <p:spPr>
            <a:xfrm>
              <a:off x="0" y="0"/>
              <a:ext cx="992632" cy="5059934"/>
            </a:xfrm>
            <a:custGeom>
              <a:avLst/>
              <a:gdLst/>
              <a:ahLst/>
              <a:cxnLst/>
              <a:rect l="l" t="t" r="r" b="b"/>
              <a:pathLst>
                <a:path w="992632" h="5059934">
                  <a:moveTo>
                    <a:pt x="0" y="2529967"/>
                  </a:moveTo>
                  <a:lnTo>
                    <a:pt x="248158" y="2281809"/>
                  </a:lnTo>
                  <a:lnTo>
                    <a:pt x="248158" y="2405888"/>
                  </a:lnTo>
                  <a:lnTo>
                    <a:pt x="257429" y="2405888"/>
                  </a:lnTo>
                  <a:lnTo>
                    <a:pt x="257429" y="0"/>
                  </a:lnTo>
                  <a:lnTo>
                    <a:pt x="735203" y="0"/>
                  </a:lnTo>
                  <a:lnTo>
                    <a:pt x="735203" y="2405888"/>
                  </a:lnTo>
                  <a:lnTo>
                    <a:pt x="744474" y="2405888"/>
                  </a:lnTo>
                  <a:lnTo>
                    <a:pt x="744474" y="2281809"/>
                  </a:lnTo>
                  <a:lnTo>
                    <a:pt x="992632" y="2529967"/>
                  </a:lnTo>
                  <a:lnTo>
                    <a:pt x="744474" y="2778125"/>
                  </a:lnTo>
                  <a:lnTo>
                    <a:pt x="744474" y="2654046"/>
                  </a:lnTo>
                  <a:lnTo>
                    <a:pt x="735203" y="2654046"/>
                  </a:lnTo>
                  <a:lnTo>
                    <a:pt x="735203" y="5059934"/>
                  </a:lnTo>
                  <a:lnTo>
                    <a:pt x="257556" y="5059934"/>
                  </a:lnTo>
                  <a:lnTo>
                    <a:pt x="257556" y="2654046"/>
                  </a:lnTo>
                  <a:lnTo>
                    <a:pt x="248285" y="2654046"/>
                  </a:lnTo>
                  <a:lnTo>
                    <a:pt x="248285" y="2778125"/>
                  </a:lnTo>
                  <a:close/>
                </a:path>
              </a:pathLst>
            </a:custGeom>
            <a:solidFill>
              <a:srgbClr val="FE635B"/>
            </a:solidFill>
            <a:ln w="38100" cap="sq">
              <a:solidFill>
                <a:srgbClr val="6C2522"/>
              </a:solidFill>
              <a:prstDash val="solid"/>
              <a:miter/>
            </a:ln>
          </p:spPr>
          <p:txBody>
            <a:bodyPr/>
            <a:lstStyle/>
            <a:p>
              <a:endParaRPr lang="es-ES"/>
            </a:p>
          </p:txBody>
        </p:sp>
      </p:grpSp>
      <p:sp>
        <p:nvSpPr>
          <p:cNvPr id="13" name="TextBox 13"/>
          <p:cNvSpPr txBox="1"/>
          <p:nvPr/>
        </p:nvSpPr>
        <p:spPr>
          <a:xfrm>
            <a:off x="12406592" y="4709303"/>
            <a:ext cx="5136661" cy="506730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Przejrzystość na poziomie lokalnym (przypadek indywidualny): </a:t>
            </a:r>
            <a:r>
              <a:rPr lang="en-US" sz="2400" u="none" strike="noStrike">
                <a:solidFill>
                  <a:srgbClr val="000000"/>
                </a:solidFill>
                <a:latin typeface="Lato Light"/>
                <a:ea typeface="Lato Light"/>
                <a:cs typeface="Lato Light"/>
                <a:sym typeface="Lato Light"/>
              </a:rPr>
              <a:t>Zrozumienie, dlaczego podjęto daną decyzję w odniesieniu do konkretnej osoby.</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Przykład: </a:t>
            </a:r>
            <a:r>
              <a:rPr lang="en-US" sz="2400" u="none" strike="noStrike">
                <a:solidFill>
                  <a:srgbClr val="000000"/>
                </a:solidFill>
                <a:latin typeface="Lato Light"/>
                <a:ea typeface="Lato Light"/>
                <a:cs typeface="Lato Light"/>
                <a:sym typeface="Lato Light"/>
              </a:rPr>
              <a:t>Wyjaśnij Marii, że sztuczna inteligencja zasugerowała jej studiowanie kierunku „Zielona energia”, ponieważ uzyskała 95% punktów z ostatniego modułu dotyczącego bezpieczeństwa elektrycznego i 90% z przepisów dotyczących ochrony środowiska.</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357"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9741" r="-9741"/>
              </a:stretch>
            </a:blipFill>
          </p:spPr>
          <p:txBody>
            <a:bodyPr/>
            <a:lstStyle/>
            <a:p>
              <a:endParaRPr lang="es-ES"/>
            </a:p>
          </p:txBody>
        </p:sp>
      </p:grpSp>
      <p:grpSp>
        <p:nvGrpSpPr>
          <p:cNvPr id="4" name="Group 4"/>
          <p:cNvGrpSpPr/>
          <p:nvPr/>
        </p:nvGrpSpPr>
        <p:grpSpPr>
          <a:xfrm>
            <a:off x="9144000" y="380776"/>
            <a:ext cx="8115304" cy="1660544"/>
            <a:chOff x="0" y="-863899"/>
            <a:chExt cx="10820405" cy="2214058"/>
          </a:xfrm>
        </p:grpSpPr>
        <p:sp>
          <p:nvSpPr>
            <p:cNvPr id="5" name="Freeform 5"/>
            <p:cNvSpPr/>
            <p:nvPr/>
          </p:nvSpPr>
          <p:spPr>
            <a:xfrm>
              <a:off x="0" y="0"/>
              <a:ext cx="10820405" cy="1350159"/>
            </a:xfrm>
            <a:custGeom>
              <a:avLst/>
              <a:gdLst/>
              <a:ahLst/>
              <a:cxnLst/>
              <a:rect l="l" t="t" r="r" b="b"/>
              <a:pathLst>
                <a:path w="10820405" h="1350159">
                  <a:moveTo>
                    <a:pt x="0" y="0"/>
                  </a:moveTo>
                  <a:lnTo>
                    <a:pt x="10820405" y="0"/>
                  </a:lnTo>
                  <a:lnTo>
                    <a:pt x="10820405" y="1350159"/>
                  </a:lnTo>
                  <a:lnTo>
                    <a:pt x="0" y="1350159"/>
                  </a:lnTo>
                  <a:close/>
                </a:path>
              </a:pathLst>
            </a:custGeom>
            <a:blipFill>
              <a:blip r:embed="rId4">
                <a:alphaModFix amt="0"/>
              </a:blip>
              <a:stretch>
                <a:fillRect t="-128393" r="-10206" b="-115795"/>
              </a:stretch>
            </a:blipFill>
          </p:spPr>
          <p:txBody>
            <a:bodyPr/>
            <a:lstStyle/>
            <a:p>
              <a:endParaRPr lang="es-ES"/>
            </a:p>
          </p:txBody>
        </p:sp>
        <p:sp>
          <p:nvSpPr>
            <p:cNvPr id="6" name="TextBox 6"/>
            <p:cNvSpPr txBox="1"/>
            <p:nvPr/>
          </p:nvSpPr>
          <p:spPr>
            <a:xfrm>
              <a:off x="0" y="-863899"/>
              <a:ext cx="10820400" cy="13406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ROLA TRENERA JAKO „TŁUMACZA”</a:t>
              </a:r>
            </a:p>
          </p:txBody>
        </p:sp>
      </p:grpSp>
      <p:sp>
        <p:nvSpPr>
          <p:cNvPr id="7" name="TextBox 7"/>
          <p:cNvSpPr txBox="1"/>
          <p:nvPr/>
        </p:nvSpPr>
        <p:spPr>
          <a:xfrm>
            <a:off x="9144000" y="1521123"/>
            <a:ext cx="8115300" cy="1676400"/>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Wraz</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pojawieniem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edukacji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nauczyciela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ulega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transformacji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zmieniając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prostego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dostawcy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etycznego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tłumacza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zadaniem</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wypełnienie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między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generowanymi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maszynowo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ludzkim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doświadczeniem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ucznia</a:t>
            </a:r>
            <a:r>
              <a:rPr lang="en-US" sz="24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9144000" y="3753716"/>
            <a:ext cx="8414223"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Strategie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wyjaśniania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informacji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zwrotnej</a:t>
            </a:r>
            <a:r>
              <a:rPr lang="en-US" sz="2400" b="1" u="none" strike="noStrike" dirty="0">
                <a:solidFill>
                  <a:srgbClr val="000000"/>
                </a:solidFill>
                <a:latin typeface="Lato Bold"/>
                <a:ea typeface="Lato Bold"/>
                <a:cs typeface="Lato Bold"/>
                <a:sym typeface="Lato Bold"/>
              </a:rPr>
              <a:t> AI</a:t>
            </a:r>
          </a:p>
        </p:txBody>
      </p:sp>
      <p:sp>
        <p:nvSpPr>
          <p:cNvPr id="9" name="TextBox 9"/>
          <p:cNvSpPr txBox="1"/>
          <p:nvPr/>
        </p:nvSpPr>
        <p:spPr>
          <a:xfrm>
            <a:off x="10358905" y="4457700"/>
            <a:ext cx="7417203" cy="1343025"/>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Obalamy</a:t>
            </a:r>
            <a:r>
              <a:rPr lang="en-US" sz="2400" u="none" strike="noStrike" dirty="0">
                <a:solidFill>
                  <a:srgbClr val="000000"/>
                </a:solidFill>
                <a:latin typeface="Lato Light"/>
                <a:ea typeface="Lato Light"/>
                <a:cs typeface="Lato Light"/>
                <a:sym typeface="Lato Light"/>
              </a:rPr>
              <a:t> mity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temat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Zacznij</a:t>
            </a:r>
            <a:r>
              <a:rPr lang="en-US" sz="2400" u="none" strike="noStrike" dirty="0">
                <a:solidFill>
                  <a:srgbClr val="000000"/>
                </a:solidFill>
                <a:latin typeface="Lato Light"/>
                <a:ea typeface="Lato Light"/>
                <a:cs typeface="Lato Light"/>
                <a:sym typeface="Lato Light"/>
              </a:rPr>
              <a:t> od </a:t>
            </a:r>
            <a:r>
              <a:rPr lang="en-US" sz="2400" u="none" strike="noStrike" dirty="0" err="1">
                <a:solidFill>
                  <a:srgbClr val="000000"/>
                </a:solidFill>
                <a:latin typeface="Lato Light"/>
                <a:ea typeface="Lato Light"/>
                <a:cs typeface="Lato Light"/>
                <a:sym typeface="Lato Light"/>
              </a:rPr>
              <a:t>powiedzenia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uczniowi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Używamy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analizowania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postępach</a:t>
            </a:r>
            <a:r>
              <a:rPr lang="en-US" sz="2400" u="none" strike="noStrike" dirty="0">
                <a:solidFill>
                  <a:srgbClr val="000000"/>
                </a:solidFill>
                <a:latin typeface="Lato Light"/>
                <a:ea typeface="Lato Light"/>
                <a:cs typeface="Lato Light"/>
                <a:sym typeface="Lato Light"/>
              </a:rPr>
              <a:t>, ale to </a:t>
            </a:r>
            <a:r>
              <a:rPr lang="en-US" sz="2400" u="none" strike="noStrike" dirty="0" err="1">
                <a:solidFill>
                  <a:srgbClr val="000000"/>
                </a:solidFill>
                <a:latin typeface="Lato Light"/>
                <a:ea typeface="Lato Light"/>
                <a:cs typeface="Lato Light"/>
                <a:sym typeface="Lato Light"/>
              </a:rPr>
              <a:t>tylko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jeden</a:t>
            </a:r>
            <a:r>
              <a:rPr lang="en-US" sz="2400" u="none" strike="noStrike" dirty="0">
                <a:solidFill>
                  <a:srgbClr val="000000"/>
                </a:solidFill>
                <a:latin typeface="Lato Light"/>
                <a:ea typeface="Lato Light"/>
                <a:cs typeface="Lato Light"/>
                <a:sym typeface="Lato Light"/>
              </a:rPr>
              <a:t> element </a:t>
            </a:r>
            <a:r>
              <a:rPr lang="en-US" sz="2400" u="none" strike="noStrike" dirty="0" err="1">
                <a:solidFill>
                  <a:srgbClr val="000000"/>
                </a:solidFill>
                <a:latin typeface="Lato Light"/>
                <a:ea typeface="Lato Light"/>
                <a:cs typeface="Lato Light"/>
                <a:sym typeface="Lato Light"/>
              </a:rPr>
              <a:t>układanki</a:t>
            </a:r>
            <a:r>
              <a:rPr lang="en-US" sz="2400" u="none" strike="noStrike" dirty="0">
                <a:solidFill>
                  <a:srgbClr val="000000"/>
                </a:solidFill>
                <a:latin typeface="Lato Light"/>
                <a:ea typeface="Lato Light"/>
                <a:cs typeface="Lato Light"/>
                <a:sym typeface="Lato Light"/>
              </a:rPr>
              <a:t>”.</a:t>
            </a:r>
          </a:p>
        </p:txBody>
      </p:sp>
      <p:grpSp>
        <p:nvGrpSpPr>
          <p:cNvPr id="10" name="Group 10"/>
          <p:cNvGrpSpPr/>
          <p:nvPr/>
        </p:nvGrpSpPr>
        <p:grpSpPr>
          <a:xfrm>
            <a:off x="9160327" y="4596213"/>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2" name="Group 12"/>
          <p:cNvGrpSpPr/>
          <p:nvPr/>
        </p:nvGrpSpPr>
        <p:grpSpPr>
          <a:xfrm>
            <a:off x="9459612" y="4691521"/>
            <a:ext cx="409975" cy="733120"/>
            <a:chOff x="0" y="0"/>
            <a:chExt cx="546633" cy="977494"/>
          </a:xfrm>
        </p:grpSpPr>
        <p:sp>
          <p:nvSpPr>
            <p:cNvPr id="13" name="Freeform 13"/>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solidFill>
              <a:srgbClr val="FBB79D">
                <a:alpha val="0"/>
              </a:srgbClr>
            </a:solidFill>
          </p:spPr>
          <p:txBody>
            <a:bodyPr/>
            <a:lstStyle/>
            <a:p>
              <a:endParaRPr lang="es-ES"/>
            </a:p>
          </p:txBody>
        </p:sp>
        <p:sp>
          <p:nvSpPr>
            <p:cNvPr id="14" name="TextBox 14"/>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dirty="0">
                  <a:solidFill>
                    <a:srgbClr val="FFFFFF"/>
                  </a:solidFill>
                  <a:latin typeface="Lato Light"/>
                  <a:ea typeface="Lato Light"/>
                  <a:cs typeface="Lato Light"/>
                  <a:sym typeface="Lato Light"/>
                </a:rPr>
                <a:t>1</a:t>
              </a:r>
            </a:p>
          </p:txBody>
        </p:sp>
      </p:grpSp>
      <p:sp>
        <p:nvSpPr>
          <p:cNvPr id="15" name="TextBox 15"/>
          <p:cNvSpPr txBox="1"/>
          <p:nvPr/>
        </p:nvSpPr>
        <p:spPr>
          <a:xfrm>
            <a:off x="10358905" y="6057900"/>
            <a:ext cx="7417203" cy="1676400"/>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Skoncentruj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cechach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praktycznych</a:t>
            </a:r>
            <a:r>
              <a:rPr lang="en-US" sz="2400" u="none" strike="noStrike" dirty="0">
                <a:solidFill>
                  <a:srgbClr val="000000"/>
                </a:solidFill>
                <a:latin typeface="Lato Light"/>
                <a:ea typeface="Lato Light"/>
                <a:cs typeface="Lato Light"/>
                <a:sym typeface="Lato Light"/>
              </a:rPr>
              <a:t>”: Nie </a:t>
            </a:r>
            <a:r>
              <a:rPr lang="en-US" sz="2400" u="none" strike="noStrike" dirty="0" err="1">
                <a:solidFill>
                  <a:srgbClr val="000000"/>
                </a:solidFill>
                <a:latin typeface="Lato Light"/>
                <a:ea typeface="Lato Light"/>
                <a:cs typeface="Lato Light"/>
                <a:sym typeface="Lato Light"/>
              </a:rPr>
              <a:t>mów</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ale o „</a:t>
            </a:r>
            <a:r>
              <a:rPr lang="en-US" sz="2400" u="none" strike="noStrike" dirty="0" err="1">
                <a:solidFill>
                  <a:srgbClr val="000000"/>
                </a:solidFill>
                <a:latin typeface="Lato Light"/>
                <a:ea typeface="Lato Light"/>
                <a:cs typeface="Lato Light"/>
                <a:sym typeface="Lato Light"/>
              </a:rPr>
              <a:t>zachowaniach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Zamiast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mówić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Twój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wynik</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niski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powiedz</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wykrył</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ukończyłeś</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trzech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ostatnich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interaktywnych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quizów</a:t>
            </a:r>
            <a:r>
              <a:rPr lang="en-US" sz="2400" u="none" strike="noStrike" dirty="0">
                <a:solidFill>
                  <a:srgbClr val="000000"/>
                </a:solidFill>
                <a:latin typeface="Lato Light"/>
                <a:ea typeface="Lato Light"/>
                <a:cs typeface="Lato Light"/>
                <a:sym typeface="Lato Light"/>
              </a:rPr>
              <a:t>, co </a:t>
            </a:r>
            <a:r>
              <a:rPr lang="en-US" sz="2400" u="none" strike="noStrike" dirty="0" err="1">
                <a:solidFill>
                  <a:srgbClr val="000000"/>
                </a:solidFill>
                <a:latin typeface="Lato Light"/>
                <a:ea typeface="Lato Light"/>
                <a:cs typeface="Lato Light"/>
                <a:sym typeface="Lato Light"/>
              </a:rPr>
              <a:t>wpływa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Twój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przewidywany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wynik</a:t>
            </a:r>
            <a:r>
              <a:rPr lang="en-US" sz="2400" u="none" strike="noStrike" dirty="0">
                <a:solidFill>
                  <a:srgbClr val="000000"/>
                </a:solidFill>
                <a:latin typeface="Lato Light"/>
                <a:ea typeface="Lato Light"/>
                <a:cs typeface="Lato Light"/>
                <a:sym typeface="Lato Light"/>
              </a:rPr>
              <a:t>”.</a:t>
            </a:r>
          </a:p>
        </p:txBody>
      </p:sp>
      <p:sp>
        <p:nvSpPr>
          <p:cNvPr id="16" name="TextBox 16"/>
          <p:cNvSpPr txBox="1"/>
          <p:nvPr/>
        </p:nvSpPr>
        <p:spPr>
          <a:xfrm>
            <a:off x="10324128" y="8120706"/>
            <a:ext cx="7417203" cy="1343025"/>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Zachęcaj</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sceptycyzmu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zachęć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ucznia</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wyrażenia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sprzeciwu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Zapytaj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uważa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odniesiesz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sukces</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logistyce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Czy</a:t>
            </a:r>
            <a:r>
              <a:rPr lang="en-US" sz="2400" u="none" strike="noStrike" dirty="0">
                <a:solidFill>
                  <a:srgbClr val="000000"/>
                </a:solidFill>
                <a:latin typeface="Lato Light"/>
                <a:ea typeface="Lato Light"/>
                <a:cs typeface="Lato Light"/>
                <a:sym typeface="Lato Light"/>
              </a:rPr>
              <a:t> to </a:t>
            </a:r>
            <a:r>
              <a:rPr lang="en-US" sz="2400" u="none" strike="noStrike" dirty="0" err="1">
                <a:solidFill>
                  <a:srgbClr val="000000"/>
                </a:solidFill>
                <a:latin typeface="Lato Light"/>
                <a:ea typeface="Lato Light"/>
                <a:cs typeface="Lato Light"/>
                <a:sym typeface="Lato Light"/>
              </a:rPr>
              <a:t>pokrywa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twoim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postrzeganiem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twoich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mocnych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stron</a:t>
            </a:r>
            <a:r>
              <a:rPr lang="en-US" sz="2400" u="none" strike="noStrike" dirty="0">
                <a:solidFill>
                  <a:srgbClr val="000000"/>
                </a:solidFill>
                <a:latin typeface="Lato Light"/>
                <a:ea typeface="Lato Light"/>
                <a:cs typeface="Lato Light"/>
                <a:sym typeface="Lato Light"/>
              </a:rPr>
              <a:t>?”</a:t>
            </a:r>
          </a:p>
        </p:txBody>
      </p:sp>
      <p:grpSp>
        <p:nvGrpSpPr>
          <p:cNvPr id="17" name="Group 17"/>
          <p:cNvGrpSpPr/>
          <p:nvPr/>
        </p:nvGrpSpPr>
        <p:grpSpPr>
          <a:xfrm>
            <a:off x="9160327" y="6400509"/>
            <a:ext cx="1008555" cy="1010098"/>
            <a:chOff x="0" y="0"/>
            <a:chExt cx="1344740" cy="1346797"/>
          </a:xfrm>
        </p:grpSpPr>
        <p:sp>
          <p:nvSpPr>
            <p:cNvPr id="18" name="Freeform 18"/>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9" name="Group 19"/>
          <p:cNvGrpSpPr/>
          <p:nvPr/>
        </p:nvGrpSpPr>
        <p:grpSpPr>
          <a:xfrm>
            <a:off x="9459622" y="6502179"/>
            <a:ext cx="409975" cy="733120"/>
            <a:chOff x="0" y="0"/>
            <a:chExt cx="546633" cy="977494"/>
          </a:xfrm>
        </p:grpSpPr>
        <p:sp>
          <p:nvSpPr>
            <p:cNvPr id="20" name="Freeform 20"/>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2</a:t>
              </a:r>
            </a:p>
          </p:txBody>
        </p:sp>
      </p:grpSp>
      <p:grpSp>
        <p:nvGrpSpPr>
          <p:cNvPr id="22" name="Group 22"/>
          <p:cNvGrpSpPr/>
          <p:nvPr/>
        </p:nvGrpSpPr>
        <p:grpSpPr>
          <a:xfrm>
            <a:off x="9144000" y="8248202"/>
            <a:ext cx="1008555" cy="1010098"/>
            <a:chOff x="0" y="0"/>
            <a:chExt cx="1344740" cy="1346797"/>
          </a:xfrm>
        </p:grpSpPr>
        <p:sp>
          <p:nvSpPr>
            <p:cNvPr id="23" name="Freeform 2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24" name="Group 24"/>
          <p:cNvGrpSpPr/>
          <p:nvPr/>
        </p:nvGrpSpPr>
        <p:grpSpPr>
          <a:xfrm>
            <a:off x="9443285" y="8337244"/>
            <a:ext cx="409975" cy="733120"/>
            <a:chOff x="0" y="0"/>
            <a:chExt cx="546633" cy="977494"/>
          </a:xfrm>
        </p:grpSpPr>
        <p:sp>
          <p:nvSpPr>
            <p:cNvPr id="25" name="Freeform 25"/>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solidFill>
              <a:srgbClr val="FBB79D">
                <a:alpha val="0"/>
              </a:srgbClr>
            </a:solidFill>
          </p:spPr>
          <p:txBody>
            <a:bodyPr/>
            <a:lstStyle/>
            <a:p>
              <a:endParaRPr lang="es-ES"/>
            </a:p>
          </p:txBody>
        </p:sp>
        <p:sp>
          <p:nvSpPr>
            <p:cNvPr id="26" name="TextBox 26"/>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3</a:t>
              </a: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482346"/>
            <a:ext cx="13696652"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ĆWICZENIE PRAKTYCZNE: WARSZTATY POŚWIĘCONE TŁUMACZENIU PARTYTUR MUZYCZNYCH.</a:t>
            </a:r>
          </a:p>
        </p:txBody>
      </p:sp>
      <p:grpSp>
        <p:nvGrpSpPr>
          <p:cNvPr id="5" name="Group 5"/>
          <p:cNvGrpSpPr/>
          <p:nvPr/>
        </p:nvGrpSpPr>
        <p:grpSpPr>
          <a:xfrm>
            <a:off x="1028700" y="2294161"/>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Zakres:</a:t>
              </a:r>
            </a:p>
          </p:txBody>
        </p:sp>
      </p:grpSp>
      <p:sp>
        <p:nvSpPr>
          <p:cNvPr id="8" name="TextBox 8"/>
          <p:cNvSpPr txBox="1"/>
          <p:nvPr/>
        </p:nvSpPr>
        <p:spPr>
          <a:xfrm>
            <a:off x="1028700" y="2966847"/>
            <a:ext cx="750291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Ćwicz przekształcanie suchych, technicznych wyników badań AI w edukacyjne i pomocne spostrzeżenia.</a:t>
            </a:r>
          </a:p>
        </p:txBody>
      </p:sp>
      <p:grpSp>
        <p:nvGrpSpPr>
          <p:cNvPr id="9" name="Group 9"/>
          <p:cNvGrpSpPr/>
          <p:nvPr/>
        </p:nvGrpSpPr>
        <p:grpSpPr>
          <a:xfrm>
            <a:off x="1028700" y="3778208"/>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Scenariusz:</a:t>
              </a:r>
            </a:p>
          </p:txBody>
        </p:sp>
      </p:grpSp>
      <p:sp>
        <p:nvSpPr>
          <p:cNvPr id="12" name="TextBox 12"/>
          <p:cNvSpPr txBox="1"/>
          <p:nvPr/>
        </p:nvSpPr>
        <p:spPr>
          <a:xfrm>
            <a:off x="1028700" y="4450893"/>
            <a:ext cx="7502919"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Korzystasz z narzędzia „Dopasowywanie umiejętności”. Narzędzie to podaje następujący wynik techniczny dla ucznia o imieniu Alex, który chce zostać inżynierem mechanikiem.</a:t>
            </a:r>
          </a:p>
        </p:txBody>
      </p:sp>
      <p:grpSp>
        <p:nvGrpSpPr>
          <p:cNvPr id="13" name="Group 13"/>
          <p:cNvGrpSpPr/>
          <p:nvPr/>
        </p:nvGrpSpPr>
        <p:grpSpPr>
          <a:xfrm>
            <a:off x="1028700" y="6052187"/>
            <a:ext cx="5737403" cy="672685"/>
            <a:chOff x="0" y="0"/>
            <a:chExt cx="7649870" cy="896914"/>
          </a:xfrm>
        </p:grpSpPr>
        <p:sp>
          <p:nvSpPr>
            <p:cNvPr id="14" name="Freeform 14"/>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5" name="TextBox 15"/>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Wynik sztucznej inteligencji:</a:t>
              </a:r>
            </a:p>
          </p:txBody>
        </p:sp>
      </p:grpSp>
      <p:sp>
        <p:nvSpPr>
          <p:cNvPr id="16" name="TextBox 16"/>
          <p:cNvSpPr txBox="1"/>
          <p:nvPr/>
        </p:nvSpPr>
        <p:spPr>
          <a:xfrm>
            <a:off x="1028700" y="6810598"/>
            <a:ext cx="7401837" cy="1085850"/>
          </a:xfrm>
          <a:prstGeom prst="rect">
            <a:avLst/>
          </a:prstGeom>
        </p:spPr>
        <p:txBody>
          <a:bodyPr lIns="0" tIns="0" rIns="0" bIns="0" rtlCol="0" anchor="t">
            <a:spAutoFit/>
          </a:bodyPr>
          <a:lstStyle/>
          <a:p>
            <a:pPr marL="0" lvl="0" indent="0" algn="just">
              <a:lnSpc>
                <a:spcPts val="2879"/>
              </a:lnSpc>
              <a:spcBef>
                <a:spcPct val="0"/>
              </a:spcBef>
            </a:pPr>
            <a:r>
              <a:rPr lang="en-US" sz="2400" i="1" u="none" strike="noStrike">
                <a:solidFill>
                  <a:srgbClr val="53575E"/>
                </a:solidFill>
                <a:latin typeface="Lato Light Italics"/>
                <a:ea typeface="Lato Light Italics"/>
                <a:cs typeface="Lato Light Italics"/>
                <a:sym typeface="Lato Light Italics"/>
              </a:rPr>
              <a:t>Identyfikator użytkownika 445. Poziom pewności: 0,62. Korelacja ujemna: Komunikacja werbalna (-0,4). Korelacja dodatnia: Sprawność manualna (+0,8).</a:t>
            </a:r>
          </a:p>
        </p:txBody>
      </p:sp>
      <p:grpSp>
        <p:nvGrpSpPr>
          <p:cNvPr id="17" name="Group 17"/>
          <p:cNvGrpSpPr/>
          <p:nvPr/>
        </p:nvGrpSpPr>
        <p:grpSpPr>
          <a:xfrm>
            <a:off x="1028700" y="8078593"/>
            <a:ext cx="6021257" cy="672685"/>
            <a:chOff x="0" y="0"/>
            <a:chExt cx="8028343" cy="896914"/>
          </a:xfrm>
        </p:grpSpPr>
        <p:sp>
          <p:nvSpPr>
            <p:cNvPr id="18" name="Freeform 18"/>
            <p:cNvSpPr/>
            <p:nvPr/>
          </p:nvSpPr>
          <p:spPr>
            <a:xfrm>
              <a:off x="0" y="0"/>
              <a:ext cx="8028349" cy="896916"/>
            </a:xfrm>
            <a:custGeom>
              <a:avLst/>
              <a:gdLst/>
              <a:ahLst/>
              <a:cxnLst/>
              <a:rect l="l" t="t" r="r" b="b"/>
              <a:pathLst>
                <a:path w="8028349" h="896916">
                  <a:moveTo>
                    <a:pt x="0" y="0"/>
                  </a:moveTo>
                  <a:lnTo>
                    <a:pt x="8028349" y="0"/>
                  </a:lnTo>
                  <a:lnTo>
                    <a:pt x="8028349" y="896916"/>
                  </a:lnTo>
                  <a:lnTo>
                    <a:pt x="0" y="896916"/>
                  </a:lnTo>
                  <a:close/>
                </a:path>
              </a:pathLst>
            </a:custGeom>
            <a:blipFill>
              <a:blip r:embed="rId5">
                <a:alphaModFix amt="0"/>
              </a:blip>
              <a:stretch>
                <a:fillRect t="-124411" b="-124411"/>
              </a:stretch>
            </a:blipFill>
          </p:spPr>
          <p:txBody>
            <a:bodyPr/>
            <a:lstStyle/>
            <a:p>
              <a:endParaRPr lang="es-ES"/>
            </a:p>
          </p:txBody>
        </p:sp>
        <p:sp>
          <p:nvSpPr>
            <p:cNvPr id="19" name="TextBox 19"/>
            <p:cNvSpPr txBox="1"/>
            <p:nvPr/>
          </p:nvSpPr>
          <p:spPr>
            <a:xfrm>
              <a:off x="0" y="0"/>
              <a:ext cx="802834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Twoje zadanie:</a:t>
              </a:r>
            </a:p>
          </p:txBody>
        </p:sp>
      </p:grpSp>
      <p:sp>
        <p:nvSpPr>
          <p:cNvPr id="20" name="TextBox 20"/>
          <p:cNvSpPr txBox="1"/>
          <p:nvPr/>
        </p:nvSpPr>
        <p:spPr>
          <a:xfrm>
            <a:off x="1028700" y="8837821"/>
            <a:ext cx="7382787"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Przepisz te dane z „czarnej skrzynki” w formie wyjaśnienia skoncentrowanego na osobie, takiego jak to, jakie podałbyś Alexowi podczas sesji mentoringowej.</a:t>
            </a:r>
          </a:p>
        </p:txBody>
      </p:sp>
      <p:grpSp>
        <p:nvGrpSpPr>
          <p:cNvPr id="21" name="Group 21"/>
          <p:cNvGrpSpPr/>
          <p:nvPr/>
        </p:nvGrpSpPr>
        <p:grpSpPr>
          <a:xfrm>
            <a:off x="9338614" y="2279691"/>
            <a:ext cx="6506680" cy="672685"/>
            <a:chOff x="0" y="0"/>
            <a:chExt cx="8675573" cy="896914"/>
          </a:xfrm>
        </p:grpSpPr>
        <p:sp>
          <p:nvSpPr>
            <p:cNvPr id="22" name="Freeform 22"/>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23" name="TextBox 23"/>
            <p:cNvSpPr txBox="1"/>
            <p:nvPr/>
          </p:nvSpPr>
          <p:spPr>
            <a:xfrm>
              <a:off x="0" y="0"/>
              <a:ext cx="8675573"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Faza 1 (Identyfikacja logiki):</a:t>
              </a:r>
            </a:p>
          </p:txBody>
        </p:sp>
      </p:grpSp>
      <p:sp>
        <p:nvSpPr>
          <p:cNvPr id="24" name="TextBox 24"/>
          <p:cNvSpPr txBox="1"/>
          <p:nvPr/>
        </p:nvSpPr>
        <p:spPr>
          <a:xfrm>
            <a:off x="9352416" y="2934373"/>
            <a:ext cx="7906884"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Sztuczna inteligencja ceni twoje zdolności manualne (zręczność manualną), ale interesują ją twoje umiejętności językowe/interakcyjne (komunikacja werbalna).</a:t>
            </a:r>
          </a:p>
        </p:txBody>
      </p:sp>
      <p:grpSp>
        <p:nvGrpSpPr>
          <p:cNvPr id="25" name="Group 25"/>
          <p:cNvGrpSpPr/>
          <p:nvPr/>
        </p:nvGrpSpPr>
        <p:grpSpPr>
          <a:xfrm>
            <a:off x="9310039" y="4153920"/>
            <a:ext cx="6785858" cy="672686"/>
            <a:chOff x="0" y="0"/>
            <a:chExt cx="9047810" cy="896914"/>
          </a:xfrm>
        </p:grpSpPr>
        <p:sp>
          <p:nvSpPr>
            <p:cNvPr id="26" name="Freeform 26"/>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7" name="TextBox 27"/>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Faza 2 (Tłumaczenie):</a:t>
              </a:r>
            </a:p>
          </p:txBody>
        </p:sp>
      </p:grpSp>
      <p:sp>
        <p:nvSpPr>
          <p:cNvPr id="28" name="TextBox 28"/>
          <p:cNvSpPr txBox="1"/>
          <p:nvPr/>
        </p:nvSpPr>
        <p:spPr>
          <a:xfrm>
            <a:off x="9310039" y="4826605"/>
            <a:ext cx="7949261"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Twoja odpowiedź powinna brzmieć: „Alex, analiza pokazuje, że masz ogromny naturalny talent do praktycznej strony mechaniki; system przyznał Ci bardzo wysoki wynik w tym obszarze. Sugeruje to jednak, że aby odnieść sukces w nowoczesnym warsztacie, warto poprawić sposób, w jaki wyjaśniasz klientom problemy techniczne, ponieważ jest to obszar, w którym możemy pomóc Ci się rozwijać”.</a:t>
            </a:r>
          </a:p>
        </p:txBody>
      </p:sp>
      <p:grpSp>
        <p:nvGrpSpPr>
          <p:cNvPr id="29" name="Group 29"/>
          <p:cNvGrpSpPr/>
          <p:nvPr/>
        </p:nvGrpSpPr>
        <p:grpSpPr>
          <a:xfrm>
            <a:off x="9338614" y="7626955"/>
            <a:ext cx="6785858" cy="672685"/>
            <a:chOff x="0" y="0"/>
            <a:chExt cx="9047810" cy="896914"/>
          </a:xfrm>
        </p:grpSpPr>
        <p:sp>
          <p:nvSpPr>
            <p:cNvPr id="30" name="Freeform 30"/>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31" name="TextBox 31"/>
            <p:cNvSpPr txBox="1"/>
            <p:nvPr/>
          </p:nvSpPr>
          <p:spPr>
            <a:xfrm>
              <a:off x="0" y="0"/>
              <a:ext cx="904781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Pytanie do przemyślenia:</a:t>
              </a:r>
            </a:p>
          </p:txBody>
        </p:sp>
      </p:grpSp>
      <p:sp>
        <p:nvSpPr>
          <p:cNvPr id="32" name="TextBox 32"/>
          <p:cNvSpPr txBox="1"/>
          <p:nvPr/>
        </p:nvSpPr>
        <p:spPr>
          <a:xfrm>
            <a:off x="9352416" y="8428697"/>
            <a:ext cx="7906884"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W jaki sposób ta „przetłumaczona” wersja daje Alexowi większą władzę niż po prostu wyświetlenie mu wyniku „0,62”?</a:t>
            </a:r>
          </a:p>
        </p:txBody>
      </p:sp>
      <p:sp>
        <p:nvSpPr>
          <p:cNvPr id="33" name="AutoShape 33"/>
          <p:cNvSpPr/>
          <p:nvPr/>
        </p:nvSpPr>
        <p:spPr>
          <a:xfrm>
            <a:off x="8854399" y="2294161"/>
            <a:ext cx="57154" cy="7668879"/>
          </a:xfrm>
          <a:prstGeom prst="line">
            <a:avLst/>
          </a:prstGeom>
          <a:ln w="28575" cap="rnd">
            <a:solidFill>
              <a:srgbClr val="FE635B"/>
            </a:solidFill>
            <a:prstDash val="solid"/>
            <a:headEnd type="none" w="sm" len="sm"/>
            <a:tailEnd type="none" w="sm" len="sm"/>
          </a:ln>
        </p:spPr>
        <p:txBody>
          <a:bodyPr/>
          <a:lstStyle/>
          <a:p>
            <a:endParaRPr lang="es-E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19903" y="2002346"/>
            <a:ext cx="6276534" cy="6358509"/>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JEDNOSTKA 2: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RÓWNOŚĆ ALGORYTMICZNA I WYKRYWANIE UPRZEDZEŃ W KSZTAŁCENIU USTAWICZNYM</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95307" y="3979067"/>
            <a:ext cx="6699895" cy="331851"/>
          </a:xfrm>
          <a:prstGeom prst="rect">
            <a:avLst/>
          </a:prstGeom>
        </p:spPr>
        <p:txBody>
          <a:bodyPr lIns="0" tIns="0" rIns="0" bIns="0" rtlCol="0" anchor="t">
            <a:spAutoFit/>
          </a:bodyPr>
          <a:lstStyle/>
          <a:p>
            <a:pPr marL="0" lvl="0" indent="0" algn="l">
              <a:lnSpc>
                <a:spcPts val="2592"/>
              </a:lnSpc>
              <a:spcBef>
                <a:spcPct val="0"/>
              </a:spcBef>
            </a:pPr>
            <a:r>
              <a:rPr lang="en-US" sz="2400" u="none" strike="noStrike">
                <a:solidFill>
                  <a:srgbClr val="FFFFFF"/>
                </a:solidFill>
                <a:latin typeface="Lato Light"/>
                <a:ea typeface="Lato Light"/>
                <a:cs typeface="Lato Light"/>
                <a:sym typeface="Lato Light"/>
              </a:rPr>
              <a:t>UKŁAD TYTUŁU</a:t>
            </a:r>
          </a:p>
        </p:txBody>
      </p:sp>
      <p:grpSp>
        <p:nvGrpSpPr>
          <p:cNvPr id="3" name="Group 3"/>
          <p:cNvGrpSpPr/>
          <p:nvPr/>
        </p:nvGrpSpPr>
        <p:grpSpPr>
          <a:xfrm>
            <a:off x="1028700" y="2041322"/>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Light Italics"/>
                  <a:ea typeface="Lato Light Italics"/>
                  <a:cs typeface="Lato Light Italics"/>
                  <a:sym typeface="Lato Light Italics"/>
                </a:rPr>
                <a:t>Cel: Rozpoznanie źródeł stronniczości i zapewnienie bezstronności w wynikach zawodowych.</a:t>
              </a:r>
            </a:p>
          </p:txBody>
        </p:sp>
      </p:grpSp>
      <p:sp>
        <p:nvSpPr>
          <p:cNvPr id="6" name="TextBox 6"/>
          <p:cNvSpPr txBox="1"/>
          <p:nvPr/>
        </p:nvSpPr>
        <p:spPr>
          <a:xfrm>
            <a:off x="1028700" y="3854269"/>
            <a:ext cx="4287690"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Błędy w sztucznej inteligencji nie są „porażką”, ale często odzwierciedlają dane i ludzi zaangażowanych w jej tworzenie.</a:t>
            </a:r>
          </a:p>
        </p:txBody>
      </p:sp>
      <p:grpSp>
        <p:nvGrpSpPr>
          <p:cNvPr id="7" name="Group 7"/>
          <p:cNvGrpSpPr/>
          <p:nvPr/>
        </p:nvGrpSpPr>
        <p:grpSpPr>
          <a:xfrm>
            <a:off x="1028700" y="1028700"/>
            <a:ext cx="16069904" cy="1012622"/>
            <a:chOff x="0" y="0"/>
            <a:chExt cx="21426538" cy="1350162"/>
          </a:xfrm>
        </p:grpSpPr>
        <p:sp>
          <p:nvSpPr>
            <p:cNvPr id="8" name="Freeform 8"/>
            <p:cNvSpPr/>
            <p:nvPr/>
          </p:nvSpPr>
          <p:spPr>
            <a:xfrm>
              <a:off x="0" y="0"/>
              <a:ext cx="21426536" cy="1350159"/>
            </a:xfrm>
            <a:custGeom>
              <a:avLst/>
              <a:gdLst/>
              <a:ahLst/>
              <a:cxnLst/>
              <a:rect l="l" t="t" r="r" b="b"/>
              <a:pathLst>
                <a:path w="21426536" h="1350159">
                  <a:moveTo>
                    <a:pt x="0" y="0"/>
                  </a:moveTo>
                  <a:lnTo>
                    <a:pt x="21426536" y="0"/>
                  </a:lnTo>
                  <a:lnTo>
                    <a:pt x="21426536" y="1350159"/>
                  </a:lnTo>
                  <a:lnTo>
                    <a:pt x="0" y="1350159"/>
                  </a:lnTo>
                  <a:close/>
                </a:path>
              </a:pathLst>
            </a:custGeom>
            <a:blipFill>
              <a:blip r:embed="rId4">
                <a:alphaModFix amt="0"/>
              </a:blip>
              <a:stretch>
                <a:fillRect t="-265519" b="-252921"/>
              </a:stretch>
            </a:blipFill>
          </p:spPr>
          <p:txBody>
            <a:bodyPr/>
            <a:lstStyle/>
            <a:p>
              <a:endParaRPr lang="es-ES"/>
            </a:p>
          </p:txBody>
        </p:sp>
        <p:sp>
          <p:nvSpPr>
            <p:cNvPr id="9" name="TextBox 9"/>
            <p:cNvSpPr txBox="1"/>
            <p:nvPr/>
          </p:nvSpPr>
          <p:spPr>
            <a:xfrm>
              <a:off x="0" y="9525"/>
              <a:ext cx="21426538"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SPRAWIEDLIWOŚĆ ALGORYTMICZNA: IDENTYFIKACJA I ŁAGODZENIE UPRZEDZEŃ</a:t>
              </a:r>
            </a:p>
          </p:txBody>
        </p:sp>
      </p:grpSp>
      <p:sp>
        <p:nvSpPr>
          <p:cNvPr id="10" name="TextBox 10"/>
          <p:cNvSpPr txBox="1"/>
          <p:nvPr/>
        </p:nvSpPr>
        <p:spPr>
          <a:xfrm>
            <a:off x="1028700" y="3158844"/>
            <a:ext cx="5393436" cy="7239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Źródła uprzedzeń w sztucznej inteligencji</a:t>
            </a:r>
          </a:p>
        </p:txBody>
      </p:sp>
      <p:sp>
        <p:nvSpPr>
          <p:cNvPr id="11" name="TextBox 11"/>
          <p:cNvSpPr txBox="1"/>
          <p:nvPr/>
        </p:nvSpPr>
        <p:spPr>
          <a:xfrm>
            <a:off x="6240661" y="5359119"/>
            <a:ext cx="11018639"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Błędy projektowe: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Dzieje się tak, gdy kulturowe perspektywy lub założenia programistów wpływają na oprogramowanie. Na przykład, narzędzie może priorytetowo traktować „oceny ze standardowych testów” nad „praktycznym doświadczeniem laboratoryjnym”, ponieważ programiści przywiązują większą wagę do tradycyjnych wskaźników akademickich niż do wskaźników zawodowych.</a:t>
            </a:r>
          </a:p>
        </p:txBody>
      </p:sp>
      <p:sp>
        <p:nvSpPr>
          <p:cNvPr id="12" name="TextBox 12"/>
          <p:cNvSpPr txBox="1"/>
          <p:nvPr/>
        </p:nvSpPr>
        <p:spPr>
          <a:xfrm>
            <a:off x="6240661" y="3158844"/>
            <a:ext cx="11018639"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Zniekształcenie danych:</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Sztuczna inteligencja uczy się, obserwując przeszłość. Jeśli zbiór danych szkoleniowych dla „Sukcesywnych Inżynierów” zawiera głównie CV mężczyzn, co wynika z historycznych trendów branżowych, sztuczna inteligencja zrozumie, że płeć męska jest „czynnikiem sukcesu” i będzie karać kandydatki.</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41" r="-58850"/>
              </a:stretch>
            </a:blipFill>
          </p:spPr>
          <p:txBody>
            <a:bodyPr/>
            <a:lstStyle/>
            <a:p>
              <a:endParaRPr lang="es-ES"/>
            </a:p>
          </p:txBody>
        </p:sp>
      </p:grpSp>
      <p:grpSp>
        <p:nvGrpSpPr>
          <p:cNvPr id="4" name="Group 4"/>
          <p:cNvGrpSpPr/>
          <p:nvPr/>
        </p:nvGrpSpPr>
        <p:grpSpPr>
          <a:xfrm>
            <a:off x="1028700" y="1028700"/>
            <a:ext cx="8359140" cy="1012622"/>
            <a:chOff x="0" y="0"/>
            <a:chExt cx="11145520" cy="1350162"/>
          </a:xfrm>
        </p:grpSpPr>
        <p:sp>
          <p:nvSpPr>
            <p:cNvPr id="5" name="Freeform 5"/>
            <p:cNvSpPr/>
            <p:nvPr/>
          </p:nvSpPr>
          <p:spPr>
            <a:xfrm>
              <a:off x="0" y="0"/>
              <a:ext cx="11145522" cy="1350159"/>
            </a:xfrm>
            <a:custGeom>
              <a:avLst/>
              <a:gdLst/>
              <a:ahLst/>
              <a:cxnLst/>
              <a:rect l="l" t="t" r="r" b="b"/>
              <a:pathLst>
                <a:path w="11145522" h="1350159">
                  <a:moveTo>
                    <a:pt x="0" y="0"/>
                  </a:moveTo>
                  <a:lnTo>
                    <a:pt x="11145522" y="0"/>
                  </a:lnTo>
                  <a:lnTo>
                    <a:pt x="11145522" y="1350159"/>
                  </a:lnTo>
                  <a:lnTo>
                    <a:pt x="0" y="1350159"/>
                  </a:lnTo>
                  <a:close/>
                </a:path>
              </a:pathLst>
            </a:custGeom>
            <a:blipFill>
              <a:blip r:embed="rId5">
                <a:alphaModFix amt="0"/>
              </a:blip>
              <a:stretch>
                <a:fillRect t="-117147" b="-104549"/>
              </a:stretch>
            </a:blipFill>
          </p:spPr>
          <p:txBody>
            <a:bodyPr/>
            <a:lstStyle/>
            <a:p>
              <a:endParaRPr lang="es-ES"/>
            </a:p>
          </p:txBody>
        </p:sp>
        <p:sp>
          <p:nvSpPr>
            <p:cNvPr id="6" name="TextBox 6"/>
            <p:cNvSpPr txBox="1"/>
            <p:nvPr/>
          </p:nvSpPr>
          <p:spPr>
            <a:xfrm>
              <a:off x="0" y="9525"/>
              <a:ext cx="11145520"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WPŁYW NA SZKOLENIE CET</a:t>
              </a:r>
            </a:p>
          </p:txBody>
        </p:sp>
      </p:grpSp>
      <p:sp>
        <p:nvSpPr>
          <p:cNvPr id="7" name="TextBox 7"/>
          <p:cNvSpPr txBox="1"/>
          <p:nvPr/>
        </p:nvSpPr>
        <p:spPr>
          <a:xfrm>
            <a:off x="1035691" y="6153489"/>
            <a:ext cx="8869773" cy="25336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Studium przypadku (przewodnik):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System rekomendacji zawodowych oparty na sztucznej inteligencji systematycznie rekomenduje stanowiska w „sektorze usług” osobom, dla których dany język nie jest językiem ojczystym, bez względu na wysokie wyniki tych osób w testach technicznych lub matematycznych, ponieważ interpretuje bariery językowe jako brak uzdolnień technicznych.</a:t>
            </a:r>
          </a:p>
        </p:txBody>
      </p:sp>
      <p:sp>
        <p:nvSpPr>
          <p:cNvPr id="8" name="TextBox 8"/>
          <p:cNvSpPr txBox="1"/>
          <p:nvPr/>
        </p:nvSpPr>
        <p:spPr>
          <a:xfrm>
            <a:off x="1035691" y="3569753"/>
            <a:ext cx="8722340"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Efekt wzmocnienia: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Sztuczna inteligencja nie tylko powiela uprzedzenia, ale wręcz je wzmacnia. Rekruter może mieć lekkie uprzedzenia, ale sztuczna inteligencja potrafi automatycznie wyeliminować tysiące wykwalifikowanych kandydatów z danej grupy demograficznej w ciągu kilku sekund.</a:t>
            </a:r>
          </a:p>
        </p:txBody>
      </p:sp>
      <p:sp>
        <p:nvSpPr>
          <p:cNvPr id="9" name="TextBox 9"/>
          <p:cNvSpPr txBox="1"/>
          <p:nvPr/>
        </p:nvSpPr>
        <p:spPr>
          <a:xfrm>
            <a:off x="1028700" y="2259297"/>
            <a:ext cx="910935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W obszarze kształcenia zawodowego i technicznego uprzedzenia mogą mieć bezpośrednie konsekwencje dla ścieżki kariery ucznia:</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19992" y="1028700"/>
            <a:ext cx="8639308" cy="1650797"/>
            <a:chOff x="0" y="0"/>
            <a:chExt cx="11519078" cy="2201062"/>
          </a:xfrm>
        </p:grpSpPr>
        <p:sp>
          <p:nvSpPr>
            <p:cNvPr id="3" name="Freeform 3"/>
            <p:cNvSpPr/>
            <p:nvPr/>
          </p:nvSpPr>
          <p:spPr>
            <a:xfrm>
              <a:off x="0" y="0"/>
              <a:ext cx="11519080" cy="2201060"/>
            </a:xfrm>
            <a:custGeom>
              <a:avLst/>
              <a:gdLst/>
              <a:ahLst/>
              <a:cxnLst/>
              <a:rect l="l" t="t" r="r" b="b"/>
              <a:pathLst>
                <a:path w="11519080" h="2201060">
                  <a:moveTo>
                    <a:pt x="0" y="0"/>
                  </a:moveTo>
                  <a:lnTo>
                    <a:pt x="11519080" y="0"/>
                  </a:lnTo>
                  <a:lnTo>
                    <a:pt x="11519080" y="2201060"/>
                  </a:lnTo>
                  <a:lnTo>
                    <a:pt x="0" y="2201060"/>
                  </a:lnTo>
                  <a:close/>
                </a:path>
              </a:pathLst>
            </a:custGeom>
            <a:blipFill>
              <a:blip r:embed="rId4">
                <a:alphaModFix amt="0"/>
              </a:blip>
              <a:stretch>
                <a:fillRect t="-68229" r="7687" b="-20039"/>
              </a:stretch>
            </a:blipFill>
          </p:spPr>
          <p:txBody>
            <a:bodyPr/>
            <a:lstStyle/>
            <a:p>
              <a:endParaRPr lang="es-ES"/>
            </a:p>
          </p:txBody>
        </p:sp>
        <p:sp>
          <p:nvSpPr>
            <p:cNvPr id="4" name="TextBox 4"/>
            <p:cNvSpPr txBox="1"/>
            <p:nvPr/>
          </p:nvSpPr>
          <p:spPr>
            <a:xfrm>
              <a:off x="0" y="9525"/>
              <a:ext cx="11519078" cy="21915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ANALIZA KAPITAŁU WŁASNEGO: METODY PRAKTYCZNE</a:t>
              </a:r>
            </a:p>
          </p:txBody>
        </p:sp>
      </p:grpSp>
      <p:sp>
        <p:nvSpPr>
          <p:cNvPr id="5" name="TextBox 5"/>
          <p:cNvSpPr txBox="1"/>
          <p:nvPr/>
        </p:nvSpPr>
        <p:spPr>
          <a:xfrm>
            <a:off x="8619992" y="2928770"/>
            <a:ext cx="863930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Jako </a:t>
            </a:r>
            <a:r>
              <a:rPr lang="en-US" sz="2400" u="none" strike="noStrike" dirty="0" err="1">
                <a:solidFill>
                  <a:srgbClr val="000000"/>
                </a:solidFill>
                <a:latin typeface="Lato Light"/>
                <a:ea typeface="Lato Light"/>
                <a:cs typeface="Lato Light"/>
                <a:sym typeface="Lato Light"/>
              </a:rPr>
              <a:t>trener</a:t>
            </a:r>
            <a:r>
              <a:rPr lang="en-US" sz="2400" u="none" strike="noStrike" dirty="0">
                <a:solidFill>
                  <a:srgbClr val="000000"/>
                </a:solidFill>
                <a:latin typeface="Lato Light"/>
                <a:ea typeface="Lato Light"/>
                <a:cs typeface="Lato Light"/>
                <a:sym typeface="Lato Light"/>
              </a:rPr>
              <a:t> CVET </a:t>
            </a:r>
            <a:r>
              <a:rPr lang="en-US" sz="2400" u="none" strike="noStrike" dirty="0" err="1">
                <a:solidFill>
                  <a:srgbClr val="000000"/>
                </a:solidFill>
                <a:latin typeface="Lato Light"/>
                <a:ea typeface="Lato Light"/>
                <a:cs typeface="Lato Light"/>
                <a:sym typeface="Lato Light"/>
              </a:rPr>
              <a:t>musisz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stanowić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pierwszą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obrony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narzędziami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dyskryminacyjnymi</a:t>
            </a:r>
            <a:r>
              <a:rPr lang="en-US" sz="2400" u="none" strike="noStrike" dirty="0">
                <a:solidFill>
                  <a:srgbClr val="000000"/>
                </a:solidFill>
                <a:latin typeface="Lato Light"/>
                <a:ea typeface="Lato Light"/>
                <a:cs typeface="Lato Light"/>
                <a:sym typeface="Lato Light"/>
              </a:rPr>
              <a:t>.</a:t>
            </a:r>
          </a:p>
        </p:txBody>
      </p:sp>
      <p:sp>
        <p:nvSpPr>
          <p:cNvPr id="6" name="TextBox 6"/>
          <p:cNvSpPr txBox="1"/>
          <p:nvPr/>
        </p:nvSpPr>
        <p:spPr>
          <a:xfrm>
            <a:off x="8646905" y="4195403"/>
            <a:ext cx="8612395"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Dane wejściowe do testów wytrzymałościowych: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Przed wdrożeniem narzędzia warto wprowadzić serię „profili testowych” (na przykład młodego studenta, osoby zmieniającej karierę w wieku 50 lat, studenta z niepełnosprawnością) o identycznych umiejętnościach, aby sprawdzić, czy sztuczna inteligencja daje różne wyniki.</a:t>
            </a:r>
          </a:p>
        </p:txBody>
      </p:sp>
      <p:sp>
        <p:nvSpPr>
          <p:cNvPr id="7" name="TextBox 7"/>
          <p:cNvSpPr txBox="1"/>
          <p:nvPr/>
        </p:nvSpPr>
        <p:spPr>
          <a:xfrm>
            <a:off x="8646905" y="6910028"/>
            <a:ext cx="8612395"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Kapitał własny poprzez projektowanie: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Wybierz „Transparent Tools”: oprogramowanie, które umożliwia wizualizację czynników (wiek, lokalizacja geograficzna, kwalifikacje) mających największe znaczenie w procesie podejmowania decyzji.</a:t>
            </a:r>
          </a:p>
        </p:txBody>
      </p:sp>
      <p:grpSp>
        <p:nvGrpSpPr>
          <p:cNvPr id="8" name="Group 8"/>
          <p:cNvGrpSpPr/>
          <p:nvPr/>
        </p:nvGrpSpPr>
        <p:grpSpPr>
          <a:xfrm>
            <a:off x="0" y="9525"/>
            <a:ext cx="8215312" cy="10277475"/>
            <a:chOff x="0" y="0"/>
            <a:chExt cx="10953750" cy="13703300"/>
          </a:xfrm>
        </p:grpSpPr>
        <p:sp>
          <p:nvSpPr>
            <p:cNvPr id="9" name="Freeform 9"/>
            <p:cNvSpPr/>
            <p:nvPr/>
          </p:nvSpPr>
          <p:spPr>
            <a:xfrm>
              <a:off x="0" y="0"/>
              <a:ext cx="10953750" cy="13703300"/>
            </a:xfrm>
            <a:custGeom>
              <a:avLst/>
              <a:gdLst/>
              <a:ahLst/>
              <a:cxnLst/>
              <a:rect l="l" t="t" r="r" b="b"/>
              <a:pathLst>
                <a:path w="10953750" h="13703300">
                  <a:moveTo>
                    <a:pt x="0" y="0"/>
                  </a:moveTo>
                  <a:lnTo>
                    <a:pt x="10953750" y="0"/>
                  </a:lnTo>
                  <a:lnTo>
                    <a:pt x="10953750" y="13703300"/>
                  </a:lnTo>
                  <a:lnTo>
                    <a:pt x="0" y="13703300"/>
                  </a:lnTo>
                  <a:lnTo>
                    <a:pt x="0" y="0"/>
                  </a:lnTo>
                  <a:close/>
                </a:path>
              </a:pathLst>
            </a:custGeom>
            <a:blipFill>
              <a:blip r:embed="rId5"/>
              <a:stretch>
                <a:fillRect l="-61200" r="-6120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4013" y="2898129"/>
            <a:ext cx="6240584" cy="4548759"/>
          </a:xfrm>
          <a:prstGeom prst="rect">
            <a:avLst/>
          </a:prstGeom>
        </p:spPr>
        <p:txBody>
          <a:bodyPr lIns="0" tIns="0" rIns="0" bIns="0" rtlCol="0" anchor="t">
            <a:spAutoFit/>
          </a:bodyPr>
          <a:lstStyle/>
          <a:p>
            <a:pPr marL="0" lvl="0" indent="0" algn="l">
              <a:lnSpc>
                <a:spcPts val="7128"/>
              </a:lnSpc>
              <a:spcBef>
                <a:spcPct val="0"/>
              </a:spcBef>
            </a:pPr>
            <a:r>
              <a:rPr lang="en-US" sz="6600" u="none" strike="noStrike" dirty="0">
                <a:solidFill>
                  <a:srgbClr val="000000"/>
                </a:solidFill>
                <a:latin typeface="Oswald"/>
                <a:ea typeface="Oswald"/>
                <a:cs typeface="Oswald"/>
                <a:sym typeface="Oswald"/>
              </a:rPr>
              <a:t>JEDNOSTKA 3: </a:t>
            </a:r>
          </a:p>
          <a:p>
            <a:pPr marL="0" lvl="0" indent="0" algn="l">
              <a:lnSpc>
                <a:spcPts val="7128"/>
              </a:lnSpc>
              <a:spcBef>
                <a:spcPct val="0"/>
              </a:spcBef>
            </a:pPr>
            <a:r>
              <a:rPr lang="en-US" sz="6600" u="none" strike="noStrike" dirty="0">
                <a:solidFill>
                  <a:srgbClr val="000000"/>
                </a:solidFill>
                <a:latin typeface="Oswald"/>
                <a:ea typeface="Oswald"/>
                <a:cs typeface="Oswald"/>
                <a:sym typeface="Oswald"/>
              </a:rPr>
              <a:t>SZTUCZNA INTELIGENCJA ZORIENTOWANA NA CZŁOWIEKA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93691" y="0"/>
            <a:ext cx="8794309" cy="10287000"/>
            <a:chOff x="0" y="0"/>
            <a:chExt cx="11725745" cy="13716000"/>
          </a:xfrm>
        </p:grpSpPr>
        <p:sp>
          <p:nvSpPr>
            <p:cNvPr id="3" name="Freeform 3"/>
            <p:cNvSpPr/>
            <p:nvPr/>
          </p:nvSpPr>
          <p:spPr>
            <a:xfrm>
              <a:off x="0" y="0"/>
              <a:ext cx="11725783" cy="13716000"/>
            </a:xfrm>
            <a:custGeom>
              <a:avLst/>
              <a:gdLst/>
              <a:ahLst/>
              <a:cxnLst/>
              <a:rect l="l" t="t" r="r" b="b"/>
              <a:pathLst>
                <a:path w="11725783" h="13716000">
                  <a:moveTo>
                    <a:pt x="0" y="0"/>
                  </a:moveTo>
                  <a:lnTo>
                    <a:pt x="11725783" y="0"/>
                  </a:lnTo>
                  <a:lnTo>
                    <a:pt x="11725783" y="13716000"/>
                  </a:lnTo>
                  <a:lnTo>
                    <a:pt x="0" y="13716000"/>
                  </a:lnTo>
                  <a:lnTo>
                    <a:pt x="0" y="0"/>
                  </a:lnTo>
                  <a:close/>
                </a:path>
              </a:pathLst>
            </a:custGeom>
            <a:blipFill>
              <a:blip r:embed="rId4"/>
              <a:stretch>
                <a:fillRect l="-52083" r="-55868"/>
              </a:stretch>
            </a:blipFill>
          </p:spPr>
          <p:txBody>
            <a:bodyPr/>
            <a:lstStyle/>
            <a:p>
              <a:endParaRPr lang="es-ES"/>
            </a:p>
          </p:txBody>
        </p:sp>
      </p:grpSp>
      <p:grpSp>
        <p:nvGrpSpPr>
          <p:cNvPr id="4" name="Group 4"/>
          <p:cNvGrpSpPr/>
          <p:nvPr/>
        </p:nvGrpSpPr>
        <p:grpSpPr>
          <a:xfrm>
            <a:off x="748806" y="3369181"/>
            <a:ext cx="8507798" cy="850697"/>
            <a:chOff x="-373192" y="-3"/>
            <a:chExt cx="11343729" cy="1134263"/>
          </a:xfrm>
        </p:grpSpPr>
        <p:sp>
          <p:nvSpPr>
            <p:cNvPr id="5" name="Freeform 5"/>
            <p:cNvSpPr/>
            <p:nvPr/>
          </p:nvSpPr>
          <p:spPr>
            <a:xfrm>
              <a:off x="0" y="0"/>
              <a:ext cx="10970537" cy="1134260"/>
            </a:xfrm>
            <a:custGeom>
              <a:avLst/>
              <a:gdLst/>
              <a:ahLst/>
              <a:cxnLst/>
              <a:rect l="l" t="t" r="r" b="b"/>
              <a:pathLst>
                <a:path w="10970537" h="1134260">
                  <a:moveTo>
                    <a:pt x="0" y="0"/>
                  </a:moveTo>
                  <a:lnTo>
                    <a:pt x="10970537" y="0"/>
                  </a:lnTo>
                  <a:lnTo>
                    <a:pt x="10970537" y="1134260"/>
                  </a:lnTo>
                  <a:lnTo>
                    <a:pt x="0" y="1134260"/>
                  </a:lnTo>
                  <a:close/>
                </a:path>
              </a:pathLst>
            </a:custGeom>
            <a:blipFill>
              <a:blip r:embed="rId5">
                <a:alphaModFix amt="0"/>
              </a:blip>
              <a:stretch>
                <a:fillRect t="-174547" r="-15181" b="-159592"/>
              </a:stretch>
            </a:blipFill>
          </p:spPr>
          <p:txBody>
            <a:bodyPr/>
            <a:lstStyle/>
            <a:p>
              <a:endParaRPr lang="es-ES"/>
            </a:p>
          </p:txBody>
        </p:sp>
        <p:sp>
          <p:nvSpPr>
            <p:cNvPr id="6" name="TextBox 6"/>
            <p:cNvSpPr txBox="1"/>
            <p:nvPr/>
          </p:nvSpPr>
          <p:spPr>
            <a:xfrm>
              <a:off x="-373192" y="-3"/>
              <a:ext cx="10970539" cy="1134263"/>
            </a:xfrm>
            <a:prstGeom prst="rect">
              <a:avLst/>
            </a:prstGeom>
          </p:spPr>
          <p:txBody>
            <a:bodyPr lIns="0" tIns="0" rIns="0" bIns="0" rtlCol="0" anchor="ctr"/>
            <a:lstStyle/>
            <a:p>
              <a:pPr marL="0" lvl="0" indent="0" algn="l">
                <a:lnSpc>
                  <a:spcPts val="2880"/>
                </a:lnSpc>
                <a:spcBef>
                  <a:spcPct val="0"/>
                </a:spcBef>
              </a:pPr>
              <a:r>
                <a:rPr lang="en-US" sz="2400" i="1" u="none" strike="noStrike" dirty="0">
                  <a:solidFill>
                    <a:srgbClr val="000000"/>
                  </a:solidFill>
                  <a:latin typeface="Lato Light Italics"/>
                  <a:ea typeface="Lato Light Italics"/>
                  <a:cs typeface="Lato Light Italics"/>
                  <a:sym typeface="Lato Light Italics"/>
                </a:rPr>
                <a:t>Cel: </a:t>
              </a:r>
              <a:r>
                <a:rPr lang="en-US" sz="2400" i="1" u="none" strike="noStrike" dirty="0" err="1">
                  <a:solidFill>
                    <a:srgbClr val="000000"/>
                  </a:solidFill>
                  <a:latin typeface="Lato Light Italics"/>
                  <a:ea typeface="Lato Light Italics"/>
                  <a:cs typeface="Lato Light Italics"/>
                  <a:sym typeface="Lato Light Italics"/>
                </a:rPr>
                <a:t>ponowne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zdefiniowanie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roli</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trenera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jako</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osoby</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podejmującej</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ostateczne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decyzje</a:t>
              </a:r>
              <a:r>
                <a:rPr lang="en-US" sz="2400" i="1" u="none" strike="noStrike" dirty="0">
                  <a:solidFill>
                    <a:srgbClr val="000000"/>
                  </a:solidFill>
                  <a:latin typeface="Lato Light Italics"/>
                  <a:ea typeface="Lato Light Italics"/>
                  <a:cs typeface="Lato Light Italics"/>
                  <a:sym typeface="Lato Light Italics"/>
                </a:rPr>
                <a:t>.</a:t>
              </a:r>
            </a:p>
          </p:txBody>
        </p:sp>
      </p:grpSp>
      <p:sp>
        <p:nvSpPr>
          <p:cNvPr id="7" name="TextBox 7"/>
          <p:cNvSpPr txBox="1"/>
          <p:nvPr/>
        </p:nvSpPr>
        <p:spPr>
          <a:xfrm>
            <a:off x="739662" y="4686300"/>
            <a:ext cx="8115300" cy="43434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zorientowana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 (HCAI) to </a:t>
            </a:r>
            <a:r>
              <a:rPr lang="en-US" sz="2400" u="none" strike="noStrike" dirty="0" err="1">
                <a:solidFill>
                  <a:srgbClr val="000000"/>
                </a:solidFill>
                <a:latin typeface="Lato Light"/>
                <a:ea typeface="Lato Light"/>
                <a:cs typeface="Lato Light"/>
                <a:sym typeface="Lato Light"/>
              </a:rPr>
              <a:t>filozofia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która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stawia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ludzkie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potrzeby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etykę</a:t>
            </a:r>
            <a:r>
              <a:rPr lang="en-US" sz="2400" u="none" strike="noStrike" dirty="0">
                <a:solidFill>
                  <a:srgbClr val="000000"/>
                </a:solidFill>
                <a:latin typeface="Lato Light"/>
                <a:ea typeface="Lato Light"/>
                <a:cs typeface="Lato Light"/>
                <a:sym typeface="Lato Light"/>
              </a:rPr>
              <a:t> w centrum </a:t>
            </a:r>
            <a:r>
              <a:rPr lang="en-US" sz="2400" u="none" strike="noStrike" dirty="0" err="1">
                <a:solidFill>
                  <a:srgbClr val="000000"/>
                </a:solidFill>
                <a:latin typeface="Lato Light"/>
                <a:ea typeface="Lato Light"/>
                <a:cs typeface="Lato Light"/>
                <a:sym typeface="Lato Light"/>
              </a:rPr>
              <a:t>rozwoju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technologicznego</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Zamiast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pełnić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rolę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szefa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działa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drugi</a:t>
            </a:r>
            <a:r>
              <a:rPr lang="en-US" sz="2400" u="none" strike="noStrike" dirty="0">
                <a:solidFill>
                  <a:srgbClr val="000000"/>
                </a:solidFill>
                <a:latin typeface="Lato Light"/>
                <a:ea typeface="Lato Light"/>
                <a:cs typeface="Lato Light"/>
                <a:sym typeface="Lato Light"/>
              </a:rPr>
              <a:t> pilot”. </a:t>
            </a:r>
            <a:r>
              <a:rPr lang="en-US" sz="2400" u="none" strike="noStrike" dirty="0" err="1">
                <a:solidFill>
                  <a:srgbClr val="000000"/>
                </a:solidFill>
                <a:latin typeface="Lato Light"/>
                <a:ea typeface="Lato Light"/>
                <a:cs typeface="Lato Light"/>
                <a:sym typeface="Lato Light"/>
              </a:rPr>
              <a:t>Zwiększa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możliwości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instruktora</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zakresie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personalizacji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lekcji</a:t>
            </a:r>
            <a:r>
              <a:rPr lang="en-US" sz="2400" u="none" strike="noStrike" dirty="0">
                <a:solidFill>
                  <a:srgbClr val="000000"/>
                </a:solidFill>
                <a:latin typeface="Lato Light"/>
                <a:ea typeface="Lato Light"/>
                <a:cs typeface="Lato Light"/>
                <a:sym typeface="Lato Light"/>
              </a:rPr>
              <a:t>, ale </a:t>
            </a:r>
            <a:r>
              <a:rPr lang="en-US" sz="2400" u="none" strike="noStrike" dirty="0" err="1">
                <a:solidFill>
                  <a:srgbClr val="000000"/>
                </a:solidFill>
                <a:latin typeface="Lato Light"/>
                <a:ea typeface="Lato Light"/>
                <a:cs typeface="Lato Light"/>
                <a:sym typeface="Lato Light"/>
              </a:rPr>
              <a:t>nigdy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zastępuje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empatii</a:t>
            </a:r>
            <a:r>
              <a:rPr lang="en-US" sz="2400" u="none" strike="noStrike" dirty="0">
                <a:solidFill>
                  <a:srgbClr val="000000"/>
                </a:solidFill>
                <a:latin typeface="Lato Light"/>
                <a:ea typeface="Lato Light"/>
                <a:cs typeface="Lato Light"/>
                <a:sym typeface="Lato Light"/>
              </a:rPr>
              <a:t> ani </a:t>
            </a:r>
            <a:r>
              <a:rPr lang="en-US" sz="2400" u="none" strike="noStrike" dirty="0" err="1">
                <a:solidFill>
                  <a:srgbClr val="000000"/>
                </a:solidFill>
                <a:latin typeface="Lato Light"/>
                <a:ea typeface="Lato Light"/>
                <a:cs typeface="Lato Light"/>
                <a:sym typeface="Lato Light"/>
              </a:rPr>
              <a:t>profesjonalnej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oceny</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HCAI dba o to, aby </a:t>
            </a:r>
            <a:r>
              <a:rPr lang="en-US" sz="2400" u="none" strike="noStrike" dirty="0" err="1">
                <a:solidFill>
                  <a:srgbClr val="000000"/>
                </a:solidFill>
                <a:latin typeface="Lato Light"/>
                <a:ea typeface="Lato Light"/>
                <a:cs typeface="Lato Light"/>
                <a:sym typeface="Lato Light"/>
              </a:rPr>
              <a:t>uczniowie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mieli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poczucie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od </a:t>
            </a:r>
            <a:r>
              <a:rPr lang="en-US" sz="2400" u="none" strike="noStrike" dirty="0" err="1">
                <a:solidFill>
                  <a:srgbClr val="000000"/>
                </a:solidFill>
                <a:latin typeface="Lato Light"/>
                <a:ea typeface="Lato Light"/>
                <a:cs typeface="Lato Light"/>
                <a:sym typeface="Lato Light"/>
              </a:rPr>
              <a:t>osoby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która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rozumie</a:t>
            </a:r>
            <a:r>
              <a:rPr lang="en-US" sz="2400" u="none" strike="noStrike" dirty="0">
                <a:solidFill>
                  <a:srgbClr val="000000"/>
                </a:solidFill>
                <a:latin typeface="Lato Light"/>
                <a:ea typeface="Lato Light"/>
                <a:cs typeface="Lato Light"/>
                <a:sym typeface="Lato Light"/>
              </a:rPr>
              <a:t> ich </a:t>
            </a:r>
            <a:r>
              <a:rPr lang="en-US" sz="2400" u="none" strike="noStrike" dirty="0" err="1">
                <a:solidFill>
                  <a:srgbClr val="000000"/>
                </a:solidFill>
                <a:latin typeface="Lato Light"/>
                <a:ea typeface="Lato Light"/>
                <a:cs typeface="Lato Light"/>
                <a:sym typeface="Lato Light"/>
              </a:rPr>
              <a:t>konkretny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kontekst</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od </a:t>
            </a:r>
            <a:r>
              <a:rPr lang="en-US" sz="2400" u="none" strike="noStrike" dirty="0" err="1">
                <a:solidFill>
                  <a:srgbClr val="000000"/>
                </a:solidFill>
                <a:latin typeface="Lato Light"/>
                <a:ea typeface="Lato Light"/>
                <a:cs typeface="Lato Light"/>
                <a:sym typeface="Lato Light"/>
              </a:rPr>
              <a:t>zimnego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algorytmu</a:t>
            </a:r>
            <a:r>
              <a:rPr lang="en-US" sz="2400" u="none" strike="noStrike" dirty="0">
                <a:solidFill>
                  <a:srgbClr val="000000"/>
                </a:solidFill>
                <a:latin typeface="Lato Light"/>
                <a:ea typeface="Lato Light"/>
                <a:cs typeface="Lato Light"/>
                <a:sym typeface="Lato Light"/>
              </a:rPr>
              <a:t>.</a:t>
            </a:r>
          </a:p>
        </p:txBody>
      </p:sp>
      <p:grpSp>
        <p:nvGrpSpPr>
          <p:cNvPr id="8" name="Group 8"/>
          <p:cNvGrpSpPr/>
          <p:nvPr/>
        </p:nvGrpSpPr>
        <p:grpSpPr>
          <a:xfrm>
            <a:off x="715278" y="766609"/>
            <a:ext cx="8541325" cy="2288972"/>
            <a:chOff x="0" y="0"/>
            <a:chExt cx="11388433" cy="3051962"/>
          </a:xfrm>
        </p:grpSpPr>
        <p:sp>
          <p:nvSpPr>
            <p:cNvPr id="9" name="Freeform 9"/>
            <p:cNvSpPr/>
            <p:nvPr/>
          </p:nvSpPr>
          <p:spPr>
            <a:xfrm>
              <a:off x="0" y="0"/>
              <a:ext cx="11388436" cy="3051954"/>
            </a:xfrm>
            <a:custGeom>
              <a:avLst/>
              <a:gdLst/>
              <a:ahLst/>
              <a:cxnLst/>
              <a:rect l="l" t="t" r="r" b="b"/>
              <a:pathLst>
                <a:path w="11388436" h="3051954">
                  <a:moveTo>
                    <a:pt x="0" y="0"/>
                  </a:moveTo>
                  <a:lnTo>
                    <a:pt x="11388436" y="0"/>
                  </a:lnTo>
                  <a:lnTo>
                    <a:pt x="11388436" y="3051954"/>
                  </a:lnTo>
                  <a:lnTo>
                    <a:pt x="0" y="3051954"/>
                  </a:lnTo>
                  <a:close/>
                </a:path>
              </a:pathLst>
            </a:custGeom>
            <a:blipFill>
              <a:blip r:embed="rId5">
                <a:alphaModFix amt="0"/>
              </a:blip>
              <a:stretch>
                <a:fillRect t="-53375" b="7958"/>
              </a:stretch>
            </a:blipFill>
          </p:spPr>
          <p:txBody>
            <a:bodyPr/>
            <a:lstStyle/>
            <a:p>
              <a:endParaRPr lang="es-ES"/>
            </a:p>
          </p:txBody>
        </p:sp>
        <p:sp>
          <p:nvSpPr>
            <p:cNvPr id="10" name="TextBox 10"/>
            <p:cNvSpPr txBox="1"/>
            <p:nvPr/>
          </p:nvSpPr>
          <p:spPr>
            <a:xfrm>
              <a:off x="0" y="9525"/>
              <a:ext cx="11388433" cy="30424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SZTUCZNA INTELIGENCJA ZORIENTOWANA NA CZŁOWIEKA: MODEL „INTERAKCJI Z CZŁOWIEKIEM”</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7262"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„CZŁOWIEK W PĘTLI” (HITL) KONTRA „CZŁOWIEK W PĘTLI”</a:t>
            </a:r>
          </a:p>
        </p:txBody>
      </p:sp>
      <p:sp>
        <p:nvSpPr>
          <p:cNvPr id="3" name="TextBox 3"/>
          <p:cNvSpPr txBox="1"/>
          <p:nvPr/>
        </p:nvSpPr>
        <p:spPr>
          <a:xfrm>
            <a:off x="1036501" y="1923517"/>
            <a:ext cx="16538800" cy="411861"/>
          </a:xfrm>
          <a:prstGeom prst="rect">
            <a:avLst/>
          </a:prstGeom>
        </p:spPr>
        <p:txBody>
          <a:bodyPr lIns="0" tIns="0" rIns="0" bIns="0" rtlCol="0" anchor="t">
            <a:spAutoFit/>
          </a:bodyPr>
          <a:lstStyle/>
          <a:p>
            <a:pPr marL="0" lvl="0" indent="0" algn="l">
              <a:lnSpc>
                <a:spcPts val="3311"/>
              </a:lnSpc>
              <a:spcBef>
                <a:spcPct val="0"/>
              </a:spcBef>
            </a:pPr>
            <a:r>
              <a:rPr lang="en-US" sz="2400" u="none" strike="noStrike" dirty="0" err="1">
                <a:solidFill>
                  <a:srgbClr val="000000"/>
                </a:solidFill>
                <a:latin typeface="Lato Light"/>
                <a:ea typeface="Lato Light"/>
                <a:cs typeface="Lato Light"/>
                <a:sym typeface="Lato Light"/>
              </a:rPr>
              <a:t>Zrozumienie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wzorców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pomaga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trenerom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ustalić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granice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a:t>
            </a:r>
          </a:p>
        </p:txBody>
      </p:sp>
      <p:grpSp>
        <p:nvGrpSpPr>
          <p:cNvPr id="4" name="Group 4"/>
          <p:cNvGrpSpPr/>
          <p:nvPr/>
        </p:nvGrpSpPr>
        <p:grpSpPr>
          <a:xfrm>
            <a:off x="1036501" y="2482920"/>
            <a:ext cx="7741739" cy="4510554"/>
            <a:chOff x="0" y="0"/>
            <a:chExt cx="10322319" cy="6014072"/>
          </a:xfrm>
        </p:grpSpPr>
        <p:sp>
          <p:nvSpPr>
            <p:cNvPr id="5" name="Freeform 5"/>
            <p:cNvSpPr/>
            <p:nvPr/>
          </p:nvSpPr>
          <p:spPr>
            <a:xfrm>
              <a:off x="0" y="0"/>
              <a:ext cx="10322319" cy="6014174"/>
            </a:xfrm>
            <a:custGeom>
              <a:avLst/>
              <a:gdLst/>
              <a:ahLst/>
              <a:cxnLst/>
              <a:rect l="l" t="t" r="r" b="b"/>
              <a:pathLst>
                <a:path w="10322319" h="6014174">
                  <a:moveTo>
                    <a:pt x="0" y="1002422"/>
                  </a:moveTo>
                  <a:cubicBezTo>
                    <a:pt x="0" y="448725"/>
                    <a:pt x="447296" y="0"/>
                    <a:pt x="999229" y="0"/>
                  </a:cubicBezTo>
                  <a:lnTo>
                    <a:pt x="9323090" y="0"/>
                  </a:lnTo>
                  <a:cubicBezTo>
                    <a:pt x="9874903" y="0"/>
                    <a:pt x="10322319" y="448725"/>
                    <a:pt x="10322319" y="1002422"/>
                  </a:cubicBezTo>
                  <a:lnTo>
                    <a:pt x="10322319" y="5011747"/>
                  </a:lnTo>
                  <a:cubicBezTo>
                    <a:pt x="10322319" y="5565323"/>
                    <a:pt x="9875023" y="6014174"/>
                    <a:pt x="9323090" y="6014174"/>
                  </a:cubicBezTo>
                  <a:lnTo>
                    <a:pt x="999229" y="6014174"/>
                  </a:lnTo>
                  <a:cubicBezTo>
                    <a:pt x="447296" y="6014048"/>
                    <a:pt x="0" y="5565323"/>
                    <a:pt x="0" y="5011747"/>
                  </a:cubicBezTo>
                  <a:close/>
                </a:path>
              </a:pathLst>
            </a:custGeom>
            <a:solidFill>
              <a:srgbClr val="F0C8B9"/>
            </a:solidFill>
          </p:spPr>
          <p:txBody>
            <a:bodyPr/>
            <a:lstStyle/>
            <a:p>
              <a:endParaRPr lang="es-ES"/>
            </a:p>
          </p:txBody>
        </p:sp>
      </p:grpSp>
      <p:grpSp>
        <p:nvGrpSpPr>
          <p:cNvPr id="6" name="Group 6"/>
          <p:cNvGrpSpPr/>
          <p:nvPr/>
        </p:nvGrpSpPr>
        <p:grpSpPr>
          <a:xfrm>
            <a:off x="9144000" y="2440153"/>
            <a:ext cx="8115300" cy="4553321"/>
            <a:chOff x="0" y="0"/>
            <a:chExt cx="10820400" cy="6071095"/>
          </a:xfrm>
        </p:grpSpPr>
        <p:sp>
          <p:nvSpPr>
            <p:cNvPr id="7" name="Freeform 7"/>
            <p:cNvSpPr/>
            <p:nvPr/>
          </p:nvSpPr>
          <p:spPr>
            <a:xfrm>
              <a:off x="0" y="0"/>
              <a:ext cx="10820388" cy="6071059"/>
            </a:xfrm>
            <a:custGeom>
              <a:avLst/>
              <a:gdLst/>
              <a:ahLst/>
              <a:cxnLst/>
              <a:rect l="l" t="t" r="r" b="b"/>
              <a:pathLst>
                <a:path w="10820388" h="6071059">
                  <a:moveTo>
                    <a:pt x="0" y="1011823"/>
                  </a:moveTo>
                  <a:cubicBezTo>
                    <a:pt x="0" y="453039"/>
                    <a:pt x="438973" y="0"/>
                    <a:pt x="980407" y="0"/>
                  </a:cubicBezTo>
                  <a:lnTo>
                    <a:pt x="9839982" y="0"/>
                  </a:lnTo>
                  <a:cubicBezTo>
                    <a:pt x="10381416" y="0"/>
                    <a:pt x="10820388" y="453039"/>
                    <a:pt x="10820388" y="1011823"/>
                  </a:cubicBezTo>
                  <a:lnTo>
                    <a:pt x="10820388" y="5059236"/>
                  </a:lnTo>
                  <a:cubicBezTo>
                    <a:pt x="10820388" y="5618020"/>
                    <a:pt x="10381416" y="6071059"/>
                    <a:pt x="9839982" y="6071059"/>
                  </a:cubicBezTo>
                  <a:lnTo>
                    <a:pt x="980407" y="6071059"/>
                  </a:lnTo>
                  <a:cubicBezTo>
                    <a:pt x="438973" y="6071059"/>
                    <a:pt x="0" y="5618020"/>
                    <a:pt x="0" y="5059236"/>
                  </a:cubicBezTo>
                  <a:close/>
                </a:path>
              </a:pathLst>
            </a:custGeom>
            <a:solidFill>
              <a:srgbClr val="F0C8B9"/>
            </a:solidFill>
          </p:spPr>
          <p:txBody>
            <a:bodyPr/>
            <a:lstStyle/>
            <a:p>
              <a:endParaRPr lang="es-ES"/>
            </a:p>
          </p:txBody>
        </p:sp>
      </p:grpSp>
      <p:sp>
        <p:nvSpPr>
          <p:cNvPr id="8" name="TextBox 8"/>
          <p:cNvSpPr txBox="1"/>
          <p:nvPr/>
        </p:nvSpPr>
        <p:spPr>
          <a:xfrm>
            <a:off x="1644381" y="3043561"/>
            <a:ext cx="6525978" cy="10858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Interakcja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człowieka</a:t>
            </a:r>
            <a:r>
              <a:rPr lang="en-US" sz="2400" b="1" u="none" strike="noStrike" dirty="0">
                <a:solidFill>
                  <a:srgbClr val="000000"/>
                </a:solidFill>
                <a:latin typeface="Lato Bold"/>
                <a:ea typeface="Lato Bold"/>
                <a:cs typeface="Lato Bold"/>
                <a:sym typeface="Lato Bold"/>
              </a:rPr>
              <a:t> w </a:t>
            </a:r>
            <a:r>
              <a:rPr lang="en-US" sz="2400" b="1" u="none" strike="noStrike" dirty="0" err="1">
                <a:solidFill>
                  <a:srgbClr val="000000"/>
                </a:solidFill>
                <a:latin typeface="Lato Bold"/>
                <a:ea typeface="Lato Bold"/>
                <a:cs typeface="Lato Bold"/>
                <a:sym typeface="Lato Bold"/>
              </a:rPr>
              <a:t>cyklu</a:t>
            </a:r>
            <a:r>
              <a:rPr lang="en-US" sz="2400" b="1" u="none" strike="noStrike" dirty="0">
                <a:solidFill>
                  <a:srgbClr val="000000"/>
                </a:solidFill>
                <a:latin typeface="Lato Bold"/>
                <a:ea typeface="Lato Bold"/>
                <a:cs typeface="Lato Bold"/>
                <a:sym typeface="Lato Bold"/>
              </a:rPr>
              <a:t> (HITL)</a:t>
            </a:r>
          </a:p>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jest w </a:t>
            </a:r>
            <a:r>
              <a:rPr lang="en-US" sz="2400" u="none" strike="noStrike" dirty="0" err="1">
                <a:solidFill>
                  <a:srgbClr val="000000"/>
                </a:solidFill>
                <a:latin typeface="Lato Light"/>
                <a:ea typeface="Lato Light"/>
                <a:cs typeface="Lato Light"/>
                <a:sym typeface="Lato Light"/>
              </a:rPr>
              <a:t>stanie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wykonać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zadania</a:t>
            </a:r>
            <a:r>
              <a:rPr lang="en-US" sz="2400" u="none" strike="noStrike" dirty="0">
                <a:solidFill>
                  <a:srgbClr val="000000"/>
                </a:solidFill>
                <a:latin typeface="Lato Light"/>
                <a:ea typeface="Lato Light"/>
                <a:cs typeface="Lato Light"/>
                <a:sym typeface="Lato Light"/>
              </a:rPr>
              <a:t> bez </a:t>
            </a:r>
            <a:r>
              <a:rPr lang="en-US" sz="2400" u="none" strike="noStrike" dirty="0" err="1">
                <a:solidFill>
                  <a:srgbClr val="000000"/>
                </a:solidFill>
                <a:latin typeface="Lato Light"/>
                <a:ea typeface="Lato Light"/>
                <a:cs typeface="Lato Light"/>
                <a:sym typeface="Lato Light"/>
              </a:rPr>
              <a:t>interwencji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a:t>
            </a:r>
          </a:p>
        </p:txBody>
      </p:sp>
      <p:sp>
        <p:nvSpPr>
          <p:cNvPr id="9" name="TextBox 9"/>
          <p:cNvSpPr txBox="1"/>
          <p:nvPr/>
        </p:nvSpPr>
        <p:spPr>
          <a:xfrm>
            <a:off x="1512027" y="4434211"/>
            <a:ext cx="6658333" cy="18097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Przykład</a:t>
            </a:r>
            <a:r>
              <a:rPr lang="en-US" sz="2400" b="1" u="none" strike="noStrike" dirty="0">
                <a:solidFill>
                  <a:srgbClr val="000000"/>
                </a:solidFill>
                <a:latin typeface="Lato Bold"/>
                <a:ea typeface="Lato Bold"/>
                <a:cs typeface="Lato Bold"/>
                <a:sym typeface="Lato Bold"/>
              </a:rPr>
              <a:t>: </a:t>
            </a:r>
          </a:p>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tworzy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raport</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opiniami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ucznia</a:t>
            </a:r>
            <a:r>
              <a:rPr lang="en-US" sz="2400" u="none" strike="noStrike" dirty="0">
                <a:solidFill>
                  <a:srgbClr val="000000"/>
                </a:solidFill>
                <a:latin typeface="Lato Light"/>
                <a:ea typeface="Lato Light"/>
                <a:cs typeface="Lato Light"/>
                <a:sym typeface="Lato Light"/>
              </a:rPr>
              <a:t>, ale </a:t>
            </a:r>
            <a:r>
              <a:rPr lang="en-US" sz="2400" u="none" strike="noStrike" dirty="0" err="1">
                <a:solidFill>
                  <a:srgbClr val="000000"/>
                </a:solidFill>
                <a:latin typeface="Lato Light"/>
                <a:ea typeface="Lato Light"/>
                <a:cs typeface="Lato Light"/>
                <a:sym typeface="Lato Light"/>
              </a:rPr>
              <a:t>nauczyciel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musi</a:t>
            </a:r>
            <a:r>
              <a:rPr lang="en-US" sz="2400" u="none" strike="noStrike" dirty="0">
                <a:solidFill>
                  <a:srgbClr val="000000"/>
                </a:solidFill>
                <a:latin typeface="Lato Light"/>
                <a:ea typeface="Lato Light"/>
                <a:cs typeface="Lato Light"/>
                <a:sym typeface="Lato Light"/>
              </a:rPr>
              <a:t> go </a:t>
            </a:r>
            <a:r>
              <a:rPr lang="en-US" sz="2400" u="none" strike="noStrike" dirty="0" err="1">
                <a:solidFill>
                  <a:srgbClr val="000000"/>
                </a:solidFill>
                <a:latin typeface="Lato Light"/>
                <a:ea typeface="Lato Light"/>
                <a:cs typeface="Lato Light"/>
                <a:sym typeface="Lato Light"/>
              </a:rPr>
              <a:t>przeczytać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edytować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kliknąć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Wyślij</a:t>
            </a:r>
            <a:r>
              <a:rPr lang="en-US" sz="2400" u="none" strike="noStrike" dirty="0">
                <a:solidFill>
                  <a:srgbClr val="000000"/>
                </a:solidFill>
                <a:latin typeface="Lato Light"/>
                <a:ea typeface="Lato Light"/>
                <a:cs typeface="Lato Light"/>
                <a:sym typeface="Lato Light"/>
              </a:rPr>
              <a:t>”, aby </a:t>
            </a:r>
            <a:r>
              <a:rPr lang="en-US" sz="2400" u="none" strike="noStrike" dirty="0" err="1">
                <a:solidFill>
                  <a:srgbClr val="000000"/>
                </a:solidFill>
                <a:latin typeface="Lato Light"/>
                <a:ea typeface="Lato Light"/>
                <a:cs typeface="Lato Light"/>
                <a:sym typeface="Lato Light"/>
              </a:rPr>
              <a:t>został</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dostarczony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uczniowi</a:t>
            </a:r>
            <a:r>
              <a:rPr lang="en-US" sz="2400" u="none" strike="noStrike" dirty="0">
                <a:solidFill>
                  <a:srgbClr val="000000"/>
                </a:solidFill>
                <a:latin typeface="Lato Light"/>
                <a:ea typeface="Lato Light"/>
                <a:cs typeface="Lato Light"/>
                <a:sym typeface="Lato Light"/>
              </a:rPr>
              <a:t>.</a:t>
            </a:r>
          </a:p>
        </p:txBody>
      </p:sp>
      <p:sp>
        <p:nvSpPr>
          <p:cNvPr id="10" name="TextBox 10"/>
          <p:cNvSpPr txBox="1"/>
          <p:nvPr/>
        </p:nvSpPr>
        <p:spPr>
          <a:xfrm>
            <a:off x="9601528" y="2986411"/>
            <a:ext cx="7252050" cy="14478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dirty="0">
                <a:solidFill>
                  <a:srgbClr val="000000"/>
                </a:solidFill>
                <a:latin typeface="Lato Bold"/>
                <a:ea typeface="Lato Bold"/>
                <a:cs typeface="Lato Bold"/>
                <a:sym typeface="Lato Bold"/>
              </a:rPr>
              <a:t>Home 'n Loop (HOTL)</a:t>
            </a:r>
          </a:p>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działa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niezależnie</a:t>
            </a:r>
            <a:r>
              <a:rPr lang="en-US" sz="2400" u="none" strike="noStrike" dirty="0">
                <a:solidFill>
                  <a:srgbClr val="000000"/>
                </a:solidFill>
                <a:latin typeface="Lato Light"/>
                <a:ea typeface="Lato Light"/>
                <a:cs typeface="Lato Light"/>
                <a:sym typeface="Lato Light"/>
              </a:rPr>
              <a:t>, ale to </a:t>
            </a:r>
            <a:r>
              <a:rPr lang="en-US" sz="2400" u="none" strike="noStrike" dirty="0" err="1">
                <a:solidFill>
                  <a:srgbClr val="000000"/>
                </a:solidFill>
                <a:latin typeface="Lato Light"/>
                <a:ea typeface="Lato Light"/>
                <a:cs typeface="Lato Light"/>
                <a:sym typeface="Lato Light"/>
              </a:rPr>
              <a:t>człowiek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monitoruje</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wcisnąć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hamulec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awaryjny</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razie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awarii</a:t>
            </a:r>
            <a:r>
              <a:rPr lang="en-US" sz="2400" u="none" strike="noStrike" dirty="0">
                <a:solidFill>
                  <a:srgbClr val="000000"/>
                </a:solidFill>
                <a:latin typeface="Lato Light"/>
                <a:ea typeface="Lato Light"/>
                <a:cs typeface="Lato Light"/>
                <a:sym typeface="Lato Light"/>
              </a:rPr>
              <a:t>.</a:t>
            </a:r>
          </a:p>
        </p:txBody>
      </p:sp>
      <p:sp>
        <p:nvSpPr>
          <p:cNvPr id="11" name="TextBox 11"/>
          <p:cNvSpPr txBox="1"/>
          <p:nvPr/>
        </p:nvSpPr>
        <p:spPr>
          <a:xfrm>
            <a:off x="9601528" y="4716813"/>
            <a:ext cx="7255582" cy="18097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Przykład</a:t>
            </a:r>
            <a:r>
              <a:rPr lang="en-US" sz="2400" b="1" u="none" strike="noStrike" dirty="0">
                <a:solidFill>
                  <a:srgbClr val="000000"/>
                </a:solidFill>
                <a:latin typeface="Lato Bold"/>
                <a:ea typeface="Lato Bold"/>
                <a:cs typeface="Lato Bold"/>
                <a:sym typeface="Lato Bold"/>
              </a:rPr>
              <a:t>: </a:t>
            </a: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System </a:t>
            </a:r>
            <a:r>
              <a:rPr lang="en-US" sz="2400" u="none" strike="noStrike" dirty="0" err="1">
                <a:solidFill>
                  <a:srgbClr val="000000"/>
                </a:solidFill>
                <a:latin typeface="Lato Light"/>
                <a:ea typeface="Lato Light"/>
                <a:cs typeface="Lato Light"/>
                <a:sym typeface="Lato Light"/>
              </a:rPr>
              <a:t>monitorujący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oparty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śledzi</a:t>
            </a:r>
            <a:r>
              <a:rPr lang="en-US" sz="2400" u="none" strike="noStrike" dirty="0">
                <a:solidFill>
                  <a:srgbClr val="000000"/>
                </a:solidFill>
                <a:latin typeface="Lato Light"/>
                <a:ea typeface="Lato Light"/>
                <a:cs typeface="Lato Light"/>
                <a:sym typeface="Lato Light"/>
              </a:rPr>
              <a:t> testy online pod </a:t>
            </a:r>
            <a:r>
              <a:rPr lang="en-US" sz="2400" u="none" strike="noStrike" dirty="0" err="1">
                <a:solidFill>
                  <a:srgbClr val="000000"/>
                </a:solidFill>
                <a:latin typeface="Lato Light"/>
                <a:ea typeface="Lato Light"/>
                <a:cs typeface="Lato Light"/>
                <a:sym typeface="Lato Light"/>
              </a:rPr>
              <a:t>kątem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oszustw</a:t>
            </a:r>
            <a:r>
              <a:rPr lang="en-US" sz="2400" u="none" strike="noStrike" dirty="0">
                <a:solidFill>
                  <a:srgbClr val="000000"/>
                </a:solidFill>
                <a:latin typeface="Lato Light"/>
                <a:ea typeface="Lato Light"/>
                <a:cs typeface="Lato Light"/>
                <a:sym typeface="Lato Light"/>
              </a:rPr>
              <a:t>, ale </a:t>
            </a:r>
            <a:r>
              <a:rPr lang="en-US" sz="2400" u="none" strike="noStrike" dirty="0" err="1">
                <a:solidFill>
                  <a:srgbClr val="000000"/>
                </a:solidFill>
                <a:latin typeface="Lato Light"/>
                <a:ea typeface="Lato Light"/>
                <a:cs typeface="Lato Light"/>
                <a:sym typeface="Lato Light"/>
              </a:rPr>
              <a:t>ostateczną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decyzję</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dyskwalifikacji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podjąć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tylko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instruktor</a:t>
            </a:r>
            <a:r>
              <a:rPr lang="en-US" sz="2400" u="none" strike="noStrike" dirty="0">
                <a:solidFill>
                  <a:srgbClr val="000000"/>
                </a:solidFill>
                <a:latin typeface="Lato Light"/>
                <a:ea typeface="Lato Light"/>
                <a:cs typeface="Lato Light"/>
                <a:sym typeface="Lato Light"/>
              </a:rPr>
              <a:t>.</a:t>
            </a:r>
          </a:p>
        </p:txBody>
      </p:sp>
      <p:sp>
        <p:nvSpPr>
          <p:cNvPr id="12" name="TextBox 12"/>
          <p:cNvSpPr txBox="1"/>
          <p:nvPr/>
        </p:nvSpPr>
        <p:spPr>
          <a:xfrm>
            <a:off x="1036501" y="7231599"/>
            <a:ext cx="14432280" cy="411861"/>
          </a:xfrm>
          <a:prstGeom prst="rect">
            <a:avLst/>
          </a:prstGeom>
        </p:spPr>
        <p:txBody>
          <a:bodyPr lIns="0" tIns="0" rIns="0" bIns="0" rtlCol="0" anchor="t">
            <a:spAutoFit/>
          </a:bodyPr>
          <a:lstStyle/>
          <a:p>
            <a:pPr marL="0" lvl="0" indent="0" algn="l">
              <a:lnSpc>
                <a:spcPts val="3311"/>
              </a:lnSpc>
              <a:spcBef>
                <a:spcPct val="0"/>
              </a:spcBef>
            </a:pPr>
            <a:r>
              <a:rPr lang="en-US" sz="2400" b="1" u="none" strike="noStrike" dirty="0" err="1">
                <a:solidFill>
                  <a:srgbClr val="000000"/>
                </a:solidFill>
                <a:latin typeface="Lato Bold"/>
                <a:ea typeface="Lato Bold"/>
                <a:cs typeface="Lato Bold"/>
                <a:sym typeface="Lato Bold"/>
              </a:rPr>
              <a:t>Dlaczego</a:t>
            </a:r>
            <a:r>
              <a:rPr lang="en-US" sz="2400" b="1" u="none" strike="noStrike" dirty="0">
                <a:solidFill>
                  <a:srgbClr val="000000"/>
                </a:solidFill>
                <a:latin typeface="Lato Bold"/>
                <a:ea typeface="Lato Bold"/>
                <a:cs typeface="Lato Bold"/>
                <a:sym typeface="Lato Bold"/>
              </a:rPr>
              <a:t> HIIT jest </a:t>
            </a:r>
            <a:r>
              <a:rPr lang="en-US" sz="2400" b="1" u="none" strike="noStrike" dirty="0" err="1">
                <a:solidFill>
                  <a:srgbClr val="000000"/>
                </a:solidFill>
                <a:latin typeface="Lato Bold"/>
                <a:ea typeface="Lato Bold"/>
                <a:cs typeface="Lato Bold"/>
                <a:sym typeface="Lato Bold"/>
              </a:rPr>
              <a:t>ważny</a:t>
            </a:r>
            <a:r>
              <a:rPr lang="en-US" sz="2400" b="1" u="none" strike="noStrike" dirty="0">
                <a:solidFill>
                  <a:srgbClr val="000000"/>
                </a:solidFill>
                <a:latin typeface="Lato Bold"/>
                <a:ea typeface="Lato Bold"/>
                <a:cs typeface="Lato Bold"/>
                <a:sym typeface="Lato Bold"/>
              </a:rPr>
              <a:t>?</a:t>
            </a:r>
          </a:p>
        </p:txBody>
      </p:sp>
      <p:sp>
        <p:nvSpPr>
          <p:cNvPr id="13" name="TextBox 13"/>
          <p:cNvSpPr txBox="1"/>
          <p:nvPr/>
        </p:nvSpPr>
        <p:spPr>
          <a:xfrm>
            <a:off x="1036501" y="7738710"/>
            <a:ext cx="16232038" cy="1669161"/>
          </a:xfrm>
          <a:prstGeom prst="rect">
            <a:avLst/>
          </a:prstGeom>
        </p:spPr>
        <p:txBody>
          <a:bodyPr lIns="0" tIns="0" rIns="0" bIns="0" rtlCol="0" anchor="t">
            <a:spAutoFit/>
          </a:bodyPr>
          <a:lstStyle/>
          <a:p>
            <a:pPr marL="0" lvl="0" indent="0" algn="l">
              <a:lnSpc>
                <a:spcPts val="3311"/>
              </a:lnSpc>
              <a:spcBef>
                <a:spcPct val="0"/>
              </a:spcBef>
            </a:pP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nieomylna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Interwencja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pomaga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wyeliminować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halucynacje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zmyślenia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błędy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występujące</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zapewniając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zautomatyzowane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decyzje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zgodne</a:t>
            </a:r>
            <a:r>
              <a:rPr lang="en-US" sz="2400" u="none" strike="noStrike" dirty="0">
                <a:solidFill>
                  <a:srgbClr val="000000"/>
                </a:solidFill>
                <a:latin typeface="Lato Light"/>
                <a:ea typeface="Lato Light"/>
                <a:cs typeface="Lato Light"/>
                <a:sym typeface="Lato Light"/>
              </a:rPr>
              <a:t> ze </a:t>
            </a:r>
            <a:r>
              <a:rPr lang="en-US" sz="2400" u="none" strike="noStrike" dirty="0" err="1">
                <a:solidFill>
                  <a:srgbClr val="000000"/>
                </a:solidFill>
                <a:latin typeface="Lato Light"/>
                <a:ea typeface="Lato Light"/>
                <a:cs typeface="Lato Light"/>
                <a:sym typeface="Lato Light"/>
              </a:rPr>
              <a:t>standardami</a:t>
            </a:r>
            <a:r>
              <a:rPr lang="en-US" sz="2400" u="none" strike="noStrike" dirty="0">
                <a:solidFill>
                  <a:srgbClr val="000000"/>
                </a:solidFill>
                <a:latin typeface="Lato Light"/>
                <a:ea typeface="Lato Light"/>
                <a:cs typeface="Lato Light"/>
                <a:sym typeface="Lato Light"/>
              </a:rPr>
              <a:t>.</a:t>
            </a:r>
          </a:p>
          <a:p>
            <a:pPr marL="0" lvl="0" indent="0" algn="l">
              <a:lnSpc>
                <a:spcPts val="3311"/>
              </a:lnSpc>
              <a:spcBef>
                <a:spcPct val="0"/>
              </a:spcBef>
            </a:pPr>
            <a:r>
              <a:rPr lang="en-US" sz="2400" u="none" strike="noStrike" dirty="0">
                <a:solidFill>
                  <a:srgbClr val="000000"/>
                </a:solidFill>
                <a:latin typeface="Lato Light"/>
                <a:ea typeface="Lato Light"/>
                <a:cs typeface="Lato Light"/>
                <a:sym typeface="Lato Light"/>
              </a:rPr>
              <a:t>HITL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konfliktem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między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ludźmi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lecz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raczej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współpracą</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której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zarządza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skalą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szybkością</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ludzie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dbają</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jakość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kontekst</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grpSp>
        <p:nvGrpSpPr>
          <p:cNvPr id="4" name="Group 4"/>
          <p:cNvGrpSpPr/>
          <p:nvPr/>
        </p:nvGrpSpPr>
        <p:grpSpPr>
          <a:xfrm>
            <a:off x="1028700" y="2464946"/>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Scenariusz</a:t>
              </a:r>
              <a:r>
                <a:rPr lang="en-US" sz="2400" b="1" u="none" strike="noStrike" dirty="0">
                  <a:solidFill>
                    <a:srgbClr val="000000"/>
                  </a:solidFill>
                  <a:latin typeface="Lato Bold"/>
                  <a:ea typeface="Lato Bold"/>
                  <a:cs typeface="Lato Bold"/>
                  <a:sym typeface="Lato Bold"/>
                </a:rPr>
                <a:t>:</a:t>
              </a:r>
            </a:p>
          </p:txBody>
        </p:sp>
      </p:grpSp>
      <p:grpSp>
        <p:nvGrpSpPr>
          <p:cNvPr id="7" name="Group 7"/>
          <p:cNvGrpSpPr/>
          <p:nvPr/>
        </p:nvGrpSpPr>
        <p:grpSpPr>
          <a:xfrm>
            <a:off x="1027269" y="5053664"/>
            <a:ext cx="5737403" cy="672685"/>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Twoje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zadanie</a:t>
              </a:r>
              <a:r>
                <a:rPr lang="en-US" sz="2400" b="1" u="none" strike="noStrike" dirty="0">
                  <a:solidFill>
                    <a:srgbClr val="000000"/>
                  </a:solidFill>
                  <a:latin typeface="Lato Bold"/>
                  <a:ea typeface="Lato Bold"/>
                  <a:cs typeface="Lato Bold"/>
                  <a:sym typeface="Lato Bold"/>
                </a:rPr>
                <a:t>:</a:t>
              </a:r>
            </a:p>
          </p:txBody>
        </p:sp>
      </p:grpSp>
      <p:grpSp>
        <p:nvGrpSpPr>
          <p:cNvPr id="10" name="Group 10"/>
          <p:cNvGrpSpPr/>
          <p:nvPr/>
        </p:nvGrpSpPr>
        <p:grpSpPr>
          <a:xfrm>
            <a:off x="8918686" y="246494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Krok 1 </a:t>
              </a:r>
            </a:p>
          </p:txBody>
        </p:sp>
      </p:grpSp>
      <p:grpSp>
        <p:nvGrpSpPr>
          <p:cNvPr id="13" name="Group 13"/>
          <p:cNvGrpSpPr/>
          <p:nvPr/>
        </p:nvGrpSpPr>
        <p:grpSpPr>
          <a:xfrm>
            <a:off x="8918686" y="4030466"/>
            <a:ext cx="6785858" cy="672685"/>
            <a:chOff x="0" y="0"/>
            <a:chExt cx="9047810" cy="896914"/>
          </a:xfrm>
        </p:grpSpPr>
        <p:sp>
          <p:nvSpPr>
            <p:cNvPr id="14" name="Freeform 14"/>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5" name="TextBox 15"/>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Krok 2</a:t>
              </a:r>
            </a:p>
          </p:txBody>
        </p:sp>
      </p:grpSp>
      <p:grpSp>
        <p:nvGrpSpPr>
          <p:cNvPr id="16" name="Group 16"/>
          <p:cNvGrpSpPr/>
          <p:nvPr/>
        </p:nvGrpSpPr>
        <p:grpSpPr>
          <a:xfrm>
            <a:off x="8918686" y="6058044"/>
            <a:ext cx="6785858" cy="672685"/>
            <a:chOff x="0" y="0"/>
            <a:chExt cx="9047810" cy="896914"/>
          </a:xfrm>
        </p:grpSpPr>
        <p:sp>
          <p:nvSpPr>
            <p:cNvPr id="17" name="Freeform 17"/>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8" name="TextBox 18"/>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Krok 3</a:t>
              </a:r>
            </a:p>
          </p:txBody>
        </p:sp>
      </p:grpSp>
      <p:sp>
        <p:nvSpPr>
          <p:cNvPr id="19" name="AutoShape 19"/>
          <p:cNvSpPr/>
          <p:nvPr/>
        </p:nvSpPr>
        <p:spPr>
          <a:xfrm flipH="1">
            <a:off x="8448959" y="2257303"/>
            <a:ext cx="0" cy="7652257"/>
          </a:xfrm>
          <a:prstGeom prst="line">
            <a:avLst/>
          </a:prstGeom>
          <a:ln w="28575" cap="rnd">
            <a:solidFill>
              <a:srgbClr val="FE635B"/>
            </a:solidFill>
            <a:prstDash val="solid"/>
            <a:headEnd type="none" w="sm" len="sm"/>
            <a:tailEnd type="none" w="sm" len="sm"/>
          </a:ln>
        </p:spPr>
        <p:txBody>
          <a:bodyPr/>
          <a:lstStyle/>
          <a:p>
            <a:endParaRPr lang="es-ES"/>
          </a:p>
        </p:txBody>
      </p:sp>
      <p:sp>
        <p:nvSpPr>
          <p:cNvPr id="20" name="Freeform 20"/>
          <p:cNvSpPr/>
          <p:nvPr/>
        </p:nvSpPr>
        <p:spPr>
          <a:xfrm>
            <a:off x="2822366" y="6688375"/>
            <a:ext cx="2959756" cy="2959756"/>
          </a:xfrm>
          <a:custGeom>
            <a:avLst/>
            <a:gdLst/>
            <a:ahLst/>
            <a:cxnLst/>
            <a:rect l="l" t="t" r="r" b="b"/>
            <a:pathLst>
              <a:path w="2959756" h="2959756">
                <a:moveTo>
                  <a:pt x="0" y="0"/>
                </a:moveTo>
                <a:lnTo>
                  <a:pt x="2959755" y="0"/>
                </a:lnTo>
                <a:lnTo>
                  <a:pt x="2959755" y="2959755"/>
                </a:lnTo>
                <a:lnTo>
                  <a:pt x="0" y="2959755"/>
                </a:lnTo>
                <a:lnTo>
                  <a:pt x="0" y="0"/>
                </a:lnTo>
                <a:close/>
              </a:path>
            </a:pathLst>
          </a:custGeom>
          <a:blipFill>
            <a:blip r:embed="rId6"/>
            <a:stretch>
              <a:fillRect/>
            </a:stretch>
          </a:blipFill>
        </p:spPr>
        <p:txBody>
          <a:bodyPr/>
          <a:lstStyle/>
          <a:p>
            <a:endParaRPr lang="es-ES"/>
          </a:p>
        </p:txBody>
      </p:sp>
      <p:sp>
        <p:nvSpPr>
          <p:cNvPr id="21" name="TextBox 21"/>
          <p:cNvSpPr txBox="1"/>
          <p:nvPr/>
        </p:nvSpPr>
        <p:spPr>
          <a:xfrm>
            <a:off x="1028700" y="1085850"/>
            <a:ext cx="102155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ĆWICZENIE PRAKTYCZNE: PLAN NAUKI </a:t>
            </a:r>
          </a:p>
        </p:txBody>
      </p:sp>
      <p:sp>
        <p:nvSpPr>
          <p:cNvPr id="22" name="TextBox 22"/>
          <p:cNvSpPr txBox="1"/>
          <p:nvPr/>
        </p:nvSpPr>
        <p:spPr>
          <a:xfrm>
            <a:off x="1027269" y="3255351"/>
            <a:ext cx="7421690" cy="14478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System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wygenerował</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dla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Spersonalizowaną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ścieżkę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nauki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sugerując</a:t>
            </a:r>
            <a:r>
              <a:rPr lang="en-US" sz="2400" u="none" strike="noStrike" dirty="0">
                <a:solidFill>
                  <a:srgbClr val="53575E"/>
                </a:solidFill>
                <a:latin typeface="Lato Light"/>
                <a:ea typeface="Lato Light"/>
                <a:cs typeface="Lato Light"/>
                <a:sym typeface="Lato Light"/>
              </a:rPr>
              <a:t> mu </a:t>
            </a:r>
            <a:r>
              <a:rPr lang="en-US" sz="2400" u="none" strike="noStrike" dirty="0" err="1">
                <a:solidFill>
                  <a:srgbClr val="53575E"/>
                </a:solidFill>
                <a:latin typeface="Lato Light"/>
                <a:ea typeface="Lato Light"/>
                <a:cs typeface="Lato Light"/>
                <a:sym typeface="Lato Light"/>
              </a:rPr>
              <a:t>pominięcie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modułu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Podstawowe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zabezpieczenia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ponieważ</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zdał</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już</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poprzedni</a:t>
            </a:r>
            <a:r>
              <a:rPr lang="en-US" sz="2400" u="none" strike="noStrike" dirty="0">
                <a:solidFill>
                  <a:srgbClr val="53575E"/>
                </a:solidFill>
                <a:latin typeface="Lato Light"/>
                <a:ea typeface="Lato Light"/>
                <a:cs typeface="Lato Light"/>
                <a:sym typeface="Lato Light"/>
              </a:rPr>
              <a:t> test.</a:t>
            </a:r>
          </a:p>
        </p:txBody>
      </p:sp>
      <p:sp>
        <p:nvSpPr>
          <p:cNvPr id="23" name="TextBox 23"/>
          <p:cNvSpPr txBox="1"/>
          <p:nvPr/>
        </p:nvSpPr>
        <p:spPr>
          <a:xfrm>
            <a:off x="1027269" y="5840650"/>
            <a:ext cx="742169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Zastosuj</a:t>
            </a:r>
            <a:r>
              <a:rPr lang="en-US" sz="2400" u="none" strike="noStrike" dirty="0">
                <a:solidFill>
                  <a:srgbClr val="53575E"/>
                </a:solidFill>
                <a:latin typeface="Lato Light"/>
                <a:ea typeface="Lato Light"/>
                <a:cs typeface="Lato Light"/>
                <a:sym typeface="Lato Light"/>
              </a:rPr>
              <a:t> model HITL.</a:t>
            </a:r>
          </a:p>
        </p:txBody>
      </p:sp>
      <p:sp>
        <p:nvSpPr>
          <p:cNvPr id="24" name="TextBox 24"/>
          <p:cNvSpPr txBox="1"/>
          <p:nvPr/>
        </p:nvSpPr>
        <p:spPr>
          <a:xfrm>
            <a:off x="8918686" y="3255351"/>
            <a:ext cx="8440941"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Sprawdź</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sugestie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a:t>
            </a:r>
          </a:p>
        </p:txBody>
      </p:sp>
      <p:sp>
        <p:nvSpPr>
          <p:cNvPr id="25" name="TextBox 25"/>
          <p:cNvSpPr txBox="1"/>
          <p:nvPr/>
        </p:nvSpPr>
        <p:spPr>
          <a:xfrm>
            <a:off x="8918686" y="4924569"/>
            <a:ext cx="9036596"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Rozważmy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czynnik</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ludzki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uczeń</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czuje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pewnie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pomijając</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część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poprawnie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odgadł</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odpowiedzi</a:t>
            </a:r>
            <a:r>
              <a:rPr lang="en-US" sz="2400" u="none" strike="noStrike" dirty="0">
                <a:solidFill>
                  <a:srgbClr val="53575E"/>
                </a:solidFill>
                <a:latin typeface="Lato Light"/>
                <a:ea typeface="Lato Light"/>
                <a:cs typeface="Lato Light"/>
                <a:sym typeface="Lato Light"/>
              </a:rPr>
              <a:t>?</a:t>
            </a:r>
          </a:p>
        </p:txBody>
      </p:sp>
      <p:sp>
        <p:nvSpPr>
          <p:cNvPr id="26" name="TextBox 26"/>
          <p:cNvSpPr txBox="1"/>
          <p:nvPr/>
        </p:nvSpPr>
        <p:spPr>
          <a:xfrm>
            <a:off x="8918686" y="6949804"/>
            <a:ext cx="8340614"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Napisz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krótkie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zdanie</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którym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wyjaśnisz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dlaczego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uczeń</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akceptuje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odrzuca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sugestię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pominięcia</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opierając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swojej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obserwacji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jego</a:t>
            </a: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jej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wyników</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warsztatach</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45691"/>
            <a:ext cx="6055121"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dirty="0">
                <a:solidFill>
                  <a:srgbClr val="000000"/>
                </a:solidFill>
                <a:latin typeface="Oswald"/>
                <a:ea typeface="Oswald"/>
                <a:cs typeface="Oswald"/>
                <a:sym typeface="Oswald"/>
              </a:rPr>
              <a:t>JEDNOSTKA 4: </a:t>
            </a:r>
          </a:p>
          <a:p>
            <a:pPr marL="0" lvl="0" indent="0" algn="l">
              <a:lnSpc>
                <a:spcPts val="7128"/>
              </a:lnSpc>
              <a:spcBef>
                <a:spcPct val="0"/>
              </a:spcBef>
            </a:pPr>
            <a:r>
              <a:rPr lang="en-US" sz="6600" u="none" strike="noStrike" dirty="0">
                <a:solidFill>
                  <a:srgbClr val="000000"/>
                </a:solidFill>
                <a:latin typeface="Oswald"/>
                <a:ea typeface="Oswald"/>
                <a:cs typeface="Oswald"/>
                <a:sym typeface="Oswald"/>
              </a:rPr>
              <a:t>TREŚĆ DOTYCZĄCA ETYCZNEGO ZARZĄDZANIA I PROTOKOŁÓW POSTĘPOWANIA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99353"/>
            <a:ext cx="16924982" cy="723470"/>
            <a:chOff x="0" y="0"/>
            <a:chExt cx="22566643" cy="964626"/>
          </a:xfrm>
        </p:grpSpPr>
        <p:sp>
          <p:nvSpPr>
            <p:cNvPr id="3" name="Freeform 3"/>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4" name="TextBox 4"/>
            <p:cNvSpPr txBox="1"/>
            <p:nvPr/>
          </p:nvSpPr>
          <p:spPr>
            <a:xfrm>
              <a:off x="0" y="0"/>
              <a:ext cx="22566643" cy="964626"/>
            </a:xfrm>
            <a:prstGeom prst="rect">
              <a:avLst/>
            </a:prstGeom>
          </p:spPr>
          <p:txBody>
            <a:bodyPr lIns="0" tIns="0" rIns="0" bIns="0" rtlCol="0" anchor="ctr"/>
            <a:lstStyle/>
            <a:p>
              <a:pPr marL="0" lvl="0" indent="0" algn="l">
                <a:lnSpc>
                  <a:spcPts val="2879"/>
                </a:lnSpc>
                <a:spcBef>
                  <a:spcPct val="0"/>
                </a:spcBef>
              </a:pPr>
              <a:r>
                <a:rPr lang="en-US" sz="2400" i="1" u="none" strike="noStrike">
                  <a:solidFill>
                    <a:srgbClr val="000000"/>
                  </a:solidFill>
                  <a:latin typeface="Lato Light Italics"/>
                  <a:ea typeface="Lato Light Italics"/>
                  <a:cs typeface="Lato Light Italics"/>
                  <a:sym typeface="Lato Light Italics"/>
                </a:rPr>
                <a:t>Temat: Praktyczne narzędzia przejrzystości i praw studentów.</a:t>
              </a:r>
            </a:p>
          </p:txBody>
        </p:sp>
      </p:grpSp>
      <p:sp>
        <p:nvSpPr>
          <p:cNvPr id="5" name="TextBox 5"/>
          <p:cNvSpPr txBox="1"/>
          <p:nvPr/>
        </p:nvSpPr>
        <p:spPr>
          <a:xfrm>
            <a:off x="1028700" y="3097111"/>
            <a:ext cx="1623060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Zanim </a:t>
            </a:r>
            <a:r>
              <a:rPr lang="en-US" sz="2400" u="none" strike="noStrike" dirty="0" err="1">
                <a:solidFill>
                  <a:srgbClr val="000000"/>
                </a:solidFill>
                <a:latin typeface="Lato Light"/>
                <a:ea typeface="Lato Light"/>
                <a:cs typeface="Lato Light"/>
                <a:sym typeface="Lato Light"/>
              </a:rPr>
              <a:t>pokażesz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swoim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jakiekolwiek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narzędzie</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zadaj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pięć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kluczowych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pytań</a:t>
            </a:r>
            <a:r>
              <a:rPr lang="en-US" sz="2400" u="none" strike="noStrike" dirty="0">
                <a:solidFill>
                  <a:srgbClr val="000000"/>
                </a:solidFill>
                <a:latin typeface="Lato Light"/>
                <a:ea typeface="Lato Light"/>
                <a:cs typeface="Lato Light"/>
                <a:sym typeface="Lato Light"/>
              </a:rPr>
              <a:t>”:</a:t>
            </a:r>
          </a:p>
        </p:txBody>
      </p:sp>
      <p:grpSp>
        <p:nvGrpSpPr>
          <p:cNvPr id="6" name="Group 6"/>
          <p:cNvGrpSpPr/>
          <p:nvPr/>
        </p:nvGrpSpPr>
        <p:grpSpPr>
          <a:xfrm>
            <a:off x="1024004" y="1226149"/>
            <a:ext cx="17154611" cy="1012622"/>
            <a:chOff x="0" y="0"/>
            <a:chExt cx="22872814" cy="1350162"/>
          </a:xfrm>
        </p:grpSpPr>
        <p:sp>
          <p:nvSpPr>
            <p:cNvPr id="7" name="Freeform 7"/>
            <p:cNvSpPr/>
            <p:nvPr/>
          </p:nvSpPr>
          <p:spPr>
            <a:xfrm>
              <a:off x="0" y="0"/>
              <a:ext cx="22872819" cy="1350159"/>
            </a:xfrm>
            <a:custGeom>
              <a:avLst/>
              <a:gdLst/>
              <a:ahLst/>
              <a:cxnLst/>
              <a:rect l="l" t="t" r="r" b="b"/>
              <a:pathLst>
                <a:path w="22872819" h="1350159">
                  <a:moveTo>
                    <a:pt x="0" y="0"/>
                  </a:moveTo>
                  <a:lnTo>
                    <a:pt x="22872819" y="0"/>
                  </a:lnTo>
                  <a:lnTo>
                    <a:pt x="22872819" y="1350159"/>
                  </a:lnTo>
                  <a:lnTo>
                    <a:pt x="0" y="1350159"/>
                  </a:lnTo>
                  <a:close/>
                </a:path>
              </a:pathLst>
            </a:custGeom>
            <a:blipFill>
              <a:blip r:embed="rId4">
                <a:alphaModFix amt="0"/>
              </a:blip>
              <a:stretch>
                <a:fillRect t="-286391" b="-273794"/>
              </a:stretch>
            </a:blipFill>
          </p:spPr>
          <p:txBody>
            <a:bodyPr/>
            <a:lstStyle/>
            <a:p>
              <a:endParaRPr lang="es-ES"/>
            </a:p>
          </p:txBody>
        </p:sp>
        <p:sp>
          <p:nvSpPr>
            <p:cNvPr id="8" name="TextBox 8"/>
            <p:cNvSpPr txBox="1"/>
            <p:nvPr/>
          </p:nvSpPr>
          <p:spPr>
            <a:xfrm>
              <a:off x="0" y="9525"/>
              <a:ext cx="22872814" cy="13406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ZARZĄDZANIE ETYCZNE: PROTOKOŁY I LISTA KONTROLNA WDRAŻANIA</a:t>
              </a:r>
            </a:p>
          </p:txBody>
        </p:sp>
      </p:grpSp>
      <p:grpSp>
        <p:nvGrpSpPr>
          <p:cNvPr id="9" name="Group 9"/>
          <p:cNvGrpSpPr/>
          <p:nvPr/>
        </p:nvGrpSpPr>
        <p:grpSpPr>
          <a:xfrm>
            <a:off x="426134" y="5372269"/>
            <a:ext cx="3471243" cy="672685"/>
            <a:chOff x="0" y="0"/>
            <a:chExt cx="4628324" cy="896914"/>
          </a:xfrm>
        </p:grpSpPr>
        <p:sp>
          <p:nvSpPr>
            <p:cNvPr id="10" name="Freeform 10"/>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1" name="TextBox 11"/>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Wyjaśnialność</a:t>
              </a:r>
              <a:endParaRPr lang="en-US" sz="2400" b="1" u="none" strike="noStrike" dirty="0">
                <a:solidFill>
                  <a:srgbClr val="000000"/>
                </a:solidFill>
                <a:latin typeface="Lato Bold"/>
                <a:ea typeface="Lato Bold"/>
                <a:cs typeface="Lato Bold"/>
                <a:sym typeface="Lato Bold"/>
              </a:endParaRPr>
            </a:p>
          </p:txBody>
        </p:sp>
      </p:grpSp>
      <p:sp>
        <p:nvSpPr>
          <p:cNvPr id="12" name="TextBox 12"/>
          <p:cNvSpPr txBox="1"/>
          <p:nvPr/>
        </p:nvSpPr>
        <p:spPr>
          <a:xfrm>
            <a:off x="967964" y="6448508"/>
            <a:ext cx="2606173"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Czy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mogę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wyjaśnić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uczniowi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dlaczego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przyrząd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dał</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wynik</a:t>
            </a:r>
            <a:r>
              <a:rPr lang="en-US" sz="2400" u="none" strike="noStrike" dirty="0">
                <a:solidFill>
                  <a:srgbClr val="000000"/>
                </a:solidFill>
                <a:latin typeface="Lato Light"/>
                <a:ea typeface="Lato Light"/>
                <a:cs typeface="Lato Light"/>
                <a:sym typeface="Lato Light"/>
              </a:rPr>
              <a:t>?</a:t>
            </a:r>
          </a:p>
        </p:txBody>
      </p:sp>
      <p:grpSp>
        <p:nvGrpSpPr>
          <p:cNvPr id="13" name="Group 13"/>
          <p:cNvGrpSpPr/>
          <p:nvPr/>
        </p:nvGrpSpPr>
        <p:grpSpPr>
          <a:xfrm>
            <a:off x="1619136" y="4389294"/>
            <a:ext cx="1085240" cy="1010098"/>
            <a:chOff x="0" y="0"/>
            <a:chExt cx="1446987" cy="1346797"/>
          </a:xfrm>
        </p:grpSpPr>
        <p:sp>
          <p:nvSpPr>
            <p:cNvPr id="14" name="Freeform 1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15" name="Group 15"/>
          <p:cNvGrpSpPr/>
          <p:nvPr/>
        </p:nvGrpSpPr>
        <p:grpSpPr>
          <a:xfrm>
            <a:off x="1956768" y="4462403"/>
            <a:ext cx="409975" cy="733120"/>
            <a:chOff x="0" y="0"/>
            <a:chExt cx="546633" cy="977494"/>
          </a:xfrm>
        </p:grpSpPr>
        <p:sp>
          <p:nvSpPr>
            <p:cNvPr id="16" name="Freeform 16"/>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17" name="TextBox 17"/>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1</a:t>
              </a:r>
            </a:p>
          </p:txBody>
        </p:sp>
      </p:grpSp>
      <p:grpSp>
        <p:nvGrpSpPr>
          <p:cNvPr id="18" name="Group 18"/>
          <p:cNvGrpSpPr/>
          <p:nvPr/>
        </p:nvGrpSpPr>
        <p:grpSpPr>
          <a:xfrm>
            <a:off x="3897378" y="5402197"/>
            <a:ext cx="3471243" cy="672685"/>
            <a:chOff x="0" y="0"/>
            <a:chExt cx="4628324" cy="896914"/>
          </a:xfrm>
        </p:grpSpPr>
        <p:sp>
          <p:nvSpPr>
            <p:cNvPr id="19" name="Freeform 19"/>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0" name="TextBox 20"/>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Źródło</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danych</a:t>
              </a:r>
              <a:endParaRPr lang="en-US" sz="2400" b="1" u="none" strike="noStrike" dirty="0">
                <a:solidFill>
                  <a:srgbClr val="000000"/>
                </a:solidFill>
                <a:latin typeface="Lato Bold"/>
                <a:ea typeface="Lato Bold"/>
                <a:cs typeface="Lato Bold"/>
                <a:sym typeface="Lato Bold"/>
              </a:endParaRPr>
            </a:p>
          </p:txBody>
        </p:sp>
      </p:grpSp>
      <p:sp>
        <p:nvSpPr>
          <p:cNvPr id="21" name="TextBox 21"/>
          <p:cNvSpPr txBox="1"/>
          <p:nvPr/>
        </p:nvSpPr>
        <p:spPr>
          <a:xfrm>
            <a:off x="4318887" y="6465407"/>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Czy</a:t>
            </a:r>
            <a:r>
              <a:rPr lang="en-US" sz="2400" u="none" strike="noStrike" dirty="0">
                <a:solidFill>
                  <a:srgbClr val="000000"/>
                </a:solidFill>
                <a:latin typeface="Lato Light"/>
                <a:ea typeface="Lato Light"/>
                <a:cs typeface="Lato Light"/>
                <a:sym typeface="Lato Light"/>
              </a:rPr>
              <a:t> to </a:t>
            </a:r>
            <a:r>
              <a:rPr lang="en-US" sz="2400" u="none" strike="noStrike" dirty="0" err="1">
                <a:solidFill>
                  <a:srgbClr val="000000"/>
                </a:solidFill>
                <a:latin typeface="Lato Light"/>
                <a:ea typeface="Lato Light"/>
                <a:cs typeface="Lato Light"/>
                <a:sym typeface="Lato Light"/>
              </a:rPr>
              <a:t>narzędzie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zostało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przetestowane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zróżnicowanej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osób</a:t>
            </a:r>
            <a:r>
              <a:rPr lang="en-US" sz="2400" u="none" strike="noStrike" dirty="0">
                <a:solidFill>
                  <a:srgbClr val="000000"/>
                </a:solidFill>
                <a:latin typeface="Lato Light"/>
                <a:ea typeface="Lato Light"/>
                <a:cs typeface="Lato Light"/>
                <a:sym typeface="Lato Light"/>
              </a:rPr>
              <a:t>?</a:t>
            </a:r>
          </a:p>
        </p:txBody>
      </p:sp>
      <p:grpSp>
        <p:nvGrpSpPr>
          <p:cNvPr id="22" name="Group 22"/>
          <p:cNvGrpSpPr/>
          <p:nvPr/>
        </p:nvGrpSpPr>
        <p:grpSpPr>
          <a:xfrm>
            <a:off x="7272933" y="5372269"/>
            <a:ext cx="3471243" cy="672685"/>
            <a:chOff x="0" y="0"/>
            <a:chExt cx="4628324" cy="896914"/>
          </a:xfrm>
        </p:grpSpPr>
        <p:sp>
          <p:nvSpPr>
            <p:cNvPr id="23" name="Freeform 23"/>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4" name="TextBox 24"/>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Agencja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ludzka</a:t>
              </a:r>
              <a:endParaRPr lang="en-US" sz="2400" b="1" u="none" strike="noStrike" dirty="0">
                <a:solidFill>
                  <a:srgbClr val="000000"/>
                </a:solidFill>
                <a:latin typeface="Lato Bold"/>
                <a:ea typeface="Lato Bold"/>
                <a:cs typeface="Lato Bold"/>
                <a:sym typeface="Lato Bold"/>
              </a:endParaRPr>
            </a:p>
          </p:txBody>
        </p:sp>
      </p:grpSp>
      <p:grpSp>
        <p:nvGrpSpPr>
          <p:cNvPr id="25" name="Group 25"/>
          <p:cNvGrpSpPr/>
          <p:nvPr/>
        </p:nvGrpSpPr>
        <p:grpSpPr>
          <a:xfrm>
            <a:off x="10833654" y="5372269"/>
            <a:ext cx="3471243" cy="672685"/>
            <a:chOff x="0" y="0"/>
            <a:chExt cx="4628324" cy="896914"/>
          </a:xfrm>
        </p:grpSpPr>
        <p:sp>
          <p:nvSpPr>
            <p:cNvPr id="26" name="Freeform 26"/>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7" name="TextBox 27"/>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Kontrola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stronniczości</a:t>
              </a:r>
              <a:endParaRPr lang="en-US" sz="2400" b="1" u="none" strike="noStrike" dirty="0">
                <a:solidFill>
                  <a:srgbClr val="000000"/>
                </a:solidFill>
                <a:latin typeface="Lato Bold"/>
                <a:ea typeface="Lato Bold"/>
                <a:cs typeface="Lato Bold"/>
                <a:sym typeface="Lato Bold"/>
              </a:endParaRPr>
            </a:p>
          </p:txBody>
        </p:sp>
      </p:grpSp>
      <p:grpSp>
        <p:nvGrpSpPr>
          <p:cNvPr id="28" name="Group 28"/>
          <p:cNvGrpSpPr/>
          <p:nvPr/>
        </p:nvGrpSpPr>
        <p:grpSpPr>
          <a:xfrm>
            <a:off x="14390622" y="5462605"/>
            <a:ext cx="3471243" cy="551868"/>
            <a:chOff x="0" y="0"/>
            <a:chExt cx="4628324" cy="735824"/>
          </a:xfrm>
        </p:grpSpPr>
        <p:sp>
          <p:nvSpPr>
            <p:cNvPr id="29" name="Freeform 29"/>
            <p:cNvSpPr/>
            <p:nvPr/>
          </p:nvSpPr>
          <p:spPr>
            <a:xfrm>
              <a:off x="0" y="0"/>
              <a:ext cx="4628328" cy="735823"/>
            </a:xfrm>
            <a:custGeom>
              <a:avLst/>
              <a:gdLst/>
              <a:ahLst/>
              <a:cxnLst/>
              <a:rect l="l" t="t" r="r" b="b"/>
              <a:pathLst>
                <a:path w="4628328" h="735823">
                  <a:moveTo>
                    <a:pt x="0" y="0"/>
                  </a:moveTo>
                  <a:lnTo>
                    <a:pt x="4628328" y="0"/>
                  </a:lnTo>
                  <a:lnTo>
                    <a:pt x="4628328" y="735823"/>
                  </a:lnTo>
                  <a:lnTo>
                    <a:pt x="0" y="735823"/>
                  </a:lnTo>
                  <a:close/>
                </a:path>
              </a:pathLst>
            </a:custGeom>
            <a:blipFill>
              <a:blip r:embed="rId4">
                <a:alphaModFix amt="0"/>
              </a:blip>
              <a:stretch>
                <a:fillRect t="-72560" b="-72561"/>
              </a:stretch>
            </a:blipFill>
          </p:spPr>
          <p:txBody>
            <a:bodyPr/>
            <a:lstStyle/>
            <a:p>
              <a:endParaRPr lang="es-ES"/>
            </a:p>
          </p:txBody>
        </p:sp>
        <p:sp>
          <p:nvSpPr>
            <p:cNvPr id="30" name="TextBox 30"/>
            <p:cNvSpPr txBox="1"/>
            <p:nvPr/>
          </p:nvSpPr>
          <p:spPr>
            <a:xfrm>
              <a:off x="0" y="0"/>
              <a:ext cx="4628324" cy="735824"/>
            </a:xfrm>
            <a:prstGeom prst="rect">
              <a:avLst/>
            </a:prstGeom>
          </p:spPr>
          <p:txBody>
            <a:bodyPr lIns="0" tIns="0" rIns="0" bIns="0" rtlCol="0" anchor="ctr"/>
            <a:lstStyle/>
            <a:p>
              <a:pPr marL="0" lvl="0" indent="0" algn="ctr">
                <a:lnSpc>
                  <a:spcPts val="2879"/>
                </a:lnSpc>
                <a:spcBef>
                  <a:spcPct val="0"/>
                </a:spcBef>
              </a:pPr>
              <a:r>
                <a:rPr lang="en-US" sz="2400" b="1" u="none" strike="noStrike" dirty="0" err="1">
                  <a:solidFill>
                    <a:srgbClr val="000000"/>
                  </a:solidFill>
                  <a:latin typeface="Lato Bold"/>
                  <a:ea typeface="Lato Bold"/>
                  <a:cs typeface="Lato Bold"/>
                  <a:sym typeface="Lato Bold"/>
                </a:rPr>
                <a:t>Prywatność</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danych</a:t>
              </a:r>
              <a:endParaRPr lang="en-US" sz="2400" b="1" u="none" strike="noStrike" dirty="0">
                <a:solidFill>
                  <a:srgbClr val="000000"/>
                </a:solidFill>
                <a:latin typeface="Lato Bold"/>
                <a:ea typeface="Lato Bold"/>
                <a:cs typeface="Lato Bold"/>
                <a:sym typeface="Lato Bold"/>
              </a:endParaRPr>
            </a:p>
          </p:txBody>
        </p:sp>
      </p:grpSp>
      <p:grpSp>
        <p:nvGrpSpPr>
          <p:cNvPr id="31" name="Group 31"/>
          <p:cNvGrpSpPr/>
          <p:nvPr/>
        </p:nvGrpSpPr>
        <p:grpSpPr>
          <a:xfrm>
            <a:off x="5090379" y="4362171"/>
            <a:ext cx="1085240" cy="1010098"/>
            <a:chOff x="0" y="0"/>
            <a:chExt cx="1446987" cy="1346797"/>
          </a:xfrm>
        </p:grpSpPr>
        <p:sp>
          <p:nvSpPr>
            <p:cNvPr id="32" name="Freeform 32"/>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3" name="Group 33"/>
          <p:cNvGrpSpPr/>
          <p:nvPr/>
        </p:nvGrpSpPr>
        <p:grpSpPr>
          <a:xfrm>
            <a:off x="8556869" y="4354551"/>
            <a:ext cx="1085240" cy="1010098"/>
            <a:chOff x="0" y="0"/>
            <a:chExt cx="1446987" cy="1346797"/>
          </a:xfrm>
        </p:grpSpPr>
        <p:sp>
          <p:nvSpPr>
            <p:cNvPr id="34" name="Freeform 3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5" name="Group 35"/>
          <p:cNvGrpSpPr/>
          <p:nvPr/>
        </p:nvGrpSpPr>
        <p:grpSpPr>
          <a:xfrm>
            <a:off x="12026656" y="4427661"/>
            <a:ext cx="1085240" cy="1010098"/>
            <a:chOff x="0" y="0"/>
            <a:chExt cx="1446987" cy="1346797"/>
          </a:xfrm>
        </p:grpSpPr>
        <p:sp>
          <p:nvSpPr>
            <p:cNvPr id="36" name="Freeform 36"/>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7" name="Group 37"/>
          <p:cNvGrpSpPr/>
          <p:nvPr/>
        </p:nvGrpSpPr>
        <p:grpSpPr>
          <a:xfrm>
            <a:off x="15497899" y="4417983"/>
            <a:ext cx="1085240" cy="1010098"/>
            <a:chOff x="0" y="0"/>
            <a:chExt cx="1446987" cy="1346797"/>
          </a:xfrm>
        </p:grpSpPr>
        <p:sp>
          <p:nvSpPr>
            <p:cNvPr id="38" name="Freeform 38"/>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9" name="Group 39"/>
          <p:cNvGrpSpPr/>
          <p:nvPr/>
        </p:nvGrpSpPr>
        <p:grpSpPr>
          <a:xfrm>
            <a:off x="5416987" y="4435281"/>
            <a:ext cx="409975" cy="733120"/>
            <a:chOff x="0" y="0"/>
            <a:chExt cx="546633" cy="977494"/>
          </a:xfrm>
        </p:grpSpPr>
        <p:sp>
          <p:nvSpPr>
            <p:cNvPr id="40" name="Freeform 40"/>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41" name="TextBox 41"/>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2</a:t>
              </a:r>
            </a:p>
          </p:txBody>
        </p:sp>
      </p:grpSp>
      <p:grpSp>
        <p:nvGrpSpPr>
          <p:cNvPr id="42" name="Group 42"/>
          <p:cNvGrpSpPr/>
          <p:nvPr/>
        </p:nvGrpSpPr>
        <p:grpSpPr>
          <a:xfrm>
            <a:off x="8882243" y="4427661"/>
            <a:ext cx="409975" cy="733120"/>
            <a:chOff x="0" y="0"/>
            <a:chExt cx="546633" cy="977494"/>
          </a:xfrm>
        </p:grpSpPr>
        <p:sp>
          <p:nvSpPr>
            <p:cNvPr id="43" name="Freeform 43"/>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44" name="TextBox 44"/>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3</a:t>
              </a:r>
            </a:p>
          </p:txBody>
        </p:sp>
      </p:grpSp>
      <p:grpSp>
        <p:nvGrpSpPr>
          <p:cNvPr id="45" name="Group 45"/>
          <p:cNvGrpSpPr/>
          <p:nvPr/>
        </p:nvGrpSpPr>
        <p:grpSpPr>
          <a:xfrm>
            <a:off x="12352906" y="4491092"/>
            <a:ext cx="409975" cy="733120"/>
            <a:chOff x="0" y="0"/>
            <a:chExt cx="546633" cy="977494"/>
          </a:xfrm>
        </p:grpSpPr>
        <p:sp>
          <p:nvSpPr>
            <p:cNvPr id="46" name="Freeform 46"/>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47" name="TextBox 47"/>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4</a:t>
              </a:r>
            </a:p>
          </p:txBody>
        </p:sp>
      </p:grpSp>
      <p:grpSp>
        <p:nvGrpSpPr>
          <p:cNvPr id="48" name="Group 48"/>
          <p:cNvGrpSpPr/>
          <p:nvPr/>
        </p:nvGrpSpPr>
        <p:grpSpPr>
          <a:xfrm>
            <a:off x="15845061" y="4491092"/>
            <a:ext cx="409975" cy="733120"/>
            <a:chOff x="0" y="0"/>
            <a:chExt cx="546633" cy="977494"/>
          </a:xfrm>
        </p:grpSpPr>
        <p:sp>
          <p:nvSpPr>
            <p:cNvPr id="49" name="Freeform 49"/>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50" name="TextBox 50"/>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5</a:t>
              </a:r>
            </a:p>
          </p:txBody>
        </p:sp>
      </p:grpSp>
      <p:sp>
        <p:nvSpPr>
          <p:cNvPr id="51" name="TextBox 51"/>
          <p:cNvSpPr txBox="1"/>
          <p:nvPr/>
        </p:nvSpPr>
        <p:spPr>
          <a:xfrm>
            <a:off x="7796403" y="6425955"/>
            <a:ext cx="2606173" cy="21717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Czy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istnieje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przycisk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Interwencja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funkcja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edycji</a:t>
            </a: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nadpisywania</a:t>
            </a:r>
            <a:r>
              <a:rPr lang="en-US" sz="2400" u="none" strike="noStrike" dirty="0">
                <a:solidFill>
                  <a:srgbClr val="000000"/>
                </a:solidFill>
                <a:latin typeface="Lato Light"/>
                <a:ea typeface="Lato Light"/>
                <a:cs typeface="Lato Light"/>
                <a:sym typeface="Lato Light"/>
              </a:rPr>
              <a:t>)?</a:t>
            </a:r>
          </a:p>
        </p:txBody>
      </p:sp>
      <p:sp>
        <p:nvSpPr>
          <p:cNvPr id="52" name="TextBox 52"/>
          <p:cNvSpPr txBox="1"/>
          <p:nvPr/>
        </p:nvSpPr>
        <p:spPr>
          <a:xfrm>
            <a:off x="10745088" y="6344991"/>
            <a:ext cx="3724027"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Czy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nakłada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studentów</a:t>
            </a:r>
            <a:r>
              <a:rPr lang="en-US" sz="2400" u="none" strike="noStrike" dirty="0">
                <a:solidFill>
                  <a:srgbClr val="000000"/>
                </a:solidFill>
                <a:latin typeface="Lato Light"/>
                <a:ea typeface="Lato Light"/>
                <a:cs typeface="Lato Light"/>
                <a:sym typeface="Lato Light"/>
              </a:rPr>
              <a:t> za </a:t>
            </a:r>
            <a:r>
              <a:rPr lang="en-US" sz="2400" u="none" strike="noStrike" dirty="0" err="1">
                <a:solidFill>
                  <a:srgbClr val="000000"/>
                </a:solidFill>
                <a:latin typeface="Lato Light"/>
                <a:ea typeface="Lato Light"/>
                <a:cs typeface="Lato Light"/>
                <a:sym typeface="Lato Light"/>
              </a:rPr>
              <a:t>czynniki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niezwiązane</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nauką</a:t>
            </a:r>
            <a:r>
              <a:rPr lang="en-US" sz="2400" u="none" strike="noStrike" dirty="0">
                <a:solidFill>
                  <a:srgbClr val="000000"/>
                </a:solidFill>
                <a:latin typeface="Lato Light"/>
                <a:ea typeface="Lato Light"/>
                <a:cs typeface="Lato Light"/>
                <a:sym typeface="Lato Light"/>
              </a:rPr>
              <a:t> (np. </a:t>
            </a:r>
            <a:r>
              <a:rPr lang="en-US" sz="2400" u="none" strike="noStrike" dirty="0" err="1">
                <a:solidFill>
                  <a:srgbClr val="000000"/>
                </a:solidFill>
                <a:latin typeface="Lato Light"/>
                <a:ea typeface="Lato Light"/>
                <a:cs typeface="Lato Light"/>
                <a:sym typeface="Lato Light"/>
              </a:rPr>
              <a:t>szybkość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pisania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akcent</a:t>
            </a:r>
            <a:r>
              <a:rPr lang="en-US" sz="2400" u="none" strike="noStrike" dirty="0">
                <a:solidFill>
                  <a:srgbClr val="000000"/>
                </a:solidFill>
                <a:latin typeface="Lato Light"/>
                <a:ea typeface="Lato Light"/>
                <a:cs typeface="Lato Light"/>
                <a:sym typeface="Lato Light"/>
              </a:rPr>
              <a:t>)?</a:t>
            </a:r>
          </a:p>
        </p:txBody>
      </p:sp>
      <p:sp>
        <p:nvSpPr>
          <p:cNvPr id="53" name="TextBox 53"/>
          <p:cNvSpPr txBox="1"/>
          <p:nvPr/>
        </p:nvSpPr>
        <p:spPr>
          <a:xfrm>
            <a:off x="14823157" y="6344991"/>
            <a:ext cx="2606173"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err="1">
                <a:solidFill>
                  <a:srgbClr val="000000"/>
                </a:solidFill>
                <a:latin typeface="Lato Light"/>
                <a:ea typeface="Lato Light"/>
                <a:cs typeface="Lato Light"/>
                <a:sym typeface="Lato Light"/>
              </a:rPr>
              <a:t>Gdzie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przesyłane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kto</a:t>
            </a:r>
            <a:r>
              <a:rPr lang="en-US" sz="2400" u="none" strike="noStrike" dirty="0">
                <a:solidFill>
                  <a:srgbClr val="000000"/>
                </a:solidFill>
                <a:latin typeface="Lato Light"/>
                <a:ea typeface="Lato Light"/>
                <a:cs typeface="Lato Light"/>
                <a:sym typeface="Lato Light"/>
              </a:rPr>
              <a:t> jest ich </a:t>
            </a:r>
            <a:r>
              <a:rPr lang="en-US" sz="2400" u="none" strike="noStrike" dirty="0" err="1">
                <a:solidFill>
                  <a:srgbClr val="000000"/>
                </a:solidFill>
                <a:latin typeface="Lato Light"/>
                <a:ea typeface="Lato Light"/>
                <a:cs typeface="Lato Light"/>
                <a:sym typeface="Lato Light"/>
              </a:rPr>
              <a:t>właścicielem</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42940" y="633544"/>
            <a:ext cx="8133969" cy="1650797"/>
            <a:chOff x="0" y="0"/>
            <a:chExt cx="10845292" cy="2201062"/>
          </a:xfrm>
        </p:grpSpPr>
        <p:sp>
          <p:nvSpPr>
            <p:cNvPr id="5" name="Freeform 5"/>
            <p:cNvSpPr/>
            <p:nvPr/>
          </p:nvSpPr>
          <p:spPr>
            <a:xfrm>
              <a:off x="0" y="0"/>
              <a:ext cx="10845296" cy="2201056"/>
            </a:xfrm>
            <a:custGeom>
              <a:avLst/>
              <a:gdLst/>
              <a:ahLst/>
              <a:cxnLst/>
              <a:rect l="l" t="t" r="r" b="b"/>
              <a:pathLst>
                <a:path w="10845296" h="2201056">
                  <a:moveTo>
                    <a:pt x="0" y="0"/>
                  </a:moveTo>
                  <a:lnTo>
                    <a:pt x="10845296" y="0"/>
                  </a:lnTo>
                  <a:lnTo>
                    <a:pt x="10845296" y="2201056"/>
                  </a:lnTo>
                  <a:lnTo>
                    <a:pt x="0" y="2201056"/>
                  </a:lnTo>
                  <a:close/>
                </a:path>
              </a:pathLst>
            </a:custGeom>
            <a:blipFill>
              <a:blip r:embed="rId5">
                <a:alphaModFix amt="0"/>
              </a:blip>
              <a:stretch>
                <a:fillRect t="-69201" b="-22815"/>
              </a:stretch>
            </a:blipFill>
          </p:spPr>
          <p:txBody>
            <a:bodyPr/>
            <a:lstStyle/>
            <a:p>
              <a:endParaRPr lang="es-ES"/>
            </a:p>
          </p:txBody>
        </p:sp>
        <p:sp>
          <p:nvSpPr>
            <p:cNvPr id="6" name="TextBox 6"/>
            <p:cNvSpPr txBox="1"/>
            <p:nvPr/>
          </p:nvSpPr>
          <p:spPr>
            <a:xfrm>
              <a:off x="0" y="9525"/>
              <a:ext cx="10845292" cy="21915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PROTOKÓŁ „ODWOŁANIE I UNIEWAŻNIENIE”</a:t>
              </a:r>
            </a:p>
          </p:txBody>
        </p:sp>
      </p:grpSp>
      <p:sp>
        <p:nvSpPr>
          <p:cNvPr id="7" name="TextBox 7"/>
          <p:cNvSpPr txBox="1"/>
          <p:nvPr/>
        </p:nvSpPr>
        <p:spPr>
          <a:xfrm>
            <a:off x="1219200" y="6743700"/>
            <a:ext cx="6873859" cy="18383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dirty="0" err="1">
                <a:solidFill>
                  <a:srgbClr val="000000"/>
                </a:solidFill>
                <a:latin typeface="Lato Light Italics"/>
                <a:ea typeface="Lato Light Italics"/>
                <a:cs typeface="Lato Light Italics"/>
                <a:sym typeface="Lato Light Italics"/>
              </a:rPr>
              <a:t>Zmniejsza</a:t>
            </a:r>
            <a:r>
              <a:rPr lang="en-US" sz="3000" i="1" u="none" strike="noStrike" dirty="0">
                <a:solidFill>
                  <a:srgbClr val="000000"/>
                </a:solidFill>
                <a:latin typeface="Lato Light Italics"/>
                <a:ea typeface="Lato Light Italics"/>
                <a:cs typeface="Lato Light Italics"/>
                <a:sym typeface="Lato Light Italics"/>
              </a:rPr>
              <a:t> to „</a:t>
            </a:r>
            <a:r>
              <a:rPr lang="en-US" sz="3000" i="1" u="none" strike="noStrike" dirty="0" err="1">
                <a:solidFill>
                  <a:srgbClr val="000000"/>
                </a:solidFill>
                <a:latin typeface="Lato Light Italics"/>
                <a:ea typeface="Lato Light Italics"/>
                <a:cs typeface="Lato Light Italics"/>
                <a:sym typeface="Lato Light Italics"/>
              </a:rPr>
              <a:t>lęk</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algorytmiczny</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czyli</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strach</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że</a:t>
            </a:r>
            <a:r>
              <a:rPr lang="en-US" sz="3000" i="1" u="none" strike="noStrike" dirty="0">
                <a:solidFill>
                  <a:srgbClr val="000000"/>
                </a:solidFill>
                <a:latin typeface="Lato Light Italics"/>
                <a:ea typeface="Lato Light Italics"/>
                <a:cs typeface="Lato Light Italics"/>
                <a:sym typeface="Lato Light Italics"/>
              </a:rPr>
              <a:t> o </a:t>
            </a:r>
            <a:r>
              <a:rPr lang="en-US" sz="3000" i="1" u="none" strike="noStrike" dirty="0" err="1">
                <a:solidFill>
                  <a:srgbClr val="000000"/>
                </a:solidFill>
                <a:latin typeface="Lato Light Italics"/>
                <a:ea typeface="Lato Light Italics"/>
                <a:cs typeface="Lato Light Italics"/>
                <a:sym typeface="Lato Light Italics"/>
              </a:rPr>
              <a:t>przyszłości</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ucznia</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decyduje</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maszyna</a:t>
            </a:r>
            <a:r>
              <a:rPr lang="en-US" sz="3000" i="1" u="none" strike="noStrike" dirty="0">
                <a:solidFill>
                  <a:srgbClr val="000000"/>
                </a:solidFill>
                <a:latin typeface="Lato Light Italics"/>
                <a:ea typeface="Lato Light Italics"/>
                <a:cs typeface="Lato Light Italics"/>
                <a:sym typeface="Lato Light Italics"/>
              </a:rPr>
              <a:t>, z </a:t>
            </a:r>
            <a:r>
              <a:rPr lang="en-US" sz="3000" i="1" u="none" strike="noStrike" dirty="0" err="1">
                <a:solidFill>
                  <a:srgbClr val="000000"/>
                </a:solidFill>
                <a:latin typeface="Lato Light Italics"/>
                <a:ea typeface="Lato Light Italics"/>
                <a:cs typeface="Lato Light Italics"/>
                <a:sym typeface="Lato Light Italics"/>
              </a:rPr>
              <a:t>którą</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nie</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może</a:t>
            </a:r>
            <a:r>
              <a:rPr lang="en-US" sz="3000" i="1" u="none" strike="noStrike" dirty="0">
                <a:solidFill>
                  <a:srgbClr val="000000"/>
                </a:solidFill>
                <a:latin typeface="Lato Light Italics"/>
                <a:ea typeface="Lato Light Italics"/>
                <a:cs typeface="Lato Light Italics"/>
                <a:sym typeface="Lato Light Italics"/>
              </a:rPr>
              <a:t> </a:t>
            </a:r>
            <a:r>
              <a:rPr lang="en-US" sz="3000" i="1" u="none" strike="noStrike" dirty="0" err="1">
                <a:solidFill>
                  <a:srgbClr val="000000"/>
                </a:solidFill>
                <a:latin typeface="Lato Light Italics"/>
                <a:ea typeface="Lato Light Italics"/>
                <a:cs typeface="Lato Light Italics"/>
                <a:sym typeface="Lato Light Italics"/>
              </a:rPr>
              <a:t>się</a:t>
            </a:r>
            <a:r>
              <a:rPr lang="en-US" sz="3000" i="1" u="none" strike="noStrike" dirty="0">
                <a:solidFill>
                  <a:srgbClr val="000000"/>
                </a:solidFill>
                <a:latin typeface="Lato Light Italics"/>
                <a:ea typeface="Lato Light Italics"/>
                <a:cs typeface="Lato Light Italics"/>
                <a:sym typeface="Lato Light Italics"/>
              </a:rPr>
              <a:t> on </a:t>
            </a:r>
            <a:r>
              <a:rPr lang="en-US" sz="3000" i="1" u="none" strike="noStrike" dirty="0" err="1">
                <a:solidFill>
                  <a:srgbClr val="000000"/>
                </a:solidFill>
                <a:latin typeface="Lato Light Italics"/>
                <a:ea typeface="Lato Light Italics"/>
                <a:cs typeface="Lato Light Italics"/>
                <a:sym typeface="Lato Light Italics"/>
              </a:rPr>
              <a:t>skomunikować</a:t>
            </a:r>
            <a:r>
              <a:rPr lang="en-US" sz="3000" i="1" u="none" strike="noStrike" dirty="0">
                <a:solidFill>
                  <a:srgbClr val="000000"/>
                </a:solidFill>
                <a:latin typeface="Lato Light Italics"/>
                <a:ea typeface="Lato Light Italics"/>
                <a:cs typeface="Lato Light Italics"/>
                <a:sym typeface="Lato Light Italics"/>
              </a:rPr>
              <a:t>.</a:t>
            </a:r>
          </a:p>
        </p:txBody>
      </p:sp>
      <p:sp>
        <p:nvSpPr>
          <p:cNvPr id="8" name="TextBox 8"/>
          <p:cNvSpPr txBox="1"/>
          <p:nvPr/>
        </p:nvSpPr>
        <p:spPr>
          <a:xfrm>
            <a:off x="1028700" y="3450163"/>
            <a:ext cx="7691485" cy="21717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We </a:t>
            </a:r>
            <a:r>
              <a:rPr lang="en-US" sz="2400" u="none" strike="noStrike" dirty="0" err="1">
                <a:solidFill>
                  <a:srgbClr val="000000"/>
                </a:solidFill>
                <a:latin typeface="Lato Light"/>
                <a:ea typeface="Lato Light"/>
                <a:cs typeface="Lato Light"/>
                <a:sym typeface="Lato Light"/>
              </a:rPr>
              <a:t>wszystkich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profesjonalnych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salach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szkoleniowych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wykorzystujących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powinna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obowiązywać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jasna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Wyniki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charakter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wstępny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prawo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zażądać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ręcznej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weryfikacji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instruktora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jeśli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uważają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zautomatyzowana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decyzja</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niesprawiedliwa</a:t>
            </a:r>
            <a:r>
              <a:rPr lang="en-US" sz="2400" u="none" strike="noStrike" dirty="0">
                <a:solidFill>
                  <a:srgbClr val="000000"/>
                </a:solidFill>
                <a:latin typeface="Lato Light"/>
                <a:ea typeface="Lato Light"/>
                <a:cs typeface="Lato Light"/>
                <a:sym typeface="Lato Light"/>
              </a:rPr>
              <a:t>”.</a:t>
            </a:r>
          </a:p>
        </p:txBody>
      </p:sp>
      <p:sp>
        <p:nvSpPr>
          <p:cNvPr id="9" name="TextBox 9"/>
          <p:cNvSpPr txBox="1"/>
          <p:nvPr/>
        </p:nvSpPr>
        <p:spPr>
          <a:xfrm>
            <a:off x="1028700" y="2801895"/>
            <a:ext cx="8870299"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FE635B"/>
                </a:solidFill>
                <a:latin typeface="Lato Bold"/>
                <a:ea typeface="Lato Bold"/>
                <a:cs typeface="Lato Bold"/>
                <a:sym typeface="Lato Bold"/>
              </a:rPr>
              <a:t>Zaufanie</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opiera</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się</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na</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prawie</a:t>
            </a:r>
            <a:r>
              <a:rPr lang="en-US" sz="2400" b="1" u="none" strike="noStrike" dirty="0">
                <a:solidFill>
                  <a:srgbClr val="FE635B"/>
                </a:solidFill>
                <a:latin typeface="Lato Bold"/>
                <a:ea typeface="Lato Bold"/>
                <a:cs typeface="Lato Bold"/>
                <a:sym typeface="Lato Bold"/>
              </a:rPr>
              <a:t> do </a:t>
            </a:r>
            <a:r>
              <a:rPr lang="en-US" sz="2400" b="1" u="none" strike="noStrike" dirty="0" err="1">
                <a:solidFill>
                  <a:srgbClr val="FE635B"/>
                </a:solidFill>
                <a:latin typeface="Lato Bold"/>
                <a:ea typeface="Lato Bold"/>
                <a:cs typeface="Lato Bold"/>
                <a:sym typeface="Lato Bold"/>
              </a:rPr>
              <a:t>bycia</a:t>
            </a:r>
            <a:r>
              <a:rPr lang="en-US" sz="2400" b="1" u="none" strike="noStrike" dirty="0">
                <a:solidFill>
                  <a:srgbClr val="FE635B"/>
                </a:solidFill>
                <a:latin typeface="Lato Bold"/>
                <a:ea typeface="Lato Bold"/>
                <a:cs typeface="Lato Bold"/>
                <a:sym typeface="Lato Bold"/>
              </a:rPr>
              <a:t> </a:t>
            </a:r>
            <a:r>
              <a:rPr lang="en-US" sz="2400" b="1" u="none" strike="noStrike" dirty="0" err="1">
                <a:solidFill>
                  <a:srgbClr val="FE635B"/>
                </a:solidFill>
                <a:latin typeface="Lato Bold"/>
                <a:ea typeface="Lato Bold"/>
                <a:cs typeface="Lato Bold"/>
                <a:sym typeface="Lato Bold"/>
              </a:rPr>
              <a:t>wysłuchanym</a:t>
            </a:r>
            <a:r>
              <a:rPr lang="en-US" sz="2400" b="1" u="none" strike="noStrike" dirty="0">
                <a:solidFill>
                  <a:srgbClr val="FE635B"/>
                </a:solidFill>
                <a:latin typeface="Lato Bold"/>
                <a:ea typeface="Lato Bold"/>
                <a:cs typeface="Lato Bold"/>
                <a:sym typeface="Lato Bold"/>
              </a:rPr>
              <a:t>.</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501249"/>
            <a:ext cx="8105423" cy="2782203"/>
            <a:chOff x="0" y="-657649"/>
            <a:chExt cx="10807230" cy="3709603"/>
          </a:xfrm>
        </p:grpSpPr>
        <p:sp>
          <p:nvSpPr>
            <p:cNvPr id="5" name="Freeform 5"/>
            <p:cNvSpPr/>
            <p:nvPr/>
          </p:nvSpPr>
          <p:spPr>
            <a:xfrm>
              <a:off x="0" y="0"/>
              <a:ext cx="10807228" cy="3051954"/>
            </a:xfrm>
            <a:custGeom>
              <a:avLst/>
              <a:gdLst/>
              <a:ahLst/>
              <a:cxnLst/>
              <a:rect l="l" t="t" r="r" b="b"/>
              <a:pathLst>
                <a:path w="10807228" h="3051954">
                  <a:moveTo>
                    <a:pt x="0" y="0"/>
                  </a:moveTo>
                  <a:lnTo>
                    <a:pt x="10807228" y="0"/>
                  </a:lnTo>
                  <a:lnTo>
                    <a:pt x="10807228" y="3051954"/>
                  </a:lnTo>
                  <a:lnTo>
                    <a:pt x="0" y="3051954"/>
                  </a:lnTo>
                  <a:close/>
                </a:path>
              </a:pathLst>
            </a:custGeom>
            <a:blipFill>
              <a:blip r:embed="rId5">
                <a:alphaModFix amt="0"/>
              </a:blip>
              <a:stretch>
                <a:fillRect t="-49665" b="11668"/>
              </a:stretch>
            </a:blipFill>
          </p:spPr>
          <p:txBody>
            <a:bodyPr/>
            <a:lstStyle/>
            <a:p>
              <a:endParaRPr lang="es-ES"/>
            </a:p>
          </p:txBody>
        </p:sp>
        <p:sp>
          <p:nvSpPr>
            <p:cNvPr id="6" name="TextBox 6"/>
            <p:cNvSpPr txBox="1"/>
            <p:nvPr/>
          </p:nvSpPr>
          <p:spPr>
            <a:xfrm>
              <a:off x="0" y="-657649"/>
              <a:ext cx="10807230" cy="30424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OPRACOWANIE „OŚWIADCZENIA ETYCZNEGO DOTYCZĄCEGO SZTUCZNEJ INTELIGENCJI”</a:t>
              </a:r>
            </a:p>
          </p:txBody>
        </p:sp>
      </p:grpSp>
      <p:sp>
        <p:nvSpPr>
          <p:cNvPr id="7" name="TextBox 7"/>
          <p:cNvSpPr txBox="1"/>
          <p:nvPr/>
        </p:nvSpPr>
        <p:spPr>
          <a:xfrm>
            <a:off x="1720910" y="4705732"/>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Z </a:t>
            </a:r>
            <a:r>
              <a:rPr lang="en-US" sz="2400" u="none" strike="noStrike" dirty="0" err="1">
                <a:solidFill>
                  <a:srgbClr val="000000"/>
                </a:solidFill>
                <a:latin typeface="Lato Light"/>
                <a:ea typeface="Lato Light"/>
                <a:cs typeface="Lato Light"/>
                <a:sym typeface="Lato Light"/>
              </a:rPr>
              <a:t>jakich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korzystasz</a:t>
            </a:r>
            <a:r>
              <a:rPr lang="en-US" sz="24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1028700" y="3216374"/>
            <a:ext cx="7193899"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Oświadczenie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dotyczące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to </a:t>
            </a:r>
            <a:r>
              <a:rPr lang="en-US" sz="2400" u="none" strike="noStrike" dirty="0" err="1">
                <a:solidFill>
                  <a:srgbClr val="000000"/>
                </a:solidFill>
                <a:latin typeface="Lato Light"/>
                <a:ea typeface="Lato Light"/>
                <a:cs typeface="Lato Light"/>
                <a:sym typeface="Lato Light"/>
              </a:rPr>
              <a:t>jednostronicowy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dokument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wyjaśniający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Twoim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studentom</a:t>
            </a:r>
            <a:r>
              <a:rPr lang="en-US" sz="2400" u="none" strike="noStrike" dirty="0">
                <a:solidFill>
                  <a:srgbClr val="000000"/>
                </a:solidFill>
                <a:latin typeface="Lato Light"/>
                <a:ea typeface="Lato Light"/>
                <a:cs typeface="Lato Light"/>
                <a:sym typeface="Lato Light"/>
              </a:rPr>
              <a:t>:</a:t>
            </a:r>
          </a:p>
        </p:txBody>
      </p:sp>
      <p:grpSp>
        <p:nvGrpSpPr>
          <p:cNvPr id="9" name="Group 9"/>
          <p:cNvGrpSpPr/>
          <p:nvPr/>
        </p:nvGrpSpPr>
        <p:grpSpPr>
          <a:xfrm>
            <a:off x="1070186" y="7621525"/>
            <a:ext cx="508283" cy="467296"/>
            <a:chOff x="0" y="0"/>
            <a:chExt cx="677710" cy="623062"/>
          </a:xfrm>
        </p:grpSpPr>
        <p:sp>
          <p:nvSpPr>
            <p:cNvPr id="10" name="Freeform 10"/>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
        <p:nvSpPr>
          <p:cNvPr id="11" name="TextBox 11"/>
          <p:cNvSpPr txBox="1"/>
          <p:nvPr/>
        </p:nvSpPr>
        <p:spPr>
          <a:xfrm>
            <a:off x="1720910" y="5734432"/>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W </a:t>
            </a:r>
            <a:r>
              <a:rPr lang="en-US" sz="2400" u="none" strike="noStrike" dirty="0" err="1">
                <a:solidFill>
                  <a:srgbClr val="000000"/>
                </a:solidFill>
                <a:latin typeface="Lato Light"/>
                <a:ea typeface="Lato Light"/>
                <a:cs typeface="Lato Light"/>
                <a:sym typeface="Lato Light"/>
              </a:rPr>
              <a:t>jaki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sposób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pomagają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nauce</a:t>
            </a:r>
            <a:r>
              <a:rPr lang="en-US" sz="2400" u="none" strike="noStrike" dirty="0">
                <a:solidFill>
                  <a:srgbClr val="000000"/>
                </a:solidFill>
                <a:latin typeface="Lato Light"/>
                <a:ea typeface="Lato Light"/>
                <a:cs typeface="Lato Light"/>
                <a:sym typeface="Lato Light"/>
              </a:rPr>
              <a:t>?</a:t>
            </a:r>
          </a:p>
        </p:txBody>
      </p:sp>
      <p:sp>
        <p:nvSpPr>
          <p:cNvPr id="12" name="TextBox 12"/>
          <p:cNvSpPr txBox="1"/>
          <p:nvPr/>
        </p:nvSpPr>
        <p:spPr>
          <a:xfrm>
            <a:off x="1720910" y="6766338"/>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W </a:t>
            </a:r>
            <a:r>
              <a:rPr lang="en-US" sz="2400" u="none" strike="noStrike" dirty="0" err="1">
                <a:solidFill>
                  <a:srgbClr val="000000"/>
                </a:solidFill>
                <a:latin typeface="Lato Light"/>
                <a:ea typeface="Lato Light"/>
                <a:cs typeface="Lato Light"/>
                <a:sym typeface="Lato Light"/>
              </a:rPr>
              <a:t>jaki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sposób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chronione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Twoje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osobowe</a:t>
            </a:r>
            <a:r>
              <a:rPr lang="en-US" sz="2400" u="none" strike="noStrike" dirty="0">
                <a:solidFill>
                  <a:srgbClr val="000000"/>
                </a:solidFill>
                <a:latin typeface="Lato Light"/>
                <a:ea typeface="Lato Light"/>
                <a:cs typeface="Lato Light"/>
                <a:sym typeface="Lato Light"/>
              </a:rPr>
              <a:t>.</a:t>
            </a:r>
          </a:p>
        </p:txBody>
      </p:sp>
      <p:sp>
        <p:nvSpPr>
          <p:cNvPr id="13" name="TextBox 13"/>
          <p:cNvSpPr txBox="1"/>
          <p:nvPr/>
        </p:nvSpPr>
        <p:spPr>
          <a:xfrm>
            <a:off x="1720910" y="7621525"/>
            <a:ext cx="68738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Jak </a:t>
            </a:r>
            <a:r>
              <a:rPr lang="en-US" sz="2400" u="none" strike="noStrike" dirty="0" err="1">
                <a:solidFill>
                  <a:srgbClr val="000000"/>
                </a:solidFill>
                <a:latin typeface="Lato Light"/>
                <a:ea typeface="Lato Light"/>
                <a:cs typeface="Lato Light"/>
                <a:sym typeface="Lato Light"/>
              </a:rPr>
              <a:t>można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kwestionować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wynik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wygenerowany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inteligencję</a:t>
            </a:r>
            <a:r>
              <a:rPr lang="en-US" sz="2400" u="none" strike="noStrike" dirty="0">
                <a:solidFill>
                  <a:srgbClr val="000000"/>
                </a:solidFill>
                <a:latin typeface="Lato Light"/>
                <a:ea typeface="Lato Light"/>
                <a:cs typeface="Lato Light"/>
                <a:sym typeface="Lato Light"/>
              </a:rPr>
              <a:t>?</a:t>
            </a:r>
          </a:p>
        </p:txBody>
      </p:sp>
      <p:grpSp>
        <p:nvGrpSpPr>
          <p:cNvPr id="14" name="Group 14"/>
          <p:cNvGrpSpPr/>
          <p:nvPr/>
        </p:nvGrpSpPr>
        <p:grpSpPr>
          <a:xfrm>
            <a:off x="1028700" y="4791234"/>
            <a:ext cx="508283" cy="467296"/>
            <a:chOff x="0" y="0"/>
            <a:chExt cx="677710" cy="623062"/>
          </a:xfrm>
        </p:grpSpPr>
        <p:sp>
          <p:nvSpPr>
            <p:cNvPr id="15" name="Freeform 15"/>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6" name="Group 16"/>
          <p:cNvGrpSpPr/>
          <p:nvPr/>
        </p:nvGrpSpPr>
        <p:grpSpPr>
          <a:xfrm>
            <a:off x="1070186" y="5734432"/>
            <a:ext cx="508283" cy="467296"/>
            <a:chOff x="0" y="0"/>
            <a:chExt cx="677710" cy="623062"/>
          </a:xfrm>
        </p:grpSpPr>
        <p:sp>
          <p:nvSpPr>
            <p:cNvPr id="17" name="Freeform 17"/>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8" name="Group 18"/>
          <p:cNvGrpSpPr/>
          <p:nvPr/>
        </p:nvGrpSpPr>
        <p:grpSpPr>
          <a:xfrm>
            <a:off x="1070186" y="6677979"/>
            <a:ext cx="508283" cy="467296"/>
            <a:chOff x="0" y="0"/>
            <a:chExt cx="677710" cy="623062"/>
          </a:xfrm>
        </p:grpSpPr>
        <p:sp>
          <p:nvSpPr>
            <p:cNvPr id="19" name="Freeform 19"/>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23923"/>
            <a:chOff x="0" y="0"/>
            <a:chExt cx="24384000" cy="2831897"/>
          </a:xfrm>
        </p:grpSpPr>
        <p:sp>
          <p:nvSpPr>
            <p:cNvPr id="3" name="Freeform 3"/>
            <p:cNvSpPr/>
            <p:nvPr/>
          </p:nvSpPr>
          <p:spPr>
            <a:xfrm>
              <a:off x="0" y="0"/>
              <a:ext cx="24384000" cy="2831846"/>
            </a:xfrm>
            <a:custGeom>
              <a:avLst/>
              <a:gdLst/>
              <a:ahLst/>
              <a:cxnLst/>
              <a:rect l="l" t="t" r="r" b="b"/>
              <a:pathLst>
                <a:path w="24384000" h="2831846">
                  <a:moveTo>
                    <a:pt x="0" y="0"/>
                  </a:moveTo>
                  <a:lnTo>
                    <a:pt x="24384000" y="0"/>
                  </a:lnTo>
                  <a:lnTo>
                    <a:pt x="24384000" y="2831846"/>
                  </a:lnTo>
                  <a:lnTo>
                    <a:pt x="0" y="2831846"/>
                  </a:lnTo>
                  <a:lnTo>
                    <a:pt x="0" y="0"/>
                  </a:lnTo>
                  <a:close/>
                </a:path>
              </a:pathLst>
            </a:custGeom>
            <a:blipFill>
              <a:blip r:embed="rId4">
                <a:alphaModFix amt="50000"/>
              </a:blip>
              <a:stretch>
                <a:fillRect t="-230285" b="-324287"/>
              </a:stretch>
            </a:blipFill>
          </p:spPr>
          <p:txBody>
            <a:bodyPr/>
            <a:lstStyle/>
            <a:p>
              <a:endParaRPr lang="es-ES"/>
            </a:p>
          </p:txBody>
        </p:sp>
      </p:grpSp>
      <p:grpSp>
        <p:nvGrpSpPr>
          <p:cNvPr id="4" name="Group 4"/>
          <p:cNvGrpSpPr/>
          <p:nvPr/>
        </p:nvGrpSpPr>
        <p:grpSpPr>
          <a:xfrm>
            <a:off x="1028700" y="2622042"/>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Zakres</a:t>
              </a:r>
              <a:r>
                <a:rPr lang="en-US" sz="2400" b="1" u="none" strike="noStrike" dirty="0">
                  <a:solidFill>
                    <a:srgbClr val="000000"/>
                  </a:solidFill>
                  <a:latin typeface="Lato Bold"/>
                  <a:ea typeface="Lato Bold"/>
                  <a:cs typeface="Lato Bold"/>
                  <a:sym typeface="Lato Bold"/>
                </a:rPr>
                <a:t>:</a:t>
              </a:r>
            </a:p>
          </p:txBody>
        </p:sp>
      </p:grpSp>
      <p:grpSp>
        <p:nvGrpSpPr>
          <p:cNvPr id="7" name="Group 7"/>
          <p:cNvGrpSpPr/>
          <p:nvPr/>
        </p:nvGrpSpPr>
        <p:grpSpPr>
          <a:xfrm>
            <a:off x="1028700" y="4711560"/>
            <a:ext cx="5737403" cy="672686"/>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Przykład</a:t>
              </a:r>
              <a:r>
                <a:rPr lang="en-US" sz="2400" b="1" u="none" strike="noStrike" dirty="0">
                  <a:solidFill>
                    <a:srgbClr val="000000"/>
                  </a:solidFill>
                  <a:latin typeface="Lato Bold"/>
                  <a:ea typeface="Lato Bold"/>
                  <a:cs typeface="Lato Bold"/>
                  <a:sym typeface="Lato Bold"/>
                </a:rPr>
                <a:t>:</a:t>
              </a:r>
            </a:p>
          </p:txBody>
        </p:sp>
      </p:grpSp>
      <p:grpSp>
        <p:nvGrpSpPr>
          <p:cNvPr id="10" name="Group 10"/>
          <p:cNvGrpSpPr/>
          <p:nvPr/>
        </p:nvGrpSpPr>
        <p:grpSpPr>
          <a:xfrm>
            <a:off x="9807448" y="269935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Odbicie</a:t>
              </a:r>
              <a:r>
                <a:rPr lang="en-US" sz="2400" b="1" u="none" strike="noStrike" dirty="0">
                  <a:solidFill>
                    <a:srgbClr val="000000"/>
                  </a:solidFill>
                  <a:latin typeface="Lato Bold"/>
                  <a:ea typeface="Lato Bold"/>
                  <a:cs typeface="Lato Bold"/>
                  <a:sym typeface="Lato Bold"/>
                </a:rPr>
                <a:t>: </a:t>
              </a:r>
            </a:p>
          </p:txBody>
        </p:sp>
      </p:grpSp>
      <p:sp>
        <p:nvSpPr>
          <p:cNvPr id="13" name="AutoShape 13"/>
          <p:cNvSpPr/>
          <p:nvPr/>
        </p:nvSpPr>
        <p:spPr>
          <a:xfrm>
            <a:off x="9407272" y="2275732"/>
            <a:ext cx="57154" cy="7668879"/>
          </a:xfrm>
          <a:prstGeom prst="line">
            <a:avLst/>
          </a:prstGeom>
          <a:ln w="28575" cap="rnd">
            <a:solidFill>
              <a:srgbClr val="FE635B"/>
            </a:solidFill>
            <a:prstDash val="solid"/>
            <a:headEnd type="none" w="sm" len="sm"/>
            <a:tailEnd type="none" w="sm" len="sm"/>
          </a:ln>
        </p:spPr>
        <p:txBody>
          <a:bodyPr/>
          <a:lstStyle/>
          <a:p>
            <a:endParaRPr lang="es-ES"/>
          </a:p>
        </p:txBody>
      </p:sp>
      <p:sp>
        <p:nvSpPr>
          <p:cNvPr id="14" name="Freeform 14"/>
          <p:cNvSpPr/>
          <p:nvPr/>
        </p:nvSpPr>
        <p:spPr>
          <a:xfrm>
            <a:off x="12293693" y="6109409"/>
            <a:ext cx="3148891" cy="3148891"/>
          </a:xfrm>
          <a:custGeom>
            <a:avLst/>
            <a:gdLst/>
            <a:ahLst/>
            <a:cxnLst/>
            <a:rect l="l" t="t" r="r" b="b"/>
            <a:pathLst>
              <a:path w="3148891" h="3148891">
                <a:moveTo>
                  <a:pt x="0" y="0"/>
                </a:moveTo>
                <a:lnTo>
                  <a:pt x="3148892" y="0"/>
                </a:lnTo>
                <a:lnTo>
                  <a:pt x="3148892" y="3148891"/>
                </a:lnTo>
                <a:lnTo>
                  <a:pt x="0" y="3148891"/>
                </a:lnTo>
                <a:lnTo>
                  <a:pt x="0" y="0"/>
                </a:lnTo>
                <a:close/>
              </a:path>
            </a:pathLst>
          </a:custGeom>
          <a:blipFill>
            <a:blip r:embed="rId6"/>
            <a:stretch>
              <a:fillRect/>
            </a:stretch>
          </a:blipFill>
        </p:spPr>
        <p:txBody>
          <a:bodyPr/>
          <a:lstStyle/>
          <a:p>
            <a:endParaRPr lang="es-ES"/>
          </a:p>
        </p:txBody>
      </p:sp>
      <p:sp>
        <p:nvSpPr>
          <p:cNvPr id="15" name="TextBox 15"/>
          <p:cNvSpPr txBox="1"/>
          <p:nvPr/>
        </p:nvSpPr>
        <p:spPr>
          <a:xfrm>
            <a:off x="1028700" y="1085850"/>
            <a:ext cx="1280059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DZIAŁALNOŚĆ PRAKTYCZNA: ROZWÓJ PROJEKTU EDUKACYJNEGO</a:t>
            </a:r>
          </a:p>
        </p:txBody>
      </p:sp>
      <p:sp>
        <p:nvSpPr>
          <p:cNvPr id="16" name="TextBox 16"/>
          <p:cNvSpPr txBox="1"/>
          <p:nvPr/>
        </p:nvSpPr>
        <p:spPr>
          <a:xfrm>
            <a:off x="1028700" y="3563236"/>
            <a:ext cx="742169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Utwórz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proste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zobowiązanie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składające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z 3 </a:t>
            </a:r>
            <a:r>
              <a:rPr lang="en-US" sz="2400" u="none" strike="noStrike" dirty="0" err="1">
                <a:solidFill>
                  <a:srgbClr val="53575E"/>
                </a:solidFill>
                <a:latin typeface="Lato Light"/>
                <a:ea typeface="Lato Light"/>
                <a:cs typeface="Lato Light"/>
                <a:sym typeface="Lato Light"/>
              </a:rPr>
              <a:t>punktów</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podziel</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nim ze </a:t>
            </a:r>
            <a:r>
              <a:rPr lang="en-US" sz="2400" u="none" strike="noStrike" dirty="0" err="1">
                <a:solidFill>
                  <a:srgbClr val="53575E"/>
                </a:solidFill>
                <a:latin typeface="Lato Light"/>
                <a:ea typeface="Lato Light"/>
                <a:cs typeface="Lato Light"/>
                <a:sym typeface="Lato Light"/>
              </a:rPr>
              <a:t>swoimi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uczniami</a:t>
            </a:r>
            <a:r>
              <a:rPr lang="en-US" sz="2400" u="none" strike="noStrike" dirty="0">
                <a:solidFill>
                  <a:srgbClr val="53575E"/>
                </a:solidFill>
                <a:latin typeface="Lato Light"/>
                <a:ea typeface="Lato Light"/>
                <a:cs typeface="Lato Light"/>
                <a:sym typeface="Lato Light"/>
              </a:rPr>
              <a:t>.</a:t>
            </a:r>
          </a:p>
        </p:txBody>
      </p:sp>
      <p:sp>
        <p:nvSpPr>
          <p:cNvPr id="17" name="TextBox 17"/>
          <p:cNvSpPr txBox="1"/>
          <p:nvPr/>
        </p:nvSpPr>
        <p:spPr>
          <a:xfrm>
            <a:off x="1027269" y="5604015"/>
            <a:ext cx="7421690" cy="3758565"/>
          </a:xfrm>
          <a:prstGeom prst="rect">
            <a:avLst/>
          </a:prstGeom>
        </p:spPr>
        <p:txBody>
          <a:bodyPr lIns="0" tIns="0" rIns="0" bIns="0" rtlCol="0" anchor="t">
            <a:spAutoFit/>
          </a:bodyPr>
          <a:lstStyle/>
          <a:p>
            <a:pPr marL="434340" lvl="1" indent="-217170" algn="l">
              <a:lnSpc>
                <a:spcPts val="3359"/>
              </a:lnSpc>
              <a:spcBef>
                <a:spcPct val="0"/>
              </a:spcBef>
              <a:buAutoNum type="arabicPeriod"/>
            </a:pPr>
            <a:r>
              <a:rPr lang="en-US" sz="2400" u="none" strike="noStrike" dirty="0">
                <a:solidFill>
                  <a:srgbClr val="53575E"/>
                </a:solidFill>
                <a:latin typeface="Lato Light"/>
                <a:ea typeface="Lato Light"/>
                <a:cs typeface="Lato Light"/>
                <a:sym typeface="Lato Light"/>
              </a:rPr>
              <a:t>„</a:t>
            </a:r>
            <a:r>
              <a:rPr lang="en-US" sz="2400" u="none" strike="noStrike" dirty="0" err="1">
                <a:solidFill>
                  <a:srgbClr val="53575E"/>
                </a:solidFill>
                <a:latin typeface="Lato Light"/>
                <a:ea typeface="Lato Light"/>
                <a:cs typeface="Lato Light"/>
                <a:sym typeface="Lato Light"/>
              </a:rPr>
              <a:t>Wykorzystujemy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inteligencję</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szybciej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uzyskiwać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informacje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zwrotne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temat</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rysunków</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technicznych</a:t>
            </a:r>
            <a:r>
              <a:rPr lang="en-US" sz="2400" u="none" strike="noStrike" dirty="0">
                <a:solidFill>
                  <a:srgbClr val="53575E"/>
                </a:solidFill>
                <a:latin typeface="Lato Light"/>
                <a:ea typeface="Lato Light"/>
                <a:cs typeface="Lato Light"/>
                <a:sym typeface="Lato Light"/>
              </a:rPr>
              <a:t>”.</a:t>
            </a:r>
          </a:p>
          <a:p>
            <a:pPr marL="434340" lvl="1" indent="-217170" algn="l">
              <a:lnSpc>
                <a:spcPts val="3359"/>
              </a:lnSpc>
              <a:spcBef>
                <a:spcPct val="0"/>
              </a:spcBef>
              <a:buAutoNum type="arabicPeriod"/>
            </a:pPr>
            <a:r>
              <a:rPr lang="en-US" sz="2400" u="none" strike="noStrike" dirty="0">
                <a:solidFill>
                  <a:srgbClr val="53575E"/>
                </a:solidFill>
                <a:latin typeface="Lato Light"/>
                <a:ea typeface="Lato Light"/>
                <a:cs typeface="Lato Light"/>
                <a:sym typeface="Lato Light"/>
              </a:rPr>
              <a:t>„Ja (</a:t>
            </a:r>
            <a:r>
              <a:rPr lang="en-US" sz="2400" u="none" strike="noStrike" dirty="0" err="1">
                <a:solidFill>
                  <a:srgbClr val="53575E"/>
                </a:solidFill>
                <a:latin typeface="Lato Light"/>
                <a:ea typeface="Lato Light"/>
                <a:cs typeface="Lato Light"/>
                <a:sym typeface="Lato Light"/>
              </a:rPr>
              <a:t>trener</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sprawdzam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wszystkie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sugestie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zanim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staną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one </a:t>
            </a:r>
            <a:r>
              <a:rPr lang="en-US" sz="2400" u="none" strike="noStrike" dirty="0" err="1">
                <a:solidFill>
                  <a:srgbClr val="53575E"/>
                </a:solidFill>
                <a:latin typeface="Lato Light"/>
                <a:ea typeface="Lato Light"/>
                <a:cs typeface="Lato Light"/>
                <a:sym typeface="Lato Light"/>
              </a:rPr>
              <a:t>twoją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ostateczną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oceną</a:t>
            </a:r>
            <a:r>
              <a:rPr lang="en-US" sz="2400" u="none" strike="noStrike" dirty="0">
                <a:solidFill>
                  <a:srgbClr val="53575E"/>
                </a:solidFill>
                <a:latin typeface="Lato Light"/>
                <a:ea typeface="Lato Light"/>
                <a:cs typeface="Lato Light"/>
                <a:sym typeface="Lato Light"/>
              </a:rPr>
              <a:t>”.</a:t>
            </a:r>
          </a:p>
          <a:p>
            <a:pPr marL="434340" lvl="1" indent="-217170" algn="l">
              <a:lnSpc>
                <a:spcPts val="3359"/>
              </a:lnSpc>
              <a:spcBef>
                <a:spcPct val="0"/>
              </a:spcBef>
              <a:buAutoNum type="arabicPeriod"/>
            </a:pPr>
            <a:r>
              <a:rPr lang="en-US" sz="2400" u="none" strike="noStrike" dirty="0">
                <a:solidFill>
                  <a:srgbClr val="53575E"/>
                </a:solidFill>
                <a:latin typeface="Lato Light"/>
                <a:ea typeface="Lato Light"/>
                <a:cs typeface="Lato Light"/>
                <a:sym typeface="Lato Light"/>
              </a:rPr>
              <a:t>„</a:t>
            </a:r>
            <a:r>
              <a:rPr lang="en-US" sz="2400" u="none" strike="noStrike" dirty="0" err="1">
                <a:solidFill>
                  <a:srgbClr val="53575E"/>
                </a:solidFill>
                <a:latin typeface="Lato Light"/>
                <a:ea typeface="Lato Light"/>
                <a:cs typeface="Lato Light"/>
                <a:sym typeface="Lato Light"/>
              </a:rPr>
              <a:t>Jeśli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uważasz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że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informacja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zwrotna</a:t>
            </a:r>
            <a:r>
              <a:rPr lang="en-US" sz="2400" u="none" strike="noStrike" dirty="0">
                <a:solidFill>
                  <a:srgbClr val="53575E"/>
                </a:solidFill>
                <a:latin typeface="Lato Light"/>
                <a:ea typeface="Lato Light"/>
                <a:cs typeface="Lato Light"/>
                <a:sym typeface="Lato Light"/>
              </a:rPr>
              <a:t> od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jest </a:t>
            </a:r>
            <a:r>
              <a:rPr lang="en-US" sz="2400" u="none" strike="noStrike" dirty="0" err="1">
                <a:solidFill>
                  <a:srgbClr val="53575E"/>
                </a:solidFill>
                <a:latin typeface="Lato Light"/>
                <a:ea typeface="Lato Light"/>
                <a:cs typeface="Lato Light"/>
                <a:sym typeface="Lato Light"/>
              </a:rPr>
              <a:t>nieprawidłowa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możemy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spotkać</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ją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wspólnie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przeanalizować</a:t>
            </a:r>
            <a:r>
              <a:rPr lang="en-US" sz="2400" u="none" strike="noStrike" dirty="0">
                <a:solidFill>
                  <a:srgbClr val="53575E"/>
                </a:solidFill>
                <a:latin typeface="Lato Light"/>
                <a:ea typeface="Lato Light"/>
                <a:cs typeface="Lato Light"/>
                <a:sym typeface="Lato Light"/>
              </a:rPr>
              <a:t>”.</a:t>
            </a:r>
          </a:p>
        </p:txBody>
      </p:sp>
      <p:sp>
        <p:nvSpPr>
          <p:cNvPr id="18" name="TextBox 18"/>
          <p:cNvSpPr txBox="1"/>
          <p:nvPr/>
        </p:nvSpPr>
        <p:spPr>
          <a:xfrm>
            <a:off x="10476978" y="3925186"/>
            <a:ext cx="6782322" cy="10858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a:solidFill>
                  <a:srgbClr val="53575E"/>
                </a:solidFill>
                <a:latin typeface="Lato Light"/>
                <a:ea typeface="Lato Light"/>
                <a:cs typeface="Lato Light"/>
                <a:sym typeface="Lato Light"/>
              </a:rPr>
              <a:t>W </a:t>
            </a:r>
            <a:r>
              <a:rPr lang="en-US" sz="2400" u="none" strike="noStrike" dirty="0" err="1">
                <a:solidFill>
                  <a:srgbClr val="53575E"/>
                </a:solidFill>
                <a:latin typeface="Lato Light"/>
                <a:ea typeface="Lato Light"/>
                <a:cs typeface="Lato Light"/>
                <a:sym typeface="Lato Light"/>
              </a:rPr>
              <a:t>jaki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sposób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obecność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dokumentu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zmienia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atmosferę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klasy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przekształcając</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ją</a:t>
            </a:r>
            <a:r>
              <a:rPr lang="en-US" sz="2400" u="none" strike="noStrike" dirty="0">
                <a:solidFill>
                  <a:srgbClr val="53575E"/>
                </a:solidFill>
                <a:latin typeface="Lato Light"/>
                <a:ea typeface="Lato Light"/>
                <a:cs typeface="Lato Light"/>
                <a:sym typeface="Lato Light"/>
              </a:rPr>
              <a:t> ze </a:t>
            </a:r>
            <a:r>
              <a:rPr lang="en-US" sz="2400" u="none" strike="noStrike" dirty="0" err="1">
                <a:solidFill>
                  <a:srgbClr val="53575E"/>
                </a:solidFill>
                <a:latin typeface="Lato Light"/>
                <a:ea typeface="Lato Light"/>
                <a:cs typeface="Lato Light"/>
                <a:sym typeface="Lato Light"/>
              </a:rPr>
              <a:t>środowiska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nadzoru</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środowisko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wsparcia</a:t>
            </a:r>
            <a:r>
              <a:rPr lang="en-US" sz="2400" u="none" strike="noStrike"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88"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SCENARIUSZ NAUKI</a:t>
            </a:r>
          </a:p>
        </p:txBody>
      </p:sp>
      <p:grpSp>
        <p:nvGrpSpPr>
          <p:cNvPr id="5" name="Group 5"/>
          <p:cNvGrpSpPr/>
          <p:nvPr/>
        </p:nvGrpSpPr>
        <p:grpSpPr>
          <a:xfrm>
            <a:off x="435254" y="3953266"/>
            <a:ext cx="13279307" cy="724662"/>
            <a:chOff x="0" y="0"/>
            <a:chExt cx="17705743" cy="966216"/>
          </a:xfrm>
        </p:grpSpPr>
        <p:sp>
          <p:nvSpPr>
            <p:cNvPr id="6" name="Freeform 6"/>
            <p:cNvSpPr/>
            <p:nvPr/>
          </p:nvSpPr>
          <p:spPr>
            <a:xfrm>
              <a:off x="0" y="0"/>
              <a:ext cx="17705741" cy="966209"/>
            </a:xfrm>
            <a:custGeom>
              <a:avLst/>
              <a:gdLst/>
              <a:ahLst/>
              <a:cxnLst/>
              <a:rect l="l" t="t" r="r" b="b"/>
              <a:pathLst>
                <a:path w="17705741" h="966209">
                  <a:moveTo>
                    <a:pt x="0" y="0"/>
                  </a:moveTo>
                  <a:lnTo>
                    <a:pt x="17705741" y="0"/>
                  </a:lnTo>
                  <a:lnTo>
                    <a:pt x="17705741" y="966209"/>
                  </a:lnTo>
                  <a:lnTo>
                    <a:pt x="0" y="966209"/>
                  </a:lnTo>
                  <a:close/>
                </a:path>
              </a:pathLst>
            </a:custGeom>
            <a:blipFill>
              <a:blip r:embed="rId5">
                <a:alphaModFix amt="0"/>
              </a:blip>
              <a:stretch>
                <a:fillRect t="-335730" b="-278394"/>
              </a:stretch>
            </a:blipFill>
          </p:spPr>
          <p:txBody>
            <a:bodyPr/>
            <a:lstStyle/>
            <a:p>
              <a:endParaRPr lang="es-ES"/>
            </a:p>
          </p:txBody>
        </p:sp>
        <p:sp>
          <p:nvSpPr>
            <p:cNvPr id="7" name="TextBox 7"/>
            <p:cNvSpPr txBox="1"/>
            <p:nvPr/>
          </p:nvSpPr>
          <p:spPr>
            <a:xfrm>
              <a:off x="0" y="-9525"/>
              <a:ext cx="17705743" cy="975741"/>
            </a:xfrm>
            <a:prstGeom prst="rect">
              <a:avLst/>
            </a:prstGeom>
          </p:spPr>
          <p:txBody>
            <a:bodyPr lIns="0" tIns="0" rIns="0" bIns="0" rtlCol="0" anchor="ctr"/>
            <a:lstStyle/>
            <a:p>
              <a:pPr marL="0" lvl="0" indent="0" algn="l">
                <a:lnSpc>
                  <a:spcPts val="3600"/>
                </a:lnSpc>
                <a:spcBef>
                  <a:spcPct val="0"/>
                </a:spcBef>
              </a:pPr>
              <a:endParaRPr/>
            </a:p>
          </p:txBody>
        </p:sp>
      </p:grpSp>
      <p:sp>
        <p:nvSpPr>
          <p:cNvPr id="8" name="TextBox 8"/>
          <p:cNvSpPr txBox="1"/>
          <p:nvPr/>
        </p:nvSpPr>
        <p:spPr>
          <a:xfrm>
            <a:off x="1028700" y="2375170"/>
            <a:ext cx="16230600" cy="68770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Scenariusz</a:t>
            </a:r>
            <a:r>
              <a:rPr lang="en-US" sz="2400" u="none" strike="noStrike" dirty="0">
                <a:solidFill>
                  <a:srgbClr val="53575E"/>
                </a:solidFill>
                <a:latin typeface="Lato Light"/>
                <a:ea typeface="Lato Light"/>
                <a:cs typeface="Lato Light"/>
                <a:sym typeface="Lato Light"/>
              </a:rPr>
              <a:t> ten </a:t>
            </a:r>
            <a:r>
              <a:rPr lang="en-US" sz="2400" u="none" strike="noStrike" dirty="0" err="1">
                <a:solidFill>
                  <a:srgbClr val="53575E"/>
                </a:solidFill>
                <a:latin typeface="Lato Light"/>
                <a:ea typeface="Lato Light"/>
                <a:cs typeface="Lato Light"/>
                <a:sym typeface="Lato Light"/>
              </a:rPr>
              <a:t>został</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zaprojektowany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tak</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umieścić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Cię</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realistycznej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sytuacji</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której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będziesz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musiał</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zastosować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zasady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przejrzystości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uczciwości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skoncentrowanej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człowieku</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err="1">
                <a:solidFill>
                  <a:srgbClr val="53575E"/>
                </a:solidFill>
                <a:latin typeface="Lato Bold"/>
                <a:ea typeface="Lato Bold"/>
                <a:cs typeface="Lato Bold"/>
                <a:sym typeface="Lato Bold"/>
              </a:rPr>
              <a:t>Scenariusz</a:t>
            </a:r>
            <a:r>
              <a:rPr lang="en-US" sz="2400" b="1" u="none" strike="noStrike" dirty="0">
                <a:solidFill>
                  <a:srgbClr val="53575E"/>
                </a:solidFill>
                <a:latin typeface="Lato Bold"/>
                <a:ea typeface="Lato Bold"/>
                <a:cs typeface="Lato Bold"/>
                <a:sym typeface="Lato Bold"/>
              </a:rPr>
              <a:t> 1: </a:t>
            </a:r>
            <a:r>
              <a:rPr lang="en-US" sz="2400" b="1" u="none" strike="noStrike" dirty="0" err="1">
                <a:solidFill>
                  <a:srgbClr val="53575E"/>
                </a:solidFill>
                <a:latin typeface="Lato Bold"/>
                <a:ea typeface="Lato Bold"/>
                <a:cs typeface="Lato Bold"/>
                <a:sym typeface="Lato Bold"/>
              </a:rPr>
              <a:t>Filtr</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wyboru</a:t>
            </a:r>
            <a:r>
              <a:rPr lang="en-US" sz="2400" b="1" u="none" strike="noStrike" dirty="0">
                <a:solidFill>
                  <a:srgbClr val="53575E"/>
                </a:solidFill>
                <a:latin typeface="Lato Bold"/>
                <a:ea typeface="Lato Bold"/>
                <a:cs typeface="Lato Bold"/>
                <a:sym typeface="Lato Bold"/>
              </a:rPr>
              <a:t> CV </a:t>
            </a:r>
            <a:r>
              <a:rPr lang="en-US" sz="2400" b="1" u="none" strike="noStrike" dirty="0" err="1">
                <a:solidFill>
                  <a:srgbClr val="53575E"/>
                </a:solidFill>
                <a:latin typeface="Lato Bold"/>
                <a:ea typeface="Lato Bold"/>
                <a:cs typeface="Lato Bold"/>
                <a:sym typeface="Lato Bold"/>
              </a:rPr>
              <a:t>oparty</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na</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stronniczych</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kryteriach</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skupiając</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się</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na</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bezstronności</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i</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przejrzystości</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endParaRPr lang="en-US" sz="2400" b="1" u="none" strike="noStrike" dirty="0">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dirty="0" err="1">
                <a:solidFill>
                  <a:srgbClr val="53575E"/>
                </a:solidFill>
                <a:latin typeface="Lato Bold"/>
                <a:ea typeface="Lato Bold"/>
                <a:cs typeface="Lato Bold"/>
                <a:sym typeface="Lato Bold"/>
              </a:rPr>
              <a:t>Sytuacja</a:t>
            </a:r>
            <a:r>
              <a:rPr lang="en-US" sz="2400" b="1" u="none" strike="noStrike" dirty="0">
                <a:solidFill>
                  <a:srgbClr val="53575E"/>
                </a:solidFill>
                <a:latin typeface="Lato Bold"/>
                <a:ea typeface="Lato Bold"/>
                <a:cs typeface="Lato Bold"/>
                <a:sym typeface="Lato Bold"/>
              </a:rPr>
              <a:t>: </a:t>
            </a:r>
          </a:p>
          <a:p>
            <a:pPr marL="0" lvl="0" indent="0" algn="l">
              <a:lnSpc>
                <a:spcPts val="2880"/>
              </a:lnSpc>
              <a:spcBef>
                <a:spcPct val="0"/>
              </a:spcBef>
            </a:pPr>
            <a:r>
              <a:rPr lang="en-US" sz="2400" u="none" strike="noStrike" dirty="0">
                <a:solidFill>
                  <a:srgbClr val="53575E"/>
                </a:solidFill>
                <a:latin typeface="Lato Light"/>
                <a:ea typeface="Lato Light"/>
                <a:cs typeface="Lato Light"/>
                <a:sym typeface="Lato Light"/>
              </a:rPr>
              <a:t>Jako </a:t>
            </a:r>
            <a:r>
              <a:rPr lang="en-US" sz="2400" u="none" strike="noStrike" dirty="0" err="1">
                <a:solidFill>
                  <a:srgbClr val="53575E"/>
                </a:solidFill>
                <a:latin typeface="Lato Light"/>
                <a:ea typeface="Lato Light"/>
                <a:cs typeface="Lato Light"/>
                <a:sym typeface="Lato Light"/>
              </a:rPr>
              <a:t>trener</a:t>
            </a:r>
            <a:r>
              <a:rPr lang="en-US" sz="2400" u="none" strike="noStrike" dirty="0">
                <a:solidFill>
                  <a:srgbClr val="53575E"/>
                </a:solidFill>
                <a:latin typeface="Lato Light"/>
                <a:ea typeface="Lato Light"/>
                <a:cs typeface="Lato Light"/>
                <a:sym typeface="Lato Light"/>
              </a:rPr>
              <a:t> CVET </a:t>
            </a:r>
            <a:r>
              <a:rPr lang="en-US" sz="2400" u="none" strike="noStrike" dirty="0" err="1">
                <a:solidFill>
                  <a:srgbClr val="53575E"/>
                </a:solidFill>
                <a:latin typeface="Lato Light"/>
                <a:ea typeface="Lato Light"/>
                <a:cs typeface="Lato Light"/>
                <a:sym typeface="Lato Light"/>
              </a:rPr>
              <a:t>koordynujesz</a:t>
            </a:r>
            <a:r>
              <a:rPr lang="en-US" sz="2400" u="none" strike="noStrike" dirty="0">
                <a:solidFill>
                  <a:srgbClr val="53575E"/>
                </a:solidFill>
                <a:latin typeface="Lato Light"/>
                <a:ea typeface="Lato Light"/>
                <a:cs typeface="Lato Light"/>
                <a:sym typeface="Lato Light"/>
              </a:rPr>
              <a:t> program </a:t>
            </a:r>
            <a:r>
              <a:rPr lang="en-US" sz="2400" u="none" strike="noStrike" dirty="0" err="1">
                <a:solidFill>
                  <a:srgbClr val="53575E"/>
                </a:solidFill>
                <a:latin typeface="Lato Light"/>
                <a:ea typeface="Lato Light"/>
                <a:cs typeface="Lato Light"/>
                <a:sym typeface="Lato Light"/>
              </a:rPr>
              <a:t>stażowy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dla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techników</a:t>
            </a:r>
            <a:r>
              <a:rPr lang="en-US" sz="2400" u="none" strike="noStrike" dirty="0">
                <a:solidFill>
                  <a:srgbClr val="53575E"/>
                </a:solidFill>
                <a:latin typeface="Lato Light"/>
                <a:ea typeface="Lato Light"/>
                <a:cs typeface="Lato Light"/>
                <a:sym typeface="Lato Light"/>
              </a:rPr>
              <a:t> IT. </a:t>
            </a:r>
            <a:r>
              <a:rPr lang="en-US" sz="2400" u="none" strike="noStrike" dirty="0" err="1">
                <a:solidFill>
                  <a:srgbClr val="53575E"/>
                </a:solidFill>
                <a:latin typeface="Lato Light"/>
                <a:ea typeface="Lato Light"/>
                <a:cs typeface="Lato Light"/>
                <a:sym typeface="Lato Light"/>
              </a:rPr>
              <a:t>Decydujesz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użycie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nowego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selekcji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opartego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połączyć</a:t>
            </a:r>
            <a:r>
              <a:rPr lang="en-US" sz="2400" u="none" strike="noStrike" dirty="0">
                <a:solidFill>
                  <a:srgbClr val="53575E"/>
                </a:solidFill>
                <a:latin typeface="Lato Light"/>
                <a:ea typeface="Lato Light"/>
                <a:cs typeface="Lato Light"/>
                <a:sym typeface="Lato Light"/>
              </a:rPr>
              <a:t> 50 </a:t>
            </a:r>
            <a:r>
              <a:rPr lang="en-US" sz="2400" u="none" strike="noStrike" dirty="0" err="1">
                <a:solidFill>
                  <a:srgbClr val="53575E"/>
                </a:solidFill>
                <a:latin typeface="Lato Light"/>
                <a:ea typeface="Lato Light"/>
                <a:cs typeface="Lato Light"/>
                <a:sym typeface="Lato Light"/>
              </a:rPr>
              <a:t>studentów</a:t>
            </a:r>
            <a:r>
              <a:rPr lang="en-US" sz="2400" u="none" strike="noStrike" dirty="0">
                <a:solidFill>
                  <a:srgbClr val="53575E"/>
                </a:solidFill>
                <a:latin typeface="Lato Light"/>
                <a:ea typeface="Lato Light"/>
                <a:cs typeface="Lato Light"/>
                <a:sym typeface="Lato Light"/>
              </a:rPr>
              <a:t> z 15 </a:t>
            </a:r>
            <a:r>
              <a:rPr lang="en-US" sz="2400" u="none" strike="noStrike" dirty="0" err="1">
                <a:solidFill>
                  <a:srgbClr val="53575E"/>
                </a:solidFill>
                <a:latin typeface="Lato Light"/>
                <a:ea typeface="Lato Light"/>
                <a:cs typeface="Lato Light"/>
                <a:sym typeface="Lato Light"/>
              </a:rPr>
              <a:t>lokalnymi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firmami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partnerskimi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podstawie</a:t>
            </a:r>
            <a:r>
              <a:rPr lang="en-US" sz="2400" u="none" strike="noStrike" dirty="0">
                <a:solidFill>
                  <a:srgbClr val="53575E"/>
                </a:solidFill>
                <a:latin typeface="Lato Light"/>
                <a:ea typeface="Lato Light"/>
                <a:cs typeface="Lato Light"/>
                <a:sym typeface="Lato Light"/>
              </a:rPr>
              <a:t> ich portfolio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CV. Po </a:t>
            </a:r>
            <a:r>
              <a:rPr lang="en-US" sz="2400" u="none" strike="noStrike" dirty="0" err="1">
                <a:solidFill>
                  <a:srgbClr val="53575E"/>
                </a:solidFill>
                <a:latin typeface="Lato Light"/>
                <a:ea typeface="Lato Light"/>
                <a:cs typeface="Lato Light"/>
                <a:sym typeface="Lato Light"/>
              </a:rPr>
              <a:t>użyciu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zauważasz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że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rekomendowało</a:t>
            </a:r>
            <a:r>
              <a:rPr lang="en-US" sz="2400" u="none" strike="noStrike" dirty="0">
                <a:solidFill>
                  <a:srgbClr val="53575E"/>
                </a:solidFill>
                <a:latin typeface="Lato Light"/>
                <a:ea typeface="Lato Light"/>
                <a:cs typeface="Lato Light"/>
                <a:sym typeface="Lato Light"/>
              </a:rPr>
              <a:t> ono </a:t>
            </a:r>
            <a:r>
              <a:rPr lang="en-US" sz="2400" u="none" strike="noStrike" dirty="0" err="1">
                <a:solidFill>
                  <a:srgbClr val="53575E"/>
                </a:solidFill>
                <a:latin typeface="Lato Light"/>
                <a:ea typeface="Lato Light"/>
                <a:cs typeface="Lato Light"/>
                <a:sym typeface="Lato Light"/>
              </a:rPr>
              <a:t>głównie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studentów</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płci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męskiej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dużym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firmom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technologicznym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podczas</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gdy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studentki</a:t>
            </a:r>
            <a:r>
              <a:rPr lang="en-US" sz="2400" u="none" strike="noStrike" dirty="0">
                <a:solidFill>
                  <a:srgbClr val="53575E"/>
                </a:solidFill>
                <a:latin typeface="Lato Light"/>
                <a:ea typeface="Lato Light"/>
                <a:cs typeface="Lato Light"/>
                <a:sym typeface="Lato Light"/>
              </a:rPr>
              <a:t> o </a:t>
            </a:r>
            <a:r>
              <a:rPr lang="en-US" sz="2400" u="none" strike="noStrike" dirty="0" err="1">
                <a:solidFill>
                  <a:srgbClr val="53575E"/>
                </a:solidFill>
                <a:latin typeface="Lato Light"/>
                <a:ea typeface="Lato Light"/>
                <a:cs typeface="Lato Light"/>
                <a:sym typeface="Lato Light"/>
              </a:rPr>
              <a:t>podobnych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wyższych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kwalifikacjach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były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przydzielane</a:t>
            </a:r>
            <a:r>
              <a:rPr lang="en-US" sz="2400" u="none" strike="noStrike" dirty="0">
                <a:solidFill>
                  <a:srgbClr val="53575E"/>
                </a:solidFill>
                <a:latin typeface="Lato Light"/>
                <a:ea typeface="Lato Light"/>
                <a:cs typeface="Lato Light"/>
                <a:sym typeface="Lato Light"/>
              </a:rPr>
              <a:t> do </a:t>
            </a:r>
            <a:r>
              <a:rPr lang="en-US" sz="2400" u="none" strike="noStrike" dirty="0" err="1">
                <a:solidFill>
                  <a:srgbClr val="53575E"/>
                </a:solidFill>
                <a:latin typeface="Lato Light"/>
                <a:ea typeface="Lato Light"/>
                <a:cs typeface="Lato Light"/>
                <a:sym typeface="Lato Light"/>
              </a:rPr>
              <a:t>stanowisk</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administracyjnych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niższego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szczebla</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err="1">
                <a:solidFill>
                  <a:srgbClr val="53575E"/>
                </a:solidFill>
                <a:latin typeface="Lato Bold"/>
                <a:ea typeface="Lato Bold"/>
                <a:cs typeface="Lato Bold"/>
                <a:sym typeface="Lato Bold"/>
              </a:rPr>
              <a:t>Zadanie</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Uczestnicy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proszeni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są</a:t>
            </a:r>
            <a:r>
              <a:rPr lang="en-US" sz="2400" u="none" strike="noStrike" dirty="0">
                <a:solidFill>
                  <a:srgbClr val="53575E"/>
                </a:solidFill>
                <a:latin typeface="Lato Light"/>
                <a:ea typeface="Lato Light"/>
                <a:cs typeface="Lato Light"/>
                <a:sym typeface="Lato Light"/>
              </a:rPr>
              <a:t> o </a:t>
            </a:r>
            <a:r>
              <a:rPr lang="en-US" sz="2400" u="none" strike="noStrike" dirty="0" err="1">
                <a:solidFill>
                  <a:srgbClr val="53575E"/>
                </a:solidFill>
                <a:latin typeface="Lato Light"/>
                <a:ea typeface="Lato Light"/>
                <a:cs typeface="Lato Light"/>
                <a:sym typeface="Lato Light"/>
              </a:rPr>
              <a:t>zbadanie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czarnej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skrzynki</a:t>
            </a:r>
            <a:r>
              <a:rPr lang="en-US" sz="2400" u="none" strike="noStrike" dirty="0">
                <a:solidFill>
                  <a:srgbClr val="53575E"/>
                </a:solidFill>
                <a:latin typeface="Lato Light"/>
                <a:ea typeface="Lato Light"/>
                <a:cs typeface="Lato Light"/>
                <a:sym typeface="Lato Light"/>
              </a:rPr>
              <a:t>”. Jak </a:t>
            </a:r>
            <a:r>
              <a:rPr lang="en-US" sz="2400" u="none" strike="noStrike" dirty="0" err="1">
                <a:solidFill>
                  <a:srgbClr val="53575E"/>
                </a:solidFill>
                <a:latin typeface="Lato Light"/>
                <a:ea typeface="Lato Light"/>
                <a:cs typeface="Lato Light"/>
                <a:sym typeface="Lato Light"/>
              </a:rPr>
              <a:t>wyjaśnisz</a:t>
            </a:r>
            <a:r>
              <a:rPr lang="en-US" sz="2400" u="none" strike="noStrike" dirty="0">
                <a:solidFill>
                  <a:srgbClr val="53575E"/>
                </a:solidFill>
                <a:latin typeface="Lato Light"/>
                <a:ea typeface="Lato Light"/>
                <a:cs typeface="Lato Light"/>
                <a:sym typeface="Lato Light"/>
              </a:rPr>
              <a:t> ten </a:t>
            </a:r>
            <a:r>
              <a:rPr lang="en-US" sz="2400" u="none" strike="noStrike" dirty="0" err="1">
                <a:solidFill>
                  <a:srgbClr val="53575E"/>
                </a:solidFill>
                <a:latin typeface="Lato Light"/>
                <a:ea typeface="Lato Light"/>
                <a:cs typeface="Lato Light"/>
                <a:sym typeface="Lato Light"/>
              </a:rPr>
              <a:t>wynik</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uczniom</a:t>
            </a:r>
            <a:r>
              <a:rPr lang="en-US" sz="2400" u="none" strike="noStrike" dirty="0">
                <a:solidFill>
                  <a:srgbClr val="53575E"/>
                </a:solidFill>
                <a:latin typeface="Lato Light"/>
                <a:ea typeface="Lato Light"/>
                <a:cs typeface="Lato Light"/>
                <a:sym typeface="Lato Light"/>
              </a:rPr>
              <a:t>? Jakie </a:t>
            </a:r>
            <a:r>
              <a:rPr lang="en-US" sz="2400" u="none" strike="noStrike" dirty="0" err="1">
                <a:solidFill>
                  <a:srgbClr val="53575E"/>
                </a:solidFill>
                <a:latin typeface="Lato Light"/>
                <a:ea typeface="Lato Light"/>
                <a:cs typeface="Lato Light"/>
                <a:sym typeface="Lato Light"/>
              </a:rPr>
              <a:t>środki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należy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podjąć</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zweryfikować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zidentyfikować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potencjalne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błędy</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danych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historycznych</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err="1">
                <a:solidFill>
                  <a:srgbClr val="53575E"/>
                </a:solidFill>
                <a:latin typeface="Lato Bold"/>
                <a:ea typeface="Lato Bold"/>
                <a:cs typeface="Lato Bold"/>
                <a:sym typeface="Lato Bold"/>
              </a:rPr>
              <a:t>Rozwiązanie</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skoncentrowane</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na</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człowieku</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Uczestnicy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jak </a:t>
            </a:r>
            <a:r>
              <a:rPr lang="en-US" sz="2400" u="none" strike="noStrike" dirty="0" err="1">
                <a:solidFill>
                  <a:srgbClr val="53575E"/>
                </a:solidFill>
                <a:latin typeface="Lato Light"/>
                <a:ea typeface="Lato Light"/>
                <a:cs typeface="Lato Light"/>
                <a:sym typeface="Lato Light"/>
              </a:rPr>
              <a:t>obchodzić</a:t>
            </a:r>
            <a:r>
              <a:rPr lang="en-US" sz="2400" u="none" strike="noStrike" dirty="0">
                <a:solidFill>
                  <a:srgbClr val="53575E"/>
                </a:solidFill>
                <a:latin typeface="Lato Light"/>
                <a:ea typeface="Lato Light"/>
                <a:cs typeface="Lato Light"/>
                <a:sym typeface="Lato Light"/>
              </a:rPr>
              <a:t> system, </a:t>
            </a:r>
            <a:r>
              <a:rPr lang="en-US" sz="2400" u="none" strike="noStrike" dirty="0" err="1">
                <a:solidFill>
                  <a:srgbClr val="53575E"/>
                </a:solidFill>
                <a:latin typeface="Lato Light"/>
                <a:ea typeface="Lato Light"/>
                <a:cs typeface="Lato Light"/>
                <a:sym typeface="Lato Light"/>
              </a:rPr>
              <a:t>wdrażać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ręczny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proces</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przeglądu</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połączeniu</a:t>
            </a:r>
            <a:r>
              <a:rPr lang="en-US" sz="2400" u="none" strike="noStrike" dirty="0">
                <a:solidFill>
                  <a:srgbClr val="53575E"/>
                </a:solidFill>
                <a:latin typeface="Lato Light"/>
                <a:ea typeface="Lato Light"/>
                <a:cs typeface="Lato Light"/>
                <a:sym typeface="Lato Light"/>
              </a:rPr>
              <a:t> ze </a:t>
            </a:r>
            <a:r>
              <a:rPr lang="en-US" sz="2400" u="none" strike="noStrike" dirty="0" err="1">
                <a:solidFill>
                  <a:srgbClr val="53575E"/>
                </a:solidFill>
                <a:latin typeface="Lato Light"/>
                <a:ea typeface="Lato Light"/>
                <a:cs typeface="Lato Light"/>
                <a:sym typeface="Lato Light"/>
              </a:rPr>
              <a:t>sztuczną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oraz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domagać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przejrzystości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danych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używanych</a:t>
            </a:r>
            <a:r>
              <a:rPr lang="en-US" sz="2400" u="none" strike="noStrike" dirty="0">
                <a:solidFill>
                  <a:srgbClr val="53575E"/>
                </a:solidFill>
                <a:latin typeface="Lato Light"/>
                <a:ea typeface="Lato Light"/>
                <a:cs typeface="Lato Light"/>
                <a:sym typeface="Lato Light"/>
              </a:rPr>
              <a:t> do </a:t>
            </a:r>
            <a:r>
              <a:rPr lang="en-US" sz="2400" u="none" strike="noStrike" dirty="0" err="1">
                <a:solidFill>
                  <a:srgbClr val="53575E"/>
                </a:solidFill>
                <a:latin typeface="Lato Light"/>
                <a:ea typeface="Lato Light"/>
                <a:cs typeface="Lato Light"/>
                <a:sym typeface="Lato Light"/>
              </a:rPr>
              <a:t>szkolenia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oprogramowania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przed</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ponownym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wykorzystaniem</a:t>
            </a:r>
            <a:r>
              <a:rPr lang="en-US" sz="2400" u="none" strike="noStrike"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SCENARIUSZ NAUKI</a:t>
            </a:r>
          </a:p>
        </p:txBody>
      </p:sp>
      <p:sp>
        <p:nvSpPr>
          <p:cNvPr id="5" name="TextBox 5"/>
          <p:cNvSpPr txBox="1"/>
          <p:nvPr/>
        </p:nvSpPr>
        <p:spPr>
          <a:xfrm>
            <a:off x="1028700" y="2340045"/>
            <a:ext cx="16230600" cy="7600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Scenariusz</a:t>
            </a:r>
            <a:r>
              <a:rPr lang="en-US" sz="2400" u="none" strike="noStrike" dirty="0">
                <a:solidFill>
                  <a:srgbClr val="53575E"/>
                </a:solidFill>
                <a:latin typeface="Lato Light"/>
                <a:ea typeface="Lato Light"/>
                <a:cs typeface="Lato Light"/>
                <a:sym typeface="Lato Light"/>
              </a:rPr>
              <a:t> ten </a:t>
            </a:r>
            <a:r>
              <a:rPr lang="en-US" sz="2400" u="none" strike="noStrike" dirty="0" err="1">
                <a:solidFill>
                  <a:srgbClr val="53575E"/>
                </a:solidFill>
                <a:latin typeface="Lato Light"/>
                <a:ea typeface="Lato Light"/>
                <a:cs typeface="Lato Light"/>
                <a:sym typeface="Lato Light"/>
              </a:rPr>
              <a:t>został</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zaprojektowany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tak</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umieścić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Cię</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realistycznej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sytuacji</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której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będziesz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musiał</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zastosować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zasady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przejrzystości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uczciwości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skoncentrowanej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człowieku</a:t>
            </a:r>
            <a:r>
              <a:rPr lang="en-US" sz="2400" u="none" strike="noStrike" dirty="0">
                <a:solidFill>
                  <a:srgbClr val="53575E"/>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53575E"/>
                </a:solidFill>
                <a:latin typeface="Lato Bold"/>
                <a:ea typeface="Lato Bold"/>
                <a:cs typeface="Lato Bold"/>
                <a:sym typeface="Lato Bold"/>
              </a:rPr>
              <a:t>Scenariusz</a:t>
            </a:r>
            <a:r>
              <a:rPr lang="en-US" sz="2400" b="1" u="none" strike="noStrike" dirty="0">
                <a:solidFill>
                  <a:srgbClr val="53575E"/>
                </a:solidFill>
                <a:latin typeface="Lato Bold"/>
                <a:ea typeface="Lato Bold"/>
                <a:cs typeface="Lato Bold"/>
                <a:sym typeface="Lato Bold"/>
              </a:rPr>
              <a:t> 2: </a:t>
            </a:r>
            <a:r>
              <a:rPr lang="en-US" sz="2400" b="1" u="none" strike="noStrike" dirty="0" err="1">
                <a:solidFill>
                  <a:srgbClr val="53575E"/>
                </a:solidFill>
                <a:latin typeface="Lato Bold"/>
                <a:ea typeface="Lato Bold"/>
                <a:cs typeface="Lato Bold"/>
                <a:sym typeface="Lato Bold"/>
              </a:rPr>
              <a:t>Sztywny</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nauczyciel</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sztucznej</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inteligencji</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skupiający</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się</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na</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sztucznej</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inteligencji</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skoncentrowanej</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na</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człowieku</a:t>
            </a:r>
            <a:r>
              <a:rPr lang="en-US" sz="2400" b="1" u="none" strike="noStrike" dirty="0">
                <a:solidFill>
                  <a:srgbClr val="53575E"/>
                </a:solidFill>
                <a:latin typeface="Lato Bold"/>
                <a:ea typeface="Lato Bold"/>
                <a:cs typeface="Lato Bold"/>
                <a:sym typeface="Lato Bold"/>
              </a:rPr>
              <a:t>)</a:t>
            </a:r>
          </a:p>
          <a:p>
            <a:pPr marL="0" lvl="0" indent="0" algn="l">
              <a:lnSpc>
                <a:spcPts val="2879"/>
              </a:lnSpc>
              <a:spcBef>
                <a:spcPct val="0"/>
              </a:spcBef>
            </a:pPr>
            <a:endParaRPr lang="en-US" sz="2400" b="1" u="none" strike="noStrike" dirty="0">
              <a:solidFill>
                <a:srgbClr val="53575E"/>
              </a:solidFill>
              <a:latin typeface="Lato Bold"/>
              <a:ea typeface="Lato Bold"/>
              <a:cs typeface="Lato Bold"/>
              <a:sym typeface="Lato Bold"/>
            </a:endParaRPr>
          </a:p>
          <a:p>
            <a:pPr marL="0" lvl="0" indent="0" algn="l">
              <a:lnSpc>
                <a:spcPts val="2879"/>
              </a:lnSpc>
              <a:spcBef>
                <a:spcPct val="0"/>
              </a:spcBef>
            </a:pPr>
            <a:r>
              <a:rPr lang="en-US" sz="2400" b="1" u="none" strike="noStrike" dirty="0" err="1">
                <a:solidFill>
                  <a:srgbClr val="53575E"/>
                </a:solidFill>
                <a:latin typeface="Lato Bold"/>
                <a:ea typeface="Lato Bold"/>
                <a:cs typeface="Lato Bold"/>
                <a:sym typeface="Lato Bold"/>
              </a:rPr>
              <a:t>Sytuacja</a:t>
            </a:r>
            <a:r>
              <a:rPr lang="en-US" sz="2400" b="1" u="none" strike="noStrike" dirty="0">
                <a:solidFill>
                  <a:srgbClr val="53575E"/>
                </a:solidFill>
                <a:latin typeface="Lato Bold"/>
                <a:ea typeface="Lato Bold"/>
                <a:cs typeface="Lato Bold"/>
                <a:sym typeface="Lato Bold"/>
              </a:rPr>
              <a:t>: </a:t>
            </a:r>
          </a:p>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W </a:t>
            </a:r>
            <a:r>
              <a:rPr lang="en-US" sz="2400" u="none" strike="noStrike" dirty="0" err="1">
                <a:solidFill>
                  <a:srgbClr val="53575E"/>
                </a:solidFill>
                <a:latin typeface="Lato Light"/>
                <a:ea typeface="Lato Light"/>
                <a:cs typeface="Lato Light"/>
                <a:sym typeface="Lato Light"/>
              </a:rPr>
              <a:t>programie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przekwalifikowania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zawodowego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dla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pielęgniarek</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wdrożono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adaptacyjną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platformę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edukacyjną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opartą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pomóc</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studentom</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opanowaniu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anatomii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wykrywa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że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starszy</a:t>
            </a:r>
            <a:r>
              <a:rPr lang="en-US" sz="2400" u="none" strike="noStrike" dirty="0">
                <a:solidFill>
                  <a:srgbClr val="53575E"/>
                </a:solidFill>
                <a:latin typeface="Lato Light"/>
                <a:ea typeface="Lato Light"/>
                <a:cs typeface="Lato Light"/>
                <a:sym typeface="Lato Light"/>
              </a:rPr>
              <a:t> student </a:t>
            </a:r>
            <a:r>
              <a:rPr lang="en-US" sz="2400" u="none" strike="noStrike" dirty="0" err="1">
                <a:solidFill>
                  <a:srgbClr val="53575E"/>
                </a:solidFill>
                <a:latin typeface="Lato Light"/>
                <a:ea typeface="Lato Light"/>
                <a:cs typeface="Lato Light"/>
                <a:sym typeface="Lato Light"/>
              </a:rPr>
              <a:t>potrzebuje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więcej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czasu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udzielenie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odpowiedzi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pytania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automatycznie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klasyfikuje</a:t>
            </a:r>
            <a:r>
              <a:rPr lang="en-US" sz="2400" u="none" strike="noStrike" dirty="0">
                <a:solidFill>
                  <a:srgbClr val="53575E"/>
                </a:solidFill>
                <a:latin typeface="Lato Light"/>
                <a:ea typeface="Lato Light"/>
                <a:cs typeface="Lato Light"/>
                <a:sym typeface="Lato Light"/>
              </a:rPr>
              <a:t> go do </a:t>
            </a:r>
            <a:r>
              <a:rPr lang="en-US" sz="2400" u="none" strike="noStrike" dirty="0" err="1">
                <a:solidFill>
                  <a:srgbClr val="53575E"/>
                </a:solidFill>
                <a:latin typeface="Lato Light"/>
                <a:ea typeface="Lato Light"/>
                <a:cs typeface="Lato Light"/>
                <a:sym typeface="Lato Light"/>
              </a:rPr>
              <a:t>poziomu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wzmocnienia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uniemożliwiając</a:t>
            </a:r>
            <a:r>
              <a:rPr lang="en-US" sz="2400" u="none" strike="noStrike" dirty="0">
                <a:solidFill>
                  <a:srgbClr val="53575E"/>
                </a:solidFill>
                <a:latin typeface="Lato Light"/>
                <a:ea typeface="Lato Light"/>
                <a:cs typeface="Lato Light"/>
                <a:sym typeface="Lato Light"/>
              </a:rPr>
              <a:t> mu </a:t>
            </a:r>
            <a:r>
              <a:rPr lang="en-US" sz="2400" u="none" strike="noStrike" dirty="0" err="1">
                <a:solidFill>
                  <a:srgbClr val="53575E"/>
                </a:solidFill>
                <a:latin typeface="Lato Light"/>
                <a:ea typeface="Lato Light"/>
                <a:cs typeface="Lato Light"/>
                <a:sym typeface="Lato Light"/>
              </a:rPr>
              <a:t>dostęp</a:t>
            </a:r>
            <a:r>
              <a:rPr lang="en-US" sz="2400" u="none" strike="noStrike" dirty="0">
                <a:solidFill>
                  <a:srgbClr val="53575E"/>
                </a:solidFill>
                <a:latin typeface="Lato Light"/>
                <a:ea typeface="Lato Light"/>
                <a:cs typeface="Lato Light"/>
                <a:sym typeface="Lato Light"/>
              </a:rPr>
              <a:t> do </a:t>
            </a:r>
            <a:r>
              <a:rPr lang="en-US" sz="2400" u="none" strike="noStrike" dirty="0" err="1">
                <a:solidFill>
                  <a:srgbClr val="53575E"/>
                </a:solidFill>
                <a:latin typeface="Lato Light"/>
                <a:ea typeface="Lato Light"/>
                <a:cs typeface="Lato Light"/>
                <a:sym typeface="Lato Light"/>
              </a:rPr>
              <a:t>zaawansowanych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modułów</a:t>
            </a:r>
            <a:r>
              <a:rPr lang="en-US" sz="2400" u="none" strike="noStrike" dirty="0">
                <a:solidFill>
                  <a:srgbClr val="53575E"/>
                </a:solidFill>
                <a:latin typeface="Lato Light"/>
                <a:ea typeface="Lato Light"/>
                <a:cs typeface="Lato Light"/>
                <a:sym typeface="Lato Light"/>
              </a:rPr>
              <a:t>. Student </a:t>
            </a:r>
            <a:r>
              <a:rPr lang="en-US" sz="2400" u="none" strike="noStrike" dirty="0" err="1">
                <a:solidFill>
                  <a:srgbClr val="53575E"/>
                </a:solidFill>
                <a:latin typeface="Lato Light"/>
                <a:ea typeface="Lato Light"/>
                <a:cs typeface="Lato Light"/>
                <a:sym typeface="Lato Light"/>
              </a:rPr>
              <a:t>wyraża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frustrację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tłumacząc</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że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rozumie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materiał</a:t>
            </a:r>
            <a:r>
              <a:rPr lang="en-US" sz="2400" u="none" strike="noStrike" dirty="0">
                <a:solidFill>
                  <a:srgbClr val="53575E"/>
                </a:solidFill>
                <a:latin typeface="Lato Light"/>
                <a:ea typeface="Lato Light"/>
                <a:cs typeface="Lato Light"/>
                <a:sym typeface="Lato Light"/>
              </a:rPr>
              <a:t>, ale ma </a:t>
            </a:r>
            <a:r>
              <a:rPr lang="en-US" sz="2400" u="none" strike="noStrike" dirty="0" err="1">
                <a:solidFill>
                  <a:srgbClr val="53575E"/>
                </a:solidFill>
                <a:latin typeface="Lato Light"/>
                <a:ea typeface="Lato Light"/>
                <a:cs typeface="Lato Light"/>
                <a:sym typeface="Lato Light"/>
              </a:rPr>
              <a:t>trudności</a:t>
            </a:r>
            <a:r>
              <a:rPr lang="en-US" sz="2400" u="none" strike="noStrike" dirty="0">
                <a:solidFill>
                  <a:srgbClr val="53575E"/>
                </a:solidFill>
                <a:latin typeface="Lato Light"/>
                <a:ea typeface="Lato Light"/>
                <a:cs typeface="Lato Light"/>
                <a:sym typeface="Lato Light"/>
              </a:rPr>
              <a:t> z </a:t>
            </a:r>
            <a:r>
              <a:rPr lang="en-US" sz="2400" u="none" strike="noStrike" dirty="0" err="1">
                <a:solidFill>
                  <a:srgbClr val="53575E"/>
                </a:solidFill>
                <a:latin typeface="Lato Light"/>
                <a:ea typeface="Lato Light"/>
                <a:cs typeface="Lato Light"/>
                <a:sym typeface="Lato Light"/>
              </a:rPr>
              <a:t>interfejsem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oprogramowania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który</a:t>
            </a:r>
            <a:r>
              <a:rPr lang="en-US" sz="2400" u="none" strike="noStrike" dirty="0">
                <a:solidFill>
                  <a:srgbClr val="53575E"/>
                </a:solidFill>
                <a:latin typeface="Lato Light"/>
                <a:ea typeface="Lato Light"/>
                <a:cs typeface="Lato Light"/>
                <a:sym typeface="Lato Light"/>
              </a:rPr>
              <a:t> jest </a:t>
            </a:r>
            <a:r>
              <a:rPr lang="en-US" sz="2400" u="none" strike="noStrike" dirty="0" err="1">
                <a:solidFill>
                  <a:srgbClr val="53575E"/>
                </a:solidFill>
                <a:latin typeface="Lato Light"/>
                <a:ea typeface="Lato Light"/>
                <a:cs typeface="Lato Light"/>
                <a:sym typeface="Lato Light"/>
              </a:rPr>
              <a:t>wrażliwy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czas</a:t>
            </a:r>
            <a:r>
              <a:rPr lang="en-US" sz="2400" u="none" strike="noStrike" dirty="0">
                <a:solidFill>
                  <a:srgbClr val="53575E"/>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53575E"/>
                </a:solidFill>
                <a:latin typeface="Lato Bold"/>
                <a:ea typeface="Lato Bold"/>
                <a:cs typeface="Lato Bold"/>
                <a:sym typeface="Lato Bold"/>
              </a:rPr>
              <a:t>Zadanie</a:t>
            </a:r>
            <a:r>
              <a:rPr lang="en-US" sz="2400" b="1" u="none" strike="noStrike" dirty="0">
                <a:solidFill>
                  <a:srgbClr val="53575E"/>
                </a:solidFill>
                <a:latin typeface="Lato Bold"/>
                <a:ea typeface="Lato Bold"/>
                <a:cs typeface="Lato Bold"/>
                <a:sym typeface="Lato Bold"/>
              </a:rPr>
              <a:t>:</a:t>
            </a:r>
          </a:p>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Jak </a:t>
            </a:r>
            <a:r>
              <a:rPr lang="en-US" sz="2400" u="none" strike="noStrike" dirty="0" err="1">
                <a:solidFill>
                  <a:srgbClr val="53575E"/>
                </a:solidFill>
                <a:latin typeface="Lato Light"/>
                <a:ea typeface="Lato Light"/>
                <a:cs typeface="Lato Light"/>
                <a:sym typeface="Lato Light"/>
              </a:rPr>
              <a:t>należy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interweniować</a:t>
            </a:r>
            <a:r>
              <a:rPr lang="en-US" sz="2400" u="none" strike="noStrike" dirty="0">
                <a:solidFill>
                  <a:srgbClr val="53575E"/>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53575E"/>
                </a:solidFill>
                <a:latin typeface="Lato Bold"/>
                <a:ea typeface="Lato Bold"/>
                <a:cs typeface="Lato Bold"/>
                <a:sym typeface="Lato Bold"/>
              </a:rPr>
              <a:t>Rozwiązanie</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skoncentrowane</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na</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człowieku</a:t>
            </a:r>
            <a:r>
              <a:rPr lang="en-US" sz="2400" b="1" u="none" strike="noStrike" dirty="0">
                <a:solidFill>
                  <a:srgbClr val="53575E"/>
                </a:solidFill>
                <a:latin typeface="Lato Bold"/>
                <a:ea typeface="Lato Bold"/>
                <a:cs typeface="Lato Bold"/>
                <a:sym typeface="Lato Bold"/>
              </a:rPr>
              <a:t>:</a:t>
            </a:r>
          </a:p>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Uczestnicy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ćwiczą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wdrażanie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protokołu</a:t>
            </a:r>
            <a:r>
              <a:rPr lang="en-US" sz="2400" u="none" strike="noStrike" dirty="0">
                <a:solidFill>
                  <a:srgbClr val="53575E"/>
                </a:solidFill>
                <a:latin typeface="Lato Light"/>
                <a:ea typeface="Lato Light"/>
                <a:cs typeface="Lato Light"/>
                <a:sym typeface="Lato Light"/>
              </a:rPr>
              <a:t> Human Intervention for Learning (HITL). </a:t>
            </a:r>
            <a:r>
              <a:rPr lang="en-US" sz="2400" u="none" strike="noStrike" dirty="0" err="1">
                <a:solidFill>
                  <a:srgbClr val="53575E"/>
                </a:solidFill>
                <a:latin typeface="Lato Light"/>
                <a:ea typeface="Lato Light"/>
                <a:cs typeface="Lato Light"/>
                <a:sym typeface="Lato Light"/>
              </a:rPr>
              <a:t>Pokazują</a:t>
            </a:r>
            <a:r>
              <a:rPr lang="en-US" sz="2400" u="none" strike="noStrike" dirty="0">
                <a:solidFill>
                  <a:srgbClr val="53575E"/>
                </a:solidFill>
                <a:latin typeface="Lato Light"/>
                <a:ea typeface="Lato Light"/>
                <a:cs typeface="Lato Light"/>
                <a:sym typeface="Lato Light"/>
              </a:rPr>
              <a:t>, jak </a:t>
            </a:r>
            <a:r>
              <a:rPr lang="en-US" sz="2400" u="none" strike="noStrike" dirty="0" err="1">
                <a:solidFill>
                  <a:srgbClr val="53575E"/>
                </a:solidFill>
                <a:latin typeface="Lato Light"/>
                <a:ea typeface="Lato Light"/>
                <a:cs typeface="Lato Light"/>
                <a:sym typeface="Lato Light"/>
              </a:rPr>
              <a:t>wykorzystać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jako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drugiego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pilota</a:t>
            </a:r>
            <a:r>
              <a:rPr lang="en-US" sz="2400" u="none" strike="noStrike" dirty="0">
                <a:solidFill>
                  <a:srgbClr val="53575E"/>
                </a:solidFill>
                <a:latin typeface="Lato Light"/>
                <a:ea typeface="Lato Light"/>
                <a:cs typeface="Lato Light"/>
                <a:sym typeface="Lato Light"/>
              </a:rPr>
              <a:t>, a </a:t>
            </a:r>
            <a:r>
              <a:rPr lang="en-US" sz="2400" u="none" strike="noStrike" dirty="0" err="1">
                <a:solidFill>
                  <a:srgbClr val="53575E"/>
                </a:solidFill>
                <a:latin typeface="Lato Light"/>
                <a:ea typeface="Lato Light"/>
                <a:cs typeface="Lato Light"/>
                <a:sym typeface="Lato Light"/>
              </a:rPr>
              <a:t>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wyłącznego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autorytetu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ręcznie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modyfikując</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ścieżkę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uczenia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dbając</a:t>
            </a:r>
            <a:r>
              <a:rPr lang="en-US" sz="2400" u="none" strike="noStrike" dirty="0">
                <a:solidFill>
                  <a:srgbClr val="53575E"/>
                </a:solidFill>
                <a:latin typeface="Lato Light"/>
                <a:ea typeface="Lato Light"/>
                <a:cs typeface="Lato Light"/>
                <a:sym typeface="Lato Light"/>
              </a:rPr>
              <a:t> o to, aby </a:t>
            </a:r>
            <a:r>
              <a:rPr lang="en-US" sz="2400" u="none" strike="noStrike" dirty="0" err="1">
                <a:solidFill>
                  <a:srgbClr val="53575E"/>
                </a:solidFill>
                <a:latin typeface="Lato Light"/>
                <a:ea typeface="Lato Light"/>
                <a:cs typeface="Lato Light"/>
                <a:sym typeface="Lato Light"/>
              </a:rPr>
              <a:t>technologia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dostosowywała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się</a:t>
            </a:r>
            <a:r>
              <a:rPr lang="en-US" sz="2400" u="none" strike="noStrike" dirty="0">
                <a:solidFill>
                  <a:srgbClr val="53575E"/>
                </a:solidFill>
                <a:latin typeface="Lato Light"/>
                <a:ea typeface="Lato Light"/>
                <a:cs typeface="Lato Light"/>
                <a:sym typeface="Lato Light"/>
              </a:rPr>
              <a:t> do </a:t>
            </a:r>
            <a:r>
              <a:rPr lang="en-US" sz="2400" u="none" strike="noStrike" dirty="0" err="1">
                <a:solidFill>
                  <a:srgbClr val="53575E"/>
                </a:solidFill>
                <a:latin typeface="Lato Light"/>
                <a:ea typeface="Lato Light"/>
                <a:cs typeface="Lato Light"/>
                <a:sym typeface="Lato Light"/>
              </a:rPr>
              <a:t>zróżnicowanych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potrzeb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uczniów</a:t>
            </a:r>
            <a:r>
              <a:rPr lang="en-US" sz="2400" u="none" strike="noStrike" dirty="0">
                <a:solidFill>
                  <a:srgbClr val="53575E"/>
                </a:solidFill>
                <a:latin typeface="Lato Light"/>
                <a:ea typeface="Lato Light"/>
                <a:cs typeface="Lato Light"/>
                <a:sym typeface="Lato Light"/>
              </a:rPr>
              <a:t> (np. </a:t>
            </a:r>
            <a:r>
              <a:rPr lang="en-US" sz="2400" u="none" strike="noStrike" dirty="0" err="1">
                <a:solidFill>
                  <a:srgbClr val="53575E"/>
                </a:solidFill>
                <a:latin typeface="Lato Light"/>
                <a:ea typeface="Lato Light"/>
                <a:cs typeface="Lato Light"/>
                <a:sym typeface="Lato Light"/>
              </a:rPr>
              <a:t>wieku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umiejętności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cyfrowych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zamiast</a:t>
            </a:r>
            <a:r>
              <a:rPr lang="en-US" sz="2400" u="none" strike="noStrike" dirty="0">
                <a:solidFill>
                  <a:srgbClr val="53575E"/>
                </a:solidFill>
                <a:latin typeface="Lato Light"/>
                <a:ea typeface="Lato Light"/>
                <a:cs typeface="Lato Light"/>
                <a:sym typeface="Lato Light"/>
              </a:rPr>
              <a:t> ich </a:t>
            </a:r>
            <a:r>
              <a:rPr lang="en-US" sz="2400" u="none" strike="noStrike" dirty="0" err="1">
                <a:solidFill>
                  <a:srgbClr val="53575E"/>
                </a:solidFill>
                <a:latin typeface="Lato Light"/>
                <a:ea typeface="Lato Light"/>
                <a:cs typeface="Lato Light"/>
                <a:sym typeface="Lato Light"/>
              </a:rPr>
              <a:t>karać</a:t>
            </a:r>
            <a:r>
              <a:rPr lang="en-US" sz="2400" u="none" strike="noStrike"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96756"/>
            <a:ext cx="558638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NAJLEPSZE PRAKTYKI</a:t>
            </a:r>
          </a:p>
        </p:txBody>
      </p:sp>
      <p:sp>
        <p:nvSpPr>
          <p:cNvPr id="5" name="TextBox 5"/>
          <p:cNvSpPr txBox="1"/>
          <p:nvPr/>
        </p:nvSpPr>
        <p:spPr>
          <a:xfrm>
            <a:off x="1028700" y="2490340"/>
            <a:ext cx="16230600" cy="651510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53575E"/>
                </a:solidFill>
                <a:latin typeface="Lato Light"/>
                <a:ea typeface="Lato Light"/>
                <a:cs typeface="Lato Light"/>
                <a:sym typeface="Lato Light"/>
              </a:rPr>
              <a:t>Oto </a:t>
            </a:r>
            <a:r>
              <a:rPr lang="en-US" sz="2400" u="none" strike="noStrike" dirty="0" err="1">
                <a:solidFill>
                  <a:srgbClr val="53575E"/>
                </a:solidFill>
                <a:latin typeface="Lato Light"/>
                <a:ea typeface="Lato Light"/>
                <a:cs typeface="Lato Light"/>
                <a:sym typeface="Lato Light"/>
              </a:rPr>
              <a:t>sprawdzone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praktyczne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strategie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które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możesz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wdrożyć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natychmiast</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zapewnić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etyczne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wykorzystanie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klasach</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53575E"/>
                </a:solidFill>
                <a:latin typeface="Lato Bold"/>
                <a:ea typeface="Lato Bold"/>
                <a:cs typeface="Lato Bold"/>
                <a:sym typeface="Lato Bold"/>
              </a:rPr>
              <a:t>Dobra </a:t>
            </a:r>
            <a:r>
              <a:rPr lang="en-US" sz="2400" b="1" u="none" strike="noStrike" dirty="0" err="1">
                <a:solidFill>
                  <a:srgbClr val="53575E"/>
                </a:solidFill>
                <a:latin typeface="Lato Bold"/>
                <a:ea typeface="Lato Bold"/>
                <a:cs typeface="Lato Bold"/>
                <a:sym typeface="Lato Bold"/>
              </a:rPr>
              <a:t>praktyka</a:t>
            </a:r>
            <a:r>
              <a:rPr lang="en-US" sz="2400" b="1" u="none" strike="noStrike" dirty="0">
                <a:solidFill>
                  <a:srgbClr val="53575E"/>
                </a:solidFill>
                <a:latin typeface="Lato Bold"/>
                <a:ea typeface="Lato Bold"/>
                <a:cs typeface="Lato Bold"/>
                <a:sym typeface="Lato Bold"/>
              </a:rPr>
              <a:t> 1. </a:t>
            </a:r>
            <a:r>
              <a:rPr lang="en-US" sz="2400" b="1" u="none" strike="noStrike" dirty="0" err="1">
                <a:solidFill>
                  <a:srgbClr val="53575E"/>
                </a:solidFill>
                <a:latin typeface="Lato Bold"/>
                <a:ea typeface="Lato Bold"/>
                <a:cs typeface="Lato Bold"/>
                <a:sym typeface="Lato Bold"/>
              </a:rPr>
              <a:t>Przed</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wdrożeniem</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wdrożeń</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wdroż</a:t>
            </a:r>
            <a:r>
              <a:rPr lang="en-US" sz="2400" b="1" u="none" strike="noStrike" dirty="0">
                <a:solidFill>
                  <a:srgbClr val="53575E"/>
                </a:solidFill>
                <a:latin typeface="Lato Bold"/>
                <a:ea typeface="Lato Bold"/>
                <a:cs typeface="Lato Bold"/>
                <a:sym typeface="Lato Bold"/>
              </a:rPr>
              <a:t> „Listę </a:t>
            </a:r>
            <a:r>
              <a:rPr lang="en-US" sz="2400" b="1" u="none" strike="noStrike" dirty="0" err="1">
                <a:solidFill>
                  <a:srgbClr val="53575E"/>
                </a:solidFill>
                <a:latin typeface="Lato Bold"/>
                <a:ea typeface="Lato Bold"/>
                <a:cs typeface="Lato Bold"/>
                <a:sym typeface="Lato Bold"/>
              </a:rPr>
              <a:t>kontrolną</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przejrzystości</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sztucznej</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inteligencji</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endParaRPr lang="en-US" sz="2400" b="1" u="none" strike="noStrike" dirty="0">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dirty="0">
                <a:solidFill>
                  <a:srgbClr val="53575E"/>
                </a:solidFill>
                <a:latin typeface="Lato Bold"/>
                <a:ea typeface="Lato Bold"/>
                <a:cs typeface="Lato Bold"/>
                <a:sym typeface="Lato Bold"/>
              </a:rPr>
              <a:t>Co to jest: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Standaryzowany</a:t>
            </a:r>
            <a:r>
              <a:rPr lang="en-US" sz="2400" u="none" strike="noStrike" dirty="0">
                <a:solidFill>
                  <a:srgbClr val="53575E"/>
                </a:solidFill>
                <a:latin typeface="Lato Light"/>
                <a:ea typeface="Lato Light"/>
                <a:cs typeface="Lato Light"/>
                <a:sym typeface="Lato Light"/>
              </a:rPr>
              <a:t> model </a:t>
            </a:r>
            <a:r>
              <a:rPr lang="en-US" sz="2400" u="none" strike="noStrike" dirty="0" err="1">
                <a:solidFill>
                  <a:srgbClr val="53575E"/>
                </a:solidFill>
                <a:latin typeface="Lato Light"/>
                <a:ea typeface="Lato Light"/>
                <a:cs typeface="Lato Light"/>
                <a:sym typeface="Lato Light"/>
              </a:rPr>
              <a:t>oceny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stosowany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instruktorów</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przed</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wprowadzeniem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nowego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do </a:t>
            </a:r>
            <a:r>
              <a:rPr lang="en-US" sz="2400" u="none" strike="noStrike" dirty="0" err="1">
                <a:solidFill>
                  <a:srgbClr val="53575E"/>
                </a:solidFill>
                <a:latin typeface="Lato Light"/>
                <a:ea typeface="Lato Light"/>
                <a:cs typeface="Lato Light"/>
                <a:sym typeface="Lato Light"/>
              </a:rPr>
              <a:t>środowiska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szkoleniowego</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53575E"/>
                </a:solidFill>
                <a:latin typeface="Lato Bold"/>
                <a:ea typeface="Lato Bold"/>
                <a:cs typeface="Lato Bold"/>
                <a:sym typeface="Lato Bold"/>
              </a:rPr>
              <a:t>Jak to </a:t>
            </a:r>
            <a:r>
              <a:rPr lang="en-US" sz="2400" b="1" u="none" strike="noStrike" dirty="0" err="1">
                <a:solidFill>
                  <a:srgbClr val="53575E"/>
                </a:solidFill>
                <a:latin typeface="Lato Bold"/>
                <a:ea typeface="Lato Bold"/>
                <a:cs typeface="Lato Bold"/>
                <a:sym typeface="Lato Bold"/>
              </a:rPr>
              <a:t>działa</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Przed</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użyciem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narzędzia</a:t>
            </a:r>
            <a:r>
              <a:rPr lang="en-US" sz="2400" u="none" strike="noStrike" dirty="0">
                <a:solidFill>
                  <a:srgbClr val="53575E"/>
                </a:solidFill>
                <a:latin typeface="Lato Light"/>
                <a:ea typeface="Lato Light"/>
                <a:cs typeface="Lato Light"/>
                <a:sym typeface="Lato Light"/>
              </a:rPr>
              <a:t> AI do </a:t>
            </a:r>
            <a:r>
              <a:rPr lang="en-US" sz="2400" u="none" strike="noStrike" dirty="0" err="1">
                <a:solidFill>
                  <a:srgbClr val="53575E"/>
                </a:solidFill>
                <a:latin typeface="Lato Light"/>
                <a:ea typeface="Lato Light"/>
                <a:cs typeface="Lato Light"/>
                <a:sym typeface="Lato Light"/>
              </a:rPr>
              <a:t>oceny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korepetycji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kluczowe</a:t>
            </a:r>
            <a:r>
              <a:rPr lang="en-US" sz="2400" u="none" strike="noStrike" dirty="0">
                <a:solidFill>
                  <a:srgbClr val="53575E"/>
                </a:solidFill>
                <a:latin typeface="Lato Light"/>
                <a:ea typeface="Lato Light"/>
                <a:cs typeface="Lato Light"/>
                <a:sym typeface="Lato Light"/>
              </a:rPr>
              <a:t> jest </a:t>
            </a:r>
            <a:r>
              <a:rPr lang="en-US" sz="2400" u="none" strike="noStrike" dirty="0" err="1">
                <a:solidFill>
                  <a:srgbClr val="53575E"/>
                </a:solidFill>
                <a:latin typeface="Lato Light"/>
                <a:ea typeface="Lato Light"/>
                <a:cs typeface="Lato Light"/>
                <a:sym typeface="Lato Light"/>
              </a:rPr>
              <a:t>znalezienie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odpowiedzi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kluczowe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pytania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dotyczące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przejrzystości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Gdzie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przechowuje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dane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uczniów</a:t>
            </a:r>
            <a:r>
              <a:rPr lang="en-US" sz="2400" u="none" strike="noStrike" dirty="0">
                <a:solidFill>
                  <a:srgbClr val="53575E"/>
                </a:solidFill>
                <a:latin typeface="Lato Light"/>
                <a:ea typeface="Lato Light"/>
                <a:cs typeface="Lato Light"/>
                <a:sym typeface="Lato Light"/>
              </a:rPr>
              <a:t>? Na </a:t>
            </a:r>
            <a:r>
              <a:rPr lang="en-US" sz="2400" u="none" strike="noStrike" dirty="0" err="1">
                <a:solidFill>
                  <a:srgbClr val="53575E"/>
                </a:solidFill>
                <a:latin typeface="Lato Light"/>
                <a:ea typeface="Lato Light"/>
                <a:cs typeface="Lato Light"/>
                <a:sym typeface="Lato Light"/>
              </a:rPr>
              <a:t>jakich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danych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zostało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wyszkolone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mogę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wyjaśnić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uczniowi</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jaki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sposób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została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obliczona</a:t>
            </a:r>
            <a:r>
              <a:rPr lang="en-US" sz="2400" u="none" strike="noStrike" dirty="0">
                <a:solidFill>
                  <a:srgbClr val="53575E"/>
                </a:solidFill>
                <a:latin typeface="Lato Light"/>
                <a:ea typeface="Lato Light"/>
                <a:cs typeface="Lato Light"/>
                <a:sym typeface="Lato Light"/>
              </a:rPr>
              <a:t> dana </a:t>
            </a:r>
            <a:r>
              <a:rPr lang="en-US" sz="2400" u="none" strike="noStrike" dirty="0" err="1">
                <a:solidFill>
                  <a:srgbClr val="53575E"/>
                </a:solidFill>
                <a:latin typeface="Lato Light"/>
                <a:ea typeface="Lato Light"/>
                <a:cs typeface="Lato Light"/>
                <a:sym typeface="Lato Light"/>
              </a:rPr>
              <a:t>ocena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rekomendacja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Jeśli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nie</a:t>
            </a:r>
            <a:r>
              <a:rPr lang="en-US" sz="2400" u="none" strike="noStrike" dirty="0">
                <a:solidFill>
                  <a:srgbClr val="53575E"/>
                </a:solidFill>
                <a:latin typeface="Lato Light"/>
                <a:ea typeface="Lato Light"/>
                <a:cs typeface="Lato Light"/>
                <a:sym typeface="Lato Light"/>
              </a:rPr>
              <a:t> jest w </a:t>
            </a:r>
            <a:r>
              <a:rPr lang="en-US" sz="2400" u="none" strike="noStrike" dirty="0" err="1">
                <a:solidFill>
                  <a:srgbClr val="53575E"/>
                </a:solidFill>
                <a:latin typeface="Lato Light"/>
                <a:ea typeface="Lato Light"/>
                <a:cs typeface="Lato Light"/>
                <a:sym typeface="Lato Light"/>
              </a:rPr>
              <a:t>stanie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udzielić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jasnych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odpowiedzi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tzw</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czarna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skrzynka</a:t>
            </a:r>
            <a:r>
              <a:rPr lang="en-US" sz="2400" u="none" strike="noStrike" dirty="0">
                <a:solidFill>
                  <a:srgbClr val="53575E"/>
                </a:solidFill>
                <a:latin typeface="Lato Light"/>
                <a:ea typeface="Lato Light"/>
                <a:cs typeface="Lato Light"/>
                <a:sym typeface="Lato Light"/>
              </a:rPr>
              <a:t>”), jest </a:t>
            </a:r>
            <a:r>
              <a:rPr lang="en-US" sz="2400" u="none" strike="noStrike" dirty="0" err="1">
                <a:solidFill>
                  <a:srgbClr val="53575E"/>
                </a:solidFill>
                <a:latin typeface="Lato Light"/>
                <a:ea typeface="Lato Light"/>
                <a:cs typeface="Lato Light"/>
                <a:sym typeface="Lato Light"/>
              </a:rPr>
              <a:t>odrzucane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wykorzystywane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wyłącznie</a:t>
            </a:r>
            <a:r>
              <a:rPr lang="en-US" sz="2400" u="none" strike="noStrike" dirty="0">
                <a:solidFill>
                  <a:srgbClr val="53575E"/>
                </a:solidFill>
                <a:latin typeface="Lato Light"/>
                <a:ea typeface="Lato Light"/>
                <a:cs typeface="Lato Light"/>
                <a:sym typeface="Lato Light"/>
              </a:rPr>
              <a:t> do </a:t>
            </a:r>
            <a:r>
              <a:rPr lang="en-US" sz="2400" u="none" strike="noStrike" dirty="0" err="1">
                <a:solidFill>
                  <a:srgbClr val="53575E"/>
                </a:solidFill>
                <a:latin typeface="Lato Light"/>
                <a:ea typeface="Lato Light"/>
                <a:cs typeface="Lato Light"/>
                <a:sym typeface="Lato Light"/>
              </a:rPr>
              <a:t>działań</a:t>
            </a:r>
            <a:r>
              <a:rPr lang="en-US" sz="2400" u="none" strike="noStrike" dirty="0">
                <a:solidFill>
                  <a:srgbClr val="53575E"/>
                </a:solidFill>
                <a:latin typeface="Lato Light"/>
                <a:ea typeface="Lato Light"/>
                <a:cs typeface="Lato Light"/>
                <a:sym typeface="Lato Light"/>
              </a:rPr>
              <a:t> o </a:t>
            </a:r>
            <a:r>
              <a:rPr lang="en-US" sz="2400" u="none" strike="noStrike" dirty="0" err="1">
                <a:solidFill>
                  <a:srgbClr val="53575E"/>
                </a:solidFill>
                <a:latin typeface="Lato Light"/>
                <a:ea typeface="Lato Light"/>
                <a:cs typeface="Lato Light"/>
                <a:sym typeface="Lato Light"/>
              </a:rPr>
              <a:t>niskim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wpływie</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err="1">
                <a:solidFill>
                  <a:srgbClr val="53575E"/>
                </a:solidFill>
                <a:latin typeface="Lato Bold"/>
                <a:ea typeface="Lato Bold"/>
                <a:cs typeface="Lato Bold"/>
                <a:sym typeface="Lato Bold"/>
              </a:rPr>
              <a:t>Dlaczego</a:t>
            </a:r>
            <a:r>
              <a:rPr lang="en-US" sz="2400" b="1" u="none" strike="noStrike" dirty="0">
                <a:solidFill>
                  <a:srgbClr val="53575E"/>
                </a:solidFill>
                <a:latin typeface="Lato Bold"/>
                <a:ea typeface="Lato Bold"/>
                <a:cs typeface="Lato Bold"/>
                <a:sym typeface="Lato Bold"/>
              </a:rPr>
              <a:t> jest </a:t>
            </a:r>
            <a:r>
              <a:rPr lang="en-US" sz="2400" b="1" u="none" strike="noStrike" dirty="0" err="1">
                <a:solidFill>
                  <a:srgbClr val="53575E"/>
                </a:solidFill>
                <a:latin typeface="Lato Bold"/>
                <a:ea typeface="Lato Bold"/>
                <a:cs typeface="Lato Bold"/>
                <a:sym typeface="Lato Bold"/>
              </a:rPr>
              <a:t>skuteczny</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Dzięki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temu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możesz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pełnić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rolę</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strażnika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uczciwości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zapobiegać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nieuzasadnionemu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przyjmowaniu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nieprzejrzystych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technologii</a:t>
            </a:r>
            <a:r>
              <a:rPr lang="en-US" sz="2400" u="none" strike="noStrike"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40413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NAJLEPSZE PRAKTYKI</a:t>
            </a:r>
          </a:p>
        </p:txBody>
      </p:sp>
      <p:sp>
        <p:nvSpPr>
          <p:cNvPr id="5" name="TextBox 5"/>
          <p:cNvSpPr txBox="1"/>
          <p:nvPr/>
        </p:nvSpPr>
        <p:spPr>
          <a:xfrm>
            <a:off x="1028700" y="2336176"/>
            <a:ext cx="16230600" cy="651510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53575E"/>
                </a:solidFill>
                <a:latin typeface="Lato Light"/>
                <a:ea typeface="Lato Light"/>
                <a:cs typeface="Lato Light"/>
                <a:sym typeface="Lato Light"/>
              </a:rPr>
              <a:t>Oto </a:t>
            </a:r>
            <a:r>
              <a:rPr lang="en-US" sz="2400" u="none" strike="noStrike" dirty="0" err="1">
                <a:solidFill>
                  <a:srgbClr val="53575E"/>
                </a:solidFill>
                <a:latin typeface="Lato Light"/>
                <a:ea typeface="Lato Light"/>
                <a:cs typeface="Lato Light"/>
                <a:sym typeface="Lato Light"/>
              </a:rPr>
              <a:t>sprawdzone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praktyczne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strategie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które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możesz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wdrożyć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natychmiast</a:t>
            </a:r>
            <a:r>
              <a:rPr lang="en-US" sz="2400" u="none" strike="noStrike" dirty="0">
                <a:solidFill>
                  <a:srgbClr val="53575E"/>
                </a:solidFill>
                <a:latin typeface="Lato Light"/>
                <a:ea typeface="Lato Light"/>
                <a:cs typeface="Lato Light"/>
                <a:sym typeface="Lato Light"/>
              </a:rPr>
              <a:t>, aby </a:t>
            </a:r>
            <a:r>
              <a:rPr lang="en-US" sz="2400" u="none" strike="noStrike" dirty="0" err="1">
                <a:solidFill>
                  <a:srgbClr val="53575E"/>
                </a:solidFill>
                <a:latin typeface="Lato Light"/>
                <a:ea typeface="Lato Light"/>
                <a:cs typeface="Lato Light"/>
                <a:sym typeface="Lato Light"/>
              </a:rPr>
              <a:t>zapewnić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etyczne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wykorzystanie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klasach</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53575E"/>
                </a:solidFill>
                <a:latin typeface="Lato Bold"/>
                <a:ea typeface="Lato Bold"/>
                <a:cs typeface="Lato Bold"/>
                <a:sym typeface="Lato Bold"/>
              </a:rPr>
              <a:t>Dobra </a:t>
            </a:r>
            <a:r>
              <a:rPr lang="en-US" sz="2400" b="1" u="none" strike="noStrike" dirty="0" err="1">
                <a:solidFill>
                  <a:srgbClr val="53575E"/>
                </a:solidFill>
                <a:latin typeface="Lato Bold"/>
                <a:ea typeface="Lato Bold"/>
                <a:cs typeface="Lato Bold"/>
                <a:sym typeface="Lato Bold"/>
              </a:rPr>
              <a:t>praktyka</a:t>
            </a:r>
            <a:r>
              <a:rPr lang="en-US" sz="2400" b="1" u="none" strike="noStrike" dirty="0">
                <a:solidFill>
                  <a:srgbClr val="53575E"/>
                </a:solidFill>
                <a:latin typeface="Lato Bold"/>
                <a:ea typeface="Lato Bold"/>
                <a:cs typeface="Lato Bold"/>
                <a:sym typeface="Lato Bold"/>
              </a:rPr>
              <a:t> 2. </a:t>
            </a:r>
            <a:r>
              <a:rPr lang="en-US" sz="2400" b="1" u="none" strike="noStrike" dirty="0" err="1">
                <a:solidFill>
                  <a:srgbClr val="53575E"/>
                </a:solidFill>
                <a:latin typeface="Lato Bold"/>
                <a:ea typeface="Lato Bold"/>
                <a:cs typeface="Lato Bold"/>
                <a:sym typeface="Lato Bold"/>
              </a:rPr>
              <a:t>Protokół</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odwołania</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i</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anulowania</a:t>
            </a:r>
            <a:r>
              <a:rPr lang="en-US" sz="2400" b="1" u="none" strike="noStrike" dirty="0">
                <a:solidFill>
                  <a:srgbClr val="53575E"/>
                </a:solidFill>
                <a:latin typeface="Lato Bold"/>
                <a:ea typeface="Lato Bold"/>
                <a:cs typeface="Lato Bold"/>
                <a:sym typeface="Lato Bold"/>
              </a:rPr>
              <a:t>” (z </a:t>
            </a:r>
            <a:r>
              <a:rPr lang="en-US" sz="2400" b="1" u="none" strike="noStrike" dirty="0" err="1">
                <a:solidFill>
                  <a:srgbClr val="53575E"/>
                </a:solidFill>
                <a:latin typeface="Lato Bold"/>
                <a:ea typeface="Lato Bold"/>
                <a:cs typeface="Lato Bold"/>
                <a:sym typeface="Lato Bold"/>
              </a:rPr>
              <a:t>udziałem</a:t>
            </a:r>
            <a:r>
              <a:rPr lang="en-US" sz="2400" b="1" u="none" strike="noStrike" dirty="0">
                <a:solidFill>
                  <a:srgbClr val="53575E"/>
                </a:solidFill>
                <a:latin typeface="Lato Bold"/>
                <a:ea typeface="Lato Bold"/>
                <a:cs typeface="Lato Bold"/>
                <a:sym typeface="Lato Bold"/>
              </a:rPr>
              <a:t> </a:t>
            </a:r>
            <a:r>
              <a:rPr lang="en-US" sz="2400" b="1" u="none" strike="noStrike" dirty="0" err="1">
                <a:solidFill>
                  <a:srgbClr val="53575E"/>
                </a:solidFill>
                <a:latin typeface="Lato Bold"/>
                <a:ea typeface="Lato Bold"/>
                <a:cs typeface="Lato Bold"/>
                <a:sym typeface="Lato Bold"/>
              </a:rPr>
              <a:t>człowieka</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endParaRPr lang="en-US" sz="2400" b="1" u="none" strike="noStrike" dirty="0">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dirty="0">
                <a:solidFill>
                  <a:srgbClr val="53575E"/>
                </a:solidFill>
                <a:latin typeface="Lato Bold"/>
                <a:ea typeface="Lato Bold"/>
                <a:cs typeface="Lato Bold"/>
                <a:sym typeface="Lato Bold"/>
              </a:rPr>
              <a:t>Co to jest: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Obowiązującą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zasadą</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klasie</a:t>
            </a:r>
            <a:r>
              <a:rPr lang="en-US" sz="2400" u="none" strike="noStrike" dirty="0">
                <a:solidFill>
                  <a:srgbClr val="53575E"/>
                </a:solidFill>
                <a:latin typeface="Lato Light"/>
                <a:ea typeface="Lato Light"/>
                <a:cs typeface="Lato Light"/>
                <a:sym typeface="Lato Light"/>
              </a:rPr>
              <a:t> jest </a:t>
            </a:r>
            <a:r>
              <a:rPr lang="en-US" sz="2400" u="none" strike="noStrike" dirty="0" err="1">
                <a:solidFill>
                  <a:srgbClr val="53575E"/>
                </a:solidFill>
                <a:latin typeface="Lato Light"/>
                <a:ea typeface="Lato Light"/>
                <a:cs typeface="Lato Light"/>
                <a:sym typeface="Lato Light"/>
              </a:rPr>
              <a:t>wyraźne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stwierdzenie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że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ludzka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ocena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zawsze</a:t>
            </a:r>
            <a:r>
              <a:rPr lang="en-US" sz="2400" u="none" strike="noStrike" dirty="0">
                <a:solidFill>
                  <a:srgbClr val="53575E"/>
                </a:solidFill>
                <a:latin typeface="Lato Light"/>
                <a:ea typeface="Lato Light"/>
                <a:cs typeface="Lato Light"/>
                <a:sym typeface="Lato Light"/>
              </a:rPr>
              <a:t> ma </a:t>
            </a:r>
            <a:r>
              <a:rPr lang="en-US" sz="2400" u="none" strike="noStrike" dirty="0" err="1">
                <a:solidFill>
                  <a:srgbClr val="53575E"/>
                </a:solidFill>
                <a:latin typeface="Lato Light"/>
                <a:ea typeface="Lato Light"/>
                <a:cs typeface="Lato Light"/>
                <a:sym typeface="Lato Light"/>
              </a:rPr>
              <a:t>pierwszeństwo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przed</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wynikami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generowanymi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inteligencję</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53575E"/>
                </a:solidFill>
                <a:latin typeface="Lato Bold"/>
                <a:ea typeface="Lato Bold"/>
                <a:cs typeface="Lato Bold"/>
                <a:sym typeface="Lato Bold"/>
              </a:rPr>
              <a:t>Jak to </a:t>
            </a:r>
            <a:r>
              <a:rPr lang="en-US" sz="2400" b="1" u="none" strike="noStrike" dirty="0" err="1">
                <a:solidFill>
                  <a:srgbClr val="53575E"/>
                </a:solidFill>
                <a:latin typeface="Lato Bold"/>
                <a:ea typeface="Lato Bold"/>
                <a:cs typeface="Lato Bold"/>
                <a:sym typeface="Lato Bold"/>
              </a:rPr>
              <a:t>działa</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Zawsze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gdy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inteligencja</a:t>
            </a:r>
            <a:r>
              <a:rPr lang="en-US" sz="2400" u="none" strike="noStrike" dirty="0">
                <a:solidFill>
                  <a:srgbClr val="53575E"/>
                </a:solidFill>
                <a:latin typeface="Lato Light"/>
                <a:ea typeface="Lato Light"/>
                <a:cs typeface="Lato Light"/>
                <a:sym typeface="Lato Light"/>
              </a:rPr>
              <a:t> jest </a:t>
            </a:r>
            <a:r>
              <a:rPr lang="en-US" sz="2400" u="none" strike="noStrike" dirty="0" err="1">
                <a:solidFill>
                  <a:srgbClr val="53575E"/>
                </a:solidFill>
                <a:latin typeface="Lato Light"/>
                <a:ea typeface="Lato Light"/>
                <a:cs typeface="Lato Light"/>
                <a:sym typeface="Lato Light"/>
              </a:rPr>
              <a:t>wykorzystywana</a:t>
            </a:r>
            <a:r>
              <a:rPr lang="en-US" sz="2400" u="none" strike="noStrike" dirty="0">
                <a:solidFill>
                  <a:srgbClr val="53575E"/>
                </a:solidFill>
                <a:latin typeface="Lato Light"/>
                <a:ea typeface="Lato Light"/>
                <a:cs typeface="Lato Light"/>
                <a:sym typeface="Lato Light"/>
              </a:rPr>
              <a:t> do </a:t>
            </a:r>
            <a:r>
              <a:rPr lang="en-US" sz="2400" u="none" strike="noStrike" dirty="0" err="1">
                <a:solidFill>
                  <a:srgbClr val="53575E"/>
                </a:solidFill>
                <a:latin typeface="Lato Light"/>
                <a:ea typeface="Lato Light"/>
                <a:cs typeface="Lato Light"/>
                <a:sym typeface="Lato Light"/>
              </a:rPr>
              <a:t>oceniania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prac</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studentów</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wykrywania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plagiatu</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sugerowania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ścieżek</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edukacyjnych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studenci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są</a:t>
            </a:r>
            <a:r>
              <a:rPr lang="en-US" sz="2400" u="none" strike="noStrike" dirty="0">
                <a:solidFill>
                  <a:srgbClr val="53575E"/>
                </a:solidFill>
                <a:latin typeface="Lato Light"/>
                <a:ea typeface="Lato Light"/>
                <a:cs typeface="Lato Light"/>
                <a:sym typeface="Lato Light"/>
              </a:rPr>
              <a:t> w </a:t>
            </a:r>
            <a:r>
              <a:rPr lang="en-US" sz="2400" u="none" strike="noStrike" dirty="0" err="1">
                <a:solidFill>
                  <a:srgbClr val="53575E"/>
                </a:solidFill>
                <a:latin typeface="Lato Light"/>
                <a:ea typeface="Lato Light"/>
                <a:cs typeface="Lato Light"/>
                <a:sym typeface="Lato Light"/>
              </a:rPr>
              <a:t>pełni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informowani</a:t>
            </a:r>
            <a:r>
              <a:rPr lang="en-US" sz="2400" u="none" strike="noStrike" dirty="0">
                <a:solidFill>
                  <a:srgbClr val="53575E"/>
                </a:solidFill>
                <a:latin typeface="Lato Light"/>
                <a:ea typeface="Lato Light"/>
                <a:cs typeface="Lato Light"/>
                <a:sym typeface="Lato Light"/>
              </a:rPr>
              <a:t> o </a:t>
            </a:r>
            <a:r>
              <a:rPr lang="en-US" sz="2400" u="none" strike="noStrike" dirty="0" err="1">
                <a:solidFill>
                  <a:srgbClr val="53575E"/>
                </a:solidFill>
                <a:latin typeface="Lato Light"/>
                <a:ea typeface="Lato Light"/>
                <a:cs typeface="Lato Light"/>
                <a:sym typeface="Lato Light"/>
              </a:rPr>
              <a:t>sposobie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wykorzystania</a:t>
            </a:r>
            <a:r>
              <a:rPr lang="en-US" sz="2400" u="none" strike="noStrike" dirty="0">
                <a:solidFill>
                  <a:srgbClr val="53575E"/>
                </a:solidFill>
                <a:latin typeface="Lato Light"/>
                <a:ea typeface="Lato Light"/>
                <a:cs typeface="Lato Light"/>
                <a:sym typeface="Lato Light"/>
              </a:rPr>
              <a:t> (co </a:t>
            </a:r>
            <a:r>
              <a:rPr lang="en-US" sz="2400" u="none" strike="noStrike" dirty="0" err="1">
                <a:solidFill>
                  <a:srgbClr val="53575E"/>
                </a:solidFill>
                <a:latin typeface="Lato Light"/>
                <a:ea typeface="Lato Light"/>
                <a:cs typeface="Lato Light"/>
                <a:sym typeface="Lato Light"/>
              </a:rPr>
              <a:t>promuje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transparentność</a:t>
            </a:r>
            <a:r>
              <a:rPr lang="en-US" sz="2400" u="none" strike="noStrike" dirty="0">
                <a:solidFill>
                  <a:srgbClr val="53575E"/>
                </a:solidFill>
                <a:latin typeface="Lato Light"/>
                <a:ea typeface="Lato Light"/>
                <a:cs typeface="Lato Light"/>
                <a:sym typeface="Lato Light"/>
              </a:rPr>
              <a:t>). Co </a:t>
            </a:r>
            <a:r>
              <a:rPr lang="en-US" sz="2400" u="none" strike="noStrike" dirty="0" err="1">
                <a:solidFill>
                  <a:srgbClr val="53575E"/>
                </a:solidFill>
                <a:latin typeface="Lato Light"/>
                <a:ea typeface="Lato Light"/>
                <a:cs typeface="Lato Light"/>
                <a:sym typeface="Lato Light"/>
              </a:rPr>
              <a:t>ważniejsze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istnieje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formalna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procedura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odwoławcza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Jeśli</a:t>
            </a:r>
            <a:r>
              <a:rPr lang="en-US" sz="2400" u="none" strike="noStrike" dirty="0">
                <a:solidFill>
                  <a:srgbClr val="53575E"/>
                </a:solidFill>
                <a:latin typeface="Lato Light"/>
                <a:ea typeface="Lato Light"/>
                <a:cs typeface="Lato Light"/>
                <a:sym typeface="Lato Light"/>
              </a:rPr>
              <a:t> student </a:t>
            </a:r>
            <a:r>
              <a:rPr lang="en-US" sz="2400" u="none" strike="noStrike" dirty="0" err="1">
                <a:solidFill>
                  <a:srgbClr val="53575E"/>
                </a:solidFill>
                <a:latin typeface="Lato Light"/>
                <a:ea typeface="Lato Light"/>
                <a:cs typeface="Lato Light"/>
                <a:sym typeface="Lato Light"/>
              </a:rPr>
              <a:t>uważa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że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ocena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oparta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jest </a:t>
            </a:r>
            <a:r>
              <a:rPr lang="en-US" sz="2400" u="none" strike="noStrike" dirty="0" err="1">
                <a:solidFill>
                  <a:srgbClr val="53575E"/>
                </a:solidFill>
                <a:latin typeface="Lato Light"/>
                <a:ea typeface="Lato Light"/>
                <a:cs typeface="Lato Light"/>
                <a:sym typeface="Lato Light"/>
              </a:rPr>
              <a:t>niesprawiedliwa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lub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stronnicza</a:t>
            </a:r>
            <a:r>
              <a:rPr lang="en-US" sz="2400" u="none" strike="noStrike" dirty="0">
                <a:solidFill>
                  <a:srgbClr val="53575E"/>
                </a:solidFill>
                <a:latin typeface="Lato Light"/>
                <a:ea typeface="Lato Light"/>
                <a:cs typeface="Lato Light"/>
                <a:sym typeface="Lato Light"/>
              </a:rPr>
              <a:t>, ma </a:t>
            </a:r>
            <a:r>
              <a:rPr lang="en-US" sz="2400" u="none" strike="noStrike" dirty="0" err="1">
                <a:solidFill>
                  <a:srgbClr val="53575E"/>
                </a:solidFill>
                <a:latin typeface="Lato Light"/>
                <a:ea typeface="Lato Light"/>
                <a:cs typeface="Lato Light"/>
                <a:sym typeface="Lato Light"/>
              </a:rPr>
              <a:t>prawo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zażądać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ręcznej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weryfikacji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przez</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nauczyciela</a:t>
            </a:r>
            <a:r>
              <a:rPr lang="en-US" sz="2400" u="none" strike="noStrike" dirty="0">
                <a:solidFill>
                  <a:srgbClr val="53575E"/>
                </a:solidFill>
                <a:latin typeface="Lato Light"/>
                <a:ea typeface="Lato Light"/>
                <a:cs typeface="Lato Light"/>
                <a:sym typeface="Lato Light"/>
              </a:rPr>
              <a:t>, bez </a:t>
            </a:r>
            <a:r>
              <a:rPr lang="en-US" sz="2400" u="none" strike="noStrike" dirty="0" err="1">
                <a:solidFill>
                  <a:srgbClr val="53575E"/>
                </a:solidFill>
                <a:latin typeface="Lato Light"/>
                <a:ea typeface="Lato Light"/>
                <a:cs typeface="Lato Light"/>
                <a:sym typeface="Lato Light"/>
              </a:rPr>
              <a:t>żadnych</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kar</a:t>
            </a:r>
            <a:r>
              <a:rPr lang="en-US" sz="2400" u="none" strike="noStrike" dirty="0">
                <a:solidFill>
                  <a:srgbClr val="53575E"/>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dirty="0" err="1">
                <a:solidFill>
                  <a:srgbClr val="53575E"/>
                </a:solidFill>
                <a:latin typeface="Lato Bold"/>
                <a:ea typeface="Lato Bold"/>
                <a:cs typeface="Lato Bold"/>
                <a:sym typeface="Lato Bold"/>
              </a:rPr>
              <a:t>Dlaczego</a:t>
            </a:r>
            <a:r>
              <a:rPr lang="en-US" sz="2400" b="1" u="none" strike="noStrike" dirty="0">
                <a:solidFill>
                  <a:srgbClr val="53575E"/>
                </a:solidFill>
                <a:latin typeface="Lato Bold"/>
                <a:ea typeface="Lato Bold"/>
                <a:cs typeface="Lato Bold"/>
                <a:sym typeface="Lato Bold"/>
              </a:rPr>
              <a:t> jest </a:t>
            </a:r>
            <a:r>
              <a:rPr lang="en-US" sz="2400" b="1" u="none" strike="noStrike" dirty="0" err="1">
                <a:solidFill>
                  <a:srgbClr val="53575E"/>
                </a:solidFill>
                <a:latin typeface="Lato Bold"/>
                <a:ea typeface="Lato Bold"/>
                <a:cs typeface="Lato Bold"/>
                <a:sym typeface="Lato Bold"/>
              </a:rPr>
              <a:t>skuteczny</a:t>
            </a:r>
            <a:r>
              <a:rPr lang="en-US" sz="2400" b="1" u="none" strike="noStrike" dirty="0">
                <a:solidFill>
                  <a:srgbClr val="53575E"/>
                </a:solidFill>
                <a:latin typeface="Lato Bold"/>
                <a:ea typeface="Lato Bold"/>
                <a:cs typeface="Lato Bold"/>
                <a:sym typeface="Lato Bold"/>
              </a:rPr>
              <a:t>:</a:t>
            </a:r>
          </a:p>
          <a:p>
            <a:pPr marL="0" lvl="0" indent="0" algn="l">
              <a:lnSpc>
                <a:spcPts val="2880"/>
              </a:lnSpc>
              <a:spcBef>
                <a:spcPct val="0"/>
              </a:spcBef>
            </a:pPr>
            <a:r>
              <a:rPr lang="en-US" sz="2400" u="none" strike="noStrike" dirty="0" err="1">
                <a:solidFill>
                  <a:srgbClr val="53575E"/>
                </a:solidFill>
                <a:latin typeface="Lato Light"/>
                <a:ea typeface="Lato Light"/>
                <a:cs typeface="Lato Light"/>
                <a:sym typeface="Lato Light"/>
              </a:rPr>
              <a:t>Buduj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pewność</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siebie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uczniów</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zapewniając</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że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pozostanie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narzędziem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pomocniczym</a:t>
            </a:r>
            <a:r>
              <a:rPr lang="en-US" sz="2400" u="none" strike="noStrike" dirty="0">
                <a:solidFill>
                  <a:srgbClr val="53575E"/>
                </a:solidFill>
                <a:latin typeface="Lato Light"/>
                <a:ea typeface="Lato Light"/>
                <a:cs typeface="Lato Light"/>
                <a:sym typeface="Lato Light"/>
              </a:rPr>
              <a:t>, a </a:t>
            </a:r>
            <a:r>
              <a:rPr lang="en-US" sz="2400" u="none" strike="noStrike" dirty="0" err="1">
                <a:solidFill>
                  <a:srgbClr val="53575E"/>
                </a:solidFill>
                <a:latin typeface="Lato Light"/>
                <a:ea typeface="Lato Light"/>
                <a:cs typeface="Lato Light"/>
                <a:sym typeface="Lato Light"/>
              </a:rPr>
              <a:t>nie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niepodważalnym</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sędzią</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wzmacniając</a:t>
            </a:r>
            <a:r>
              <a:rPr lang="en-US" sz="2400" u="none" strike="noStrike" dirty="0">
                <a:solidFill>
                  <a:srgbClr val="53575E"/>
                </a:solidFill>
                <a:latin typeface="Lato Light"/>
                <a:ea typeface="Lato Light"/>
                <a:cs typeface="Lato Light"/>
                <a:sym typeface="Lato Light"/>
              </a:rPr>
              <a:t> w ten </a:t>
            </a:r>
            <a:r>
              <a:rPr lang="en-US" sz="2400" u="none" strike="noStrike" dirty="0" err="1">
                <a:solidFill>
                  <a:srgbClr val="53575E"/>
                </a:solidFill>
                <a:latin typeface="Lato Light"/>
                <a:ea typeface="Lato Light"/>
                <a:cs typeface="Lato Light"/>
                <a:sym typeface="Lato Light"/>
              </a:rPr>
              <a:t>sposób</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prawdziwie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zorientowane</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człowieka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środowisko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nauczania</a:t>
            </a:r>
            <a:r>
              <a:rPr lang="en-US" sz="2400" u="none" strike="noStrike"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0962" y="1986515"/>
            <a:ext cx="8566537" cy="537257"/>
            <a:chOff x="0" y="0"/>
            <a:chExt cx="11422050" cy="716343"/>
          </a:xfrm>
        </p:grpSpPr>
        <p:sp>
          <p:nvSpPr>
            <p:cNvPr id="3" name="Freeform 3"/>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4" name="TextBox 4"/>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Light"/>
                  <a:ea typeface="Lato Light"/>
                  <a:cs typeface="Lato Light"/>
                  <a:sym typeface="Lato Light"/>
                </a:rPr>
                <a:t>Europejskie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ramy</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regulacyjne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i</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oficjalne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przepisy</a:t>
              </a:r>
              <a:endParaRPr lang="en-US" sz="2400" b="1" u="none" strike="noStrike" dirty="0">
                <a:solidFill>
                  <a:srgbClr val="000000"/>
                </a:solidFill>
                <a:latin typeface="Lato Light"/>
                <a:ea typeface="Lato Light"/>
                <a:cs typeface="Lato Light"/>
                <a:sym typeface="Lato Light"/>
              </a:endParaRPr>
            </a:p>
          </p:txBody>
        </p:sp>
      </p:grpSp>
      <p:sp>
        <p:nvSpPr>
          <p:cNvPr id="5" name="TextBox 5"/>
          <p:cNvSpPr txBox="1"/>
          <p:nvPr/>
        </p:nvSpPr>
        <p:spPr>
          <a:xfrm>
            <a:off x="990962" y="2609850"/>
            <a:ext cx="16268338" cy="5551007"/>
          </a:xfrm>
          <a:prstGeom prst="rect">
            <a:avLst/>
          </a:prstGeom>
        </p:spPr>
        <p:txBody>
          <a:bodyPr lIns="0" tIns="0" rIns="0" bIns="0" rtlCol="0" anchor="t">
            <a:spAutoFit/>
          </a:bodyPr>
          <a:lstStyle/>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err="1">
                <a:solidFill>
                  <a:srgbClr val="000000"/>
                </a:solidFill>
                <a:latin typeface="Lato Bold"/>
                <a:ea typeface="Lato Bold"/>
                <a:cs typeface="Lato Bold"/>
                <a:sym typeface="Lato Bold"/>
              </a:rPr>
              <a:t>Komisja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Europejska</a:t>
            </a:r>
            <a:r>
              <a:rPr lang="en-US" sz="2400" b="1" u="none" strike="noStrike" dirty="0">
                <a:solidFill>
                  <a:srgbClr val="000000"/>
                </a:solidFill>
                <a:latin typeface="Lato Bold"/>
                <a:ea typeface="Lato Bold"/>
                <a:cs typeface="Lato Bold"/>
                <a:sym typeface="Lato Bold"/>
              </a:rPr>
              <a:t> (2019). </a:t>
            </a:r>
          </a:p>
          <a:p>
            <a:pPr marL="434340" lvl="1" indent="-217170" algn="l">
              <a:lnSpc>
                <a:spcPts val="2879"/>
              </a:lnSpc>
              <a:spcBef>
                <a:spcPct val="0"/>
              </a:spcBef>
            </a:pPr>
            <a:r>
              <a:rPr lang="en-US" sz="2400" u="none" strike="noStrike" dirty="0" err="1">
                <a:solidFill>
                  <a:srgbClr val="000000"/>
                </a:solidFill>
                <a:latin typeface="Lato Light"/>
                <a:ea typeface="Lato Light"/>
                <a:cs typeface="Lato Light"/>
                <a:sym typeface="Lato Light"/>
              </a:rPr>
              <a:t>Wytyczne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dotyczące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godnej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zaufania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Grupa </a:t>
            </a:r>
            <a:r>
              <a:rPr lang="en-US" sz="2400" u="none" strike="noStrike" dirty="0" err="1">
                <a:solidFill>
                  <a:srgbClr val="000000"/>
                </a:solidFill>
                <a:latin typeface="Lato Light"/>
                <a:ea typeface="Lato Light"/>
                <a:cs typeface="Lato Light"/>
                <a:sym typeface="Lato Light"/>
              </a:rPr>
              <a:t>ekspertów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wysokiego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szczebla</a:t>
            </a:r>
            <a:r>
              <a:rPr lang="en-US" sz="2400" u="none" strike="noStrike" dirty="0">
                <a:solidFill>
                  <a:srgbClr val="000000"/>
                </a:solidFill>
                <a:latin typeface="Lato Light"/>
                <a:ea typeface="Lato Light"/>
                <a:cs typeface="Lato Light"/>
                <a:sym typeface="Lato Light"/>
              </a:rPr>
              <a:t> ds.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(AI HLEG). </a:t>
            </a:r>
            <a:r>
              <a:rPr lang="en-US" sz="2400" u="none" strike="noStrike" dirty="0" err="1">
                <a:solidFill>
                  <a:srgbClr val="000000"/>
                </a:solidFill>
                <a:latin typeface="Lato Light"/>
                <a:ea typeface="Lato Light"/>
                <a:cs typeface="Lato Light"/>
                <a:sym typeface="Lato Light"/>
              </a:rPr>
              <a:t>Koncentruje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siedmiu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wymogach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godnej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zaufania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tym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ingerencji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przejrzystości</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err="1">
                <a:solidFill>
                  <a:srgbClr val="000000"/>
                </a:solidFill>
                <a:latin typeface="Lato Bold"/>
                <a:ea typeface="Lato Bold"/>
                <a:cs typeface="Lato Bold"/>
                <a:sym typeface="Lato Bold"/>
              </a:rPr>
              <a:t>Komisja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Europejska</a:t>
            </a:r>
            <a:r>
              <a:rPr lang="en-US" sz="2400" b="1" u="none" strike="noStrike" dirty="0">
                <a:solidFill>
                  <a:srgbClr val="000000"/>
                </a:solidFill>
                <a:latin typeface="Lato Bold"/>
                <a:ea typeface="Lato Bold"/>
                <a:cs typeface="Lato Bold"/>
                <a:sym typeface="Lato Bold"/>
              </a:rPr>
              <a:t> (2022). </a:t>
            </a:r>
          </a:p>
          <a:p>
            <a:pPr marL="434340" lvl="1" indent="-217170" algn="l">
              <a:lnSpc>
                <a:spcPts val="2879"/>
              </a:lnSpc>
              <a:spcBef>
                <a:spcPct val="0"/>
              </a:spcBef>
            </a:pPr>
            <a:r>
              <a:rPr lang="en-US" sz="2400" u="none" strike="noStrike" dirty="0" err="1">
                <a:solidFill>
                  <a:srgbClr val="000000"/>
                </a:solidFill>
                <a:latin typeface="Lato Light"/>
                <a:ea typeface="Lato Light"/>
                <a:cs typeface="Lato Light"/>
                <a:sym typeface="Lato Light"/>
              </a:rPr>
              <a:t>Wytyczne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nauczycieli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dotyczące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nauczaniu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uczeniu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Zaprojektowane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specjalnie</a:t>
            </a:r>
            <a:r>
              <a:rPr lang="en-US" sz="2400" u="none" strike="noStrike" dirty="0">
                <a:solidFill>
                  <a:srgbClr val="000000"/>
                </a:solidFill>
                <a:latin typeface="Lato Light"/>
                <a:ea typeface="Lato Light"/>
                <a:cs typeface="Lato Light"/>
                <a:sym typeface="Lato Light"/>
              </a:rPr>
              <a:t>, aby </a:t>
            </a:r>
            <a:r>
              <a:rPr lang="en-US" sz="2400" u="none" strike="noStrike" dirty="0" err="1">
                <a:solidFill>
                  <a:srgbClr val="000000"/>
                </a:solidFill>
                <a:latin typeface="Lato Light"/>
                <a:ea typeface="Lato Light"/>
                <a:cs typeface="Lato Light"/>
                <a:sym typeface="Lato Light"/>
              </a:rPr>
              <a:t>pomóc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nauczycielom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szkół</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podstawowych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średnich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szczególnie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przydatne</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ciągłym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rozwoju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zrozumieć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zagrożenia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korzyści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płynące</a:t>
            </a:r>
            <a:r>
              <a:rPr lang="en-US" sz="2400" u="none" strike="noStrike" dirty="0">
                <a:solidFill>
                  <a:srgbClr val="000000"/>
                </a:solidFill>
                <a:latin typeface="Lato Light"/>
                <a:ea typeface="Lato Light"/>
                <a:cs typeface="Lato Light"/>
                <a:sym typeface="Lato Light"/>
              </a:rPr>
              <a:t> ze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pPr>
            <a:endParaRPr lang="en-US" sz="2400" dirty="0">
              <a:solidFill>
                <a:srgbClr val="000000"/>
              </a:solidFill>
              <a:latin typeface="Lato Light"/>
              <a:ea typeface="Lato Light"/>
              <a:cs typeface="Lato Light"/>
              <a:sym typeface="Lato Light"/>
            </a:endParaRPr>
          </a:p>
          <a:p>
            <a:pPr marL="434340" lvl="1" indent="-217170">
              <a:lnSpc>
                <a:spcPts val="2879"/>
              </a:lnSpc>
              <a:spcBef>
                <a:spcPct val="0"/>
              </a:spcBef>
              <a:buFont typeface="Arial"/>
              <a:buChar char="•"/>
            </a:pPr>
            <a:r>
              <a:rPr lang="en-US" sz="2400" b="1" dirty="0" err="1">
                <a:solidFill>
                  <a:srgbClr val="000000"/>
                </a:solidFill>
                <a:latin typeface="Lato Bold"/>
                <a:ea typeface="Lato Bold"/>
                <a:cs typeface="Lato Bold"/>
                <a:sym typeface="Lato Bold"/>
              </a:rPr>
              <a:t>Unia</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Europejska</a:t>
            </a:r>
            <a:r>
              <a:rPr lang="en-US" sz="2400" b="1" dirty="0">
                <a:solidFill>
                  <a:srgbClr val="000000"/>
                </a:solidFill>
                <a:latin typeface="Lato Bold"/>
                <a:ea typeface="Lato Bold"/>
                <a:cs typeface="Lato Bold"/>
                <a:sym typeface="Lato Bold"/>
              </a:rPr>
              <a:t> (2024). </a:t>
            </a:r>
          </a:p>
          <a:p>
            <a:pPr marL="434340" lvl="1" indent="-217170">
              <a:lnSpc>
                <a:spcPts val="2879"/>
              </a:lnSpc>
              <a:spcBef>
                <a:spcPct val="0"/>
              </a:spcBef>
            </a:pPr>
            <a:r>
              <a:rPr lang="en-US" sz="2400" dirty="0" err="1">
                <a:solidFill>
                  <a:srgbClr val="000000"/>
                </a:solidFill>
                <a:latin typeface="Lato Light"/>
                <a:ea typeface="Lato Light"/>
                <a:cs typeface="Lato Light"/>
                <a:sym typeface="Lato Light"/>
              </a:rPr>
              <a:t>Ustawa</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sztucznej</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inteligencji</a:t>
            </a:r>
            <a:r>
              <a:rPr lang="en-US" sz="2400" dirty="0">
                <a:solidFill>
                  <a:srgbClr val="000000"/>
                </a:solidFill>
                <a:latin typeface="Lato Light"/>
                <a:ea typeface="Lato Light"/>
                <a:cs typeface="Lato Light"/>
                <a:sym typeface="Lato Light"/>
              </a:rPr>
              <a:t> (AI Act). </a:t>
            </a:r>
            <a:r>
              <a:rPr lang="en-US" sz="2400" dirty="0" err="1">
                <a:solidFill>
                  <a:srgbClr val="000000"/>
                </a:solidFill>
                <a:latin typeface="Lato Light"/>
                <a:ea typeface="Lato Light"/>
                <a:cs typeface="Lato Light"/>
                <a:sym typeface="Lato Light"/>
              </a:rPr>
              <a:t>Rozporządzenie</a:t>
            </a:r>
            <a:r>
              <a:rPr lang="en-US" sz="2400" dirty="0">
                <a:solidFill>
                  <a:srgbClr val="000000"/>
                </a:solidFill>
                <a:latin typeface="Lato Light"/>
                <a:ea typeface="Lato Light"/>
                <a:cs typeface="Lato Light"/>
                <a:sym typeface="Lato Light"/>
              </a:rPr>
              <a:t> (UE) 2024/1689. </a:t>
            </a:r>
            <a:r>
              <a:rPr lang="en-US" sz="2400" dirty="0" err="1">
                <a:solidFill>
                  <a:srgbClr val="000000"/>
                </a:solidFill>
                <a:latin typeface="Lato Light"/>
                <a:ea typeface="Lato Light"/>
                <a:cs typeface="Lato Light"/>
                <a:sym typeface="Lato Light"/>
              </a:rPr>
              <a:t>Pierwsze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kompleksowe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ramy</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prawne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dotyczące</a:t>
            </a:r>
            <a:r>
              <a:rPr lang="en-US" sz="2400" dirty="0">
                <a:solidFill>
                  <a:srgbClr val="000000"/>
                </a:solidFill>
                <a:latin typeface="Lato Light"/>
                <a:ea typeface="Lato Light"/>
                <a:cs typeface="Lato Light"/>
                <a:sym typeface="Lato Light"/>
              </a:rPr>
              <a:t> AI, </a:t>
            </a:r>
            <a:r>
              <a:rPr lang="en-US" sz="2400" dirty="0" err="1">
                <a:solidFill>
                  <a:srgbClr val="000000"/>
                </a:solidFill>
                <a:latin typeface="Lato Light"/>
                <a:ea typeface="Lato Light"/>
                <a:cs typeface="Lato Light"/>
                <a:sym typeface="Lato Light"/>
              </a:rPr>
              <a:t>które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klasyfikują</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systemy</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edukacji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szkolenia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zawodowego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jako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systemy</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wysokiego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ryzyka</a:t>
            </a:r>
            <a:r>
              <a:rPr lang="en-US" sz="2400" dirty="0">
                <a:solidFill>
                  <a:srgbClr val="000000"/>
                </a:solidFill>
                <a:latin typeface="Lato Light"/>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771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ODNIESIENIA</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11558" y="881910"/>
            <a:ext cx="27915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ODNIESIENIA</a:t>
            </a:r>
          </a:p>
        </p:txBody>
      </p:sp>
      <p:grpSp>
        <p:nvGrpSpPr>
          <p:cNvPr id="3" name="Group 3"/>
          <p:cNvGrpSpPr/>
          <p:nvPr/>
        </p:nvGrpSpPr>
        <p:grpSpPr>
          <a:xfrm>
            <a:off x="1104900" y="1822075"/>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Light"/>
                  <a:ea typeface="Lato Light"/>
                  <a:cs typeface="Lato Light"/>
                  <a:sym typeface="Lato Light"/>
                </a:rPr>
                <a:t>Międzynarodowe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wytyczne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instytucjonalne</a:t>
              </a:r>
              <a:endParaRPr lang="en-US" sz="2400" b="1" u="none" strike="noStrike" dirty="0">
                <a:solidFill>
                  <a:srgbClr val="000000"/>
                </a:solidFill>
                <a:latin typeface="Lato Light"/>
                <a:ea typeface="Lato Light"/>
                <a:cs typeface="Lato Light"/>
                <a:sym typeface="Lato Light"/>
              </a:endParaRPr>
            </a:p>
          </p:txBody>
        </p:sp>
      </p:grpSp>
      <p:sp>
        <p:nvSpPr>
          <p:cNvPr id="6" name="TextBox 6"/>
          <p:cNvSpPr txBox="1"/>
          <p:nvPr/>
        </p:nvSpPr>
        <p:spPr>
          <a:xfrm>
            <a:off x="1110139" y="2536403"/>
            <a:ext cx="16149161" cy="6294800"/>
          </a:xfrm>
          <a:prstGeom prst="rect">
            <a:avLst/>
          </a:prstGeom>
        </p:spPr>
        <p:txBody>
          <a:bodyPr lIns="0" tIns="0" rIns="0" bIns="0" rtlCol="0" anchor="t">
            <a:spAutoFit/>
          </a:bodyPr>
          <a:lstStyle/>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OECD (2024). </a:t>
            </a:r>
          </a:p>
          <a:p>
            <a:pPr marL="434340" lvl="1" indent="-217170" algn="l">
              <a:lnSpc>
                <a:spcPts val="2879"/>
              </a:lnSpc>
              <a:spcBef>
                <a:spcPct val="0"/>
              </a:spcBef>
            </a:pPr>
            <a:r>
              <a:rPr lang="en-US" sz="2400" u="none" strike="noStrike" dirty="0" err="1">
                <a:solidFill>
                  <a:srgbClr val="000000"/>
                </a:solidFill>
                <a:latin typeface="Lato Light"/>
                <a:ea typeface="Lato Light"/>
                <a:cs typeface="Lato Light"/>
                <a:sym typeface="Lato Light"/>
              </a:rPr>
              <a:t>Zasady</a:t>
            </a:r>
            <a:r>
              <a:rPr lang="en-US" sz="2400" u="none" strike="noStrike" dirty="0">
                <a:solidFill>
                  <a:srgbClr val="000000"/>
                </a:solidFill>
                <a:latin typeface="Lato Light"/>
                <a:ea typeface="Lato Light"/>
                <a:cs typeface="Lato Light"/>
                <a:sym typeface="Lato Light"/>
              </a:rPr>
              <a:t> OECD </a:t>
            </a:r>
            <a:r>
              <a:rPr lang="en-US" sz="2400" u="none" strike="noStrike" dirty="0" err="1">
                <a:solidFill>
                  <a:srgbClr val="000000"/>
                </a:solidFill>
                <a:latin typeface="Lato Light"/>
                <a:ea typeface="Lato Light"/>
                <a:cs typeface="Lato Light"/>
                <a:sym typeface="Lato Light"/>
              </a:rPr>
              <a:t>dotyczące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Zaktualizowane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zasady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promujące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innowacyjną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godną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zaufania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inteligencję</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poszanowaniem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uczciwością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przejrzystością</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UNESCO (2021). </a:t>
            </a:r>
          </a:p>
          <a:p>
            <a:pPr marL="434340" lvl="1" indent="-217170" algn="l">
              <a:lnSpc>
                <a:spcPts val="2879"/>
              </a:lnSpc>
              <a:spcBef>
                <a:spcPct val="0"/>
              </a:spcBef>
            </a:pPr>
            <a:r>
              <a:rPr lang="en-US" sz="2400" u="none" strike="noStrike" dirty="0" err="1">
                <a:solidFill>
                  <a:srgbClr val="000000"/>
                </a:solidFill>
                <a:latin typeface="Lato Light"/>
                <a:ea typeface="Lato Light"/>
                <a:cs typeface="Lato Light"/>
                <a:sym typeface="Lato Light"/>
              </a:rPr>
              <a:t>Rekomendacja</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sprawie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Pierwszy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globalny</a:t>
            </a:r>
            <a:r>
              <a:rPr lang="en-US" sz="2400" u="none" strike="noStrike" dirty="0">
                <a:solidFill>
                  <a:srgbClr val="000000"/>
                </a:solidFill>
                <a:latin typeface="Lato Light"/>
                <a:ea typeface="Lato Light"/>
                <a:cs typeface="Lato Light"/>
                <a:sym typeface="Lato Light"/>
              </a:rPr>
              <a:t> instrument </a:t>
            </a:r>
            <a:r>
              <a:rPr lang="en-US" sz="2400" u="none" strike="noStrike" dirty="0" err="1">
                <a:solidFill>
                  <a:srgbClr val="000000"/>
                </a:solidFill>
                <a:latin typeface="Lato Light"/>
                <a:ea typeface="Lato Light"/>
                <a:cs typeface="Lato Light"/>
                <a:sym typeface="Lato Light"/>
              </a:rPr>
              <a:t>normatywny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dotyczący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etyki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ze </a:t>
            </a:r>
            <a:r>
              <a:rPr lang="en-US" sz="2400" u="none" strike="noStrike" dirty="0" err="1">
                <a:solidFill>
                  <a:srgbClr val="000000"/>
                </a:solidFill>
                <a:latin typeface="Lato Light"/>
                <a:ea typeface="Lato Light"/>
                <a:cs typeface="Lato Light"/>
                <a:sym typeface="Lato Light"/>
              </a:rPr>
              <a:t>szczególnym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uwzględnieniem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równości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społecznej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inkluzji</a:t>
            </a:r>
            <a:r>
              <a:rPr lang="en-US" sz="2400"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pPr>
            <a:endParaRPr lang="en-US" sz="2400" dirty="0">
              <a:solidFill>
                <a:srgbClr val="000000"/>
              </a:solidFill>
              <a:latin typeface="Lato Light"/>
              <a:ea typeface="Lato Light"/>
              <a:cs typeface="Lato Light"/>
              <a:sym typeface="Lato Light"/>
            </a:endParaRPr>
          </a:p>
          <a:p>
            <a:pPr marL="434340" lvl="1" indent="-217170">
              <a:lnSpc>
                <a:spcPts val="2879"/>
              </a:lnSpc>
              <a:spcBef>
                <a:spcPct val="0"/>
              </a:spcBef>
              <a:buFont typeface="Arial"/>
              <a:buChar char="•"/>
            </a:pPr>
            <a:r>
              <a:rPr lang="en-US" sz="2400" b="1" dirty="0">
                <a:solidFill>
                  <a:srgbClr val="000000"/>
                </a:solidFill>
                <a:latin typeface="Lato Bold"/>
                <a:ea typeface="Lato Bold"/>
                <a:cs typeface="Lato Bold"/>
                <a:sym typeface="Lato Bold"/>
              </a:rPr>
              <a:t>UNESCO (2024). </a:t>
            </a:r>
          </a:p>
          <a:p>
            <a:pPr marL="434340" lvl="1" indent="-217170">
              <a:lnSpc>
                <a:spcPts val="2879"/>
              </a:lnSpc>
              <a:spcBef>
                <a:spcPct val="0"/>
              </a:spcBef>
            </a:pPr>
            <a:r>
              <a:rPr lang="en-US" sz="2400" dirty="0">
                <a:solidFill>
                  <a:srgbClr val="000000"/>
                </a:solidFill>
                <a:latin typeface="Lato Light"/>
                <a:ea typeface="Lato Light"/>
                <a:cs typeface="Lato Light"/>
                <a:sym typeface="Lato Light"/>
              </a:rPr>
              <a:t>Ramy </a:t>
            </a:r>
            <a:r>
              <a:rPr lang="en-US" sz="2400" dirty="0" err="1">
                <a:solidFill>
                  <a:srgbClr val="000000"/>
                </a:solidFill>
                <a:latin typeface="Lato Light"/>
                <a:ea typeface="Lato Light"/>
                <a:cs typeface="Lato Light"/>
                <a:sym typeface="Lato Light"/>
              </a:rPr>
              <a:t>Kompetencji</a:t>
            </a:r>
            <a:r>
              <a:rPr lang="en-US" sz="2400" dirty="0">
                <a:solidFill>
                  <a:srgbClr val="000000"/>
                </a:solidFill>
                <a:latin typeface="Lato Light"/>
                <a:ea typeface="Lato Light"/>
                <a:cs typeface="Lato Light"/>
                <a:sym typeface="Lato Light"/>
              </a:rPr>
              <a:t> AI </a:t>
            </a:r>
            <a:r>
              <a:rPr lang="en-US" sz="2400" dirty="0" err="1">
                <a:solidFill>
                  <a:srgbClr val="000000"/>
                </a:solidFill>
                <a:latin typeface="Lato Light"/>
                <a:ea typeface="Lato Light"/>
                <a:cs typeface="Lato Light"/>
                <a:sym typeface="Lato Light"/>
              </a:rPr>
              <a:t>dla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Nauczycieli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Paryż</a:t>
            </a:r>
            <a:r>
              <a:rPr lang="en-US" sz="2400" dirty="0">
                <a:solidFill>
                  <a:srgbClr val="000000"/>
                </a:solidFill>
                <a:latin typeface="Lato Light"/>
                <a:ea typeface="Lato Light"/>
                <a:cs typeface="Lato Light"/>
                <a:sym typeface="Lato Light"/>
              </a:rPr>
              <a:t>: UNESCO. </a:t>
            </a:r>
            <a:r>
              <a:rPr lang="en-US" sz="2400" dirty="0" err="1">
                <a:solidFill>
                  <a:srgbClr val="000000"/>
                </a:solidFill>
                <a:latin typeface="Lato Light"/>
                <a:ea typeface="Lato Light"/>
                <a:cs typeface="Lato Light"/>
                <a:sym typeface="Lato Light"/>
              </a:rPr>
              <a:t>Definiuje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wiedzę</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umiejętności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wartości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których</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nauczyciele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potrzebują</a:t>
            </a:r>
            <a:r>
              <a:rPr lang="en-US" sz="2400" dirty="0">
                <a:solidFill>
                  <a:srgbClr val="000000"/>
                </a:solidFill>
                <a:latin typeface="Lato Light"/>
                <a:ea typeface="Lato Light"/>
                <a:cs typeface="Lato Light"/>
                <a:sym typeface="Lato Light"/>
              </a:rPr>
              <a:t>, aby </a:t>
            </a:r>
            <a:r>
              <a:rPr lang="en-US" sz="2400" dirty="0" err="1">
                <a:solidFill>
                  <a:srgbClr val="000000"/>
                </a:solidFill>
                <a:latin typeface="Lato Light"/>
                <a:ea typeface="Lato Light"/>
                <a:cs typeface="Lato Light"/>
                <a:sym typeface="Lato Light"/>
              </a:rPr>
              <a:t>bezpiecznie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inkluzywnie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korzystać</a:t>
            </a:r>
            <a:r>
              <a:rPr lang="en-US" sz="2400" dirty="0">
                <a:solidFill>
                  <a:srgbClr val="000000"/>
                </a:solidFill>
                <a:latin typeface="Lato Light"/>
                <a:ea typeface="Lato Light"/>
                <a:cs typeface="Lato Light"/>
                <a:sym typeface="Lato Light"/>
              </a:rPr>
              <a:t> ze </a:t>
            </a:r>
            <a:r>
              <a:rPr lang="en-US" sz="2400" dirty="0" err="1">
                <a:solidFill>
                  <a:srgbClr val="000000"/>
                </a:solidFill>
                <a:latin typeface="Lato Light"/>
                <a:ea typeface="Lato Light"/>
                <a:cs typeface="Lato Light"/>
                <a:sym typeface="Lato Light"/>
              </a:rPr>
              <a:t>sztucznej</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inteligencji</a:t>
            </a:r>
            <a:r>
              <a:rPr lang="en-US" sz="2400"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ROPA NAFTOWA (2024). </a:t>
            </a:r>
          </a:p>
          <a:p>
            <a:pPr marL="434340" lvl="1" indent="-217170" algn="l">
              <a:lnSpc>
                <a:spcPts val="2879"/>
              </a:lnSpc>
              <a:spcBef>
                <a:spcPct val="0"/>
              </a:spcBef>
            </a:pPr>
            <a:r>
              <a:rPr lang="en-US" sz="2400" u="none" strike="noStrike" dirty="0" err="1">
                <a:solidFill>
                  <a:srgbClr val="000000"/>
                </a:solidFill>
                <a:latin typeface="Lato Light"/>
                <a:ea typeface="Lato Light"/>
                <a:cs typeface="Lato Light"/>
                <a:sym typeface="Lato Light"/>
              </a:rPr>
              <a:t>Transformacja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cyfrowa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przyszłość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pracy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kształceniu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Międzynarodowa</a:t>
            </a:r>
            <a:r>
              <a:rPr lang="en-US" sz="2400" u="none" strike="noStrike" dirty="0">
                <a:solidFill>
                  <a:srgbClr val="000000"/>
                </a:solidFill>
                <a:latin typeface="Lato Light"/>
                <a:ea typeface="Lato Light"/>
                <a:cs typeface="Lato Light"/>
                <a:sym typeface="Lato Light"/>
              </a:rPr>
              <a:t> Organizacja </a:t>
            </a:r>
            <a:r>
              <a:rPr lang="en-US" sz="2400" u="none" strike="noStrike" dirty="0" err="1">
                <a:solidFill>
                  <a:srgbClr val="000000"/>
                </a:solidFill>
                <a:latin typeface="Lato Light"/>
                <a:ea typeface="Lato Light"/>
                <a:cs typeface="Lato Light"/>
                <a:sym typeface="Lato Light"/>
              </a:rPr>
              <a:t>Pracy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Niniejsze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badanie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koncentruje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wpływie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kształcenie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transformację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rynku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pracy</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913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ODNIESIENIA</a:t>
            </a:r>
          </a:p>
        </p:txBody>
      </p:sp>
      <p:grpSp>
        <p:nvGrpSpPr>
          <p:cNvPr id="3" name="Group 3"/>
          <p:cNvGrpSpPr/>
          <p:nvPr/>
        </p:nvGrpSpPr>
        <p:grpSpPr>
          <a:xfrm>
            <a:off x="1028700" y="197708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Light"/>
                  <a:ea typeface="Lato Light"/>
                  <a:cs typeface="Lato Light"/>
                  <a:sym typeface="Lato Light"/>
                </a:rPr>
                <a:t>Zasoby</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zawodowe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i</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zarządcze</a:t>
              </a:r>
              <a:endParaRPr lang="en-US" sz="2400" b="1" u="none" strike="noStrike" dirty="0">
                <a:solidFill>
                  <a:srgbClr val="000000"/>
                </a:solidFill>
                <a:latin typeface="Lato Light"/>
                <a:ea typeface="Lato Light"/>
                <a:cs typeface="Lato Light"/>
                <a:sym typeface="Lato Light"/>
              </a:endParaRPr>
            </a:p>
          </p:txBody>
        </p:sp>
      </p:grpSp>
      <p:sp>
        <p:nvSpPr>
          <p:cNvPr id="6" name="TextBox 6"/>
          <p:cNvSpPr txBox="1"/>
          <p:nvPr/>
        </p:nvSpPr>
        <p:spPr>
          <a:xfrm>
            <a:off x="988219" y="3121409"/>
            <a:ext cx="16271081" cy="3319627"/>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dirty="0" err="1">
                <a:solidFill>
                  <a:srgbClr val="000000"/>
                </a:solidFill>
                <a:latin typeface="Lato Bold"/>
                <a:ea typeface="Lato Bold"/>
                <a:cs typeface="Lato Bold"/>
                <a:sym typeface="Lato Bold"/>
              </a:rPr>
              <a:t>Cedefop</a:t>
            </a:r>
            <a:r>
              <a:rPr lang="en-US" sz="2400" b="1" u="none" strike="noStrike" dirty="0">
                <a:solidFill>
                  <a:srgbClr val="000000"/>
                </a:solidFill>
                <a:latin typeface="Lato Bold"/>
                <a:ea typeface="Lato Bold"/>
                <a:cs typeface="Lato Bold"/>
                <a:sym typeface="Lato Bold"/>
              </a:rPr>
              <a:t> (2024)</a:t>
            </a:r>
          </a:p>
          <a:p>
            <a:pPr marL="434340" lvl="1" indent="-217170" algn="l">
              <a:lnSpc>
                <a:spcPts val="2879"/>
              </a:lnSpc>
              <a:spcBef>
                <a:spcPct val="0"/>
              </a:spcBef>
            </a:pPr>
            <a:r>
              <a:rPr lang="en-US" sz="2400" u="none" strike="noStrike" dirty="0" err="1">
                <a:solidFill>
                  <a:srgbClr val="000000"/>
                </a:solidFill>
                <a:latin typeface="Lato Light"/>
                <a:ea typeface="Lato Light"/>
                <a:cs typeface="Lato Light"/>
                <a:sym typeface="Lato Light"/>
              </a:rPr>
              <a:t>Cyfryzacja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kształceniu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promowanie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odporności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Europejskie</a:t>
            </a:r>
            <a:r>
              <a:rPr lang="en-US" sz="2400" u="none" strike="noStrike" dirty="0">
                <a:solidFill>
                  <a:srgbClr val="000000"/>
                </a:solidFill>
                <a:latin typeface="Lato Light"/>
                <a:ea typeface="Lato Light"/>
                <a:cs typeface="Lato Light"/>
                <a:sym typeface="Lato Light"/>
              </a:rPr>
              <a:t> Centrum </a:t>
            </a:r>
            <a:r>
              <a:rPr lang="en-US" sz="2400" u="none" strike="noStrike" dirty="0" err="1">
                <a:solidFill>
                  <a:srgbClr val="000000"/>
                </a:solidFill>
                <a:latin typeface="Lato Light"/>
                <a:ea typeface="Lato Light"/>
                <a:cs typeface="Lato Light"/>
                <a:sym typeface="Lato Light"/>
              </a:rPr>
              <a:t>Rozwoju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Kształcenia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Zasoby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dedykowane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sektorowi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kształcenia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zawodowego</a:t>
            </a:r>
            <a:r>
              <a:rPr lang="en-US" sz="2400"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pPr>
            <a:endParaRPr lang="en-US" sz="2400" dirty="0">
              <a:solidFill>
                <a:srgbClr val="000000"/>
              </a:solidFill>
              <a:latin typeface="Lato Light"/>
              <a:ea typeface="Lato Light"/>
              <a:cs typeface="Lato Light"/>
              <a:sym typeface="Lato Light"/>
            </a:endParaRPr>
          </a:p>
          <a:p>
            <a:pPr marL="434340" lvl="1" indent="-217170">
              <a:lnSpc>
                <a:spcPts val="2879"/>
              </a:lnSpc>
              <a:spcBef>
                <a:spcPct val="0"/>
              </a:spcBef>
              <a:buFont typeface="Arial"/>
              <a:buChar char="•"/>
            </a:pPr>
            <a:r>
              <a:rPr lang="en-US" sz="2400" b="1" dirty="0" err="1">
                <a:solidFill>
                  <a:srgbClr val="000000"/>
                </a:solidFill>
                <a:latin typeface="Lato Bold"/>
                <a:ea typeface="Lato Bold"/>
                <a:cs typeface="Lato Bold"/>
                <a:sym typeface="Lato Bold"/>
              </a:rPr>
              <a:t>Europejska</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Konfederacja</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Związków</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Zawodowych</a:t>
            </a:r>
            <a:r>
              <a:rPr lang="en-US" sz="2400" b="1" dirty="0">
                <a:solidFill>
                  <a:srgbClr val="000000"/>
                </a:solidFill>
                <a:latin typeface="Lato Bold"/>
                <a:ea typeface="Lato Bold"/>
                <a:cs typeface="Lato Bold"/>
                <a:sym typeface="Lato Bold"/>
              </a:rPr>
              <a:t> (ETUC) (2025). </a:t>
            </a:r>
          </a:p>
          <a:p>
            <a:pPr marL="434340" lvl="1" indent="-217170">
              <a:lnSpc>
                <a:spcPts val="2879"/>
              </a:lnSpc>
              <a:spcBef>
                <a:spcPct val="0"/>
              </a:spcBef>
            </a:pPr>
            <a:r>
              <a:rPr lang="en-US" sz="2400" dirty="0" err="1">
                <a:solidFill>
                  <a:srgbClr val="000000"/>
                </a:solidFill>
                <a:latin typeface="Lato Light"/>
                <a:ea typeface="Lato Light"/>
                <a:cs typeface="Lato Light"/>
                <a:sym typeface="Lato Light"/>
              </a:rPr>
              <a:t>Negocjowanie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algorytmu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Podręcznik</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związków</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zawodowych</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Oferuje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praktyczne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narzędzia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zapewniające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transparentność</a:t>
            </a:r>
            <a:r>
              <a:rPr lang="en-US" sz="2400" dirty="0">
                <a:solidFill>
                  <a:srgbClr val="000000"/>
                </a:solidFill>
                <a:latin typeface="Lato Light"/>
                <a:ea typeface="Lato Light"/>
                <a:cs typeface="Lato Light"/>
                <a:sym typeface="Lato Light"/>
              </a:rPr>
              <a:t> w </a:t>
            </a:r>
            <a:r>
              <a:rPr lang="en-US" sz="2400" dirty="0" err="1">
                <a:solidFill>
                  <a:srgbClr val="000000"/>
                </a:solidFill>
                <a:latin typeface="Lato Light"/>
                <a:ea typeface="Lato Light"/>
                <a:cs typeface="Lato Light"/>
                <a:sym typeface="Lato Light"/>
              </a:rPr>
              <a:t>zarządzaniu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algorytmami</a:t>
            </a:r>
            <a:r>
              <a:rPr lang="en-US" sz="2400" dirty="0">
                <a:solidFill>
                  <a:srgbClr val="000000"/>
                </a:solidFill>
                <a:latin typeface="Lato Light"/>
                <a:ea typeface="Lato Light"/>
                <a:cs typeface="Lato Light"/>
                <a:sym typeface="Lato Light"/>
              </a:rPr>
              <a:t>, co jest </a:t>
            </a:r>
            <a:r>
              <a:rPr lang="en-US" sz="2400" dirty="0" err="1">
                <a:solidFill>
                  <a:srgbClr val="000000"/>
                </a:solidFill>
                <a:latin typeface="Lato Light"/>
                <a:ea typeface="Lato Light"/>
                <a:cs typeface="Lato Light"/>
                <a:sym typeface="Lato Light"/>
              </a:rPr>
              <a:t>kluczowym</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aspektem</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dla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profesjonalnych</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trenerów</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pracujących</a:t>
            </a:r>
            <a:r>
              <a:rPr lang="en-US" sz="2400" dirty="0">
                <a:solidFill>
                  <a:srgbClr val="000000"/>
                </a:solidFill>
                <a:latin typeface="Lato Light"/>
                <a:ea typeface="Lato Light"/>
                <a:cs typeface="Lato Light"/>
                <a:sym typeface="Lato Light"/>
              </a:rPr>
              <a:t> ze </a:t>
            </a:r>
            <a:r>
              <a:rPr lang="en-US" sz="2400" dirty="0" err="1">
                <a:solidFill>
                  <a:srgbClr val="000000"/>
                </a:solidFill>
                <a:latin typeface="Lato Light"/>
                <a:ea typeface="Lato Light"/>
                <a:cs typeface="Lato Light"/>
                <a:sym typeface="Lato Light"/>
              </a:rPr>
              <a:t>sztuczną</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inteligencją</a:t>
            </a:r>
            <a:r>
              <a:rPr lang="en-US" sz="2400" dirty="0">
                <a:solidFill>
                  <a:srgbClr val="000000"/>
                </a:solidFill>
                <a:latin typeface="Lato Light"/>
                <a:ea typeface="Lato Light"/>
                <a:cs typeface="Lato Light"/>
                <a:sym typeface="Lato Light"/>
              </a:rPr>
              <a:t> w </a:t>
            </a:r>
            <a:r>
              <a:rPr lang="en-US" sz="2400" dirty="0" err="1">
                <a:solidFill>
                  <a:srgbClr val="000000"/>
                </a:solidFill>
                <a:latin typeface="Lato Light"/>
                <a:ea typeface="Lato Light"/>
                <a:cs typeface="Lato Light"/>
                <a:sym typeface="Lato Light"/>
              </a:rPr>
              <a:t>miejscu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pracy</a:t>
            </a:r>
            <a:r>
              <a:rPr lang="en-US" sz="2400" dirty="0">
                <a:solidFill>
                  <a:srgbClr val="000000"/>
                </a:solidFill>
                <a:latin typeface="Lato Light"/>
                <a:ea typeface="Lato Light"/>
                <a:cs typeface="Lato Light"/>
                <a:sym typeface="Lato Light"/>
              </a:rPr>
              <a:t>.</a:t>
            </a: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3237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ODNIESIENIA</a:t>
            </a:r>
          </a:p>
        </p:txBody>
      </p:sp>
      <p:grpSp>
        <p:nvGrpSpPr>
          <p:cNvPr id="3" name="Group 3"/>
          <p:cNvGrpSpPr/>
          <p:nvPr/>
        </p:nvGrpSpPr>
        <p:grpSpPr>
          <a:xfrm>
            <a:off x="1028700" y="2006042"/>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Light"/>
                  <a:ea typeface="Lato Light"/>
                  <a:cs typeface="Lato Light"/>
                  <a:sym typeface="Lato Light"/>
                </a:rPr>
                <a:t>Badania</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naukowe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i</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ważne</a:t>
              </a:r>
              <a:r>
                <a:rPr lang="en-US" sz="2400" b="1" u="none" strike="noStrike" dirty="0">
                  <a:solidFill>
                    <a:srgbClr val="000000"/>
                  </a:solidFill>
                  <a:latin typeface="Lato Light"/>
                  <a:ea typeface="Lato Light"/>
                  <a:cs typeface="Lato Light"/>
                  <a:sym typeface="Lato Light"/>
                </a:rPr>
                <a:t> studia </a:t>
              </a:r>
              <a:r>
                <a:rPr lang="en-US" sz="2400" b="1" u="none" strike="noStrike" dirty="0" err="1">
                  <a:solidFill>
                    <a:srgbClr val="000000"/>
                  </a:solidFill>
                  <a:latin typeface="Lato Light"/>
                  <a:ea typeface="Lato Light"/>
                  <a:cs typeface="Lato Light"/>
                  <a:sym typeface="Lato Light"/>
                </a:rPr>
                <a:t>przypadków</a:t>
              </a:r>
              <a:endParaRPr lang="en-US" sz="2400" b="1" u="none" strike="noStrike" dirty="0">
                <a:solidFill>
                  <a:srgbClr val="000000"/>
                </a:solidFill>
                <a:latin typeface="Lato Light"/>
                <a:ea typeface="Lato Light"/>
                <a:cs typeface="Lato Light"/>
                <a:sym typeface="Lato Light"/>
              </a:endParaRPr>
            </a:p>
          </p:txBody>
        </p:sp>
      </p:grpSp>
      <p:sp>
        <p:nvSpPr>
          <p:cNvPr id="6" name="TextBox 6"/>
          <p:cNvSpPr txBox="1"/>
          <p:nvPr/>
        </p:nvSpPr>
        <p:spPr>
          <a:xfrm>
            <a:off x="1028700" y="2886199"/>
            <a:ext cx="16230600" cy="4807213"/>
          </a:xfrm>
          <a:prstGeom prst="rect">
            <a:avLst/>
          </a:prstGeom>
        </p:spPr>
        <p:txBody>
          <a:bodyPr lIns="0" tIns="0" rIns="0" bIns="0" rtlCol="0" anchor="t">
            <a:spAutoFit/>
          </a:bodyPr>
          <a:lstStyle/>
          <a:p>
            <a:pPr marL="434340" lvl="1" indent="-217170">
              <a:lnSpc>
                <a:spcPts val="2879"/>
              </a:lnSpc>
              <a:spcBef>
                <a:spcPct val="0"/>
              </a:spcBef>
              <a:buFont typeface="Arial"/>
              <a:buChar char="•"/>
            </a:pPr>
            <a:r>
              <a:rPr lang="en-US" sz="2400" b="1" dirty="0">
                <a:solidFill>
                  <a:srgbClr val="000000"/>
                </a:solidFill>
                <a:latin typeface="Lato Bold"/>
                <a:ea typeface="Lato Bold"/>
                <a:cs typeface="Lato Bold"/>
                <a:sym typeface="Lato Bold"/>
              </a:rPr>
              <a:t>Adel, A. (2024). </a:t>
            </a:r>
          </a:p>
          <a:p>
            <a:pPr marL="434340" lvl="1" indent="-217170">
              <a:lnSpc>
                <a:spcPts val="2879"/>
              </a:lnSpc>
              <a:spcBef>
                <a:spcPct val="0"/>
              </a:spcBef>
            </a:pPr>
            <a:r>
              <a:rPr lang="en-US" sz="2400" dirty="0">
                <a:solidFill>
                  <a:srgbClr val="000000"/>
                </a:solidFill>
                <a:latin typeface="Lato Light"/>
                <a:ea typeface="Lato Light"/>
                <a:cs typeface="Lato Light"/>
                <a:sym typeface="Lato Light"/>
              </a:rPr>
              <a:t>„</a:t>
            </a:r>
            <a:r>
              <a:rPr lang="en-US" sz="2400" dirty="0" err="1">
                <a:solidFill>
                  <a:srgbClr val="000000"/>
                </a:solidFill>
                <a:latin typeface="Lato Light"/>
                <a:ea typeface="Lato Light"/>
                <a:cs typeface="Lato Light"/>
                <a:sym typeface="Lato Light"/>
              </a:rPr>
              <a:t>Konwergencja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inteligentnego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nauczania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robotyki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Internetu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Rzeczy</a:t>
            </a:r>
            <a:r>
              <a:rPr lang="en-US" sz="2400" dirty="0">
                <a:solidFill>
                  <a:srgbClr val="000000"/>
                </a:solidFill>
                <a:latin typeface="Lato Light"/>
                <a:ea typeface="Lato Light"/>
                <a:cs typeface="Lato Light"/>
                <a:sym typeface="Lato Light"/>
              </a:rPr>
              <a:t> w </a:t>
            </a:r>
            <a:r>
              <a:rPr lang="en-US" sz="2400" dirty="0" err="1">
                <a:solidFill>
                  <a:srgbClr val="000000"/>
                </a:solidFill>
                <a:latin typeface="Lato Light"/>
                <a:ea typeface="Lato Light"/>
                <a:cs typeface="Lato Light"/>
                <a:sym typeface="Lato Light"/>
              </a:rPr>
              <a:t>inteligentnej</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edukacji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Inteligentne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Miasta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Analizuje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przejście</a:t>
            </a:r>
            <a:r>
              <a:rPr lang="en-US" sz="2400" dirty="0">
                <a:solidFill>
                  <a:srgbClr val="000000"/>
                </a:solidFill>
                <a:latin typeface="Lato Light"/>
                <a:ea typeface="Lato Light"/>
                <a:cs typeface="Lato Light"/>
                <a:sym typeface="Lato Light"/>
              </a:rPr>
              <a:t> do „</a:t>
            </a:r>
            <a:r>
              <a:rPr lang="en-US" sz="2400" dirty="0" err="1">
                <a:solidFill>
                  <a:srgbClr val="000000"/>
                </a:solidFill>
                <a:latin typeface="Lato Light"/>
                <a:ea typeface="Lato Light"/>
                <a:cs typeface="Lato Light"/>
                <a:sym typeface="Lato Light"/>
              </a:rPr>
              <a:t>Przemysłu</a:t>
            </a:r>
            <a:r>
              <a:rPr lang="en-US" sz="2400" dirty="0">
                <a:solidFill>
                  <a:srgbClr val="000000"/>
                </a:solidFill>
                <a:latin typeface="Lato Light"/>
                <a:ea typeface="Lato Light"/>
                <a:cs typeface="Lato Light"/>
                <a:sym typeface="Lato Light"/>
              </a:rPr>
              <a:t> 5.0”, w </a:t>
            </a:r>
            <a:r>
              <a:rPr lang="en-US" sz="2400" dirty="0" err="1">
                <a:solidFill>
                  <a:srgbClr val="000000"/>
                </a:solidFill>
                <a:latin typeface="Lato Light"/>
                <a:ea typeface="Lato Light"/>
                <a:cs typeface="Lato Light"/>
                <a:sym typeface="Lato Light"/>
              </a:rPr>
              <a:t>którym</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sztuczna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inteligencja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zorientowana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człowieka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staje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się</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standardem</a:t>
            </a:r>
            <a:r>
              <a:rPr lang="en-US" sz="2400" dirty="0">
                <a:solidFill>
                  <a:srgbClr val="000000"/>
                </a:solidFill>
                <a:latin typeface="Lato Light"/>
                <a:ea typeface="Lato Light"/>
                <a:cs typeface="Lato Light"/>
                <a:sym typeface="Lato Light"/>
              </a:rPr>
              <a:t>.</a:t>
            </a:r>
          </a:p>
          <a:p>
            <a:pPr marL="434340" lvl="1" indent="-217170" algn="l">
              <a:lnSpc>
                <a:spcPts val="2879"/>
              </a:lnSpc>
              <a:spcBef>
                <a:spcPct val="0"/>
              </a:spcBef>
              <a:buFont typeface="Arial"/>
              <a:buChar char="•"/>
            </a:pPr>
            <a:endParaRPr lang="en-US" sz="2400" b="1" u="none" strike="noStrike" dirty="0">
              <a:solidFill>
                <a:srgbClr val="000000"/>
              </a:solidFill>
              <a:latin typeface="Lato Bold"/>
              <a:ea typeface="Lato Bold"/>
              <a:cs typeface="Lato Bold"/>
              <a:sym typeface="Lato Bold"/>
            </a:endParaRPr>
          </a:p>
          <a:p>
            <a:pPr marL="434340" lvl="1" indent="-217170" algn="l">
              <a:lnSpc>
                <a:spcPts val="2879"/>
              </a:lnSpc>
              <a:spcBef>
                <a:spcPct val="0"/>
              </a:spcBef>
              <a:buFont typeface="Arial"/>
              <a:buChar char="•"/>
            </a:pPr>
            <a:r>
              <a:rPr lang="en-US" sz="2400" b="1" u="none" strike="noStrike" dirty="0" err="1">
                <a:solidFill>
                  <a:srgbClr val="000000"/>
                </a:solidFill>
                <a:latin typeface="Lato Bold"/>
                <a:ea typeface="Lato Bold"/>
                <a:cs typeface="Lato Bold"/>
                <a:sym typeface="Lato Bold"/>
              </a:rPr>
              <a:t>Buolamwini</a:t>
            </a:r>
            <a:r>
              <a:rPr lang="en-US" sz="2400" b="1" u="none" strike="noStrike" dirty="0">
                <a:solidFill>
                  <a:srgbClr val="000000"/>
                </a:solidFill>
                <a:latin typeface="Lato Bold"/>
                <a:ea typeface="Lato Bold"/>
                <a:cs typeface="Lato Bold"/>
                <a:sym typeface="Lato Bold"/>
              </a:rPr>
              <a:t>, J. </a:t>
            </a:r>
            <a:r>
              <a:rPr lang="en-US" sz="2400" b="1" u="none" strike="noStrike" dirty="0" err="1">
                <a:solidFill>
                  <a:srgbClr val="000000"/>
                </a:solidFill>
                <a:latin typeface="Lato Bold"/>
                <a:ea typeface="Lato Bold"/>
                <a:cs typeface="Lato Bold"/>
                <a:sym typeface="Lato Bold"/>
              </a:rPr>
              <a:t>i</a:t>
            </a:r>
            <a:r>
              <a:rPr lang="en-US" sz="2400" b="1" u="none" strike="noStrike" dirty="0">
                <a:solidFill>
                  <a:srgbClr val="000000"/>
                </a:solidFill>
                <a:latin typeface="Lato Bold"/>
                <a:ea typeface="Lato Bold"/>
                <a:cs typeface="Lato Bold"/>
                <a:sym typeface="Lato Bold"/>
              </a:rPr>
              <a:t> Gebru, T. (2018). </a:t>
            </a:r>
          </a:p>
          <a:p>
            <a:pPr marL="434340" lvl="1" indent="-217170" algn="l">
              <a:lnSpc>
                <a:spcPts val="2879"/>
              </a:lnSpc>
              <a:spcBef>
                <a:spcPct val="0"/>
              </a:spcBef>
            </a:pP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Nuanse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płciowe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różnice</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dokładności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intersekcjonalnej</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komercyjnej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klasyfikacji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płci</a:t>
            </a:r>
            <a:r>
              <a:rPr lang="en-US" sz="2400" u="none" strike="noStrike" dirty="0">
                <a:solidFill>
                  <a:srgbClr val="000000"/>
                </a:solidFill>
                <a:latin typeface="Lato Light"/>
                <a:ea typeface="Lato Light"/>
                <a:cs typeface="Lato Light"/>
                <a:sym typeface="Lato Light"/>
              </a:rPr>
              <a:t>”. Annals of Machine Learning Research. </a:t>
            </a:r>
            <a:r>
              <a:rPr lang="en-US" sz="2400" u="none" strike="noStrike" dirty="0" err="1">
                <a:solidFill>
                  <a:srgbClr val="000000"/>
                </a:solidFill>
                <a:latin typeface="Lato Light"/>
                <a:ea typeface="Lato Light"/>
                <a:cs typeface="Lato Light"/>
                <a:sym typeface="Lato Light"/>
              </a:rPr>
              <a:t>Podstawowe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badanie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błędów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algorytmicznych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niezbędne</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jednostki</a:t>
            </a:r>
            <a:r>
              <a:rPr lang="en-US" sz="2400" u="none" strike="noStrike" dirty="0">
                <a:solidFill>
                  <a:srgbClr val="000000"/>
                </a:solidFill>
                <a:latin typeface="Lato Light"/>
                <a:ea typeface="Lato Light"/>
                <a:cs typeface="Lato Light"/>
                <a:sym typeface="Lato Light"/>
              </a:rPr>
              <a:t> 2).</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Zawacki-Richter, O. </a:t>
            </a:r>
            <a:r>
              <a:rPr lang="en-US" sz="2400" b="1" u="none" strike="noStrike" dirty="0" err="1">
                <a:solidFill>
                  <a:srgbClr val="000000"/>
                </a:solidFill>
                <a:latin typeface="Lato Bold"/>
                <a:ea typeface="Lato Bold"/>
                <a:cs typeface="Lato Bold"/>
                <a:sym typeface="Lato Bold"/>
              </a:rPr>
              <a:t>i</a:t>
            </a:r>
            <a:r>
              <a:rPr lang="en-US" sz="2400" b="1" u="none" strike="noStrike" dirty="0">
                <a:solidFill>
                  <a:srgbClr val="000000"/>
                </a:solidFill>
                <a:latin typeface="Lato Bold"/>
                <a:ea typeface="Lato Bold"/>
                <a:cs typeface="Lato Bold"/>
                <a:sym typeface="Lato Bold"/>
              </a:rPr>
              <a:t> in. (2019). </a:t>
            </a:r>
          </a:p>
          <a:p>
            <a:pPr marL="434340" lvl="1" indent="-217170" algn="l">
              <a:lnSpc>
                <a:spcPts val="2879"/>
              </a:lnSpc>
              <a:spcBef>
                <a:spcPct val="0"/>
              </a:spcBef>
            </a:pP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Przegląd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systematyczny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badań</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zastosowaniami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szkolnictwie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wyższym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gdzie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nauczyciele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Międzynarodowe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czasopismo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technologii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edukacyjnych</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szkolnictwie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wyższym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Podkreśla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potrzebę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nadzoru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pedagogicznego</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interwencją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3156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ODNIESIENIA</a:t>
            </a:r>
          </a:p>
        </p:txBody>
      </p:sp>
      <p:grpSp>
        <p:nvGrpSpPr>
          <p:cNvPr id="3" name="Group 3"/>
          <p:cNvGrpSpPr/>
          <p:nvPr/>
        </p:nvGrpSpPr>
        <p:grpSpPr>
          <a:xfrm>
            <a:off x="1028700" y="193916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b="1" u="none" strike="noStrike" dirty="0" err="1">
                  <a:solidFill>
                    <a:srgbClr val="000000"/>
                  </a:solidFill>
                  <a:latin typeface="Lato Light"/>
                  <a:ea typeface="Lato Light"/>
                  <a:cs typeface="Lato Light"/>
                  <a:sym typeface="Lato Light"/>
                </a:rPr>
                <a:t>Polecane</a:t>
              </a:r>
              <a:r>
                <a:rPr lang="en-US" sz="2400" b="1" u="none" strike="noStrike" dirty="0">
                  <a:solidFill>
                    <a:srgbClr val="000000"/>
                  </a:solidFill>
                  <a:latin typeface="Lato Light"/>
                  <a:ea typeface="Lato Light"/>
                  <a:cs typeface="Lato Light"/>
                  <a:sym typeface="Lato Light"/>
                </a:rPr>
                <a:t> multimedia</a:t>
              </a:r>
            </a:p>
          </p:txBody>
        </p:sp>
      </p:grpSp>
      <p:sp>
        <p:nvSpPr>
          <p:cNvPr id="6" name="TextBox 6"/>
          <p:cNvSpPr txBox="1"/>
          <p:nvPr/>
        </p:nvSpPr>
        <p:spPr>
          <a:xfrm>
            <a:off x="1028700" y="2971800"/>
            <a:ext cx="15911067" cy="2203937"/>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Wyjaśnienie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stronniczości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algorytmicznej</a:t>
            </a:r>
            <a:r>
              <a:rPr lang="en-US" sz="2400" u="none" strike="noStrike" dirty="0">
                <a:solidFill>
                  <a:srgbClr val="000000"/>
                </a:solidFill>
                <a:latin typeface="Lato Light"/>
                <a:ea typeface="Lato Light"/>
                <a:cs typeface="Lato Light"/>
                <a:sym typeface="Lato Light"/>
              </a:rPr>
              <a:t>” z MIT Media Lab.</a:t>
            </a:r>
          </a:p>
          <a:p>
            <a:pPr marL="434340" lvl="1" indent="-217170" algn="l">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a:solidFill>
                  <a:srgbClr val="000000"/>
                </a:solidFill>
                <a:latin typeface="Lato Light"/>
                <a:ea typeface="Lato Light"/>
                <a:cs typeface="Lato Light"/>
                <a:sym typeface="Lato Light"/>
                <a:hlinkClick r:id="rId5"/>
              </a:rPr>
              <a:t>https://www.media.mit.edu/posts/how-i-m-fighting-bias-in-algorithms</a:t>
            </a: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Dokument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Parlamentu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Europejskiego</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unijne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przepisy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dotyczące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chronią</a:t>
            </a:r>
            <a:r>
              <a:rPr lang="en-US" sz="2400"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pPr>
            <a:r>
              <a:rPr lang="en-US" sz="2400" u="sng" strike="noStrike" dirty="0">
                <a:solidFill>
                  <a:srgbClr val="0563C1"/>
                </a:solidFill>
                <a:latin typeface="Lato Light"/>
                <a:ea typeface="Lato Light"/>
                <a:cs typeface="Lato Light"/>
                <a:sym typeface="Lato Light"/>
                <a:hlinkClick r:id="rId6" tooltip="https://www.youtube.com/shorts/a6zcDiFhc_A"/>
              </a:rPr>
              <a:t>https://www.youtube.com/shorts/a6zcDiFhc_A</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1118921"/>
            <a:chOff x="0" y="0"/>
            <a:chExt cx="2900655" cy="1491894"/>
          </a:xfrm>
        </p:grpSpPr>
        <p:sp>
          <p:nvSpPr>
            <p:cNvPr id="3" name="Freeform 3"/>
            <p:cNvSpPr/>
            <p:nvPr/>
          </p:nvSpPr>
          <p:spPr>
            <a:xfrm>
              <a:off x="0" y="0"/>
              <a:ext cx="2900656" cy="1491895"/>
            </a:xfrm>
            <a:custGeom>
              <a:avLst/>
              <a:gdLst/>
              <a:ahLst/>
              <a:cxnLst/>
              <a:rect l="l" t="t" r="r" b="b"/>
              <a:pathLst>
                <a:path w="2900656" h="1491895">
                  <a:moveTo>
                    <a:pt x="0" y="0"/>
                  </a:moveTo>
                  <a:lnTo>
                    <a:pt x="2900656" y="0"/>
                  </a:lnTo>
                  <a:lnTo>
                    <a:pt x="2900656" y="1491895"/>
                  </a:lnTo>
                  <a:lnTo>
                    <a:pt x="0" y="1491895"/>
                  </a:lnTo>
                  <a:close/>
                </a:path>
              </a:pathLst>
            </a:custGeom>
            <a:blipFill>
              <a:blip r:embed="rId4">
                <a:alphaModFix amt="0"/>
              </a:blip>
              <a:stretch>
                <a:fillRect t="-15045" b="39276"/>
              </a:stretch>
            </a:blipFill>
          </p:spPr>
          <p:txBody>
            <a:bodyPr/>
            <a:lstStyle/>
            <a:p>
              <a:endParaRPr lang="es-ES"/>
            </a:p>
          </p:txBody>
        </p:sp>
        <p:sp>
          <p:nvSpPr>
            <p:cNvPr id="4" name="TextBox 4"/>
            <p:cNvSpPr txBox="1"/>
            <p:nvPr/>
          </p:nvSpPr>
          <p:spPr>
            <a:xfrm>
              <a:off x="0" y="0"/>
              <a:ext cx="2900655"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Zaczynać od nowa</a:t>
              </a:r>
            </a:p>
          </p:txBody>
        </p:sp>
      </p:grpSp>
      <p:grpSp>
        <p:nvGrpSpPr>
          <p:cNvPr id="5" name="Group 5"/>
          <p:cNvGrpSpPr/>
          <p:nvPr/>
        </p:nvGrpSpPr>
        <p:grpSpPr>
          <a:xfrm>
            <a:off x="8806491" y="2992907"/>
            <a:ext cx="7419499" cy="3244739"/>
            <a:chOff x="0" y="0"/>
            <a:chExt cx="9892665" cy="4326318"/>
          </a:xfrm>
        </p:grpSpPr>
        <p:sp>
          <p:nvSpPr>
            <p:cNvPr id="6" name="Freeform 6" descr="Logo z głową człowieka w okręgu.  Treść wygenerowana przez sztuczną inteligencję może być nieprawidłowa."/>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7" name="Group 7"/>
          <p:cNvGrpSpPr/>
          <p:nvPr/>
        </p:nvGrpSpPr>
        <p:grpSpPr>
          <a:xfrm>
            <a:off x="1055922" y="9038854"/>
            <a:ext cx="3869665" cy="811759"/>
            <a:chOff x="0" y="0"/>
            <a:chExt cx="5159553" cy="1082345"/>
          </a:xfrm>
        </p:grpSpPr>
        <p:sp>
          <p:nvSpPr>
            <p:cNvPr id="8" name="Freeform 8"/>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l="-73277" t="-34898" r="-69" b="-114135"/>
              </a:stretch>
            </a:blipFill>
          </p:spPr>
          <p:txBody>
            <a:bodyPr/>
            <a:lstStyle/>
            <a:p>
              <a:endParaRPr lang="es-ES"/>
            </a:p>
          </p:txBody>
        </p:sp>
      </p:grpSp>
      <p:grpSp>
        <p:nvGrpSpPr>
          <p:cNvPr id="9" name="Group 9"/>
          <p:cNvGrpSpPr/>
          <p:nvPr/>
        </p:nvGrpSpPr>
        <p:grpSpPr>
          <a:xfrm>
            <a:off x="0" y="2069525"/>
            <a:ext cx="6903596" cy="5975014"/>
            <a:chOff x="0" y="0"/>
            <a:chExt cx="8851392" cy="7660818"/>
          </a:xfrm>
        </p:grpSpPr>
        <p:sp>
          <p:nvSpPr>
            <p:cNvPr id="10" name="Freeform 10"/>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1" name="TextBox 11"/>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Projekt ten był współfinansowany ze środków programu Erasmus+ Komisji Europejskiej. Niniejsza publikacja odzwierciedla wyłącznie opinie jej autorów i ani Komisja Europejska, ani SEPIE nie ponoszą odpowiedzialności za jakiekolwiek wykorzystanie zawartych w niej informacji.</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3668</Words>
  <Application>Microsoft Office PowerPoint</Application>
  <PresentationFormat>Custom</PresentationFormat>
  <Paragraphs>335</Paragraphs>
  <Slides>33</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Lato Italics</vt:lpstr>
      <vt:lpstr>Lato Light</vt:lpstr>
      <vt:lpstr>Quattrocento Bold</vt:lpstr>
      <vt:lpstr>Arial</vt:lpstr>
      <vt:lpstr>Lato Light Italics</vt:lpstr>
      <vt:lpstr>Oswald</vt:lpstr>
      <vt:lpstr>Lato Bold</vt:lpstr>
      <vt:lpstr>Calibri</vt:lpstr>
      <vt:lpstr>Lato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PL_Moduł 5_INclusive TrAIners</dc:title>
  <dc:creator>User00</dc:creator>
  <cp:lastModifiedBy>Jaione Santos Miguel</cp:lastModifiedBy>
  <cp:revision>8</cp:revision>
  <dcterms:created xsi:type="dcterms:W3CDTF">2006-08-16T00:00:00Z</dcterms:created>
  <dcterms:modified xsi:type="dcterms:W3CDTF">2026-09-10T13:11:00Z</dcterms:modified>
  <dc:identifier>DAHQv-ba4RQ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E11BE038-DDD7-412C-ADCB-9234E6E9D324</vt:lpwstr>
  </property>
  <property fmtid="{D5CDD505-2E9C-101B-9397-08002B2CF9AE}" pid="3" name="ArticulatePath">
    <vt:lpwstr>PL_Moduł 5 - INclusive trAIners</vt:lpwstr>
  </property>
</Properties>
</file>