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1.xml" ContentType="application/vnd.openxmlformats-officedocument.presentationml.notesSlide+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4.xml" ContentType="application/vnd.openxmlformats-officedocument.presentationml.notesSlide+xml"/>
  <Override PartName="/ppt/tags/tag22.xml" ContentType="application/vnd.openxmlformats-officedocument.presentationml.tags+xml"/>
  <Override PartName="/ppt/notesSlides/notesSlide15.xml" ContentType="application/vnd.openxmlformats-officedocument.presentationml.notesSlide+xml"/>
  <Override PartName="/ppt/tags/tag23.xml" ContentType="application/vnd.openxmlformats-officedocument.presentationml.tags+xml"/>
  <Override PartName="/ppt/notesSlides/notesSlide16.xml" ContentType="application/vnd.openxmlformats-officedocument.presentationml.notesSlide+xml"/>
  <Override PartName="/ppt/tags/tag24.xml" ContentType="application/vnd.openxmlformats-officedocument.presentationml.tags+xml"/>
  <Override PartName="/ppt/notesSlides/notesSlide17.xml" ContentType="application/vnd.openxmlformats-officedocument.presentationml.notesSlide+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notesSlides/notesSlide19.xml" ContentType="application/vnd.openxmlformats-officedocument.presentationml.notesSlide+xml"/>
  <Override PartName="/ppt/tags/tag27.xml" ContentType="application/vnd.openxmlformats-officedocument.presentationml.tags+xml"/>
  <Override PartName="/ppt/notesSlides/notesSlide20.xml" ContentType="application/vnd.openxmlformats-officedocument.presentationml.notesSlide+xml"/>
  <Override PartName="/ppt/tags/tag28.xml" ContentType="application/vnd.openxmlformats-officedocument.presentationml.tags+xml"/>
  <Override PartName="/ppt/notesSlides/notesSlide21.xml" ContentType="application/vnd.openxmlformats-officedocument.presentationml.notesSlide+xml"/>
  <Override PartName="/ppt/tags/tag29.xml" ContentType="application/vnd.openxmlformats-officedocument.presentationml.tags+xml"/>
  <Override PartName="/ppt/notesSlides/notesSlide22.xml" ContentType="application/vnd.openxmlformats-officedocument.presentationml.notesSlide+xml"/>
  <Override PartName="/ppt/tags/tag30.xml" ContentType="application/vnd.openxmlformats-officedocument.presentationml.tags+xml"/>
  <Override PartName="/ppt/notesSlides/notesSlide23.xml" ContentType="application/vnd.openxmlformats-officedocument.presentationml.notesSlide+xml"/>
  <Override PartName="/ppt/tags/tag31.xml" ContentType="application/vnd.openxmlformats-officedocument.presentationml.tags+xml"/>
  <Override PartName="/ppt/notesSlides/notesSlide24.xml" ContentType="application/vnd.openxmlformats-officedocument.presentationml.notesSlide+xml"/>
  <Override PartName="/ppt/tags/tag32.xml" ContentType="application/vnd.openxmlformats-officedocument.presentationml.tags+xml"/>
  <Override PartName="/ppt/notesSlides/notesSlide25.xml" ContentType="application/vnd.openxmlformats-officedocument.presentationml.notesSlide+xml"/>
  <Override PartName="/ppt/tags/tag33.xml" ContentType="application/vnd.openxmlformats-officedocument.presentationml.tags+xml"/>
  <Override PartName="/ppt/notesSlides/notesSlide26.xml" ContentType="application/vnd.openxmlformats-officedocument.presentationml.notesSlide+xml"/>
  <Override PartName="/ppt/tags/tag34.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8288000" cy="10287000"/>
  <p:notesSz cx="6858000" cy="9144000"/>
  <p:embeddedFontLst>
    <p:embeddedFont>
      <p:font typeface="Lato Bold" panose="020F0802020204030203" pitchFamily="34" charset="0"/>
      <p:regular r:id="rId36"/>
      <p:bold r:id="rId37"/>
    </p:embeddedFont>
    <p:embeddedFont>
      <p:font typeface="Lato Heavy" panose="020B0604020202020204" charset="0"/>
      <p:regular r:id="rId38"/>
    </p:embeddedFont>
    <p:embeddedFont>
      <p:font typeface="Lato Italics" panose="020B0604020202020204" charset="0"/>
      <p:regular r:id="rId39"/>
    </p:embeddedFont>
    <p:embeddedFont>
      <p:font typeface="Lato Light" panose="020F0302020204030203" pitchFamily="34" charset="0"/>
      <p:regular r:id="rId40"/>
    </p:embeddedFont>
    <p:embeddedFont>
      <p:font typeface="Lato Light Italics" panose="020B0604020202020204" charset="0"/>
      <p:regular r:id="rId41"/>
    </p:embeddedFont>
    <p:embeddedFont>
      <p:font typeface="Oswald" pitchFamily="2" charset="0"/>
      <p:regular r:id="rId42"/>
      <p:bold r:id="rId43"/>
    </p:embeddedFont>
    <p:embeddedFont>
      <p:font typeface="Quattrocento Bold" panose="020B0604020202020204" charset="0"/>
      <p:regular r:id="rId44"/>
    </p:embeddedFont>
  </p:embeddedFontLst>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12.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6.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1.xml"/><Relationship Id="rId5" Type="http://schemas.openxmlformats.org/officeDocument/2006/relationships/image" Target="../media/image6.jpe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4.xml"/><Relationship Id="rId5" Type="http://schemas.openxmlformats.org/officeDocument/2006/relationships/image" Target="../media/image6.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image" Target="../media/image17.jpeg"/><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image" Target="../media/image6.jpe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9.xml"/><Relationship Id="rId6" Type="http://schemas.openxmlformats.org/officeDocument/2006/relationships/image" Target="../media/image19.png"/><Relationship Id="rId5" Type="http://schemas.openxmlformats.org/officeDocument/2006/relationships/image" Target="../media/image6.jpe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22.xml"/><Relationship Id="rId5" Type="http://schemas.openxmlformats.org/officeDocument/2006/relationships/image" Target="../media/image6.jpeg"/><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23.xml"/><Relationship Id="rId5" Type="http://schemas.openxmlformats.org/officeDocument/2006/relationships/image" Target="../media/image6.jpeg"/><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4.xml"/><Relationship Id="rId6" Type="http://schemas.openxmlformats.org/officeDocument/2006/relationships/image" Target="../media/image21.png"/><Relationship Id="rId5" Type="http://schemas.openxmlformats.org/officeDocument/2006/relationships/image" Target="../media/image6.jpe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6.jpe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8.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6.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31.xml"/><Relationship Id="rId4" Type="http://schemas.openxmlformats.org/officeDocument/2006/relationships/image" Target="../media/image6.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32.xml"/><Relationship Id="rId4" Type="http://schemas.openxmlformats.org/officeDocument/2006/relationships/image" Target="../media/image6.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33.xml"/><Relationship Id="rId6" Type="http://schemas.openxmlformats.org/officeDocument/2006/relationships/hyperlink" Target="https://www.youtube.com/shorts/a6zcDiFhc_A" TargetMode="External"/><Relationship Id="rId5" Type="http://schemas.openxmlformats.org/officeDocument/2006/relationships/hyperlink" Target="https://www.media.mit.edu/posts/how-i-m-fighting-bias-in-algorithms" TargetMode="External"/><Relationship Id="rId4" Type="http://schemas.openxmlformats.org/officeDocument/2006/relationships/image" Target="../media/image6.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tags" Target="../tags/tag34.xml"/><Relationship Id="rId6" Type="http://schemas.openxmlformats.org/officeDocument/2006/relationships/image" Target="../media/image4.jpeg"/><Relationship Id="rId5" Type="http://schemas.openxmlformats.org/officeDocument/2006/relationships/image" Target="../media/image2.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79008" y="3511296"/>
            <a:ext cx="12508992" cy="6775704"/>
            <a:chOff x="0" y="0"/>
            <a:chExt cx="16678656" cy="9034272"/>
          </a:xfrm>
        </p:grpSpPr>
        <p:sp>
          <p:nvSpPr>
            <p:cNvPr id="3" name="Freeform 3"/>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s-ES"/>
            </a:p>
          </p:txBody>
        </p:sp>
      </p:grpSp>
      <p:grpSp>
        <p:nvGrpSpPr>
          <p:cNvPr id="4" name="Group 4"/>
          <p:cNvGrpSpPr/>
          <p:nvPr/>
        </p:nvGrpSpPr>
        <p:grpSpPr>
          <a:xfrm>
            <a:off x="0" y="429768"/>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s-ES"/>
            </a:p>
          </p:txBody>
        </p:sp>
      </p:grpSp>
      <p:grpSp>
        <p:nvGrpSpPr>
          <p:cNvPr id="6" name="Group 6"/>
          <p:cNvGrpSpPr/>
          <p:nvPr/>
        </p:nvGrpSpPr>
        <p:grpSpPr>
          <a:xfrm>
            <a:off x="11167615" y="508311"/>
            <a:ext cx="5884593" cy="2573484"/>
            <a:chOff x="0" y="0"/>
            <a:chExt cx="7846123" cy="3431311"/>
          </a:xfrm>
        </p:grpSpPr>
        <p:sp>
          <p:nvSpPr>
            <p:cNvPr id="7" name="Freeform 7" descr="Un logo con la testa di una persona in un cerchio.  Il contenuto generato dall'intelligenza artificiale potrebbe essere errato."/>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s-ES"/>
            </a:p>
          </p:txBody>
        </p:sp>
      </p:grpSp>
      <p:grpSp>
        <p:nvGrpSpPr>
          <p:cNvPr id="8" name="Group 8"/>
          <p:cNvGrpSpPr/>
          <p:nvPr/>
        </p:nvGrpSpPr>
        <p:grpSpPr>
          <a:xfrm>
            <a:off x="1637005" y="5143500"/>
            <a:ext cx="2376973" cy="811768"/>
            <a:chOff x="0" y="0"/>
            <a:chExt cx="3169298" cy="1082358"/>
          </a:xfrm>
        </p:grpSpPr>
        <p:sp>
          <p:nvSpPr>
            <p:cNvPr id="9" name="Freeform 9"/>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6"/>
              <a:stretch>
                <a:fillRect b="-2491"/>
              </a:stretch>
            </a:blipFill>
          </p:spPr>
          <p:txBody>
            <a:bodyPr/>
            <a:lstStyle/>
            <a:p>
              <a:endParaRPr lang="es-ES"/>
            </a:p>
          </p:txBody>
        </p:sp>
      </p:grpSp>
      <p:grpSp>
        <p:nvGrpSpPr>
          <p:cNvPr id="10" name="Group 10"/>
          <p:cNvGrpSpPr/>
          <p:nvPr/>
        </p:nvGrpSpPr>
        <p:grpSpPr>
          <a:xfrm>
            <a:off x="954672" y="6341488"/>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t="-62169" b="-62169"/>
              </a:stretch>
            </a:blipFill>
          </p:spPr>
          <p:txBody>
            <a:bodyPr/>
            <a:lstStyle/>
            <a:p>
              <a:endParaRPr lang="es-ES"/>
            </a:p>
          </p:txBody>
        </p:sp>
      </p:grpSp>
      <p:sp>
        <p:nvSpPr>
          <p:cNvPr id="12" name="TextBox 12"/>
          <p:cNvSpPr txBox="1"/>
          <p:nvPr/>
        </p:nvSpPr>
        <p:spPr>
          <a:xfrm>
            <a:off x="982085" y="7471296"/>
            <a:ext cx="3686813" cy="18383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Questo progetto è stato cofinanziato con il supporto del programma Erasmus+ della Commissione europea. La presente pubblicazione riflette esclusivamente le opinioni dei suoi autori e né la Commissione europea né SEPIE possono essere ritenute responsabili per l'uso che potrebbe essere fatto delle informazioni ivi contenute.</a:t>
            </a:r>
          </a:p>
        </p:txBody>
      </p:sp>
      <p:sp>
        <p:nvSpPr>
          <p:cNvPr id="13" name="TextBox 13"/>
          <p:cNvSpPr txBox="1"/>
          <p:nvPr/>
        </p:nvSpPr>
        <p:spPr>
          <a:xfrm>
            <a:off x="546787" y="904875"/>
            <a:ext cx="9350673" cy="2571750"/>
          </a:xfrm>
          <a:prstGeom prst="rect">
            <a:avLst/>
          </a:prstGeom>
        </p:spPr>
        <p:txBody>
          <a:bodyPr lIns="0" tIns="0" rIns="0" bIns="0" rtlCol="0" anchor="t">
            <a:spAutoFit/>
          </a:bodyPr>
          <a:lstStyle/>
          <a:p>
            <a:pPr marL="0" lvl="0" indent="0" algn="l">
              <a:lnSpc>
                <a:spcPts val="5040"/>
              </a:lnSpc>
              <a:spcBef>
                <a:spcPct val="0"/>
              </a:spcBef>
            </a:pPr>
            <a:r>
              <a:rPr lang="en-US" sz="4200" b="1" u="none" strike="noStrike" dirty="0">
                <a:solidFill>
                  <a:srgbClr val="FFFFFF"/>
                </a:solidFill>
                <a:latin typeface="Quattrocento Bold"/>
                <a:ea typeface="Quattrocento Bold"/>
                <a:cs typeface="Quattrocento Bold"/>
                <a:sym typeface="Quattrocento Bold"/>
              </a:rPr>
              <a:t>Modulo 5: </a:t>
            </a:r>
          </a:p>
          <a:p>
            <a:pPr marL="0" lvl="0" indent="0" algn="l">
              <a:lnSpc>
                <a:spcPts val="5040"/>
              </a:lnSpc>
              <a:spcBef>
                <a:spcPct val="0"/>
              </a:spcBef>
            </a:pPr>
            <a:r>
              <a:rPr lang="en-US" sz="4200" b="1" u="none" strike="noStrike" dirty="0" err="1">
                <a:solidFill>
                  <a:srgbClr val="FFFFFF"/>
                </a:solidFill>
                <a:latin typeface="Quattrocento Bold"/>
                <a:ea typeface="Quattrocento Bold"/>
                <a:cs typeface="Quattrocento Bold"/>
                <a:sym typeface="Quattrocento Bold"/>
              </a:rPr>
              <a:t>Promuovere</a:t>
            </a:r>
            <a:r>
              <a:rPr lang="en-US" sz="4200" b="1" u="none" strike="noStrike" dirty="0">
                <a:solidFill>
                  <a:srgbClr val="FFFFFF"/>
                </a:solidFill>
                <a:latin typeface="Quattrocento Bold"/>
                <a:ea typeface="Quattrocento Bold"/>
                <a:cs typeface="Quattrocento Bold"/>
                <a:sym typeface="Quattrocento Bold"/>
              </a:rPr>
              <a:t> la </a:t>
            </a:r>
            <a:r>
              <a:rPr lang="en-US" sz="4200" b="1" u="none" strike="noStrike" dirty="0" err="1">
                <a:solidFill>
                  <a:srgbClr val="FFFFFF"/>
                </a:solidFill>
                <a:latin typeface="Quattrocento Bold"/>
                <a:ea typeface="Quattrocento Bold"/>
                <a:cs typeface="Quattrocento Bold"/>
                <a:sym typeface="Quattrocento Bold"/>
              </a:rPr>
              <a:t>trasparenza</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l'equità</a:t>
            </a:r>
            <a:r>
              <a:rPr lang="en-US" sz="4200" b="1" u="none" strike="noStrike" dirty="0">
                <a:solidFill>
                  <a:srgbClr val="FFFFFF"/>
                </a:solidFill>
                <a:latin typeface="Quattrocento Bold"/>
                <a:ea typeface="Quattrocento Bold"/>
                <a:cs typeface="Quattrocento Bold"/>
                <a:sym typeface="Quattrocento Bold"/>
              </a:rPr>
              <a:t> e le </a:t>
            </a:r>
            <a:r>
              <a:rPr lang="en-US" sz="4200" b="1" u="none" strike="noStrike" dirty="0" err="1">
                <a:solidFill>
                  <a:srgbClr val="FFFFFF"/>
                </a:solidFill>
                <a:latin typeface="Quattrocento Bold"/>
                <a:ea typeface="Quattrocento Bold"/>
                <a:cs typeface="Quattrocento Bold"/>
                <a:sym typeface="Quattrocento Bold"/>
              </a:rPr>
              <a:t>pratiche</a:t>
            </a:r>
            <a:r>
              <a:rPr lang="en-US" sz="4200" b="1" u="none" strike="noStrike" dirty="0">
                <a:solidFill>
                  <a:srgbClr val="FFFFFF"/>
                </a:solidFill>
                <a:latin typeface="Quattrocento Bold"/>
                <a:ea typeface="Quattrocento Bold"/>
                <a:cs typeface="Quattrocento Bold"/>
                <a:sym typeface="Quattrocento Bold"/>
              </a:rPr>
              <a:t> di </a:t>
            </a:r>
            <a:r>
              <a:rPr lang="en-US" sz="4200" b="1" u="none" strike="noStrike" dirty="0" err="1">
                <a:solidFill>
                  <a:srgbClr val="FFFFFF"/>
                </a:solidFill>
                <a:latin typeface="Quattrocento Bold"/>
                <a:ea typeface="Quattrocento Bold"/>
                <a:cs typeface="Quattrocento Bold"/>
                <a:sym typeface="Quattrocento Bold"/>
              </a:rPr>
              <a:t>intelligenza</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artificiale</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incentrate</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sull'essere</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umano</a:t>
            </a:r>
            <a:r>
              <a:rPr lang="en-US" sz="4200" b="1" u="none" strike="noStrike" dirty="0">
                <a:solidFill>
                  <a:srgbClr val="FFFFFF"/>
                </a:solidFill>
                <a:latin typeface="Quattrocento Bold"/>
                <a:ea typeface="Quattrocento Bold"/>
                <a:cs typeface="Quattrocento Bold"/>
                <a:sym typeface="Quattrocento Bold"/>
              </a:rPr>
              <a:t>.</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s-ES"/>
            </a:p>
          </p:txBody>
        </p:sp>
      </p:grpSp>
      <p:grpSp>
        <p:nvGrpSpPr>
          <p:cNvPr id="5" name="Group 5"/>
          <p:cNvGrpSpPr/>
          <p:nvPr/>
        </p:nvGrpSpPr>
        <p:grpSpPr>
          <a:xfrm>
            <a:off x="801072" y="4475226"/>
            <a:ext cx="6293568" cy="1445514"/>
            <a:chOff x="0" y="0"/>
            <a:chExt cx="8391423" cy="1927352"/>
          </a:xfrm>
        </p:grpSpPr>
        <p:sp>
          <p:nvSpPr>
            <p:cNvPr id="6" name="Freeform 6"/>
            <p:cNvSpPr/>
            <p:nvPr/>
          </p:nvSpPr>
          <p:spPr>
            <a:xfrm>
              <a:off x="0" y="0"/>
              <a:ext cx="8391422" cy="1927347"/>
            </a:xfrm>
            <a:custGeom>
              <a:avLst/>
              <a:gdLst/>
              <a:ahLst/>
              <a:cxnLst/>
              <a:rect l="l" t="t" r="r" b="b"/>
              <a:pathLst>
                <a:path w="8391422" h="1927347">
                  <a:moveTo>
                    <a:pt x="0" y="0"/>
                  </a:moveTo>
                  <a:lnTo>
                    <a:pt x="8391422" y="0"/>
                  </a:lnTo>
                  <a:lnTo>
                    <a:pt x="8391422" y="1927347"/>
                  </a:lnTo>
                  <a:lnTo>
                    <a:pt x="0" y="1927347"/>
                  </a:lnTo>
                  <a:close/>
                </a:path>
              </a:pathLst>
            </a:custGeom>
            <a:blipFill>
              <a:blip r:embed="rId5">
                <a:alphaModFix amt="0"/>
              </a:blip>
              <a:stretch>
                <a:fillRect t="-39164" b="-30506"/>
              </a:stretch>
            </a:blipFill>
          </p:spPr>
          <p:txBody>
            <a:bodyPr/>
            <a:lstStyle/>
            <a:p>
              <a:endParaRPr lang="es-ES"/>
            </a:p>
          </p:txBody>
        </p:sp>
        <p:sp>
          <p:nvSpPr>
            <p:cNvPr id="7" name="TextBox 7"/>
            <p:cNvSpPr txBox="1"/>
            <p:nvPr/>
          </p:nvSpPr>
          <p:spPr>
            <a:xfrm>
              <a:off x="0" y="76200"/>
              <a:ext cx="8391423" cy="1851152"/>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CONTENUTO</a:t>
              </a:r>
            </a:p>
          </p:txBody>
        </p:sp>
      </p:grpSp>
      <p:sp>
        <p:nvSpPr>
          <p:cNvPr id="8" name="Freeform 8"/>
          <p:cNvSpPr/>
          <p:nvPr/>
        </p:nvSpPr>
        <p:spPr>
          <a:xfrm>
            <a:off x="8082839" y="1302591"/>
            <a:ext cx="3596745" cy="7479363"/>
          </a:xfrm>
          <a:custGeom>
            <a:avLst/>
            <a:gdLst/>
            <a:ahLst/>
            <a:cxnLst/>
            <a:rect l="l" t="t" r="r" b="b"/>
            <a:pathLst>
              <a:path w="3596745" h="7479363">
                <a:moveTo>
                  <a:pt x="0" y="0"/>
                </a:moveTo>
                <a:lnTo>
                  <a:pt x="3596745" y="0"/>
                </a:lnTo>
                <a:lnTo>
                  <a:pt x="3596745" y="7479364"/>
                </a:lnTo>
                <a:lnTo>
                  <a:pt x="0" y="74793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9" name="Group 9"/>
          <p:cNvGrpSpPr/>
          <p:nvPr/>
        </p:nvGrpSpPr>
        <p:grpSpPr>
          <a:xfrm>
            <a:off x="6459874" y="7783716"/>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1" name="Group 11"/>
          <p:cNvGrpSpPr/>
          <p:nvPr/>
        </p:nvGrpSpPr>
        <p:grpSpPr>
          <a:xfrm>
            <a:off x="6701638" y="7995552"/>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3" name="Group 13"/>
          <p:cNvGrpSpPr/>
          <p:nvPr/>
        </p:nvGrpSpPr>
        <p:grpSpPr>
          <a:xfrm>
            <a:off x="9888845" y="2223602"/>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5" name="Group 15"/>
          <p:cNvGrpSpPr/>
          <p:nvPr/>
        </p:nvGrpSpPr>
        <p:grpSpPr>
          <a:xfrm>
            <a:off x="10129076" y="2422693"/>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7" name="Group 17"/>
          <p:cNvGrpSpPr/>
          <p:nvPr/>
        </p:nvGrpSpPr>
        <p:grpSpPr>
          <a:xfrm>
            <a:off x="10069630" y="6450463"/>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9" name="Group 19"/>
          <p:cNvGrpSpPr/>
          <p:nvPr/>
        </p:nvGrpSpPr>
        <p:grpSpPr>
          <a:xfrm>
            <a:off x="10297582" y="6688236"/>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1" name="Group 21"/>
          <p:cNvGrpSpPr/>
          <p:nvPr/>
        </p:nvGrpSpPr>
        <p:grpSpPr>
          <a:xfrm>
            <a:off x="6616256" y="53918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23" name="Group 23"/>
          <p:cNvGrpSpPr/>
          <p:nvPr/>
        </p:nvGrpSpPr>
        <p:grpSpPr>
          <a:xfrm>
            <a:off x="6797535" y="738711"/>
            <a:ext cx="1277779" cy="1280017"/>
            <a:chOff x="0" y="0"/>
            <a:chExt cx="1703705" cy="1706690"/>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5" name="Group 25"/>
          <p:cNvGrpSpPr/>
          <p:nvPr/>
        </p:nvGrpSpPr>
        <p:grpSpPr>
          <a:xfrm>
            <a:off x="634470" y="710565"/>
            <a:ext cx="5972261" cy="1360932"/>
            <a:chOff x="0" y="0"/>
            <a:chExt cx="7963014" cy="1814576"/>
          </a:xfrm>
        </p:grpSpPr>
        <p:sp>
          <p:nvSpPr>
            <p:cNvPr id="26" name="Freeform 26"/>
            <p:cNvSpPr/>
            <p:nvPr/>
          </p:nvSpPr>
          <p:spPr>
            <a:xfrm>
              <a:off x="0" y="0"/>
              <a:ext cx="7963008" cy="1814571"/>
            </a:xfrm>
            <a:custGeom>
              <a:avLst/>
              <a:gdLst/>
              <a:ahLst/>
              <a:cxnLst/>
              <a:rect l="l" t="t" r="r" b="b"/>
              <a:pathLst>
                <a:path w="7963008" h="1814571">
                  <a:moveTo>
                    <a:pt x="0" y="0"/>
                  </a:moveTo>
                  <a:lnTo>
                    <a:pt x="7963008" y="0"/>
                  </a:lnTo>
                  <a:lnTo>
                    <a:pt x="7963008" y="1814571"/>
                  </a:lnTo>
                  <a:lnTo>
                    <a:pt x="0" y="1814571"/>
                  </a:lnTo>
                  <a:close/>
                </a:path>
              </a:pathLst>
            </a:custGeom>
            <a:blipFill>
              <a:blip r:embed="rId5">
                <a:alphaModFix amt="0"/>
              </a:blip>
              <a:stretch>
                <a:fillRect t="-52991" b="-18024"/>
              </a:stretch>
            </a:blipFill>
          </p:spPr>
          <p:txBody>
            <a:bodyPr/>
            <a:lstStyle/>
            <a:p>
              <a:endParaRPr lang="es-ES"/>
            </a:p>
          </p:txBody>
        </p:sp>
        <p:sp>
          <p:nvSpPr>
            <p:cNvPr id="27" name="TextBox 27"/>
            <p:cNvSpPr txBox="1"/>
            <p:nvPr/>
          </p:nvSpPr>
          <p:spPr>
            <a:xfrm>
              <a:off x="0" y="-142875"/>
              <a:ext cx="7963014" cy="1957451"/>
            </a:xfrm>
            <a:prstGeom prst="rect">
              <a:avLst/>
            </a:prstGeom>
          </p:spPr>
          <p:txBody>
            <a:bodyPr lIns="0" tIns="0" rIns="0" bIns="0" rtlCol="0" anchor="ctr"/>
            <a:lstStyle/>
            <a:p>
              <a:pPr algn="ctr">
                <a:lnSpc>
                  <a:spcPts val="3919"/>
                </a:lnSpc>
                <a:spcBef>
                  <a:spcPct val="0"/>
                </a:spcBef>
              </a:pPr>
              <a:r>
                <a:rPr lang="en-US" sz="2799" dirty="0">
                  <a:solidFill>
                    <a:srgbClr val="000000"/>
                  </a:solidFill>
                  <a:latin typeface="Oswald"/>
                  <a:sym typeface="Oswald"/>
                </a:rPr>
                <a:t>UNITÀ 1: APRIRE LA SCATOLA NERA: TRASPARENZA E INTERPRETABILITÀ DELL'IA</a:t>
              </a:r>
            </a:p>
          </p:txBody>
        </p:sp>
      </p:grpSp>
      <p:grpSp>
        <p:nvGrpSpPr>
          <p:cNvPr id="28" name="Group 28"/>
          <p:cNvGrpSpPr/>
          <p:nvPr/>
        </p:nvGrpSpPr>
        <p:grpSpPr>
          <a:xfrm>
            <a:off x="11689109" y="1926638"/>
            <a:ext cx="6343686" cy="1999107"/>
            <a:chOff x="0" y="0"/>
            <a:chExt cx="9004440" cy="2665476"/>
          </a:xfrm>
        </p:grpSpPr>
        <p:sp>
          <p:nvSpPr>
            <p:cNvPr id="29" name="Freeform 29"/>
            <p:cNvSpPr/>
            <p:nvPr/>
          </p:nvSpPr>
          <p:spPr>
            <a:xfrm>
              <a:off x="0" y="0"/>
              <a:ext cx="9004434" cy="2665480"/>
            </a:xfrm>
            <a:custGeom>
              <a:avLst/>
              <a:gdLst/>
              <a:ahLst/>
              <a:cxnLst/>
              <a:rect l="l" t="t" r="r" b="b"/>
              <a:pathLst>
                <a:path w="9004434" h="2665480">
                  <a:moveTo>
                    <a:pt x="0" y="0"/>
                  </a:moveTo>
                  <a:lnTo>
                    <a:pt x="9004434" y="0"/>
                  </a:lnTo>
                  <a:lnTo>
                    <a:pt x="9004434" y="2665480"/>
                  </a:lnTo>
                  <a:lnTo>
                    <a:pt x="0" y="2665480"/>
                  </a:lnTo>
                  <a:close/>
                </a:path>
              </a:pathLst>
            </a:custGeom>
            <a:blipFill>
              <a:blip r:embed="rId5">
                <a:alphaModFix amt="0"/>
              </a:blip>
              <a:stretch>
                <a:fillRect t="-45746" b="14099"/>
              </a:stretch>
            </a:blipFill>
          </p:spPr>
          <p:txBody>
            <a:bodyPr/>
            <a:lstStyle/>
            <a:p>
              <a:endParaRPr lang="es-ES"/>
            </a:p>
          </p:txBody>
        </p:sp>
        <p:sp>
          <p:nvSpPr>
            <p:cNvPr id="30" name="TextBox 30"/>
            <p:cNvSpPr txBox="1"/>
            <p:nvPr/>
          </p:nvSpPr>
          <p:spPr>
            <a:xfrm>
              <a:off x="0" y="-142875"/>
              <a:ext cx="9004440" cy="2808351"/>
            </a:xfrm>
            <a:prstGeom prst="rect">
              <a:avLst/>
            </a:prstGeom>
          </p:spPr>
          <p:txBody>
            <a:bodyPr lIns="0" tIns="0" rIns="0" bIns="0" rtlCol="0" anchor="ctr"/>
            <a:lstStyle/>
            <a:p>
              <a:pPr lvl="0" indent="0" algn="ctr">
                <a:lnSpc>
                  <a:spcPts val="3919"/>
                </a:lnSpc>
                <a:spcBef>
                  <a:spcPct val="0"/>
                </a:spcBef>
              </a:pPr>
              <a:r>
                <a:rPr lang="en-US" sz="2799" dirty="0">
                  <a:solidFill>
                    <a:srgbClr val="000000"/>
                  </a:solidFill>
                  <a:latin typeface="Oswald"/>
                  <a:sym typeface="Oswald"/>
                </a:rPr>
                <a:t>UNITÀ 2: EQUITÀ ALGORITMICA: INDIVIDUAZIONE DEI PREGIUDIZI NELLA FORMAZIONE PROFESSIONALE PER L'OCCUPAZIONE</a:t>
              </a:r>
            </a:p>
          </p:txBody>
        </p:sp>
      </p:grpSp>
      <p:grpSp>
        <p:nvGrpSpPr>
          <p:cNvPr id="31" name="Group 31"/>
          <p:cNvGrpSpPr/>
          <p:nvPr/>
        </p:nvGrpSpPr>
        <p:grpSpPr>
          <a:xfrm>
            <a:off x="403231" y="7816525"/>
            <a:ext cx="6288881" cy="1360932"/>
            <a:chOff x="0" y="0"/>
            <a:chExt cx="8385175" cy="1814576"/>
          </a:xfrm>
        </p:grpSpPr>
        <p:sp>
          <p:nvSpPr>
            <p:cNvPr id="32" name="Freeform 32"/>
            <p:cNvSpPr/>
            <p:nvPr/>
          </p:nvSpPr>
          <p:spPr>
            <a:xfrm>
              <a:off x="0" y="0"/>
              <a:ext cx="8385176" cy="1814571"/>
            </a:xfrm>
            <a:custGeom>
              <a:avLst/>
              <a:gdLst/>
              <a:ahLst/>
              <a:cxnLst/>
              <a:rect l="l" t="t" r="r" b="b"/>
              <a:pathLst>
                <a:path w="8385176" h="1814571">
                  <a:moveTo>
                    <a:pt x="0" y="0"/>
                  </a:moveTo>
                  <a:lnTo>
                    <a:pt x="8385176" y="0"/>
                  </a:lnTo>
                  <a:lnTo>
                    <a:pt x="8385176" y="1814571"/>
                  </a:lnTo>
                  <a:lnTo>
                    <a:pt x="0" y="1814571"/>
                  </a:lnTo>
                  <a:close/>
                </a:path>
              </a:pathLst>
            </a:custGeom>
            <a:blipFill>
              <a:blip r:embed="rId5">
                <a:alphaModFix amt="0"/>
              </a:blip>
              <a:stretch>
                <a:fillRect t="-57524" b="-22557"/>
              </a:stretch>
            </a:blipFill>
          </p:spPr>
          <p:txBody>
            <a:bodyPr/>
            <a:lstStyle/>
            <a:p>
              <a:endParaRPr lang="es-ES"/>
            </a:p>
          </p:txBody>
        </p:sp>
        <p:sp>
          <p:nvSpPr>
            <p:cNvPr id="33" name="TextBox 33"/>
            <p:cNvSpPr txBox="1"/>
            <p:nvPr/>
          </p:nvSpPr>
          <p:spPr>
            <a:xfrm>
              <a:off x="0" y="-142875"/>
              <a:ext cx="8385175" cy="1957451"/>
            </a:xfrm>
            <a:prstGeom prst="rect">
              <a:avLst/>
            </a:prstGeom>
          </p:spPr>
          <p:txBody>
            <a:bodyPr lIns="0" tIns="0" rIns="0" bIns="0" rtlCol="0" anchor="ctr"/>
            <a:lstStyle/>
            <a:p>
              <a:pPr lvl="0" indent="0" algn="ctr">
                <a:lnSpc>
                  <a:spcPts val="3919"/>
                </a:lnSpc>
                <a:spcBef>
                  <a:spcPct val="0"/>
                </a:spcBef>
              </a:pPr>
              <a:r>
                <a:rPr lang="en-US" sz="2799" dirty="0">
                  <a:solidFill>
                    <a:srgbClr val="000000"/>
                  </a:solidFill>
                  <a:latin typeface="Oswald"/>
                  <a:sym typeface="Oswald"/>
                </a:rPr>
                <a:t>UNITÀ 4: CONTENUTI SULLA GOVERNANCE ETICA E PROTOCOLLI DI PRASSI</a:t>
              </a:r>
            </a:p>
          </p:txBody>
        </p:sp>
      </p:grpSp>
      <p:grpSp>
        <p:nvGrpSpPr>
          <p:cNvPr id="34" name="Group 34"/>
          <p:cNvGrpSpPr/>
          <p:nvPr/>
        </p:nvGrpSpPr>
        <p:grpSpPr>
          <a:xfrm>
            <a:off x="11832212" y="6520226"/>
            <a:ext cx="5427088" cy="1360932"/>
            <a:chOff x="0" y="0"/>
            <a:chExt cx="7236117" cy="1814576"/>
          </a:xfrm>
        </p:grpSpPr>
        <p:sp>
          <p:nvSpPr>
            <p:cNvPr id="35" name="Freeform 35"/>
            <p:cNvSpPr/>
            <p:nvPr/>
          </p:nvSpPr>
          <p:spPr>
            <a:xfrm>
              <a:off x="0" y="0"/>
              <a:ext cx="7236120" cy="1814571"/>
            </a:xfrm>
            <a:custGeom>
              <a:avLst/>
              <a:gdLst/>
              <a:ahLst/>
              <a:cxnLst/>
              <a:rect l="l" t="t" r="r" b="b"/>
              <a:pathLst>
                <a:path w="7236120" h="1814571">
                  <a:moveTo>
                    <a:pt x="0" y="0"/>
                  </a:moveTo>
                  <a:lnTo>
                    <a:pt x="7236120" y="0"/>
                  </a:lnTo>
                  <a:lnTo>
                    <a:pt x="7236120" y="1814571"/>
                  </a:lnTo>
                  <a:lnTo>
                    <a:pt x="0" y="1814571"/>
                  </a:lnTo>
                  <a:close/>
                </a:path>
              </a:pathLst>
            </a:custGeom>
            <a:blipFill>
              <a:blip r:embed="rId5">
                <a:alphaModFix amt="0"/>
              </a:blip>
              <a:stretch>
                <a:fillRect t="-45185" b="-10218"/>
              </a:stretch>
            </a:blipFill>
          </p:spPr>
          <p:txBody>
            <a:bodyPr/>
            <a:lstStyle/>
            <a:p>
              <a:endParaRPr lang="es-ES"/>
            </a:p>
          </p:txBody>
        </p:sp>
        <p:sp>
          <p:nvSpPr>
            <p:cNvPr id="36" name="TextBox 36"/>
            <p:cNvSpPr txBox="1"/>
            <p:nvPr/>
          </p:nvSpPr>
          <p:spPr>
            <a:xfrm>
              <a:off x="0" y="-142875"/>
              <a:ext cx="7236117" cy="1957451"/>
            </a:xfrm>
            <a:prstGeom prst="rect">
              <a:avLst/>
            </a:prstGeom>
          </p:spPr>
          <p:txBody>
            <a:bodyPr lIns="0" tIns="0" rIns="0" bIns="0" rtlCol="0" anchor="ctr"/>
            <a:lstStyle/>
            <a:p>
              <a:pPr algn="ctr">
                <a:lnSpc>
                  <a:spcPts val="3919"/>
                </a:lnSpc>
                <a:spcBef>
                  <a:spcPct val="0"/>
                </a:spcBef>
              </a:pPr>
              <a:r>
                <a:rPr lang="en-US" sz="2799" dirty="0">
                  <a:solidFill>
                    <a:srgbClr val="000000"/>
                  </a:solidFill>
                  <a:latin typeface="Oswald"/>
                  <a:sym typeface="Oswald"/>
                </a:rPr>
                <a:t>UNITÀ 3: INTELLIGENZA ARTIFICIALE CENTRATA SULL'UOMO</a:t>
              </a:r>
            </a:p>
          </p:txBody>
        </p:sp>
      </p:grpSp>
      <p:grpSp>
        <p:nvGrpSpPr>
          <p:cNvPr id="37" name="Group 37"/>
          <p:cNvGrpSpPr/>
          <p:nvPr/>
        </p:nvGrpSpPr>
        <p:grpSpPr>
          <a:xfrm>
            <a:off x="6655927" y="3580047"/>
            <a:ext cx="3294002" cy="3147593"/>
            <a:chOff x="0" y="0"/>
            <a:chExt cx="4392003" cy="4196791"/>
          </a:xfrm>
        </p:grpSpPr>
        <p:sp>
          <p:nvSpPr>
            <p:cNvPr id="38" name="Freeform 38"/>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s-ES"/>
            </a:p>
          </p:txBody>
        </p:sp>
      </p:grpSp>
      <p:sp>
        <p:nvSpPr>
          <p:cNvPr id="39" name="TextBox 39"/>
          <p:cNvSpPr txBox="1"/>
          <p:nvPr/>
        </p:nvSpPr>
        <p:spPr>
          <a:xfrm>
            <a:off x="7291349" y="99884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40" name="TextBox 40"/>
          <p:cNvSpPr txBox="1"/>
          <p:nvPr/>
        </p:nvSpPr>
        <p:spPr>
          <a:xfrm>
            <a:off x="10633566" y="2638425"/>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41" name="TextBox 41"/>
          <p:cNvSpPr txBox="1"/>
          <p:nvPr/>
        </p:nvSpPr>
        <p:spPr>
          <a:xfrm>
            <a:off x="10760231" y="6965032"/>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sp>
        <p:nvSpPr>
          <p:cNvPr id="42" name="TextBox 42"/>
          <p:cNvSpPr txBox="1"/>
          <p:nvPr/>
        </p:nvSpPr>
        <p:spPr>
          <a:xfrm>
            <a:off x="7158114" y="825569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4</a:t>
            </a:r>
          </a:p>
        </p:txBody>
      </p:sp>
      <p:sp>
        <p:nvSpPr>
          <p:cNvPr id="44" name="Freeform 44" descr="A logo with a person's head in a circle  AI-generated content may be incorrect.">
            <a:extLst>
              <a:ext uri="{FF2B5EF4-FFF2-40B4-BE49-F238E27FC236}">
                <a16:creationId xmlns:a16="http://schemas.microsoft.com/office/drawing/2014/main" id="{488BF5B5-4AB6-E53A-24D0-1000F9EE8441}"/>
              </a:ext>
            </a:extLst>
          </p:cNvPr>
          <p:cNvSpPr/>
          <p:nvPr/>
        </p:nvSpPr>
        <p:spPr>
          <a:xfrm>
            <a:off x="14965994" y="349444"/>
            <a:ext cx="2799493" cy="1224248"/>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587067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OBIETTIVI DI APPRENDIMENTO</a:t>
            </a:r>
          </a:p>
        </p:txBody>
      </p:sp>
      <p:sp>
        <p:nvSpPr>
          <p:cNvPr id="3" name="TextBox 3"/>
          <p:cNvSpPr txBox="1"/>
          <p:nvPr/>
        </p:nvSpPr>
        <p:spPr>
          <a:xfrm>
            <a:off x="11982193" y="7408907"/>
            <a:ext cx="3958914" cy="128435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Inserire il sottotitolo qui</a:t>
            </a:r>
          </a:p>
        </p:txBody>
      </p:sp>
      <p:grpSp>
        <p:nvGrpSpPr>
          <p:cNvPr id="4" name="Group 4"/>
          <p:cNvGrpSpPr/>
          <p:nvPr/>
        </p:nvGrpSpPr>
        <p:grpSpPr>
          <a:xfrm>
            <a:off x="1070639" y="3028408"/>
            <a:ext cx="1008555" cy="1010098"/>
            <a:chOff x="0" y="0"/>
            <a:chExt cx="1344740" cy="1346797"/>
          </a:xfrm>
        </p:grpSpPr>
        <p:sp>
          <p:nvSpPr>
            <p:cNvPr id="5" name="Freeform 5"/>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6" name="Group 6"/>
          <p:cNvGrpSpPr/>
          <p:nvPr/>
        </p:nvGrpSpPr>
        <p:grpSpPr>
          <a:xfrm>
            <a:off x="1070639" y="4517023"/>
            <a:ext cx="1008555" cy="1010098"/>
            <a:chOff x="0" y="0"/>
            <a:chExt cx="1344740" cy="1346797"/>
          </a:xfrm>
        </p:grpSpPr>
        <p:sp>
          <p:nvSpPr>
            <p:cNvPr id="7" name="Freeform 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8" name="Group 8"/>
          <p:cNvGrpSpPr/>
          <p:nvPr/>
        </p:nvGrpSpPr>
        <p:grpSpPr>
          <a:xfrm>
            <a:off x="1070639" y="5856724"/>
            <a:ext cx="1008555" cy="1010098"/>
            <a:chOff x="0" y="0"/>
            <a:chExt cx="1344740" cy="1346797"/>
          </a:xfrm>
        </p:grpSpPr>
        <p:sp>
          <p:nvSpPr>
            <p:cNvPr id="9" name="Freeform 9"/>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10" name="Group 10"/>
          <p:cNvGrpSpPr/>
          <p:nvPr/>
        </p:nvGrpSpPr>
        <p:grpSpPr>
          <a:xfrm>
            <a:off x="1028700" y="7410002"/>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sp>
        <p:nvSpPr>
          <p:cNvPr id="12" name="TextBox 12"/>
          <p:cNvSpPr txBox="1"/>
          <p:nvPr/>
        </p:nvSpPr>
        <p:spPr>
          <a:xfrm>
            <a:off x="2447592" y="3155798"/>
            <a:ext cx="12991967"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Demistificare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sistemi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garantire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decisioni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trasparenti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spiegabili</a:t>
            </a:r>
            <a:r>
              <a:rPr lang="en-US" sz="2400" u="none" strike="noStrike" dirty="0">
                <a:solidFill>
                  <a:srgbClr val="000000"/>
                </a:solidFill>
                <a:latin typeface="Lato Light"/>
                <a:ea typeface="Lato Light"/>
                <a:cs typeface="Lato Light"/>
                <a:sym typeface="Lato Light"/>
              </a:rPr>
              <a:t>.</a:t>
            </a:r>
          </a:p>
        </p:txBody>
      </p:sp>
      <p:sp>
        <p:nvSpPr>
          <p:cNvPr id="13" name="TextBox 13"/>
          <p:cNvSpPr txBox="1"/>
          <p:nvPr/>
        </p:nvSpPr>
        <p:spPr>
          <a:xfrm>
            <a:off x="2447592" y="4571669"/>
            <a:ext cx="12324207"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Identificare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verificare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bias </a:t>
            </a:r>
            <a:r>
              <a:rPr lang="en-US" sz="2400" u="none" strike="noStrike" dirty="0" err="1">
                <a:solidFill>
                  <a:srgbClr val="000000"/>
                </a:solidFill>
                <a:latin typeface="Lato Light"/>
                <a:ea typeface="Lato Light"/>
                <a:cs typeface="Lato Light"/>
                <a:sym typeface="Lato Light"/>
              </a:rPr>
              <a:t>algoritmici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processi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automatizzati</a:t>
            </a:r>
            <a:r>
              <a:rPr lang="en-US" sz="2400" u="none" strike="noStrike" dirty="0">
                <a:solidFill>
                  <a:srgbClr val="000000"/>
                </a:solidFill>
                <a:latin typeface="Lato Light"/>
                <a:ea typeface="Lato Light"/>
                <a:cs typeface="Lato Light"/>
                <a:sym typeface="Lato Light"/>
              </a:rPr>
              <a:t>, come la </a:t>
            </a:r>
            <a:r>
              <a:rPr lang="en-US" sz="2400" u="none" strike="noStrike" dirty="0" err="1">
                <a:solidFill>
                  <a:srgbClr val="000000"/>
                </a:solidFill>
                <a:latin typeface="Lato Light"/>
                <a:ea typeface="Lato Light"/>
                <a:cs typeface="Lato Light"/>
                <a:sym typeface="Lato Light"/>
              </a:rPr>
              <a:t>selezione</a:t>
            </a:r>
            <a:r>
              <a:rPr lang="en-US" sz="2400" u="none" strike="noStrike" dirty="0">
                <a:solidFill>
                  <a:srgbClr val="000000"/>
                </a:solidFill>
                <a:latin typeface="Lato Light"/>
                <a:ea typeface="Lato Light"/>
                <a:cs typeface="Lato Light"/>
                <a:sym typeface="Lato Light"/>
              </a:rPr>
              <a:t> o la </a:t>
            </a:r>
            <a:r>
              <a:rPr lang="en-US" sz="2400" u="none" strike="noStrike" dirty="0" err="1">
                <a:solidFill>
                  <a:srgbClr val="000000"/>
                </a:solidFill>
                <a:latin typeface="Lato Light"/>
                <a:ea typeface="Lato Light"/>
                <a:cs typeface="Lato Light"/>
                <a:sym typeface="Lato Light"/>
              </a:rPr>
              <a:t>valutazione</a:t>
            </a:r>
            <a:r>
              <a:rPr lang="en-US" sz="2400" u="none" strike="noStrike" dirty="0">
                <a:solidFill>
                  <a:srgbClr val="000000"/>
                </a:solidFill>
                <a:latin typeface="Lato Light"/>
                <a:ea typeface="Lato Light"/>
                <a:cs typeface="Lato Light"/>
                <a:sym typeface="Lato Light"/>
              </a:rPr>
              <a:t>.</a:t>
            </a:r>
          </a:p>
        </p:txBody>
      </p:sp>
      <p:sp>
        <p:nvSpPr>
          <p:cNvPr id="14" name="TextBox 14"/>
          <p:cNvSpPr txBox="1"/>
          <p:nvPr/>
        </p:nvSpPr>
        <p:spPr>
          <a:xfrm>
            <a:off x="2378440" y="6063114"/>
            <a:ext cx="12604452"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Implementare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pratiche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incentrate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sulla</a:t>
            </a:r>
            <a:r>
              <a:rPr lang="en-US" sz="2400" u="none" strike="noStrike" dirty="0">
                <a:solidFill>
                  <a:srgbClr val="000000"/>
                </a:solidFill>
                <a:latin typeface="Lato Light"/>
                <a:ea typeface="Lato Light"/>
                <a:cs typeface="Lato Light"/>
                <a:sym typeface="Lato Light"/>
              </a:rPr>
              <a:t> persona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tutelino</a:t>
            </a:r>
            <a:r>
              <a:rPr lang="en-US" sz="2400" u="none" strike="noStrike" dirty="0">
                <a:solidFill>
                  <a:srgbClr val="000000"/>
                </a:solidFill>
                <a:latin typeface="Lato Light"/>
                <a:ea typeface="Lato Light"/>
                <a:cs typeface="Lato Light"/>
                <a:sym typeface="Lato Light"/>
              </a:rPr>
              <a:t> le diverse </a:t>
            </a:r>
            <a:r>
              <a:rPr lang="en-US" sz="2400" u="none" strike="noStrike" dirty="0" err="1">
                <a:solidFill>
                  <a:srgbClr val="000000"/>
                </a:solidFill>
                <a:latin typeface="Lato Light"/>
                <a:ea typeface="Lato Light"/>
                <a:cs typeface="Lato Light"/>
                <a:sym typeface="Lato Light"/>
              </a:rPr>
              <a:t>esigenze</a:t>
            </a:r>
            <a:r>
              <a:rPr lang="en-US" sz="2400" u="none" strike="noStrike" dirty="0">
                <a:solidFill>
                  <a:srgbClr val="000000"/>
                </a:solidFill>
                <a:latin typeface="Lato Light"/>
                <a:ea typeface="Lato Light"/>
                <a:cs typeface="Lato Light"/>
                <a:sym typeface="Lato Light"/>
              </a:rPr>
              <a:t> degli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mantengano</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ruolo</a:t>
            </a:r>
            <a:r>
              <a:rPr lang="en-US" sz="2400" u="none" strike="noStrike" dirty="0">
                <a:solidFill>
                  <a:srgbClr val="000000"/>
                </a:solidFill>
                <a:latin typeface="Lato Light"/>
                <a:ea typeface="Lato Light"/>
                <a:cs typeface="Lato Light"/>
                <a:sym typeface="Lato Light"/>
              </a:rPr>
              <a:t> del </a:t>
            </a:r>
            <a:r>
              <a:rPr lang="en-US" sz="2400" u="none" strike="noStrike" dirty="0" err="1">
                <a:solidFill>
                  <a:srgbClr val="000000"/>
                </a:solidFill>
                <a:latin typeface="Lato Light"/>
                <a:ea typeface="Lato Light"/>
                <a:cs typeface="Lato Light"/>
                <a:sym typeface="Lato Light"/>
              </a:rPr>
              <a:t>formatore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processo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decisionale</a:t>
            </a:r>
            <a:r>
              <a:rPr lang="en-US" sz="2400" u="none" strike="noStrike" dirty="0">
                <a:solidFill>
                  <a:srgbClr val="000000"/>
                </a:solidFill>
                <a:latin typeface="Lato Light"/>
                <a:ea typeface="Lato Light"/>
                <a:cs typeface="Lato Light"/>
                <a:sym typeface="Lato Light"/>
              </a:rPr>
              <a:t>.</a:t>
            </a:r>
          </a:p>
        </p:txBody>
      </p:sp>
      <p:sp>
        <p:nvSpPr>
          <p:cNvPr id="15" name="TextBox 15"/>
          <p:cNvSpPr txBox="1"/>
          <p:nvPr/>
        </p:nvSpPr>
        <p:spPr>
          <a:xfrm>
            <a:off x="2346893" y="7574985"/>
            <a:ext cx="12991967"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Applicare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protocolli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etici</a:t>
            </a:r>
            <a:r>
              <a:rPr lang="en-US" sz="2400" u="none" strike="noStrike" dirty="0">
                <a:solidFill>
                  <a:srgbClr val="000000"/>
                </a:solidFill>
                <a:latin typeface="Lato Light"/>
                <a:ea typeface="Lato Light"/>
                <a:cs typeface="Lato Light"/>
                <a:sym typeface="Lato Light"/>
              </a:rPr>
              <a:t>, come </a:t>
            </a:r>
            <a:r>
              <a:rPr lang="en-US" sz="2400" u="none" strike="noStrike" dirty="0" err="1">
                <a:solidFill>
                  <a:srgbClr val="000000"/>
                </a:solidFill>
                <a:latin typeface="Lato Light"/>
                <a:ea typeface="Lato Light"/>
                <a:cs typeface="Lato Light"/>
                <a:sym typeface="Lato Light"/>
              </a:rPr>
              <a:t>liste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controllo</a:t>
            </a:r>
            <a:r>
              <a:rPr lang="en-US" sz="2400" u="none" strike="noStrike" dirty="0">
                <a:solidFill>
                  <a:srgbClr val="000000"/>
                </a:solidFill>
                <a:latin typeface="Lato Light"/>
                <a:ea typeface="Lato Light"/>
                <a:cs typeface="Lato Light"/>
                <a:sym typeface="Lato Light"/>
              </a:rPr>
              <a:t> per la </a:t>
            </a:r>
            <a:r>
              <a:rPr lang="en-US" sz="2400" u="none" strike="noStrike" dirty="0" err="1">
                <a:solidFill>
                  <a:srgbClr val="000000"/>
                </a:solidFill>
                <a:latin typeface="Lato Light"/>
                <a:ea typeface="Lato Light"/>
                <a:cs typeface="Lato Light"/>
                <a:sym typeface="Lato Light"/>
              </a:rPr>
              <a:t>trasparenza</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meccanismi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intervento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umano</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contesti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formativi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reali</a:t>
            </a:r>
            <a:r>
              <a:rPr lang="en-US" sz="2400" u="none" strike="noStrike" dirty="0">
                <a:solidFill>
                  <a:srgbClr val="000000"/>
                </a:solidFill>
                <a:latin typeface="Lato Light"/>
                <a:ea typeface="Lato Light"/>
                <a:cs typeface="Lato Light"/>
                <a:sym typeface="Lato Light"/>
              </a:rPr>
              <a:t>.</a:t>
            </a:r>
          </a:p>
        </p:txBody>
      </p:sp>
      <p:grpSp>
        <p:nvGrpSpPr>
          <p:cNvPr id="16" name="Group 16"/>
          <p:cNvGrpSpPr/>
          <p:nvPr/>
        </p:nvGrpSpPr>
        <p:grpSpPr>
          <a:xfrm>
            <a:off x="1369933" y="3101518"/>
            <a:ext cx="409975" cy="863879"/>
            <a:chOff x="0" y="0"/>
            <a:chExt cx="546633" cy="1151839"/>
          </a:xfrm>
        </p:grpSpPr>
        <p:sp>
          <p:nvSpPr>
            <p:cNvPr id="17" name="Freeform 17"/>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solidFill>
              <a:srgbClr val="FBB79D">
                <a:alpha val="0"/>
              </a:srgbClr>
            </a:solidFill>
          </p:spPr>
          <p:txBody>
            <a:bodyPr/>
            <a:lstStyle/>
            <a:p>
              <a:endParaRPr lang="es-ES"/>
            </a:p>
          </p:txBody>
        </p:sp>
        <p:sp>
          <p:nvSpPr>
            <p:cNvPr id="18" name="TextBox 18"/>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grpSp>
        <p:nvGrpSpPr>
          <p:cNvPr id="19" name="Group 19"/>
          <p:cNvGrpSpPr/>
          <p:nvPr/>
        </p:nvGrpSpPr>
        <p:grpSpPr>
          <a:xfrm>
            <a:off x="1369933" y="4590132"/>
            <a:ext cx="409975" cy="863879"/>
            <a:chOff x="0" y="0"/>
            <a:chExt cx="546633" cy="1151839"/>
          </a:xfrm>
        </p:grpSpPr>
        <p:sp>
          <p:nvSpPr>
            <p:cNvPr id="20" name="Freeform 20"/>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solidFill>
              <a:srgbClr val="FBB79D">
                <a:alpha val="0"/>
              </a:srgbClr>
            </a:solidFill>
          </p:spPr>
          <p:txBody>
            <a:bodyPr/>
            <a:lstStyle/>
            <a:p>
              <a:endParaRPr lang="es-ES"/>
            </a:p>
          </p:txBody>
        </p:sp>
        <p:sp>
          <p:nvSpPr>
            <p:cNvPr id="21" name="TextBox 21"/>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2" name="Group 22"/>
          <p:cNvGrpSpPr/>
          <p:nvPr/>
        </p:nvGrpSpPr>
        <p:grpSpPr>
          <a:xfrm>
            <a:off x="1369933" y="5937345"/>
            <a:ext cx="409975" cy="863879"/>
            <a:chOff x="0" y="0"/>
            <a:chExt cx="546633" cy="1151839"/>
          </a:xfrm>
        </p:grpSpPr>
        <p:sp>
          <p:nvSpPr>
            <p:cNvPr id="23" name="Freeform 23"/>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solidFill>
              <a:srgbClr val="FBB79D">
                <a:alpha val="0"/>
              </a:srgbClr>
            </a:solidFill>
          </p:spPr>
          <p:txBody>
            <a:bodyPr/>
            <a:lstStyle/>
            <a:p>
              <a:endParaRPr lang="es-ES"/>
            </a:p>
          </p:txBody>
        </p:sp>
        <p:sp>
          <p:nvSpPr>
            <p:cNvPr id="24" name="TextBox 24"/>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25" name="Group 25"/>
          <p:cNvGrpSpPr/>
          <p:nvPr/>
        </p:nvGrpSpPr>
        <p:grpSpPr>
          <a:xfrm>
            <a:off x="1311773" y="7508568"/>
            <a:ext cx="409975" cy="863879"/>
            <a:chOff x="0" y="0"/>
            <a:chExt cx="546633" cy="1151839"/>
          </a:xfrm>
        </p:grpSpPr>
        <p:sp>
          <p:nvSpPr>
            <p:cNvPr id="26" name="Freeform 26"/>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7" name="TextBox 27"/>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28" name="Group 28"/>
          <p:cNvGrpSpPr/>
          <p:nvPr/>
        </p:nvGrpSpPr>
        <p:grpSpPr>
          <a:xfrm>
            <a:off x="15189727" y="2398252"/>
            <a:ext cx="1639262" cy="2121370"/>
            <a:chOff x="0" y="0"/>
            <a:chExt cx="2185683" cy="2828493"/>
          </a:xfrm>
        </p:grpSpPr>
        <p:sp>
          <p:nvSpPr>
            <p:cNvPr id="29" name="Freeform 29" descr="Un'immagine contenente un'antenna  Descrizione generata automaticamente"/>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s-ES"/>
            </a:p>
          </p:txBody>
        </p:sp>
      </p:grpSp>
      <p:grpSp>
        <p:nvGrpSpPr>
          <p:cNvPr id="30" name="Group 30"/>
          <p:cNvGrpSpPr/>
          <p:nvPr/>
        </p:nvGrpSpPr>
        <p:grpSpPr>
          <a:xfrm>
            <a:off x="15469972" y="6464960"/>
            <a:ext cx="1728340" cy="2414454"/>
            <a:chOff x="0" y="0"/>
            <a:chExt cx="2304453" cy="3219272"/>
          </a:xfrm>
        </p:grpSpPr>
        <p:sp>
          <p:nvSpPr>
            <p:cNvPr id="31" name="Freeform 31" descr="Un'immagine contenente un'antenna  Descrizione generata automaticamente"/>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80" r="-34633" b="-24161"/>
              </a:stretch>
            </a:blipFill>
          </p:spPr>
          <p:txBody>
            <a:bodyPr/>
            <a:lstStyle/>
            <a:p>
              <a:endParaRPr lang="es-ES"/>
            </a:p>
          </p:txBody>
        </p:sp>
      </p:grpSp>
      <p:sp>
        <p:nvSpPr>
          <p:cNvPr id="33" name="TextBox 32">
            <a:extLst>
              <a:ext uri="{FF2B5EF4-FFF2-40B4-BE49-F238E27FC236}">
                <a16:creationId xmlns:a16="http://schemas.microsoft.com/office/drawing/2014/main" id="{6DEA1FE5-B481-D78D-6DB5-8ACBBAEA8427}"/>
              </a:ext>
            </a:extLst>
          </p:cNvPr>
          <p:cNvSpPr txBox="1"/>
          <p:nvPr/>
        </p:nvSpPr>
        <p:spPr>
          <a:xfrm>
            <a:off x="1284341" y="1838719"/>
            <a:ext cx="11015739" cy="344453"/>
          </a:xfrm>
          <a:prstGeom prst="rect">
            <a:avLst/>
          </a:prstGeom>
        </p:spPr>
        <p:txBody>
          <a:bodyPr lIns="0" tIns="0" rIns="0" bIns="0" rtlCol="0" anchor="t">
            <a:spAutoFit/>
          </a:bodyPr>
          <a:lstStyle/>
          <a:p>
            <a:pPr marL="0" lvl="0" indent="0" algn="l">
              <a:lnSpc>
                <a:spcPts val="2880"/>
              </a:lnSpc>
              <a:spcBef>
                <a:spcPct val="0"/>
              </a:spcBef>
            </a:pPr>
            <a:r>
              <a:rPr lang="it-IT" sz="2400" u="none" strike="noStrike" dirty="0">
                <a:solidFill>
                  <a:srgbClr val="000000"/>
                </a:solidFill>
                <a:latin typeface="Lato Light"/>
                <a:ea typeface="Lato Light"/>
                <a:cs typeface="Lato Light"/>
                <a:sym typeface="Lato Light"/>
              </a:rPr>
              <a:t>Al termine di questo modulo, i partecipanti saranno in grado di:</a:t>
            </a: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3"/>
              <a:stretch>
                <a:fillRect/>
              </a:stretch>
            </a:blipFill>
          </p:spPr>
          <p:txBody>
            <a:bodyPr/>
            <a:lstStyle/>
            <a:p>
              <a:endParaRPr lang="es-ES"/>
            </a:p>
          </p:txBody>
        </p:sp>
      </p:grpSp>
      <p:sp>
        <p:nvSpPr>
          <p:cNvPr id="4" name="TextBox 4"/>
          <p:cNvSpPr txBox="1"/>
          <p:nvPr/>
        </p:nvSpPr>
        <p:spPr>
          <a:xfrm>
            <a:off x="1028700" y="1085850"/>
            <a:ext cx="291033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INTRODUZIONE</a:t>
            </a:r>
          </a:p>
        </p:txBody>
      </p:sp>
      <p:sp>
        <p:nvSpPr>
          <p:cNvPr id="5" name="TextBox 5"/>
          <p:cNvSpPr txBox="1"/>
          <p:nvPr/>
        </p:nvSpPr>
        <p:spPr>
          <a:xfrm>
            <a:off x="1028700" y="2150103"/>
            <a:ext cx="10020300" cy="6666697"/>
          </a:xfrm>
          <a:prstGeom prst="rect">
            <a:avLst/>
          </a:prstGeom>
        </p:spPr>
        <p:txBody>
          <a:bodyPr wrap="square" lIns="0" tIns="0" rIns="0" bIns="0" rtlCol="0" anchor="t">
            <a:spAutoFit/>
          </a:bodyPr>
          <a:lstStyle/>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assumendo</a:t>
            </a:r>
            <a:r>
              <a:rPr lang="en-US" sz="2400" u="none" strike="noStrike" dirty="0">
                <a:solidFill>
                  <a:srgbClr val="000000"/>
                </a:solidFill>
                <a:latin typeface="Lato Light"/>
                <a:ea typeface="Lato Light"/>
                <a:cs typeface="Lato Light"/>
                <a:sym typeface="Lato Light"/>
              </a:rPr>
              <a:t> un </a:t>
            </a:r>
            <a:r>
              <a:rPr lang="en-US" sz="2400" u="none" strike="noStrike" dirty="0" err="1">
                <a:solidFill>
                  <a:srgbClr val="000000"/>
                </a:solidFill>
                <a:latin typeface="Lato Light"/>
                <a:ea typeface="Lato Light"/>
                <a:cs typeface="Lato Light"/>
                <a:sym typeface="Lato Light"/>
              </a:rPr>
              <a:t>ruolo</a:t>
            </a:r>
            <a:r>
              <a:rPr lang="en-US" sz="2400" u="none" strike="noStrike" dirty="0">
                <a:solidFill>
                  <a:srgbClr val="000000"/>
                </a:solidFill>
                <a:latin typeface="Lato Light"/>
                <a:ea typeface="Lato Light"/>
                <a:cs typeface="Lato Light"/>
                <a:sym typeface="Lato Light"/>
              </a:rPr>
              <a:t> sempre </a:t>
            </a:r>
            <a:r>
              <a:rPr lang="en-US" sz="2400" u="none" strike="noStrike" dirty="0" err="1">
                <a:solidFill>
                  <a:srgbClr val="000000"/>
                </a:solidFill>
                <a:latin typeface="Lato Light"/>
                <a:ea typeface="Lato Light"/>
                <a:cs typeface="Lato Light"/>
                <a:sym typeface="Lato Light"/>
              </a:rPr>
              <a:t>più</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importante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nell'istruzione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formazione</a:t>
            </a:r>
            <a:r>
              <a:rPr lang="en-US" sz="2400" u="none" strike="noStrike" dirty="0">
                <a:solidFill>
                  <a:srgbClr val="000000"/>
                </a:solidFill>
                <a:latin typeface="Lato Light"/>
                <a:ea typeface="Lato Light"/>
                <a:cs typeface="Lato Light"/>
                <a:sym typeface="Lato Light"/>
              </a:rPr>
              <a:t>. Come </a:t>
            </a:r>
            <a:r>
              <a:rPr lang="en-US" sz="2400" u="none" strike="noStrike" dirty="0" err="1">
                <a:solidFill>
                  <a:srgbClr val="000000"/>
                </a:solidFill>
                <a:latin typeface="Lato Light"/>
                <a:ea typeface="Lato Light"/>
                <a:cs typeface="Lato Light"/>
                <a:sym typeface="Lato Light"/>
              </a:rPr>
              <a:t>formatore</a:t>
            </a:r>
            <a:r>
              <a:rPr lang="en-US" sz="2400" u="none" strike="noStrike" dirty="0">
                <a:solidFill>
                  <a:srgbClr val="000000"/>
                </a:solidFill>
                <a:latin typeface="Lato Light"/>
                <a:ea typeface="Lato Light"/>
                <a:cs typeface="Lato Light"/>
                <a:sym typeface="Lato Light"/>
              </a:rPr>
              <a:t> CVET, </a:t>
            </a:r>
            <a:r>
              <a:rPr lang="en-US" sz="2400" u="none" strike="noStrike" dirty="0" err="1">
                <a:solidFill>
                  <a:srgbClr val="000000"/>
                </a:solidFill>
                <a:latin typeface="Lato Light"/>
                <a:ea typeface="Lato Light"/>
                <a:cs typeface="Lato Light"/>
                <a:sym typeface="Lato Light"/>
              </a:rPr>
              <a:t>potresti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già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utilizzare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strumenti</a:t>
            </a:r>
            <a:r>
              <a:rPr lang="en-US" sz="2400" u="none" strike="noStrike" dirty="0">
                <a:solidFill>
                  <a:srgbClr val="000000"/>
                </a:solidFill>
                <a:latin typeface="Lato Light"/>
                <a:ea typeface="Lato Light"/>
                <a:cs typeface="Lato Light"/>
                <a:sym typeface="Lato Light"/>
              </a:rPr>
              <a:t> di IA per </a:t>
            </a:r>
            <a:r>
              <a:rPr lang="en-US" sz="2400" u="none" strike="noStrike" dirty="0" err="1">
                <a:solidFill>
                  <a:srgbClr val="000000"/>
                </a:solidFill>
                <a:latin typeface="Lato Light"/>
                <a:ea typeface="Lato Light"/>
                <a:cs typeface="Lato Light"/>
                <a:sym typeface="Lato Light"/>
              </a:rPr>
              <a:t>supportare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creazione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contenuti</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attività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apprendimento</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valutazione</a:t>
            </a:r>
            <a:r>
              <a:rPr lang="en-US" sz="2400" u="none" strike="noStrike" dirty="0">
                <a:solidFill>
                  <a:srgbClr val="000000"/>
                </a:solidFill>
                <a:latin typeface="Lato Light"/>
                <a:ea typeface="Lato Light"/>
                <a:cs typeface="Lato Light"/>
                <a:sym typeface="Lato Light"/>
              </a:rPr>
              <a:t> o le </a:t>
            </a:r>
            <a:r>
              <a:rPr lang="en-US" sz="2400" u="none" strike="noStrike" dirty="0" err="1">
                <a:solidFill>
                  <a:srgbClr val="000000"/>
                </a:solidFill>
                <a:latin typeface="Lato Light"/>
                <a:ea typeface="Lato Light"/>
                <a:cs typeface="Lato Light"/>
                <a:sym typeface="Lato Light"/>
              </a:rPr>
              <a:t>attività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amministrative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Comprendere</a:t>
            </a:r>
            <a:r>
              <a:rPr lang="en-US" sz="2400" u="none" strike="noStrike" dirty="0">
                <a:solidFill>
                  <a:srgbClr val="000000"/>
                </a:solidFill>
                <a:latin typeface="Lato Light"/>
                <a:ea typeface="Lato Light"/>
                <a:cs typeface="Lato Light"/>
                <a:sym typeface="Lato Light"/>
              </a:rPr>
              <a:t> come </a:t>
            </a:r>
            <a:r>
              <a:rPr lang="en-US" sz="2400" u="none" strike="noStrike" dirty="0" err="1">
                <a:solidFill>
                  <a:srgbClr val="000000"/>
                </a:solidFill>
                <a:latin typeface="Lato Light"/>
                <a:ea typeface="Lato Light"/>
                <a:cs typeface="Lato Light"/>
                <a:sym typeface="Lato Light"/>
              </a:rPr>
              <a:t>utilizzare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queste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tecnologie</a:t>
            </a:r>
            <a:r>
              <a:rPr lang="en-US" sz="2400" u="none" strike="noStrike" dirty="0">
                <a:solidFill>
                  <a:srgbClr val="000000"/>
                </a:solidFill>
                <a:latin typeface="Lato Light"/>
                <a:ea typeface="Lato Light"/>
                <a:cs typeface="Lato Light"/>
                <a:sym typeface="Lato Light"/>
              </a:rPr>
              <a:t> in modo </a:t>
            </a:r>
            <a:r>
              <a:rPr lang="en-US" sz="2400" u="none" strike="noStrike" dirty="0" err="1">
                <a:solidFill>
                  <a:srgbClr val="000000"/>
                </a:solidFill>
                <a:latin typeface="Lato Light"/>
                <a:ea typeface="Lato Light"/>
                <a:cs typeface="Lato Light"/>
                <a:sym typeface="Lato Light"/>
              </a:rPr>
              <a:t>responsabile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diventando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competenza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sempre </a:t>
            </a:r>
            <a:r>
              <a:rPr lang="en-US" sz="2400" u="none" strike="noStrike" dirty="0" err="1">
                <a:solidFill>
                  <a:srgbClr val="000000"/>
                </a:solidFill>
                <a:latin typeface="Lato Light"/>
                <a:ea typeface="Lato Light"/>
                <a:cs typeface="Lato Light"/>
                <a:sym typeface="Lato Light"/>
              </a:rPr>
              <a:t>più</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importante</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In </a:t>
            </a:r>
            <a:r>
              <a:rPr lang="en-US" sz="2400" u="none" strike="noStrike" dirty="0" err="1">
                <a:solidFill>
                  <a:srgbClr val="000000"/>
                </a:solidFill>
                <a:latin typeface="Lato Light"/>
                <a:ea typeface="Lato Light"/>
                <a:cs typeface="Lato Light"/>
                <a:sym typeface="Lato Light"/>
              </a:rPr>
              <a:t>questo</a:t>
            </a:r>
            <a:r>
              <a:rPr lang="en-US" sz="2400" u="none" strike="noStrike" dirty="0">
                <a:solidFill>
                  <a:srgbClr val="000000"/>
                </a:solidFill>
                <a:latin typeface="Lato Light"/>
                <a:ea typeface="Lato Light"/>
                <a:cs typeface="Lato Light"/>
                <a:sym typeface="Lato Light"/>
              </a:rPr>
              <a:t> modulo, </a:t>
            </a:r>
            <a:r>
              <a:rPr lang="en-US" sz="2400" u="none" strike="noStrike" dirty="0" err="1">
                <a:solidFill>
                  <a:srgbClr val="000000"/>
                </a:solidFill>
                <a:latin typeface="Lato Light"/>
                <a:ea typeface="Lato Light"/>
                <a:cs typeface="Lato Light"/>
                <a:sym typeface="Lato Light"/>
              </a:rPr>
              <a:t>esplorerete</a:t>
            </a:r>
            <a:r>
              <a:rPr lang="en-US" sz="2400" u="none" strike="noStrike" dirty="0">
                <a:solidFill>
                  <a:srgbClr val="000000"/>
                </a:solidFill>
                <a:latin typeface="Lato Light"/>
                <a:ea typeface="Lato Light"/>
                <a:cs typeface="Lato Light"/>
                <a:sym typeface="Lato Light"/>
              </a:rPr>
              <a:t> come </a:t>
            </a:r>
            <a:r>
              <a:rPr lang="en-US" sz="2400" u="none" strike="noStrike" dirty="0" err="1">
                <a:solidFill>
                  <a:srgbClr val="000000"/>
                </a:solidFill>
                <a:latin typeface="Lato Light"/>
                <a:ea typeface="Lato Light"/>
                <a:cs typeface="Lato Light"/>
                <a:sym typeface="Lato Light"/>
              </a:rPr>
              <a:t>promuovere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trasparenza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l'equità</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approcci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incentrati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sulla</a:t>
            </a:r>
            <a:r>
              <a:rPr lang="en-US" sz="2400" u="none" strike="noStrike" dirty="0">
                <a:solidFill>
                  <a:srgbClr val="000000"/>
                </a:solidFill>
                <a:latin typeface="Lato Light"/>
                <a:ea typeface="Lato Light"/>
                <a:cs typeface="Lato Light"/>
                <a:sym typeface="Lato Light"/>
              </a:rPr>
              <a:t> persona </a:t>
            </a:r>
            <a:r>
              <a:rPr lang="en-US" sz="2400" u="none" strike="noStrike" dirty="0" err="1">
                <a:solidFill>
                  <a:srgbClr val="000000"/>
                </a:solidFill>
                <a:latin typeface="Lato Light"/>
                <a:ea typeface="Lato Light"/>
                <a:cs typeface="Lato Light"/>
                <a:sym typeface="Lato Light"/>
              </a:rPr>
              <a:t>nell'uso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dell'IA</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contesti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educativi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Rifletterete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aspetti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quali</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spiegabilità</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responsabilità</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progettazione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inclusiva</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pratiche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incentrate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sullo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a:t>
            </a:r>
            <a:r>
              <a:rPr lang="en-US" sz="2400" u="none" strike="noStrike" dirty="0">
                <a:solidFill>
                  <a:srgbClr val="000000"/>
                </a:solidFill>
                <a:latin typeface="Lato Light"/>
                <a:ea typeface="Lato Light"/>
                <a:cs typeface="Lato Light"/>
                <a:sym typeface="Lato Light"/>
              </a:rPr>
              <a:t> e il </a:t>
            </a:r>
            <a:r>
              <a:rPr lang="en-US" sz="2400" u="none" strike="noStrike" dirty="0" err="1">
                <a:solidFill>
                  <a:srgbClr val="000000"/>
                </a:solidFill>
                <a:latin typeface="Lato Light"/>
                <a:ea typeface="Lato Light"/>
                <a:cs typeface="Lato Light"/>
                <a:sym typeface="Lato Light"/>
              </a:rPr>
              <a:t>ruolo</a:t>
            </a:r>
            <a:r>
              <a:rPr lang="en-US" sz="2400" u="none" strike="noStrike" dirty="0">
                <a:solidFill>
                  <a:srgbClr val="000000"/>
                </a:solidFill>
                <a:latin typeface="Lato Light"/>
                <a:ea typeface="Lato Light"/>
                <a:cs typeface="Lato Light"/>
                <a:sym typeface="Lato Light"/>
              </a:rPr>
              <a:t> del </a:t>
            </a:r>
            <a:r>
              <a:rPr lang="en-US" sz="2400" u="none" strike="noStrike" dirty="0" err="1">
                <a:solidFill>
                  <a:srgbClr val="000000"/>
                </a:solidFill>
                <a:latin typeface="Lato Light"/>
                <a:ea typeface="Lato Light"/>
                <a:cs typeface="Lato Light"/>
                <a:sym typeface="Lato Light"/>
              </a:rPr>
              <a:t>giudizio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decisioni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supportate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dall'IA</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L'obiettivo</a:t>
            </a:r>
            <a:r>
              <a:rPr lang="en-US" sz="2400" u="none" strike="noStrike" dirty="0">
                <a:solidFill>
                  <a:srgbClr val="000000"/>
                </a:solidFill>
                <a:latin typeface="Lato Light"/>
                <a:ea typeface="Lato Light"/>
                <a:cs typeface="Lato Light"/>
                <a:sym typeface="Lato Light"/>
              </a:rPr>
              <a:t> non è </a:t>
            </a:r>
            <a:r>
              <a:rPr lang="en-US" sz="2400" u="none" strike="noStrike" dirty="0" err="1">
                <a:solidFill>
                  <a:srgbClr val="000000"/>
                </a:solidFill>
                <a:latin typeface="Lato Light"/>
                <a:ea typeface="Lato Light"/>
                <a:cs typeface="Lato Light"/>
                <a:sym typeface="Lato Light"/>
              </a:rPr>
              <a:t>semplicemente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imparare</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conoscere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strumenti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ma </a:t>
            </a:r>
            <a:r>
              <a:rPr lang="en-US" sz="2400" u="none" strike="noStrike" dirty="0" err="1">
                <a:solidFill>
                  <a:srgbClr val="000000"/>
                </a:solidFill>
                <a:latin typeface="Lato Light"/>
                <a:ea typeface="Lato Light"/>
                <a:cs typeface="Lato Light"/>
                <a:sym typeface="Lato Light"/>
              </a:rPr>
              <a:t>sviluppare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conoscenze</a:t>
            </a:r>
            <a:r>
              <a:rPr lang="en-US" sz="2400" u="none" strike="noStrike" dirty="0">
                <a:solidFill>
                  <a:srgbClr val="000000"/>
                </a:solidFill>
                <a:latin typeface="Lato Light"/>
                <a:ea typeface="Lato Light"/>
                <a:cs typeface="Lato Light"/>
                <a:sym typeface="Lato Light"/>
              </a:rPr>
              <a:t> e la </a:t>
            </a:r>
            <a:r>
              <a:rPr lang="en-US" sz="2400" u="none" strike="noStrike" dirty="0" err="1">
                <a:solidFill>
                  <a:srgbClr val="000000"/>
                </a:solidFill>
                <a:latin typeface="Lato Light"/>
                <a:ea typeface="Lato Light"/>
                <a:cs typeface="Lato Light"/>
                <a:sym typeface="Lato Light"/>
              </a:rPr>
              <a:t>capacità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giudizio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necessarie</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garantire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venga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utilizzata</a:t>
            </a:r>
            <a:r>
              <a:rPr lang="en-US" sz="2400" u="none" strike="noStrike" dirty="0">
                <a:solidFill>
                  <a:srgbClr val="000000"/>
                </a:solidFill>
                <a:latin typeface="Lato Light"/>
                <a:ea typeface="Lato Light"/>
                <a:cs typeface="Lato Light"/>
                <a:sym typeface="Lato Light"/>
              </a:rPr>
              <a:t> in modo </a:t>
            </a:r>
            <a:r>
              <a:rPr lang="en-US" sz="2400" u="none" strike="noStrike" dirty="0" err="1">
                <a:solidFill>
                  <a:srgbClr val="000000"/>
                </a:solidFill>
                <a:latin typeface="Lato Light"/>
                <a:ea typeface="Lato Light"/>
                <a:cs typeface="Lato Light"/>
                <a:sym typeface="Lato Light"/>
              </a:rPr>
              <a:t>trasparente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equo</a:t>
            </a:r>
            <a:r>
              <a:rPr lang="en-US" sz="2400" u="none" strike="noStrike" dirty="0">
                <a:solidFill>
                  <a:srgbClr val="000000"/>
                </a:solidFill>
                <a:latin typeface="Lato Light"/>
                <a:ea typeface="Lato Light"/>
                <a:cs typeface="Lato Light"/>
                <a:sym typeface="Lato Light"/>
              </a:rPr>
              <a:t> e con </a:t>
            </a:r>
            <a:r>
              <a:rPr lang="en-US" sz="2400" u="none" strike="noStrike" dirty="0" err="1">
                <a:solidFill>
                  <a:srgbClr val="000000"/>
                </a:solidFill>
                <a:latin typeface="Lato Light"/>
                <a:ea typeface="Lato Light"/>
                <a:cs typeface="Lato Light"/>
                <a:sym typeface="Lato Light"/>
              </a:rPr>
              <a:t>particolare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attenzione</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valori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finalizzata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all'occupazione</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3527" y="2634096"/>
            <a:ext cx="6674435" cy="5000625"/>
          </a:xfrm>
          <a:prstGeom prst="rect">
            <a:avLst/>
          </a:prstGeom>
        </p:spPr>
        <p:txBody>
          <a:bodyPr lIns="0" tIns="0" rIns="0" bIns="0" rtlCol="0" anchor="t">
            <a:spAutoFit/>
          </a:bodyPr>
          <a:lstStyle/>
          <a:p>
            <a:pPr marL="0" lvl="0" indent="0" algn="l">
              <a:lnSpc>
                <a:spcPts val="7920"/>
              </a:lnSpc>
              <a:spcBef>
                <a:spcPct val="0"/>
              </a:spcBef>
            </a:pPr>
            <a:r>
              <a:rPr lang="en-US" sz="6600" u="none" strike="noStrike">
                <a:solidFill>
                  <a:srgbClr val="000000"/>
                </a:solidFill>
                <a:latin typeface="Oswald"/>
                <a:ea typeface="Oswald"/>
                <a:cs typeface="Oswald"/>
                <a:sym typeface="Oswald"/>
              </a:rPr>
              <a:t>UNITÀ 1: </a:t>
            </a:r>
          </a:p>
          <a:p>
            <a:pPr marL="0" lvl="0" indent="0" algn="l">
              <a:lnSpc>
                <a:spcPts val="7920"/>
              </a:lnSpc>
              <a:spcBef>
                <a:spcPct val="0"/>
              </a:spcBef>
            </a:pPr>
            <a:r>
              <a:rPr lang="en-US" sz="6600" u="none" strike="noStrike">
                <a:solidFill>
                  <a:srgbClr val="000000"/>
                </a:solidFill>
                <a:latin typeface="Oswald"/>
                <a:ea typeface="Oswald"/>
                <a:cs typeface="Oswald"/>
                <a:sym typeface="Oswald"/>
              </a:rPr>
              <a:t>APRIRE LA SCATOLA NERA: TRASPARENZA E INTERPRETABILITÀ DELL'IA</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89163"/>
            <a:ext cx="6699895"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LAYOUT DEL TITOLO</a:t>
            </a:r>
          </a:p>
        </p:txBody>
      </p:sp>
      <p:grpSp>
        <p:nvGrpSpPr>
          <p:cNvPr id="3" name="Group 3"/>
          <p:cNvGrpSpPr/>
          <p:nvPr/>
        </p:nvGrpSpPr>
        <p:grpSpPr>
          <a:xfrm>
            <a:off x="1028700" y="2789493"/>
            <a:ext cx="16924982" cy="723470"/>
            <a:chOff x="0" y="0"/>
            <a:chExt cx="22566643" cy="964626"/>
          </a:xfrm>
        </p:grpSpPr>
        <p:sp>
          <p:nvSpPr>
            <p:cNvPr id="4" name="Freeform 4"/>
            <p:cNvSpPr/>
            <p:nvPr/>
          </p:nvSpPr>
          <p:spPr>
            <a:xfrm>
              <a:off x="0" y="0"/>
              <a:ext cx="22566640" cy="964623"/>
            </a:xfrm>
            <a:custGeom>
              <a:avLst/>
              <a:gdLst/>
              <a:ahLst/>
              <a:cxnLst/>
              <a:rect l="l" t="t" r="r" b="b"/>
              <a:pathLst>
                <a:path w="22566640" h="964623">
                  <a:moveTo>
                    <a:pt x="0" y="0"/>
                  </a:moveTo>
                  <a:lnTo>
                    <a:pt x="22566640" y="0"/>
                  </a:lnTo>
                  <a:lnTo>
                    <a:pt x="22566640" y="964623"/>
                  </a:lnTo>
                  <a:lnTo>
                    <a:pt x="0" y="964623"/>
                  </a:lnTo>
                  <a:close/>
                </a:path>
              </a:pathLst>
            </a:custGeom>
            <a:blipFill>
              <a:blip r:embed="rId4">
                <a:alphaModFix amt="0"/>
              </a:blip>
              <a:stretch>
                <a:fillRect t="-405837" b="-405838"/>
              </a:stretch>
            </a:blipFill>
          </p:spPr>
          <p:txBody>
            <a:bodyPr/>
            <a:lstStyle/>
            <a:p>
              <a:endParaRPr lang="es-ES"/>
            </a:p>
          </p:txBody>
        </p:sp>
        <p:sp>
          <p:nvSpPr>
            <p:cNvPr id="5" name="TextBox 5"/>
            <p:cNvSpPr txBox="1"/>
            <p:nvPr/>
          </p:nvSpPr>
          <p:spPr>
            <a:xfrm>
              <a:off x="0" y="0"/>
              <a:ext cx="22566643" cy="964626"/>
            </a:xfrm>
            <a:prstGeom prst="rect">
              <a:avLst/>
            </a:prstGeom>
          </p:spPr>
          <p:txBody>
            <a:bodyPr lIns="0" tIns="0" rIns="0" bIns="0" rtlCol="0" anchor="ctr"/>
            <a:lstStyle/>
            <a:p>
              <a:pPr marL="0" lvl="0" indent="0" algn="l">
                <a:lnSpc>
                  <a:spcPts val="2880"/>
                </a:lnSpc>
                <a:spcBef>
                  <a:spcPct val="0"/>
                </a:spcBef>
              </a:pPr>
              <a:r>
                <a:rPr lang="en-US" sz="2400" i="1" u="none" strike="noStrike">
                  <a:solidFill>
                    <a:srgbClr val="000000"/>
                  </a:solidFill>
                  <a:latin typeface="Lato Italics"/>
                  <a:ea typeface="Lato Italics"/>
                  <a:cs typeface="Lato Italics"/>
                  <a:sym typeface="Lato Italics"/>
                </a:rPr>
                <a:t>Obiettivo: Comprendere come l'intelligenza artificiale prende decisioni e come spiegarle agli studenti.</a:t>
              </a:r>
            </a:p>
          </p:txBody>
        </p:sp>
      </p:grpSp>
      <p:sp>
        <p:nvSpPr>
          <p:cNvPr id="6" name="TextBox 6"/>
          <p:cNvSpPr txBox="1"/>
          <p:nvPr/>
        </p:nvSpPr>
        <p:spPr>
          <a:xfrm>
            <a:off x="1028700" y="3736981"/>
            <a:ext cx="8115300"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Nel contesto della formazione continua e della sicurezza informatica (CVET), spesso utilizziamo strumenti senza sapere esattamente come "pensano". Questo è noto come il fenomeno della "scatola nera" dell'IA.</a:t>
            </a:r>
          </a:p>
        </p:txBody>
      </p:sp>
      <p:grpSp>
        <p:nvGrpSpPr>
          <p:cNvPr id="7" name="Group 7"/>
          <p:cNvGrpSpPr/>
          <p:nvPr/>
        </p:nvGrpSpPr>
        <p:grpSpPr>
          <a:xfrm>
            <a:off x="1028700" y="1028700"/>
            <a:ext cx="16230600" cy="1650797"/>
            <a:chOff x="0" y="0"/>
            <a:chExt cx="21640800" cy="2201062"/>
          </a:xfrm>
        </p:grpSpPr>
        <p:sp>
          <p:nvSpPr>
            <p:cNvPr id="8" name="Freeform 8"/>
            <p:cNvSpPr/>
            <p:nvPr/>
          </p:nvSpPr>
          <p:spPr>
            <a:xfrm>
              <a:off x="0" y="0"/>
              <a:ext cx="21640802" cy="2201056"/>
            </a:xfrm>
            <a:custGeom>
              <a:avLst/>
              <a:gdLst/>
              <a:ahLst/>
              <a:cxnLst/>
              <a:rect l="l" t="t" r="r" b="b"/>
              <a:pathLst>
                <a:path w="21640802" h="2201056">
                  <a:moveTo>
                    <a:pt x="0" y="0"/>
                  </a:moveTo>
                  <a:lnTo>
                    <a:pt x="21640802" y="0"/>
                  </a:lnTo>
                  <a:lnTo>
                    <a:pt x="21640802" y="2201056"/>
                  </a:lnTo>
                  <a:lnTo>
                    <a:pt x="0" y="2201056"/>
                  </a:lnTo>
                  <a:close/>
                </a:path>
              </a:pathLst>
            </a:custGeom>
            <a:blipFill>
              <a:blip r:embed="rId4">
                <a:alphaModFix amt="0"/>
              </a:blip>
              <a:stretch>
                <a:fillRect t="-168772" r="-2089" b="-122386"/>
              </a:stretch>
            </a:blipFill>
          </p:spPr>
          <p:txBody>
            <a:bodyPr/>
            <a:lstStyle/>
            <a:p>
              <a:endParaRPr lang="es-ES"/>
            </a:p>
          </p:txBody>
        </p:sp>
        <p:sp>
          <p:nvSpPr>
            <p:cNvPr id="9" name="TextBox 9"/>
            <p:cNvSpPr txBox="1"/>
            <p:nvPr/>
          </p:nvSpPr>
          <p:spPr>
            <a:xfrm>
              <a:off x="0" y="9525"/>
              <a:ext cx="21640800" cy="21915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SFATARE I MITI DELLA "SCATOLA NERA": TRASPARENZA E SPIEGABILITÀ NELLA FORMAZIONE PROFESSIONALE CONTINUA.</a:t>
              </a:r>
            </a:p>
          </p:txBody>
        </p:sp>
      </p:grpSp>
      <p:sp>
        <p:nvSpPr>
          <p:cNvPr id="10" name="TextBox 10"/>
          <p:cNvSpPr txBox="1"/>
          <p:nvPr/>
        </p:nvSpPr>
        <p:spPr>
          <a:xfrm>
            <a:off x="9916982" y="3834098"/>
            <a:ext cx="6245600" cy="723900"/>
          </a:xfrm>
          <a:prstGeom prst="rect">
            <a:avLst/>
          </a:prstGeom>
        </p:spPr>
        <p:txBody>
          <a:bodyPr lIns="0" tIns="0" rIns="0" bIns="0" rtlCol="0" anchor="t">
            <a:spAutoFit/>
          </a:bodyPr>
          <a:lstStyle/>
          <a:p>
            <a:pPr marL="0" lvl="0" indent="0" algn="l">
              <a:lnSpc>
                <a:spcPts val="2880"/>
              </a:lnSpc>
              <a:spcBef>
                <a:spcPct val="0"/>
              </a:spcBef>
            </a:pPr>
            <a:r>
              <a:rPr lang="en-US" sz="2400" b="1" u="none" strike="noStrike">
                <a:solidFill>
                  <a:srgbClr val="000000"/>
                </a:solidFill>
                <a:latin typeface="Lato Heavy"/>
                <a:ea typeface="Lato Heavy"/>
                <a:cs typeface="Lato Heavy"/>
                <a:sym typeface="Lato Heavy"/>
              </a:rPr>
              <a:t>Cos'è la "scatola nera" dell'intelligenza artificiale?</a:t>
            </a:r>
          </a:p>
        </p:txBody>
      </p:sp>
      <p:sp>
        <p:nvSpPr>
          <p:cNvPr id="11" name="TextBox 11"/>
          <p:cNvSpPr txBox="1"/>
          <p:nvPr/>
        </p:nvSpPr>
        <p:spPr>
          <a:xfrm>
            <a:off x="9916982" y="4881848"/>
            <a:ext cx="7342318" cy="32575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La "scatola nera" dell'IA si riferisce a sistemi il cui funzionamento interno, ovvero la logica utilizzata per giungere a una conclusione, è invisibile all'utente. Mentre noi vediamo l'input (ad esempio, il curriculum di uno studente) e l'output (ad esempio, una raccomandazione di "non idoneo"), gli "strati nascosti" di algoritmi complessi (come il deep learning o le reti neurali) sono matematicamente troppo complessi perché un essere umano possa comprenderli.</a:t>
            </a:r>
          </a:p>
        </p:txBody>
      </p:sp>
      <p:grpSp>
        <p:nvGrpSpPr>
          <p:cNvPr id="12" name="Group 12"/>
          <p:cNvGrpSpPr/>
          <p:nvPr/>
        </p:nvGrpSpPr>
        <p:grpSpPr>
          <a:xfrm>
            <a:off x="2137413" y="5413381"/>
            <a:ext cx="5595223" cy="4265343"/>
            <a:chOff x="0" y="0"/>
            <a:chExt cx="7460297" cy="5687124"/>
          </a:xfrm>
        </p:grpSpPr>
        <p:sp>
          <p:nvSpPr>
            <p:cNvPr id="13" name="Freeform 13"/>
            <p:cNvSpPr/>
            <p:nvPr/>
          </p:nvSpPr>
          <p:spPr>
            <a:xfrm>
              <a:off x="0" y="0"/>
              <a:ext cx="7460234" cy="5687060"/>
            </a:xfrm>
            <a:custGeom>
              <a:avLst/>
              <a:gdLst/>
              <a:ahLst/>
              <a:cxnLst/>
              <a:rect l="l" t="t" r="r" b="b"/>
              <a:pathLst>
                <a:path w="7460234" h="5687060">
                  <a:moveTo>
                    <a:pt x="0" y="0"/>
                  </a:moveTo>
                  <a:lnTo>
                    <a:pt x="7460234" y="0"/>
                  </a:lnTo>
                  <a:lnTo>
                    <a:pt x="7460234" y="5687060"/>
                  </a:lnTo>
                  <a:lnTo>
                    <a:pt x="0" y="5687060"/>
                  </a:lnTo>
                  <a:lnTo>
                    <a:pt x="0" y="0"/>
                  </a:lnTo>
                  <a:close/>
                </a:path>
              </a:pathLst>
            </a:custGeom>
            <a:blipFill>
              <a:blip r:embed="rId5"/>
              <a:stretch>
                <a:fillRect b="-1"/>
              </a:stretch>
            </a:blipFill>
          </p:spPr>
          <p:txBody>
            <a:bodyPr/>
            <a:lstStyle/>
            <a:p>
              <a:endParaRPr lang="es-ES"/>
            </a:p>
          </p:txBody>
        </p:sp>
      </p:gr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9790" y="0"/>
            <a:ext cx="18587790" cy="10455631"/>
            <a:chOff x="0" y="0"/>
            <a:chExt cx="24783720" cy="13940841"/>
          </a:xfrm>
        </p:grpSpPr>
        <p:sp>
          <p:nvSpPr>
            <p:cNvPr id="3" name="Freeform 3"/>
            <p:cNvSpPr/>
            <p:nvPr/>
          </p:nvSpPr>
          <p:spPr>
            <a:xfrm>
              <a:off x="0" y="0"/>
              <a:ext cx="24783669" cy="13940789"/>
            </a:xfrm>
            <a:custGeom>
              <a:avLst/>
              <a:gdLst/>
              <a:ahLst/>
              <a:cxnLst/>
              <a:rect l="l" t="t" r="r" b="b"/>
              <a:pathLst>
                <a:path w="24783669" h="13940789">
                  <a:moveTo>
                    <a:pt x="0" y="0"/>
                  </a:moveTo>
                  <a:lnTo>
                    <a:pt x="24783669" y="0"/>
                  </a:lnTo>
                  <a:lnTo>
                    <a:pt x="24783669" y="13940789"/>
                  </a:lnTo>
                  <a:lnTo>
                    <a:pt x="0" y="13940789"/>
                  </a:lnTo>
                  <a:lnTo>
                    <a:pt x="0" y="0"/>
                  </a:lnTo>
                  <a:close/>
                </a:path>
              </a:pathLst>
            </a:custGeom>
            <a:blipFill>
              <a:blip r:embed="rId4"/>
              <a:stretch>
                <a:fillRect/>
              </a:stretch>
            </a:blipFill>
          </p:spPr>
          <p:txBody>
            <a:bodyPr/>
            <a:lstStyle/>
            <a:p>
              <a:endParaRPr lang="es-ES"/>
            </a:p>
          </p:txBody>
        </p:sp>
      </p:grpSp>
      <p:grpSp>
        <p:nvGrpSpPr>
          <p:cNvPr id="4" name="Group 4"/>
          <p:cNvGrpSpPr/>
          <p:nvPr/>
        </p:nvGrpSpPr>
        <p:grpSpPr>
          <a:xfrm>
            <a:off x="1028700" y="1028700"/>
            <a:ext cx="11745325" cy="1012622"/>
            <a:chOff x="0" y="0"/>
            <a:chExt cx="15660434" cy="1350162"/>
          </a:xfrm>
        </p:grpSpPr>
        <p:sp>
          <p:nvSpPr>
            <p:cNvPr id="5" name="Freeform 5"/>
            <p:cNvSpPr/>
            <p:nvPr/>
          </p:nvSpPr>
          <p:spPr>
            <a:xfrm>
              <a:off x="0" y="0"/>
              <a:ext cx="15660432" cy="1350159"/>
            </a:xfrm>
            <a:custGeom>
              <a:avLst/>
              <a:gdLst/>
              <a:ahLst/>
              <a:cxnLst/>
              <a:rect l="l" t="t" r="r" b="b"/>
              <a:pathLst>
                <a:path w="15660432" h="1350159">
                  <a:moveTo>
                    <a:pt x="0" y="0"/>
                  </a:moveTo>
                  <a:lnTo>
                    <a:pt x="15660432" y="0"/>
                  </a:lnTo>
                  <a:lnTo>
                    <a:pt x="15660432" y="1350159"/>
                  </a:lnTo>
                  <a:lnTo>
                    <a:pt x="0" y="1350159"/>
                  </a:lnTo>
                  <a:close/>
                </a:path>
              </a:pathLst>
            </a:custGeom>
            <a:blipFill>
              <a:blip r:embed="rId5">
                <a:alphaModFix amt="0"/>
              </a:blip>
              <a:stretch>
                <a:fillRect t="-182304" b="-169707"/>
              </a:stretch>
            </a:blipFill>
          </p:spPr>
          <p:txBody>
            <a:bodyPr/>
            <a:lstStyle/>
            <a:p>
              <a:endParaRPr lang="es-ES"/>
            </a:p>
          </p:txBody>
        </p:sp>
        <p:sp>
          <p:nvSpPr>
            <p:cNvPr id="6" name="TextBox 6"/>
            <p:cNvSpPr txBox="1"/>
            <p:nvPr/>
          </p:nvSpPr>
          <p:spPr>
            <a:xfrm>
              <a:off x="0" y="9525"/>
              <a:ext cx="15660434"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FE635B"/>
                  </a:solidFill>
                  <a:latin typeface="Oswald"/>
                  <a:ea typeface="Oswald"/>
                  <a:cs typeface="Oswald"/>
                  <a:sym typeface="Oswald"/>
                </a:rPr>
                <a:t>IL RISCHIO DI OPACITÀ NELL'ISTRUZIONE</a:t>
              </a:r>
            </a:p>
          </p:txBody>
        </p:sp>
      </p:grpSp>
      <p:sp>
        <p:nvSpPr>
          <p:cNvPr id="7" name="TextBox 7"/>
          <p:cNvSpPr txBox="1"/>
          <p:nvPr/>
        </p:nvSpPr>
        <p:spPr>
          <a:xfrm>
            <a:off x="1028700" y="2332215"/>
            <a:ext cx="9926910" cy="5791200"/>
          </a:xfrm>
          <a:prstGeom prst="rect">
            <a:avLst/>
          </a:prstGeom>
        </p:spPr>
        <p:txBody>
          <a:bodyPr lIns="0" tIns="0" rIns="0" bIns="0" rtlCol="0" anchor="t">
            <a:spAutoFit/>
          </a:bodyPr>
          <a:lstStyle/>
          <a:p>
            <a:pPr marL="0" lvl="0" indent="0" algn="just">
              <a:lnSpc>
                <a:spcPts val="2880"/>
              </a:lnSpc>
              <a:spcBef>
                <a:spcPct val="0"/>
              </a:spcBef>
            </a:pPr>
            <a:r>
              <a:rPr lang="en-US" sz="2400" b="1" u="none" strike="noStrike">
                <a:solidFill>
                  <a:srgbClr val="000000"/>
                </a:solidFill>
                <a:latin typeface="Lato Bold"/>
                <a:ea typeface="Lato Bold"/>
                <a:cs typeface="Lato Bold"/>
                <a:sym typeface="Lato Bold"/>
              </a:rPr>
              <a:t>Perdita di fiducia:</a:t>
            </a:r>
            <a:r>
              <a:rPr lang="en-US" sz="2400" u="none" strike="noStrike">
                <a:solidFill>
                  <a:srgbClr val="000000"/>
                </a:solidFill>
                <a:latin typeface="Lato Light"/>
                <a:ea typeface="Lato Light"/>
                <a:cs typeface="Lato Light"/>
                <a:sym typeface="Lato Light"/>
              </a:rPr>
              <a:t> se, in qualità di formatore CVET, non sei in grado di spiegare perché un'IA ha segnalato uno studente per plagio o gli ha suggerito di cambiare percorso professionale, lo studente perde fiducia sia nella tecnologia che nel formatore.</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b="1" u="none" strike="noStrike">
                <a:solidFill>
                  <a:srgbClr val="000000"/>
                </a:solidFill>
                <a:latin typeface="Lato Bold"/>
                <a:ea typeface="Lato Bold"/>
                <a:cs typeface="Lato Bold"/>
                <a:sym typeface="Lato Bold"/>
              </a:rPr>
              <a:t>Impossibilità di contestare i risultati:</a:t>
            </a:r>
            <a:r>
              <a:rPr lang="en-US" sz="2400" u="none" strike="noStrike">
                <a:solidFill>
                  <a:srgbClr val="000000"/>
                </a:solidFill>
                <a:latin typeface="Lato Light"/>
                <a:ea typeface="Lato Light"/>
                <a:cs typeface="Lato Light"/>
                <a:sym typeface="Lato Light"/>
              </a:rPr>
              <a:t> nella formazione professionale finalizzata all'inserimento lavorativo, una qualifica o una certificazione hanno un peso considerevole. Se le motivazioni alla base del riconoscimento non sono chiare, è impossibile per uno studente esercitare il proprio diritto a un ricorso equo.</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b="1" u="none" strike="noStrike">
                <a:solidFill>
                  <a:srgbClr val="000000"/>
                </a:solidFill>
                <a:latin typeface="Lato Bold"/>
                <a:ea typeface="Lato Bold"/>
                <a:cs typeface="Lato Bold"/>
                <a:sym typeface="Lato Bold"/>
              </a:rPr>
              <a:t>Distorsione da automazione:</a:t>
            </a:r>
            <a:r>
              <a:rPr lang="en-US" sz="2400" u="none" strike="noStrike">
                <a:solidFill>
                  <a:srgbClr val="000000"/>
                </a:solidFill>
                <a:latin typeface="Lato Light"/>
                <a:ea typeface="Lato Light"/>
                <a:cs typeface="Lato Light"/>
                <a:sym typeface="Lato Light"/>
              </a:rPr>
              <a:t> si tratta della tendenza psicologica dei formatori a fare eccessivo affidamento sui suggerimenti automatizzati. Spesso si presume che "il computer sia obiettivo", ignorando la propria intuizione professionale anche quando l'IA potrebbe essere errata o di parte.</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89163"/>
            <a:ext cx="6699895"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LAYOUT DEL TITOLO</a:t>
            </a:r>
          </a:p>
        </p:txBody>
      </p:sp>
      <p:sp>
        <p:nvSpPr>
          <p:cNvPr id="3" name="TextBox 3"/>
          <p:cNvSpPr txBox="1"/>
          <p:nvPr/>
        </p:nvSpPr>
        <p:spPr>
          <a:xfrm>
            <a:off x="1028700" y="2141363"/>
            <a:ext cx="16230600"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Per contrastare la "scatola nera", dobbiamo esigere un'intelligenza artificiale spiegabile (XAI). La XAI è un insieme di processi e metodi che consentono agli utenti di comprendere e fidarsi dei risultati generati dagli algoritmi di apprendimento automatico.</a:t>
            </a:r>
          </a:p>
        </p:txBody>
      </p:sp>
      <p:grpSp>
        <p:nvGrpSpPr>
          <p:cNvPr id="4" name="Group 4"/>
          <p:cNvGrpSpPr/>
          <p:nvPr/>
        </p:nvGrpSpPr>
        <p:grpSpPr>
          <a:xfrm>
            <a:off x="1028700" y="985876"/>
            <a:ext cx="12830015" cy="1012622"/>
            <a:chOff x="0" y="0"/>
            <a:chExt cx="17106686" cy="1350162"/>
          </a:xfrm>
        </p:grpSpPr>
        <p:sp>
          <p:nvSpPr>
            <p:cNvPr id="5" name="Freeform 5"/>
            <p:cNvSpPr/>
            <p:nvPr/>
          </p:nvSpPr>
          <p:spPr>
            <a:xfrm>
              <a:off x="0" y="0"/>
              <a:ext cx="17106683" cy="1350159"/>
            </a:xfrm>
            <a:custGeom>
              <a:avLst/>
              <a:gdLst/>
              <a:ahLst/>
              <a:cxnLst/>
              <a:rect l="l" t="t" r="r" b="b"/>
              <a:pathLst>
                <a:path w="17106683" h="1350159">
                  <a:moveTo>
                    <a:pt x="0" y="0"/>
                  </a:moveTo>
                  <a:lnTo>
                    <a:pt x="17106683" y="0"/>
                  </a:lnTo>
                  <a:lnTo>
                    <a:pt x="17106683" y="1350159"/>
                  </a:lnTo>
                  <a:lnTo>
                    <a:pt x="0" y="1350159"/>
                  </a:lnTo>
                  <a:close/>
                </a:path>
              </a:pathLst>
            </a:custGeom>
            <a:blipFill>
              <a:blip r:embed="rId4">
                <a:alphaModFix amt="0"/>
              </a:blip>
              <a:stretch>
                <a:fillRect t="-139875" r="25640" b="-127277"/>
              </a:stretch>
            </a:blipFill>
          </p:spPr>
          <p:txBody>
            <a:bodyPr/>
            <a:lstStyle/>
            <a:p>
              <a:endParaRPr lang="es-ES"/>
            </a:p>
          </p:txBody>
        </p:sp>
        <p:sp>
          <p:nvSpPr>
            <p:cNvPr id="6" name="TextBox 6"/>
            <p:cNvSpPr txBox="1"/>
            <p:nvPr/>
          </p:nvSpPr>
          <p:spPr>
            <a:xfrm>
              <a:off x="0" y="9525"/>
              <a:ext cx="17106686"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PRINCIPI SPIEGABILI DELL'INTELLIGENZA ARTIFICIALE (XAI)</a:t>
              </a:r>
            </a:p>
          </p:txBody>
        </p:sp>
      </p:grpSp>
      <p:sp>
        <p:nvSpPr>
          <p:cNvPr id="7" name="TextBox 7"/>
          <p:cNvSpPr txBox="1"/>
          <p:nvPr/>
        </p:nvSpPr>
        <p:spPr>
          <a:xfrm>
            <a:off x="1028700" y="3711454"/>
            <a:ext cx="5137490"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Definizione di base di XAI</a:t>
            </a:r>
          </a:p>
        </p:txBody>
      </p:sp>
      <p:sp>
        <p:nvSpPr>
          <p:cNvPr id="8" name="TextBox 8"/>
          <p:cNvSpPr txBox="1"/>
          <p:nvPr/>
        </p:nvSpPr>
        <p:spPr>
          <a:xfrm>
            <a:off x="1028700" y="4423553"/>
            <a:ext cx="4420013" cy="21717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La capacità di un sistema di fornire una giustificazione comprensibile per il suo risultato.</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Rispondi alla domanda: "Perché l'IA ha fatto questo?"</a:t>
            </a:r>
          </a:p>
        </p:txBody>
      </p:sp>
      <p:sp>
        <p:nvSpPr>
          <p:cNvPr id="9" name="TextBox 9"/>
          <p:cNvSpPr txBox="1"/>
          <p:nvPr/>
        </p:nvSpPr>
        <p:spPr>
          <a:xfrm>
            <a:off x="6757453" y="3711454"/>
            <a:ext cx="9882283" cy="36195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Trasparenza globale contro trasparenza locale</a:t>
            </a:r>
          </a:p>
        </p:txBody>
      </p:sp>
      <p:sp>
        <p:nvSpPr>
          <p:cNvPr id="10" name="TextBox 10"/>
          <p:cNvSpPr txBox="1"/>
          <p:nvPr/>
        </p:nvSpPr>
        <p:spPr>
          <a:xfrm>
            <a:off x="6386977" y="4750660"/>
            <a:ext cx="4673822" cy="361950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Trasparenza globale (il quadro generale): </a:t>
            </a:r>
            <a:r>
              <a:rPr lang="en-US" sz="2400" u="none" strike="noStrike">
                <a:solidFill>
                  <a:srgbClr val="000000"/>
                </a:solidFill>
                <a:latin typeface="Lato Light"/>
                <a:ea typeface="Lato Light"/>
                <a:cs typeface="Lato Light"/>
                <a:sym typeface="Lato Light"/>
              </a:rPr>
              <a:t>comprendere le "regole" generali del sistema.</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Esempio:</a:t>
            </a:r>
            <a:r>
              <a:rPr lang="en-US" sz="2400" u="none" strike="noStrike">
                <a:solidFill>
                  <a:srgbClr val="000000"/>
                </a:solidFill>
                <a:latin typeface="Lato Light"/>
                <a:ea typeface="Lato Light"/>
                <a:cs typeface="Lato Light"/>
                <a:sym typeface="Lato Light"/>
              </a:rPr>
              <a:t> sapendo che un'IA orientata alla carriera generalmente attribuisce un peso del 40% all'"esperienza pregressa", del 40% alle "competenze tecniche" e del 20% alla "posizione geografica".</a:t>
            </a:r>
          </a:p>
        </p:txBody>
      </p:sp>
      <p:grpSp>
        <p:nvGrpSpPr>
          <p:cNvPr id="11" name="Group 11"/>
          <p:cNvGrpSpPr/>
          <p:nvPr/>
        </p:nvGrpSpPr>
        <p:grpSpPr>
          <a:xfrm>
            <a:off x="11326304" y="4750660"/>
            <a:ext cx="744579" cy="3794931"/>
            <a:chOff x="0" y="0"/>
            <a:chExt cx="992772" cy="5059909"/>
          </a:xfrm>
        </p:grpSpPr>
        <p:sp>
          <p:nvSpPr>
            <p:cNvPr id="12" name="Freeform 12"/>
            <p:cNvSpPr/>
            <p:nvPr/>
          </p:nvSpPr>
          <p:spPr>
            <a:xfrm>
              <a:off x="0" y="0"/>
              <a:ext cx="992632" cy="5059934"/>
            </a:xfrm>
            <a:custGeom>
              <a:avLst/>
              <a:gdLst/>
              <a:ahLst/>
              <a:cxnLst/>
              <a:rect l="l" t="t" r="r" b="b"/>
              <a:pathLst>
                <a:path w="992632" h="5059934">
                  <a:moveTo>
                    <a:pt x="0" y="2529967"/>
                  </a:moveTo>
                  <a:lnTo>
                    <a:pt x="248158" y="2281809"/>
                  </a:lnTo>
                  <a:lnTo>
                    <a:pt x="248158" y="2405888"/>
                  </a:lnTo>
                  <a:lnTo>
                    <a:pt x="257429" y="2405888"/>
                  </a:lnTo>
                  <a:lnTo>
                    <a:pt x="257429" y="0"/>
                  </a:lnTo>
                  <a:lnTo>
                    <a:pt x="735203" y="0"/>
                  </a:lnTo>
                  <a:lnTo>
                    <a:pt x="735203" y="2405888"/>
                  </a:lnTo>
                  <a:lnTo>
                    <a:pt x="744474" y="2405888"/>
                  </a:lnTo>
                  <a:lnTo>
                    <a:pt x="744474" y="2281809"/>
                  </a:lnTo>
                  <a:lnTo>
                    <a:pt x="992632" y="2529967"/>
                  </a:lnTo>
                  <a:lnTo>
                    <a:pt x="744474" y="2778125"/>
                  </a:lnTo>
                  <a:lnTo>
                    <a:pt x="744474" y="2654046"/>
                  </a:lnTo>
                  <a:lnTo>
                    <a:pt x="735203" y="2654046"/>
                  </a:lnTo>
                  <a:lnTo>
                    <a:pt x="735203" y="5059934"/>
                  </a:lnTo>
                  <a:lnTo>
                    <a:pt x="257556" y="5059934"/>
                  </a:lnTo>
                  <a:lnTo>
                    <a:pt x="257556" y="2654046"/>
                  </a:lnTo>
                  <a:lnTo>
                    <a:pt x="248285" y="2654046"/>
                  </a:lnTo>
                  <a:lnTo>
                    <a:pt x="248285" y="2778125"/>
                  </a:lnTo>
                  <a:close/>
                </a:path>
              </a:pathLst>
            </a:custGeom>
            <a:solidFill>
              <a:srgbClr val="FE635B"/>
            </a:solidFill>
            <a:ln w="38100" cap="sq">
              <a:solidFill>
                <a:srgbClr val="6C2522"/>
              </a:solidFill>
              <a:prstDash val="solid"/>
              <a:miter/>
            </a:ln>
          </p:spPr>
          <p:txBody>
            <a:bodyPr/>
            <a:lstStyle/>
            <a:p>
              <a:endParaRPr lang="es-ES"/>
            </a:p>
          </p:txBody>
        </p:sp>
      </p:grpSp>
      <p:sp>
        <p:nvSpPr>
          <p:cNvPr id="13" name="TextBox 13"/>
          <p:cNvSpPr txBox="1"/>
          <p:nvPr/>
        </p:nvSpPr>
        <p:spPr>
          <a:xfrm>
            <a:off x="12406592" y="4709303"/>
            <a:ext cx="5136661" cy="3981450"/>
          </a:xfrm>
          <a:prstGeom prst="rect">
            <a:avLst/>
          </a:prstGeom>
        </p:spPr>
        <p:txBody>
          <a:bodyPr lIns="0" tIns="0" rIns="0" bIns="0" rtlCol="0" anchor="t">
            <a:spAutoFit/>
          </a:bodyPr>
          <a:lstStyle/>
          <a:p>
            <a:pPr marL="0" lvl="0" indent="0" algn="l">
              <a:lnSpc>
                <a:spcPts val="2880"/>
              </a:lnSpc>
              <a:spcBef>
                <a:spcPct val="0"/>
              </a:spcBef>
            </a:pPr>
            <a:r>
              <a:rPr lang="en-US" sz="2400" b="1" u="none" strike="noStrike">
                <a:solidFill>
                  <a:srgbClr val="000000"/>
                </a:solidFill>
                <a:latin typeface="Lato Bold"/>
                <a:ea typeface="Lato Bold"/>
                <a:cs typeface="Lato Bold"/>
                <a:sym typeface="Lato Bold"/>
              </a:rPr>
              <a:t>Trasparenza a livello locale (caso individuale):</a:t>
            </a:r>
            <a:r>
              <a:rPr lang="en-US" sz="2400" u="none" strike="noStrike">
                <a:solidFill>
                  <a:srgbClr val="000000"/>
                </a:solidFill>
                <a:latin typeface="Lato Light"/>
                <a:ea typeface="Lato Light"/>
                <a:cs typeface="Lato Light"/>
                <a:sym typeface="Lato Light"/>
              </a:rPr>
              <a:t> Comprendere perché è stata presa una determinata decisione per una determinata persona.</a:t>
            </a:r>
          </a:p>
          <a:p>
            <a:pPr marL="0" lvl="0" indent="0" algn="l">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000000"/>
                </a:solidFill>
                <a:latin typeface="Lato Bold"/>
                <a:ea typeface="Lato Bold"/>
                <a:cs typeface="Lato Bold"/>
                <a:sym typeface="Lato Bold"/>
              </a:rPr>
              <a:t>Esempio:</a:t>
            </a:r>
            <a:r>
              <a:rPr lang="en-US" sz="2400" u="none" strike="noStrike">
                <a:solidFill>
                  <a:srgbClr val="000000"/>
                </a:solidFill>
                <a:latin typeface="Lato Light"/>
                <a:ea typeface="Lato Light"/>
                <a:cs typeface="Lato Light"/>
                <a:sym typeface="Lato Light"/>
              </a:rPr>
              <a:t> Spiega a Maria che l'IA le ha suggerito di studiare "Energie Verdi" perché ha ottenuto un punteggio del 95% nel suo recente modulo sulla sicurezza elettrica e del 90% sulle normative ambientali.</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15357" y="0"/>
            <a:ext cx="9179719" cy="10297049"/>
            <a:chOff x="0" y="0"/>
            <a:chExt cx="12239625" cy="13729398"/>
          </a:xfrm>
        </p:grpSpPr>
        <p:sp>
          <p:nvSpPr>
            <p:cNvPr id="3" name="Freeform 3"/>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3"/>
              <a:stretch>
                <a:fillRect l="-9741" r="-9741"/>
              </a:stretch>
            </a:blipFill>
          </p:spPr>
          <p:txBody>
            <a:bodyPr/>
            <a:lstStyle/>
            <a:p>
              <a:endParaRPr lang="es-ES"/>
            </a:p>
          </p:txBody>
        </p:sp>
      </p:grpSp>
      <p:grpSp>
        <p:nvGrpSpPr>
          <p:cNvPr id="4" name="Group 4"/>
          <p:cNvGrpSpPr/>
          <p:nvPr/>
        </p:nvGrpSpPr>
        <p:grpSpPr>
          <a:xfrm>
            <a:off x="9144000" y="322557"/>
            <a:ext cx="8115300" cy="1650797"/>
            <a:chOff x="0" y="0"/>
            <a:chExt cx="10820400" cy="2201062"/>
          </a:xfrm>
        </p:grpSpPr>
        <p:sp>
          <p:nvSpPr>
            <p:cNvPr id="5" name="Freeform 5"/>
            <p:cNvSpPr/>
            <p:nvPr/>
          </p:nvSpPr>
          <p:spPr>
            <a:xfrm>
              <a:off x="0" y="0"/>
              <a:ext cx="10820405" cy="2201056"/>
            </a:xfrm>
            <a:custGeom>
              <a:avLst/>
              <a:gdLst/>
              <a:ahLst/>
              <a:cxnLst/>
              <a:rect l="l" t="t" r="r" b="b"/>
              <a:pathLst>
                <a:path w="10820405" h="2201056">
                  <a:moveTo>
                    <a:pt x="0" y="0"/>
                  </a:moveTo>
                  <a:lnTo>
                    <a:pt x="10820405" y="0"/>
                  </a:lnTo>
                  <a:lnTo>
                    <a:pt x="10820405" y="2201056"/>
                  </a:lnTo>
                  <a:lnTo>
                    <a:pt x="0" y="2201056"/>
                  </a:lnTo>
                  <a:close/>
                </a:path>
              </a:pathLst>
            </a:custGeom>
            <a:blipFill>
              <a:blip r:embed="rId4">
                <a:alphaModFix amt="0"/>
              </a:blip>
              <a:stretch>
                <a:fillRect t="-78758" r="-10206" b="-32372"/>
              </a:stretch>
            </a:blipFill>
          </p:spPr>
          <p:txBody>
            <a:bodyPr/>
            <a:lstStyle/>
            <a:p>
              <a:endParaRPr lang="es-ES"/>
            </a:p>
          </p:txBody>
        </p:sp>
        <p:sp>
          <p:nvSpPr>
            <p:cNvPr id="6" name="TextBox 6"/>
            <p:cNvSpPr txBox="1"/>
            <p:nvPr/>
          </p:nvSpPr>
          <p:spPr>
            <a:xfrm>
              <a:off x="0" y="9525"/>
              <a:ext cx="10820400" cy="21915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IL RUOLO DEL FORMATORE COME "TRADUTTORE"</a:t>
              </a:r>
            </a:p>
          </p:txBody>
        </p:sp>
      </p:grpSp>
      <p:sp>
        <p:nvSpPr>
          <p:cNvPr id="7" name="TextBox 7"/>
          <p:cNvSpPr txBox="1"/>
          <p:nvPr/>
        </p:nvSpPr>
        <p:spPr>
          <a:xfrm>
            <a:off x="9144000" y="2196581"/>
            <a:ext cx="8115300" cy="1676400"/>
          </a:xfrm>
          <a:prstGeom prst="rect">
            <a:avLst/>
          </a:prstGeom>
        </p:spPr>
        <p:txBody>
          <a:bodyPr lIns="0" tIns="0" rIns="0" bIns="0" rtlCol="0" anchor="t">
            <a:spAutoFit/>
          </a:bodyPr>
          <a:lstStyle/>
          <a:p>
            <a:pPr marL="0" lvl="0" indent="0" algn="just">
              <a:lnSpc>
                <a:spcPts val="2640"/>
              </a:lnSpc>
              <a:spcBef>
                <a:spcPct val="0"/>
              </a:spcBef>
            </a:pPr>
            <a:r>
              <a:rPr lang="en-US" sz="2200" u="none" strike="noStrike" dirty="0">
                <a:solidFill>
                  <a:srgbClr val="000000"/>
                </a:solidFill>
                <a:latin typeface="Lato Light"/>
                <a:ea typeface="Lato Light"/>
                <a:cs typeface="Lato Light"/>
                <a:sym typeface="Lato Light"/>
              </a:rPr>
              <a:t>Con </a:t>
            </a:r>
            <a:r>
              <a:rPr lang="en-US" sz="2200" u="none" strike="noStrike" dirty="0" err="1">
                <a:solidFill>
                  <a:srgbClr val="000000"/>
                </a:solidFill>
                <a:latin typeface="Lato Light"/>
                <a:ea typeface="Lato Light"/>
                <a:cs typeface="Lato Light"/>
                <a:sym typeface="Lato Light"/>
              </a:rPr>
              <a:t>l'avvento</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dell'intelligenza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artificiale</a:t>
            </a:r>
            <a:r>
              <a:rPr lang="en-US" sz="2200" u="none" strike="noStrike" dirty="0">
                <a:solidFill>
                  <a:srgbClr val="000000"/>
                </a:solidFill>
                <a:latin typeface="Lato Light"/>
                <a:ea typeface="Lato Light"/>
                <a:cs typeface="Lato Light"/>
                <a:sym typeface="Lato Light"/>
              </a:rPr>
              <a:t> in </a:t>
            </a:r>
            <a:r>
              <a:rPr lang="en-US" sz="2200" u="none" strike="noStrike" dirty="0" err="1">
                <a:solidFill>
                  <a:srgbClr val="000000"/>
                </a:solidFill>
                <a:latin typeface="Lato Light"/>
                <a:ea typeface="Lato Light"/>
                <a:cs typeface="Lato Light"/>
                <a:sym typeface="Lato Light"/>
              </a:rPr>
              <a:t>ambito</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scolastico</a:t>
            </a:r>
            <a:r>
              <a:rPr lang="en-US" sz="2200" u="none" strike="noStrike" dirty="0">
                <a:solidFill>
                  <a:srgbClr val="000000"/>
                </a:solidFill>
                <a:latin typeface="Lato Light"/>
                <a:ea typeface="Lato Light"/>
                <a:cs typeface="Lato Light"/>
                <a:sym typeface="Lato Light"/>
              </a:rPr>
              <a:t>, il "</a:t>
            </a:r>
            <a:r>
              <a:rPr lang="en-US" sz="2200" u="none" strike="noStrike" dirty="0" err="1">
                <a:solidFill>
                  <a:srgbClr val="000000"/>
                </a:solidFill>
                <a:latin typeface="Lato Light"/>
                <a:ea typeface="Lato Light"/>
                <a:cs typeface="Lato Light"/>
                <a:sym typeface="Lato Light"/>
              </a:rPr>
              <a:t>ruolo</a:t>
            </a:r>
            <a:r>
              <a:rPr lang="en-US" sz="2200" u="none" strike="noStrike" dirty="0">
                <a:solidFill>
                  <a:srgbClr val="000000"/>
                </a:solidFill>
                <a:latin typeface="Lato Light"/>
                <a:ea typeface="Lato Light"/>
                <a:cs typeface="Lato Light"/>
                <a:sym typeface="Lato Light"/>
              </a:rPr>
              <a:t> del </a:t>
            </a:r>
            <a:r>
              <a:rPr lang="en-US" sz="2200" u="none" strike="noStrike" dirty="0" err="1">
                <a:solidFill>
                  <a:srgbClr val="000000"/>
                </a:solidFill>
                <a:latin typeface="Lato Light"/>
                <a:ea typeface="Lato Light"/>
                <a:cs typeface="Lato Light"/>
                <a:sym typeface="Lato Light"/>
              </a:rPr>
              <a:t>formatore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si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trasforma</a:t>
            </a:r>
            <a:r>
              <a:rPr lang="en-US" sz="2200" u="none" strike="noStrike" dirty="0">
                <a:solidFill>
                  <a:srgbClr val="000000"/>
                </a:solidFill>
                <a:latin typeface="Lato Light"/>
                <a:ea typeface="Lato Light"/>
                <a:cs typeface="Lato Light"/>
                <a:sym typeface="Lato Light"/>
              </a:rPr>
              <a:t> da </a:t>
            </a:r>
            <a:r>
              <a:rPr lang="en-US" sz="2200" u="none" strike="noStrike" dirty="0" err="1">
                <a:solidFill>
                  <a:srgbClr val="000000"/>
                </a:solidFill>
                <a:latin typeface="Lato Light"/>
                <a:ea typeface="Lato Light"/>
                <a:cs typeface="Lato Light"/>
                <a:sym typeface="Lato Light"/>
              </a:rPr>
              <a:t>quello</a:t>
            </a:r>
            <a:r>
              <a:rPr lang="en-US" sz="2200" u="none" strike="noStrike" dirty="0">
                <a:solidFill>
                  <a:srgbClr val="000000"/>
                </a:solidFill>
                <a:latin typeface="Lato Light"/>
                <a:ea typeface="Lato Light"/>
                <a:cs typeface="Lato Light"/>
                <a:sym typeface="Lato Light"/>
              </a:rPr>
              <a:t> di semplice "</a:t>
            </a:r>
            <a:r>
              <a:rPr lang="en-US" sz="2200" u="none" strike="noStrike" dirty="0" err="1">
                <a:solidFill>
                  <a:srgbClr val="000000"/>
                </a:solidFill>
                <a:latin typeface="Lato Light"/>
                <a:ea typeface="Lato Light"/>
                <a:cs typeface="Lato Light"/>
                <a:sym typeface="Lato Light"/>
              </a:rPr>
              <a:t>fornitore</a:t>
            </a:r>
            <a:r>
              <a:rPr lang="en-US" sz="2200" u="none" strike="noStrike" dirty="0">
                <a:solidFill>
                  <a:srgbClr val="000000"/>
                </a:solidFill>
                <a:latin typeface="Lato Light"/>
                <a:ea typeface="Lato Light"/>
                <a:cs typeface="Lato Light"/>
                <a:sym typeface="Lato Light"/>
              </a:rPr>
              <a:t> di </a:t>
            </a:r>
            <a:r>
              <a:rPr lang="en-US" sz="2200" u="none" strike="noStrike" dirty="0" err="1">
                <a:solidFill>
                  <a:srgbClr val="000000"/>
                </a:solidFill>
                <a:latin typeface="Lato Light"/>
                <a:ea typeface="Lato Light"/>
                <a:cs typeface="Lato Light"/>
                <a:sym typeface="Lato Light"/>
              </a:rPr>
              <a:t>informazioni</a:t>
            </a:r>
            <a:r>
              <a:rPr lang="en-US" sz="2200" u="none" strike="noStrike" dirty="0">
                <a:solidFill>
                  <a:srgbClr val="000000"/>
                </a:solidFill>
                <a:latin typeface="Lato Light"/>
                <a:ea typeface="Lato Light"/>
                <a:cs typeface="Lato Light"/>
                <a:sym typeface="Lato Light"/>
              </a:rPr>
              <a:t>" a </a:t>
            </a:r>
            <a:r>
              <a:rPr lang="en-US" sz="2200" u="none" strike="noStrike" dirty="0" err="1">
                <a:solidFill>
                  <a:srgbClr val="000000"/>
                </a:solidFill>
                <a:latin typeface="Lato Light"/>
                <a:ea typeface="Lato Light"/>
                <a:cs typeface="Lato Light"/>
                <a:sym typeface="Lato Light"/>
              </a:rPr>
              <a:t>quello</a:t>
            </a:r>
            <a:r>
              <a:rPr lang="en-US" sz="2200" u="none" strike="noStrike" dirty="0">
                <a:solidFill>
                  <a:srgbClr val="000000"/>
                </a:solidFill>
                <a:latin typeface="Lato Light"/>
                <a:ea typeface="Lato Light"/>
                <a:cs typeface="Lato Light"/>
                <a:sym typeface="Lato Light"/>
              </a:rPr>
              <a:t> di </a:t>
            </a:r>
            <a:r>
              <a:rPr lang="en-US" sz="2200" u="none" strike="noStrike" dirty="0" err="1">
                <a:solidFill>
                  <a:srgbClr val="000000"/>
                </a:solidFill>
                <a:latin typeface="Lato Light"/>
                <a:ea typeface="Lato Light"/>
                <a:cs typeface="Lato Light"/>
                <a:sym typeface="Lato Light"/>
              </a:rPr>
              <a:t>traduttore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etico</a:t>
            </a:r>
            <a:r>
              <a:rPr lang="en-US" sz="2200" u="none" strike="noStrike" dirty="0">
                <a:solidFill>
                  <a:srgbClr val="000000"/>
                </a:solidFill>
                <a:latin typeface="Lato Light"/>
                <a:ea typeface="Lato Light"/>
                <a:cs typeface="Lato Light"/>
                <a:sym typeface="Lato Light"/>
              </a:rPr>
              <a:t>. Il </a:t>
            </a:r>
            <a:r>
              <a:rPr lang="en-US" sz="2200" u="none" strike="noStrike" dirty="0" err="1">
                <a:solidFill>
                  <a:srgbClr val="000000"/>
                </a:solidFill>
                <a:latin typeface="Lato Light"/>
                <a:ea typeface="Lato Light"/>
                <a:cs typeface="Lato Light"/>
                <a:sym typeface="Lato Light"/>
              </a:rPr>
              <a:t>suo</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compito</a:t>
            </a:r>
            <a:r>
              <a:rPr lang="en-US" sz="2200" u="none" strike="noStrike" dirty="0">
                <a:solidFill>
                  <a:srgbClr val="000000"/>
                </a:solidFill>
                <a:latin typeface="Lato Light"/>
                <a:ea typeface="Lato Light"/>
                <a:cs typeface="Lato Light"/>
                <a:sym typeface="Lato Light"/>
              </a:rPr>
              <a:t> è </a:t>
            </a:r>
            <a:r>
              <a:rPr lang="en-US" sz="2200" u="none" strike="noStrike" dirty="0" err="1">
                <a:solidFill>
                  <a:srgbClr val="000000"/>
                </a:solidFill>
                <a:latin typeface="Lato Light"/>
                <a:ea typeface="Lato Light"/>
                <a:cs typeface="Lato Light"/>
                <a:sym typeface="Lato Light"/>
              </a:rPr>
              <a:t>quello</a:t>
            </a:r>
            <a:r>
              <a:rPr lang="en-US" sz="2200" u="none" strike="noStrike" dirty="0">
                <a:solidFill>
                  <a:srgbClr val="000000"/>
                </a:solidFill>
                <a:latin typeface="Lato Light"/>
                <a:ea typeface="Lato Light"/>
                <a:cs typeface="Lato Light"/>
                <a:sym typeface="Lato Light"/>
              </a:rPr>
              <a:t> di </a:t>
            </a:r>
            <a:r>
              <a:rPr lang="en-US" sz="2200" u="none" strike="noStrike" dirty="0" err="1">
                <a:solidFill>
                  <a:srgbClr val="000000"/>
                </a:solidFill>
                <a:latin typeface="Lato Light"/>
                <a:ea typeface="Lato Light"/>
                <a:cs typeface="Lato Light"/>
                <a:sym typeface="Lato Light"/>
              </a:rPr>
              <a:t>colmare</a:t>
            </a:r>
            <a:r>
              <a:rPr lang="en-US" sz="2200" u="none" strike="noStrike" dirty="0">
                <a:solidFill>
                  <a:srgbClr val="000000"/>
                </a:solidFill>
                <a:latin typeface="Lato Light"/>
                <a:ea typeface="Lato Light"/>
                <a:cs typeface="Lato Light"/>
                <a:sym typeface="Lato Light"/>
              </a:rPr>
              <a:t> il </a:t>
            </a:r>
            <a:r>
              <a:rPr lang="en-US" sz="2200" u="none" strike="noStrike" dirty="0" err="1">
                <a:solidFill>
                  <a:srgbClr val="000000"/>
                </a:solidFill>
                <a:latin typeface="Lato Light"/>
                <a:ea typeface="Lato Light"/>
                <a:cs typeface="Lato Light"/>
                <a:sym typeface="Lato Light"/>
              </a:rPr>
              <a:t>divario</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tra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dati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generati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dalla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macchina</a:t>
            </a:r>
            <a:r>
              <a:rPr lang="en-US" sz="2200" u="none" strike="noStrike" dirty="0">
                <a:solidFill>
                  <a:srgbClr val="000000"/>
                </a:solidFill>
                <a:latin typeface="Lato Light"/>
                <a:ea typeface="Lato Light"/>
                <a:cs typeface="Lato Light"/>
                <a:sym typeface="Lato Light"/>
              </a:rPr>
              <a:t> e </a:t>
            </a:r>
            <a:r>
              <a:rPr lang="en-US" sz="2200" u="none" strike="noStrike" dirty="0" err="1">
                <a:solidFill>
                  <a:srgbClr val="000000"/>
                </a:solidFill>
                <a:latin typeface="Lato Light"/>
                <a:ea typeface="Lato Light"/>
                <a:cs typeface="Lato Light"/>
                <a:sym typeface="Lato Light"/>
              </a:rPr>
              <a:t>l'esperienza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umana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dello</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studente</a:t>
            </a:r>
            <a:r>
              <a:rPr lang="en-US" sz="2200" u="none" strike="noStrike" dirty="0">
                <a:solidFill>
                  <a:srgbClr val="000000"/>
                </a:solidFill>
                <a:latin typeface="Lato Light"/>
                <a:ea typeface="Lato Light"/>
                <a:cs typeface="Lato Light"/>
                <a:sym typeface="Lato Light"/>
              </a:rPr>
              <a:t>.</a:t>
            </a:r>
          </a:p>
        </p:txBody>
      </p:sp>
      <p:sp>
        <p:nvSpPr>
          <p:cNvPr id="8" name="TextBox 8"/>
          <p:cNvSpPr txBox="1"/>
          <p:nvPr/>
        </p:nvSpPr>
        <p:spPr>
          <a:xfrm>
            <a:off x="9144000" y="4096208"/>
            <a:ext cx="8414223"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Strategie per spiegare il feedback dell'IA</a:t>
            </a:r>
          </a:p>
        </p:txBody>
      </p:sp>
      <p:sp>
        <p:nvSpPr>
          <p:cNvPr id="9" name="TextBox 9"/>
          <p:cNvSpPr txBox="1"/>
          <p:nvPr/>
        </p:nvSpPr>
        <p:spPr>
          <a:xfrm>
            <a:off x="10358905" y="4671860"/>
            <a:ext cx="7417203" cy="1009650"/>
          </a:xfrm>
          <a:prstGeom prst="rect">
            <a:avLst/>
          </a:prstGeom>
        </p:spPr>
        <p:txBody>
          <a:bodyPr lIns="0" tIns="0" rIns="0" bIns="0" rtlCol="0" anchor="t">
            <a:spAutoFit/>
          </a:bodyPr>
          <a:lstStyle/>
          <a:p>
            <a:pPr marL="0" lvl="0" indent="0" algn="just">
              <a:lnSpc>
                <a:spcPts val="2640"/>
              </a:lnSpc>
              <a:spcBef>
                <a:spcPct val="0"/>
              </a:spcBef>
            </a:pPr>
            <a:r>
              <a:rPr lang="en-US" sz="2200" u="none" strike="noStrike" dirty="0" err="1">
                <a:solidFill>
                  <a:srgbClr val="000000"/>
                </a:solidFill>
                <a:latin typeface="Lato Light"/>
                <a:ea typeface="Lato Light"/>
                <a:cs typeface="Lato Light"/>
                <a:sym typeface="Lato Light"/>
              </a:rPr>
              <a:t>Sfatare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miti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sullo</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strumento</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Inizia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dicendo</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allo</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studente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Utilizziamo</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l'intelligenza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artificiale</a:t>
            </a:r>
            <a:r>
              <a:rPr lang="en-US" sz="2200" u="none" strike="noStrike" dirty="0">
                <a:solidFill>
                  <a:srgbClr val="000000"/>
                </a:solidFill>
                <a:latin typeface="Lato Light"/>
                <a:ea typeface="Lato Light"/>
                <a:cs typeface="Lato Light"/>
                <a:sym typeface="Lato Light"/>
              </a:rPr>
              <a:t> per </a:t>
            </a:r>
            <a:r>
              <a:rPr lang="en-US" sz="2200" u="none" strike="noStrike" dirty="0" err="1">
                <a:solidFill>
                  <a:srgbClr val="000000"/>
                </a:solidFill>
                <a:latin typeface="Lato Light"/>
                <a:ea typeface="Lato Light"/>
                <a:cs typeface="Lato Light"/>
                <a:sym typeface="Lato Light"/>
              </a:rPr>
              <a:t>analizzare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dati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relativi</a:t>
            </a:r>
            <a:r>
              <a:rPr lang="en-US" sz="2200" u="none" strike="noStrike" dirty="0">
                <a:solidFill>
                  <a:srgbClr val="000000"/>
                </a:solidFill>
                <a:latin typeface="Lato Light"/>
                <a:ea typeface="Lato Light"/>
                <a:cs typeface="Lato Light"/>
                <a:sym typeface="Lato Light"/>
              </a:rPr>
              <a:t> ai </a:t>
            </a:r>
            <a:r>
              <a:rPr lang="en-US" sz="2200" u="none" strike="noStrike" dirty="0" err="1">
                <a:solidFill>
                  <a:srgbClr val="000000"/>
                </a:solidFill>
                <a:latin typeface="Lato Light"/>
                <a:ea typeface="Lato Light"/>
                <a:cs typeface="Lato Light"/>
                <a:sym typeface="Lato Light"/>
              </a:rPr>
              <a:t>tuoi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progressi</a:t>
            </a:r>
            <a:r>
              <a:rPr lang="en-US" sz="2200" u="none" strike="noStrike" dirty="0">
                <a:solidFill>
                  <a:srgbClr val="000000"/>
                </a:solidFill>
                <a:latin typeface="Lato Light"/>
                <a:ea typeface="Lato Light"/>
                <a:cs typeface="Lato Light"/>
                <a:sym typeface="Lato Light"/>
              </a:rPr>
              <a:t>, ma </a:t>
            </a:r>
            <a:r>
              <a:rPr lang="en-US" sz="2200" u="none" strike="noStrike" dirty="0" err="1">
                <a:solidFill>
                  <a:srgbClr val="000000"/>
                </a:solidFill>
                <a:latin typeface="Lato Light"/>
                <a:ea typeface="Lato Light"/>
                <a:cs typeface="Lato Light"/>
                <a:sym typeface="Lato Light"/>
              </a:rPr>
              <a:t>questo</a:t>
            </a:r>
            <a:r>
              <a:rPr lang="en-US" sz="2200" u="none" strike="noStrike" dirty="0">
                <a:solidFill>
                  <a:srgbClr val="000000"/>
                </a:solidFill>
                <a:latin typeface="Lato Light"/>
                <a:ea typeface="Lato Light"/>
                <a:cs typeface="Lato Light"/>
                <a:sym typeface="Lato Light"/>
              </a:rPr>
              <a:t> è solo un </a:t>
            </a:r>
            <a:r>
              <a:rPr lang="en-US" sz="2200" u="none" strike="noStrike" dirty="0" err="1">
                <a:solidFill>
                  <a:srgbClr val="000000"/>
                </a:solidFill>
                <a:latin typeface="Lato Light"/>
                <a:ea typeface="Lato Light"/>
                <a:cs typeface="Lato Light"/>
                <a:sym typeface="Lato Light"/>
              </a:rPr>
              <a:t>tassello</a:t>
            </a:r>
            <a:r>
              <a:rPr lang="en-US" sz="2200" u="none" strike="noStrike" dirty="0">
                <a:solidFill>
                  <a:srgbClr val="000000"/>
                </a:solidFill>
                <a:latin typeface="Lato Light"/>
                <a:ea typeface="Lato Light"/>
                <a:cs typeface="Lato Light"/>
                <a:sym typeface="Lato Light"/>
              </a:rPr>
              <a:t> del puzzle."</a:t>
            </a:r>
          </a:p>
        </p:txBody>
      </p:sp>
      <p:grpSp>
        <p:nvGrpSpPr>
          <p:cNvPr id="10" name="Group 10"/>
          <p:cNvGrpSpPr/>
          <p:nvPr/>
        </p:nvGrpSpPr>
        <p:grpSpPr>
          <a:xfrm>
            <a:off x="9160327" y="4810373"/>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12" name="Group 12"/>
          <p:cNvGrpSpPr/>
          <p:nvPr/>
        </p:nvGrpSpPr>
        <p:grpSpPr>
          <a:xfrm>
            <a:off x="9459612" y="4905681"/>
            <a:ext cx="409975" cy="863879"/>
            <a:chOff x="0" y="0"/>
            <a:chExt cx="546633" cy="1151839"/>
          </a:xfrm>
        </p:grpSpPr>
        <p:sp>
          <p:nvSpPr>
            <p:cNvPr id="13" name="Freeform 13"/>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solidFill>
              <a:srgbClr val="FBB79D">
                <a:alpha val="0"/>
              </a:srgbClr>
            </a:solidFill>
          </p:spPr>
          <p:txBody>
            <a:bodyPr/>
            <a:lstStyle/>
            <a:p>
              <a:endParaRPr lang="es-ES"/>
            </a:p>
          </p:txBody>
        </p:sp>
        <p:sp>
          <p:nvSpPr>
            <p:cNvPr id="14" name="TextBox 14"/>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sp>
        <p:nvSpPr>
          <p:cNvPr id="15" name="TextBox 15"/>
          <p:cNvSpPr txBox="1"/>
          <p:nvPr/>
        </p:nvSpPr>
        <p:spPr>
          <a:xfrm>
            <a:off x="10358905" y="6081175"/>
            <a:ext cx="7417203" cy="1676400"/>
          </a:xfrm>
          <a:prstGeom prst="rect">
            <a:avLst/>
          </a:prstGeom>
        </p:spPr>
        <p:txBody>
          <a:bodyPr lIns="0" tIns="0" rIns="0" bIns="0" rtlCol="0" anchor="t">
            <a:spAutoFit/>
          </a:bodyPr>
          <a:lstStyle/>
          <a:p>
            <a:pPr marL="0" lvl="0" indent="0" algn="just">
              <a:lnSpc>
                <a:spcPts val="2640"/>
              </a:lnSpc>
              <a:spcBef>
                <a:spcPct val="0"/>
              </a:spcBef>
            </a:pPr>
            <a:r>
              <a:rPr lang="en-US" sz="2200" u="none" strike="noStrike">
                <a:solidFill>
                  <a:srgbClr val="000000"/>
                </a:solidFill>
                <a:latin typeface="Lato Light"/>
                <a:ea typeface="Lato Light"/>
                <a:cs typeface="Lato Light"/>
                <a:sym typeface="Lato Light"/>
              </a:rPr>
              <a:t>Concentrati sulle "funzionalità pratiche": non parlare di "dati", ma di "comportamenti di apprendimento". Invece di dire "Il tuo punteggio è basso", dì: "Il sistema ha rilevato che non hai completato gli ultimi tre quiz interattivi, il che influisce sul tuo voto previsto".</a:t>
            </a:r>
          </a:p>
        </p:txBody>
      </p:sp>
      <p:sp>
        <p:nvSpPr>
          <p:cNvPr id="16" name="TextBox 16"/>
          <p:cNvSpPr txBox="1"/>
          <p:nvPr/>
        </p:nvSpPr>
        <p:spPr>
          <a:xfrm>
            <a:off x="10324128" y="8120706"/>
            <a:ext cx="7417203" cy="1343025"/>
          </a:xfrm>
          <a:prstGeom prst="rect">
            <a:avLst/>
          </a:prstGeom>
        </p:spPr>
        <p:txBody>
          <a:bodyPr lIns="0" tIns="0" rIns="0" bIns="0" rtlCol="0" anchor="t">
            <a:spAutoFit/>
          </a:bodyPr>
          <a:lstStyle/>
          <a:p>
            <a:pPr marL="0" lvl="0" indent="0" algn="just">
              <a:lnSpc>
                <a:spcPts val="2640"/>
              </a:lnSpc>
              <a:spcBef>
                <a:spcPct val="0"/>
              </a:spcBef>
            </a:pPr>
            <a:r>
              <a:rPr lang="en-US" sz="2200" u="none" strike="noStrike">
                <a:solidFill>
                  <a:srgbClr val="000000"/>
                </a:solidFill>
                <a:latin typeface="Lato Light"/>
                <a:ea typeface="Lato Light"/>
                <a:cs typeface="Lato Light"/>
                <a:sym typeface="Lato Light"/>
              </a:rPr>
              <a:t>Incoraggiate lo scetticismo: invitate lo studente a dissentire. Chiedetegli: "L'intelligenza artificiale pensa che tu eccelleresti nella logistica. Corrisponde alla tua percezione dei tuoi punti di forza?"</a:t>
            </a:r>
          </a:p>
        </p:txBody>
      </p:sp>
      <p:grpSp>
        <p:nvGrpSpPr>
          <p:cNvPr id="17" name="Group 17"/>
          <p:cNvGrpSpPr/>
          <p:nvPr/>
        </p:nvGrpSpPr>
        <p:grpSpPr>
          <a:xfrm>
            <a:off x="9160327" y="6423784"/>
            <a:ext cx="1008555" cy="1010098"/>
            <a:chOff x="0" y="0"/>
            <a:chExt cx="1344740" cy="1346797"/>
          </a:xfrm>
        </p:grpSpPr>
        <p:sp>
          <p:nvSpPr>
            <p:cNvPr id="18" name="Freeform 18"/>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19" name="Group 19"/>
          <p:cNvGrpSpPr/>
          <p:nvPr/>
        </p:nvGrpSpPr>
        <p:grpSpPr>
          <a:xfrm>
            <a:off x="9459622" y="6525454"/>
            <a:ext cx="409975" cy="863879"/>
            <a:chOff x="0" y="0"/>
            <a:chExt cx="546633" cy="1151839"/>
          </a:xfrm>
        </p:grpSpPr>
        <p:sp>
          <p:nvSpPr>
            <p:cNvPr id="20" name="Freeform 20"/>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solidFill>
              <a:srgbClr val="FBB79D">
                <a:alpha val="0"/>
              </a:srgbClr>
            </a:solidFill>
          </p:spPr>
          <p:txBody>
            <a:bodyPr/>
            <a:lstStyle/>
            <a:p>
              <a:endParaRPr lang="es-ES"/>
            </a:p>
          </p:txBody>
        </p:sp>
        <p:sp>
          <p:nvSpPr>
            <p:cNvPr id="21" name="TextBox 21"/>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2" name="Group 22"/>
          <p:cNvGrpSpPr/>
          <p:nvPr/>
        </p:nvGrpSpPr>
        <p:grpSpPr>
          <a:xfrm>
            <a:off x="9144000" y="8081425"/>
            <a:ext cx="1008555" cy="1010098"/>
            <a:chOff x="0" y="0"/>
            <a:chExt cx="1344740" cy="1346797"/>
          </a:xfrm>
        </p:grpSpPr>
        <p:sp>
          <p:nvSpPr>
            <p:cNvPr id="23" name="Freeform 23"/>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24" name="Group 24"/>
          <p:cNvGrpSpPr/>
          <p:nvPr/>
        </p:nvGrpSpPr>
        <p:grpSpPr>
          <a:xfrm>
            <a:off x="9443285" y="8170467"/>
            <a:ext cx="409975" cy="863879"/>
            <a:chOff x="0" y="0"/>
            <a:chExt cx="546633" cy="1151839"/>
          </a:xfrm>
        </p:grpSpPr>
        <p:sp>
          <p:nvSpPr>
            <p:cNvPr id="25" name="Freeform 25"/>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solidFill>
              <a:srgbClr val="FBB79D">
                <a:alpha val="0"/>
              </a:srgbClr>
            </a:solidFill>
          </p:spPr>
          <p:txBody>
            <a:bodyPr/>
            <a:lstStyle/>
            <a:p>
              <a:endParaRPr lang="es-ES"/>
            </a:p>
          </p:txBody>
        </p:sp>
        <p:sp>
          <p:nvSpPr>
            <p:cNvPr id="26" name="TextBox 26"/>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13696652"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ATTIVITÀ PRATICA: IL LABORATORIO DI TRADUZIONE DELLE PARTITURE.</a:t>
            </a:r>
          </a:p>
        </p:txBody>
      </p:sp>
      <p:grpSp>
        <p:nvGrpSpPr>
          <p:cNvPr id="5" name="Group 5"/>
          <p:cNvGrpSpPr/>
          <p:nvPr/>
        </p:nvGrpSpPr>
        <p:grpSpPr>
          <a:xfrm>
            <a:off x="1028700" y="2294161"/>
            <a:ext cx="5737403" cy="672685"/>
            <a:chOff x="0" y="0"/>
            <a:chExt cx="7649870" cy="896914"/>
          </a:xfrm>
        </p:grpSpPr>
        <p:sp>
          <p:nvSpPr>
            <p:cNvPr id="6" name="Freeform 6"/>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7" name="TextBox 7"/>
            <p:cNvSpPr txBox="1"/>
            <p:nvPr/>
          </p:nvSpPr>
          <p:spPr>
            <a:xfrm>
              <a:off x="0" y="0"/>
              <a:ext cx="7649870" cy="896914"/>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Scopo:</a:t>
              </a:r>
            </a:p>
          </p:txBody>
        </p:sp>
      </p:grpSp>
      <p:sp>
        <p:nvSpPr>
          <p:cNvPr id="8" name="TextBox 8"/>
          <p:cNvSpPr txBox="1"/>
          <p:nvPr/>
        </p:nvSpPr>
        <p:spPr>
          <a:xfrm>
            <a:off x="1028700" y="2966847"/>
            <a:ext cx="7502919"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Esercitarsi a trasformare i freddi risultati tecnici dell'IA in indicazioni pedagogiche e di supporto.</a:t>
            </a:r>
          </a:p>
        </p:txBody>
      </p:sp>
      <p:grpSp>
        <p:nvGrpSpPr>
          <p:cNvPr id="9" name="Group 9"/>
          <p:cNvGrpSpPr/>
          <p:nvPr/>
        </p:nvGrpSpPr>
        <p:grpSpPr>
          <a:xfrm>
            <a:off x="1028700" y="3778208"/>
            <a:ext cx="5737403" cy="672685"/>
            <a:chOff x="0" y="0"/>
            <a:chExt cx="7649870" cy="896914"/>
          </a:xfrm>
        </p:grpSpPr>
        <p:sp>
          <p:nvSpPr>
            <p:cNvPr id="10" name="Freeform 10"/>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11" name="TextBox 11"/>
            <p:cNvSpPr txBox="1"/>
            <p:nvPr/>
          </p:nvSpPr>
          <p:spPr>
            <a:xfrm>
              <a:off x="0" y="0"/>
              <a:ext cx="7649870" cy="896914"/>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Scenario:</a:t>
              </a:r>
            </a:p>
          </p:txBody>
        </p:sp>
      </p:grpSp>
      <p:sp>
        <p:nvSpPr>
          <p:cNvPr id="12" name="TextBox 12"/>
          <p:cNvSpPr txBox="1"/>
          <p:nvPr/>
        </p:nvSpPr>
        <p:spPr>
          <a:xfrm>
            <a:off x="1028700" y="4450893"/>
            <a:ext cx="7502919"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Stai utilizzando uno strumento di "Confronto delle competenze". Lo strumento ti fornisce il seguente risultato tecnico per uno studente di nome Alex, che desidera diventare tecnico meccanico.</a:t>
            </a:r>
          </a:p>
        </p:txBody>
      </p:sp>
      <p:grpSp>
        <p:nvGrpSpPr>
          <p:cNvPr id="13" name="Group 13"/>
          <p:cNvGrpSpPr/>
          <p:nvPr/>
        </p:nvGrpSpPr>
        <p:grpSpPr>
          <a:xfrm>
            <a:off x="1028700" y="6052187"/>
            <a:ext cx="5737403" cy="672685"/>
            <a:chOff x="0" y="0"/>
            <a:chExt cx="7649870" cy="896914"/>
          </a:xfrm>
        </p:grpSpPr>
        <p:sp>
          <p:nvSpPr>
            <p:cNvPr id="14" name="Freeform 14"/>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15" name="TextBox 15"/>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Risultato dell'IA:</a:t>
              </a:r>
            </a:p>
          </p:txBody>
        </p:sp>
      </p:grpSp>
      <p:sp>
        <p:nvSpPr>
          <p:cNvPr id="16" name="TextBox 16"/>
          <p:cNvSpPr txBox="1"/>
          <p:nvPr/>
        </p:nvSpPr>
        <p:spPr>
          <a:xfrm>
            <a:off x="1028700" y="6810598"/>
            <a:ext cx="7401837" cy="1085850"/>
          </a:xfrm>
          <a:prstGeom prst="rect">
            <a:avLst/>
          </a:prstGeom>
        </p:spPr>
        <p:txBody>
          <a:bodyPr lIns="0" tIns="0" rIns="0" bIns="0" rtlCol="0" anchor="t">
            <a:spAutoFit/>
          </a:bodyPr>
          <a:lstStyle/>
          <a:p>
            <a:pPr marL="0" lvl="0" indent="0" algn="just">
              <a:lnSpc>
                <a:spcPts val="2879"/>
              </a:lnSpc>
              <a:spcBef>
                <a:spcPct val="0"/>
              </a:spcBef>
            </a:pPr>
            <a:r>
              <a:rPr lang="en-US" sz="2400" i="1" u="none" strike="noStrike">
                <a:solidFill>
                  <a:srgbClr val="53575E"/>
                </a:solidFill>
                <a:latin typeface="Lato Light Italics"/>
                <a:ea typeface="Lato Light Italics"/>
                <a:cs typeface="Lato Light Italics"/>
                <a:sym typeface="Lato Light Italics"/>
              </a:rPr>
              <a:t>ID utente 445. Livello di confidenza: 0,62. Correlazione negativa: Comunicazione verbale (-0,4). Correlazione positiva: Destrezza manuale (+0,8).</a:t>
            </a:r>
          </a:p>
        </p:txBody>
      </p:sp>
      <p:grpSp>
        <p:nvGrpSpPr>
          <p:cNvPr id="17" name="Group 17"/>
          <p:cNvGrpSpPr/>
          <p:nvPr/>
        </p:nvGrpSpPr>
        <p:grpSpPr>
          <a:xfrm>
            <a:off x="1028700" y="8078593"/>
            <a:ext cx="6021257" cy="672685"/>
            <a:chOff x="0" y="0"/>
            <a:chExt cx="8028343" cy="896914"/>
          </a:xfrm>
        </p:grpSpPr>
        <p:sp>
          <p:nvSpPr>
            <p:cNvPr id="18" name="Freeform 18"/>
            <p:cNvSpPr/>
            <p:nvPr/>
          </p:nvSpPr>
          <p:spPr>
            <a:xfrm>
              <a:off x="0" y="0"/>
              <a:ext cx="8028349" cy="896916"/>
            </a:xfrm>
            <a:custGeom>
              <a:avLst/>
              <a:gdLst/>
              <a:ahLst/>
              <a:cxnLst/>
              <a:rect l="l" t="t" r="r" b="b"/>
              <a:pathLst>
                <a:path w="8028349" h="896916">
                  <a:moveTo>
                    <a:pt x="0" y="0"/>
                  </a:moveTo>
                  <a:lnTo>
                    <a:pt x="8028349" y="0"/>
                  </a:lnTo>
                  <a:lnTo>
                    <a:pt x="8028349" y="896916"/>
                  </a:lnTo>
                  <a:lnTo>
                    <a:pt x="0" y="896916"/>
                  </a:lnTo>
                  <a:close/>
                </a:path>
              </a:pathLst>
            </a:custGeom>
            <a:blipFill>
              <a:blip r:embed="rId5">
                <a:alphaModFix amt="0"/>
              </a:blip>
              <a:stretch>
                <a:fillRect t="-124411" b="-124411"/>
              </a:stretch>
            </a:blipFill>
          </p:spPr>
          <p:txBody>
            <a:bodyPr/>
            <a:lstStyle/>
            <a:p>
              <a:endParaRPr lang="es-ES"/>
            </a:p>
          </p:txBody>
        </p:sp>
        <p:sp>
          <p:nvSpPr>
            <p:cNvPr id="19" name="TextBox 19"/>
            <p:cNvSpPr txBox="1"/>
            <p:nvPr/>
          </p:nvSpPr>
          <p:spPr>
            <a:xfrm>
              <a:off x="0" y="0"/>
              <a:ext cx="8028343"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Il tuo compito:</a:t>
              </a:r>
            </a:p>
          </p:txBody>
        </p:sp>
      </p:grpSp>
      <p:sp>
        <p:nvSpPr>
          <p:cNvPr id="20" name="TextBox 20"/>
          <p:cNvSpPr txBox="1"/>
          <p:nvPr/>
        </p:nvSpPr>
        <p:spPr>
          <a:xfrm>
            <a:off x="1028700" y="8837821"/>
            <a:ext cx="7382787"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Riscrivi questi dati "a scatola nera" in una spiegazione incentrata sulla persona, come quella che daresti ad Alex durante una sessione di orientamento.</a:t>
            </a:r>
          </a:p>
        </p:txBody>
      </p:sp>
      <p:grpSp>
        <p:nvGrpSpPr>
          <p:cNvPr id="21" name="Group 21"/>
          <p:cNvGrpSpPr/>
          <p:nvPr/>
        </p:nvGrpSpPr>
        <p:grpSpPr>
          <a:xfrm>
            <a:off x="9338614" y="2279691"/>
            <a:ext cx="6506680" cy="672685"/>
            <a:chOff x="0" y="0"/>
            <a:chExt cx="8675573" cy="896914"/>
          </a:xfrm>
        </p:grpSpPr>
        <p:sp>
          <p:nvSpPr>
            <p:cNvPr id="22" name="Freeform 22"/>
            <p:cNvSpPr/>
            <p:nvPr/>
          </p:nvSpPr>
          <p:spPr>
            <a:xfrm>
              <a:off x="0" y="0"/>
              <a:ext cx="8675573" cy="896916"/>
            </a:xfrm>
            <a:custGeom>
              <a:avLst/>
              <a:gdLst/>
              <a:ahLst/>
              <a:cxnLst/>
              <a:rect l="l" t="t" r="r" b="b"/>
              <a:pathLst>
                <a:path w="8675573" h="896916">
                  <a:moveTo>
                    <a:pt x="0" y="0"/>
                  </a:moveTo>
                  <a:lnTo>
                    <a:pt x="8675573" y="0"/>
                  </a:lnTo>
                  <a:lnTo>
                    <a:pt x="8675573" y="896916"/>
                  </a:lnTo>
                  <a:lnTo>
                    <a:pt x="0" y="896916"/>
                  </a:lnTo>
                  <a:close/>
                </a:path>
              </a:pathLst>
            </a:custGeom>
            <a:blipFill>
              <a:blip r:embed="rId5">
                <a:alphaModFix amt="0"/>
              </a:blip>
              <a:stretch>
                <a:fillRect t="-138472" b="-138472"/>
              </a:stretch>
            </a:blipFill>
          </p:spPr>
          <p:txBody>
            <a:bodyPr/>
            <a:lstStyle/>
            <a:p>
              <a:endParaRPr lang="es-ES"/>
            </a:p>
          </p:txBody>
        </p:sp>
        <p:sp>
          <p:nvSpPr>
            <p:cNvPr id="23" name="TextBox 23"/>
            <p:cNvSpPr txBox="1"/>
            <p:nvPr/>
          </p:nvSpPr>
          <p:spPr>
            <a:xfrm>
              <a:off x="0" y="0"/>
              <a:ext cx="8675573" cy="896914"/>
            </a:xfrm>
            <a:prstGeom prst="rect">
              <a:avLst/>
            </a:prstGeom>
          </p:spPr>
          <p:txBody>
            <a:bodyPr lIns="0" tIns="0" rIns="0" bIns="0" rtlCol="0" anchor="ctr"/>
            <a:lstStyle/>
            <a:p>
              <a:pPr marL="0" lvl="0" indent="0" algn="just">
                <a:lnSpc>
                  <a:spcPts val="2879"/>
                </a:lnSpc>
                <a:spcBef>
                  <a:spcPct val="0"/>
                </a:spcBef>
              </a:pPr>
              <a:r>
                <a:rPr lang="en-US" sz="2400" b="1">
                  <a:solidFill>
                    <a:srgbClr val="000000"/>
                  </a:solidFill>
                  <a:latin typeface="Lato Bold"/>
                  <a:ea typeface="Lato Bold"/>
                  <a:cs typeface="Lato Bold"/>
                  <a:sym typeface="Lato Bold"/>
                </a:rPr>
                <a:t>Fase </a:t>
              </a:r>
              <a:r>
                <a:rPr lang="en-US" sz="2400" b="1" u="none" strike="noStrike">
                  <a:solidFill>
                    <a:srgbClr val="000000"/>
                  </a:solidFill>
                  <a:latin typeface="Lato Bold"/>
                  <a:ea typeface="Lato Bold"/>
                  <a:cs typeface="Lato Bold"/>
                  <a:sym typeface="Lato Bold"/>
                </a:rPr>
                <a:t>1 (Identificare la logica):</a:t>
              </a:r>
            </a:p>
          </p:txBody>
        </p:sp>
      </p:grpSp>
      <p:sp>
        <p:nvSpPr>
          <p:cNvPr id="24" name="TextBox 24"/>
          <p:cNvSpPr txBox="1"/>
          <p:nvPr/>
        </p:nvSpPr>
        <p:spPr>
          <a:xfrm>
            <a:off x="9352416" y="2934373"/>
            <a:ext cx="7906884"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L'IA apprezza le proprie abilità manuali (destrezza manuale), ma è preoccupata per le proprie capacità di linguaggio/interazione (comunicazione verbale).</a:t>
            </a:r>
          </a:p>
        </p:txBody>
      </p:sp>
      <p:grpSp>
        <p:nvGrpSpPr>
          <p:cNvPr id="25" name="Group 25"/>
          <p:cNvGrpSpPr/>
          <p:nvPr/>
        </p:nvGrpSpPr>
        <p:grpSpPr>
          <a:xfrm>
            <a:off x="9310039" y="4153920"/>
            <a:ext cx="6785858" cy="672686"/>
            <a:chOff x="0" y="0"/>
            <a:chExt cx="9047810" cy="896914"/>
          </a:xfrm>
        </p:grpSpPr>
        <p:sp>
          <p:nvSpPr>
            <p:cNvPr id="26" name="Freeform 26"/>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27" name="TextBox 27"/>
            <p:cNvSpPr txBox="1"/>
            <p:nvPr/>
          </p:nvSpPr>
          <p:spPr>
            <a:xfrm>
              <a:off x="0" y="0"/>
              <a:ext cx="904781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Fase 2 (La traduzione):</a:t>
              </a:r>
            </a:p>
          </p:txBody>
        </p:sp>
      </p:grpSp>
      <p:sp>
        <p:nvSpPr>
          <p:cNvPr id="28" name="TextBox 28"/>
          <p:cNvSpPr txBox="1"/>
          <p:nvPr/>
        </p:nvSpPr>
        <p:spPr>
          <a:xfrm>
            <a:off x="9310039" y="4826605"/>
            <a:ext cx="7949261" cy="25336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La tua risposta dovrebbe essere: "Alex, l'analisi mostra che hai un grande talento naturale per l'aspetto pratico della meccanica; il sistema ti ha assegnato un punteggio molto alto in quest'area. Tuttavia, suggerisce che per avere successo in un'officina moderna, potresti voler migliorare il modo in cui spieghi i problemi tecnici ai clienti, poiché questo è un ambito in cui possiamo aiutarti a crescere."</a:t>
            </a:r>
          </a:p>
        </p:txBody>
      </p:sp>
      <p:grpSp>
        <p:nvGrpSpPr>
          <p:cNvPr id="29" name="Group 29"/>
          <p:cNvGrpSpPr/>
          <p:nvPr/>
        </p:nvGrpSpPr>
        <p:grpSpPr>
          <a:xfrm>
            <a:off x="9338614" y="7626955"/>
            <a:ext cx="6785858" cy="672685"/>
            <a:chOff x="0" y="0"/>
            <a:chExt cx="9047810" cy="896914"/>
          </a:xfrm>
        </p:grpSpPr>
        <p:sp>
          <p:nvSpPr>
            <p:cNvPr id="30" name="Freeform 30"/>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31" name="TextBox 31"/>
            <p:cNvSpPr txBox="1"/>
            <p:nvPr/>
          </p:nvSpPr>
          <p:spPr>
            <a:xfrm>
              <a:off x="0" y="0"/>
              <a:ext cx="9047810" cy="896914"/>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Domanda di riflessione:</a:t>
              </a:r>
            </a:p>
          </p:txBody>
        </p:sp>
      </p:grpSp>
      <p:sp>
        <p:nvSpPr>
          <p:cNvPr id="32" name="TextBox 32"/>
          <p:cNvSpPr txBox="1"/>
          <p:nvPr/>
        </p:nvSpPr>
        <p:spPr>
          <a:xfrm>
            <a:off x="9352416" y="8428697"/>
            <a:ext cx="7906884"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In che modo questa versione "tradotta" conferisce maggiore potere ad Alex rispetto al semplice mostrargli un punteggio di "0,62"?</a:t>
            </a:r>
          </a:p>
        </p:txBody>
      </p:sp>
      <p:sp>
        <p:nvSpPr>
          <p:cNvPr id="33" name="AutoShape 33"/>
          <p:cNvSpPr/>
          <p:nvPr/>
        </p:nvSpPr>
        <p:spPr>
          <a:xfrm>
            <a:off x="8854399" y="2294161"/>
            <a:ext cx="57154" cy="7668879"/>
          </a:xfrm>
          <a:prstGeom prst="line">
            <a:avLst/>
          </a:prstGeom>
          <a:ln w="28575" cap="rnd">
            <a:solidFill>
              <a:srgbClr val="FE635B"/>
            </a:solidFill>
            <a:prstDash val="solid"/>
            <a:headEnd type="none" w="sm" len="sm"/>
            <a:tailEnd type="none" w="sm" len="sm"/>
          </a:ln>
        </p:spPr>
        <p:txBody>
          <a:bodyPr/>
          <a:lstStyle/>
          <a:p>
            <a:endParaRPr lang="es-ES"/>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9153" y="1549908"/>
            <a:ext cx="6276534" cy="7263384"/>
          </a:xfrm>
          <a:prstGeom prst="rect">
            <a:avLst/>
          </a:prstGeom>
        </p:spPr>
        <p:txBody>
          <a:bodyPr lIns="0" tIns="0" rIns="0" bIns="0" rtlCol="0" anchor="t">
            <a:spAutoFit/>
          </a:bodyPr>
          <a:lstStyle/>
          <a:p>
            <a:pPr marL="0" lvl="0" indent="0" algn="l">
              <a:lnSpc>
                <a:spcPts val="7128"/>
              </a:lnSpc>
              <a:spcBef>
                <a:spcPct val="0"/>
              </a:spcBef>
            </a:pPr>
            <a:r>
              <a:rPr lang="en-US" sz="6600" u="none" strike="noStrike">
                <a:solidFill>
                  <a:srgbClr val="000000"/>
                </a:solidFill>
                <a:latin typeface="Oswald"/>
                <a:ea typeface="Oswald"/>
                <a:cs typeface="Oswald"/>
                <a:sym typeface="Oswald"/>
              </a:rPr>
              <a:t>UNITÀ 2: </a:t>
            </a:r>
          </a:p>
          <a:p>
            <a:pPr marL="0" lvl="0" indent="0" algn="l">
              <a:lnSpc>
                <a:spcPts val="7128"/>
              </a:lnSpc>
              <a:spcBef>
                <a:spcPct val="0"/>
              </a:spcBef>
            </a:pPr>
            <a:r>
              <a:rPr lang="en-US" sz="6600" u="none" strike="noStrike">
                <a:solidFill>
                  <a:srgbClr val="000000"/>
                </a:solidFill>
                <a:latin typeface="Oswald"/>
                <a:ea typeface="Oswald"/>
                <a:cs typeface="Oswald"/>
                <a:sym typeface="Oswald"/>
              </a:rPr>
              <a:t>EQUITÀ ALGORITMICA E RILEVAMENTO DEI PREGIUDIZI NELLA FORMAZIONE PROFESSIONALE CONTINUA</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95307" y="3979067"/>
            <a:ext cx="6699895" cy="331851"/>
          </a:xfrm>
          <a:prstGeom prst="rect">
            <a:avLst/>
          </a:prstGeom>
        </p:spPr>
        <p:txBody>
          <a:bodyPr lIns="0" tIns="0" rIns="0" bIns="0" rtlCol="0" anchor="t">
            <a:spAutoFit/>
          </a:bodyPr>
          <a:lstStyle/>
          <a:p>
            <a:pPr marL="0" lvl="0" indent="0" algn="l">
              <a:lnSpc>
                <a:spcPts val="2592"/>
              </a:lnSpc>
              <a:spcBef>
                <a:spcPct val="0"/>
              </a:spcBef>
            </a:pPr>
            <a:r>
              <a:rPr lang="en-US" sz="2400" u="none" strike="noStrike">
                <a:solidFill>
                  <a:srgbClr val="FFFFFF"/>
                </a:solidFill>
                <a:latin typeface="Lato Light"/>
                <a:ea typeface="Lato Light"/>
                <a:cs typeface="Lato Light"/>
                <a:sym typeface="Lato Light"/>
              </a:rPr>
              <a:t>LAYOUT DEL TITOLO</a:t>
            </a:r>
          </a:p>
        </p:txBody>
      </p:sp>
      <p:grpSp>
        <p:nvGrpSpPr>
          <p:cNvPr id="3" name="Group 3"/>
          <p:cNvGrpSpPr/>
          <p:nvPr/>
        </p:nvGrpSpPr>
        <p:grpSpPr>
          <a:xfrm>
            <a:off x="1028700" y="2041322"/>
            <a:ext cx="16924982" cy="723470"/>
            <a:chOff x="0" y="0"/>
            <a:chExt cx="22566643" cy="964626"/>
          </a:xfrm>
        </p:grpSpPr>
        <p:sp>
          <p:nvSpPr>
            <p:cNvPr id="4" name="Freeform 4"/>
            <p:cNvSpPr/>
            <p:nvPr/>
          </p:nvSpPr>
          <p:spPr>
            <a:xfrm>
              <a:off x="0" y="0"/>
              <a:ext cx="22566640" cy="964623"/>
            </a:xfrm>
            <a:custGeom>
              <a:avLst/>
              <a:gdLst/>
              <a:ahLst/>
              <a:cxnLst/>
              <a:rect l="l" t="t" r="r" b="b"/>
              <a:pathLst>
                <a:path w="22566640" h="964623">
                  <a:moveTo>
                    <a:pt x="0" y="0"/>
                  </a:moveTo>
                  <a:lnTo>
                    <a:pt x="22566640" y="0"/>
                  </a:lnTo>
                  <a:lnTo>
                    <a:pt x="22566640" y="964623"/>
                  </a:lnTo>
                  <a:lnTo>
                    <a:pt x="0" y="964623"/>
                  </a:lnTo>
                  <a:close/>
                </a:path>
              </a:pathLst>
            </a:custGeom>
            <a:blipFill>
              <a:blip r:embed="rId4">
                <a:alphaModFix amt="0"/>
              </a:blip>
              <a:stretch>
                <a:fillRect t="-405837" b="-405838"/>
              </a:stretch>
            </a:blipFill>
          </p:spPr>
          <p:txBody>
            <a:bodyPr/>
            <a:lstStyle/>
            <a:p>
              <a:endParaRPr lang="es-ES"/>
            </a:p>
          </p:txBody>
        </p:sp>
        <p:sp>
          <p:nvSpPr>
            <p:cNvPr id="5" name="TextBox 5"/>
            <p:cNvSpPr txBox="1"/>
            <p:nvPr/>
          </p:nvSpPr>
          <p:spPr>
            <a:xfrm>
              <a:off x="0" y="0"/>
              <a:ext cx="22566643" cy="964626"/>
            </a:xfrm>
            <a:prstGeom prst="rect">
              <a:avLst/>
            </a:prstGeom>
          </p:spPr>
          <p:txBody>
            <a:bodyPr lIns="0" tIns="0" rIns="0" bIns="0" rtlCol="0" anchor="ctr"/>
            <a:lstStyle/>
            <a:p>
              <a:pPr marL="0" lvl="0" indent="0" algn="l">
                <a:lnSpc>
                  <a:spcPts val="2880"/>
                </a:lnSpc>
                <a:spcBef>
                  <a:spcPct val="0"/>
                </a:spcBef>
              </a:pPr>
              <a:r>
                <a:rPr lang="en-US" sz="2400" i="1" u="none" strike="noStrike">
                  <a:solidFill>
                    <a:srgbClr val="000000"/>
                  </a:solidFill>
                  <a:latin typeface="Lato Light Italics"/>
                  <a:ea typeface="Lato Light Italics"/>
                  <a:cs typeface="Lato Light Italics"/>
                  <a:sym typeface="Lato Light Italics"/>
                </a:rPr>
                <a:t>Obiettivo: Riconoscere le origini dei pregiudizi e garantire l'equità nei risultati professionali.</a:t>
              </a:r>
            </a:p>
          </p:txBody>
        </p:sp>
      </p:grpSp>
      <p:sp>
        <p:nvSpPr>
          <p:cNvPr id="6" name="TextBox 6"/>
          <p:cNvSpPr txBox="1"/>
          <p:nvPr/>
        </p:nvSpPr>
        <p:spPr>
          <a:xfrm>
            <a:off x="1028700" y="3854269"/>
            <a:ext cx="4287690"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 pregiudizi nell'IA non sono un "fallimento", ma spesso riflettono i dati e le persone coinvolte nella loro creazione.</a:t>
            </a:r>
          </a:p>
        </p:txBody>
      </p:sp>
      <p:grpSp>
        <p:nvGrpSpPr>
          <p:cNvPr id="7" name="Group 7"/>
          <p:cNvGrpSpPr/>
          <p:nvPr/>
        </p:nvGrpSpPr>
        <p:grpSpPr>
          <a:xfrm>
            <a:off x="1028700" y="1028700"/>
            <a:ext cx="16069904" cy="1012622"/>
            <a:chOff x="0" y="0"/>
            <a:chExt cx="21426538" cy="1350162"/>
          </a:xfrm>
        </p:grpSpPr>
        <p:sp>
          <p:nvSpPr>
            <p:cNvPr id="8" name="Freeform 8"/>
            <p:cNvSpPr/>
            <p:nvPr/>
          </p:nvSpPr>
          <p:spPr>
            <a:xfrm>
              <a:off x="0" y="0"/>
              <a:ext cx="21426536" cy="1350159"/>
            </a:xfrm>
            <a:custGeom>
              <a:avLst/>
              <a:gdLst/>
              <a:ahLst/>
              <a:cxnLst/>
              <a:rect l="l" t="t" r="r" b="b"/>
              <a:pathLst>
                <a:path w="21426536" h="1350159">
                  <a:moveTo>
                    <a:pt x="0" y="0"/>
                  </a:moveTo>
                  <a:lnTo>
                    <a:pt x="21426536" y="0"/>
                  </a:lnTo>
                  <a:lnTo>
                    <a:pt x="21426536" y="1350159"/>
                  </a:lnTo>
                  <a:lnTo>
                    <a:pt x="0" y="1350159"/>
                  </a:lnTo>
                  <a:close/>
                </a:path>
              </a:pathLst>
            </a:custGeom>
            <a:blipFill>
              <a:blip r:embed="rId4">
                <a:alphaModFix amt="0"/>
              </a:blip>
              <a:stretch>
                <a:fillRect t="-265519" b="-252921"/>
              </a:stretch>
            </a:blipFill>
          </p:spPr>
          <p:txBody>
            <a:bodyPr/>
            <a:lstStyle/>
            <a:p>
              <a:endParaRPr lang="es-ES"/>
            </a:p>
          </p:txBody>
        </p:sp>
        <p:sp>
          <p:nvSpPr>
            <p:cNvPr id="9" name="TextBox 9"/>
            <p:cNvSpPr txBox="1"/>
            <p:nvPr/>
          </p:nvSpPr>
          <p:spPr>
            <a:xfrm>
              <a:off x="0" y="9525"/>
              <a:ext cx="21426538"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EQUITÀ ALGORITMICA: IDENTIFICAZIONE E MITIGAZIONE DEI PREGIUDIZI</a:t>
              </a:r>
            </a:p>
          </p:txBody>
        </p:sp>
      </p:grpSp>
      <p:sp>
        <p:nvSpPr>
          <p:cNvPr id="10" name="TextBox 10"/>
          <p:cNvSpPr txBox="1"/>
          <p:nvPr/>
        </p:nvSpPr>
        <p:spPr>
          <a:xfrm>
            <a:off x="1028700" y="3158844"/>
            <a:ext cx="5393436"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Le radici dei pregiudizi nell'IA</a:t>
            </a:r>
          </a:p>
        </p:txBody>
      </p:sp>
      <p:sp>
        <p:nvSpPr>
          <p:cNvPr id="11" name="TextBox 11"/>
          <p:cNvSpPr txBox="1"/>
          <p:nvPr/>
        </p:nvSpPr>
        <p:spPr>
          <a:xfrm>
            <a:off x="6240661" y="5359119"/>
            <a:ext cx="11018639" cy="217170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Pregiudizi di progettazione: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Questo accade quando le prospettive o i presupposti culturali degli sviluppatori influenzano il software. Ad esempio, uno strumento potrebbe dare priorità ai "punteggi dei test standardizzati" rispetto all'"esperienza pratica in laboratorio" perché gli sviluppatori attribuiscono maggiore valore ai parametri accademici tradizionali rispetto a quelli professionali.</a:t>
            </a:r>
          </a:p>
        </p:txBody>
      </p:sp>
      <p:sp>
        <p:nvSpPr>
          <p:cNvPr id="12" name="TextBox 12"/>
          <p:cNvSpPr txBox="1"/>
          <p:nvPr/>
        </p:nvSpPr>
        <p:spPr>
          <a:xfrm>
            <a:off x="6240661" y="3158844"/>
            <a:ext cx="11018639" cy="18097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Distorsione dei dati:</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L'intelligenza artificiale impara osservando il passato. Se un set di dati di addestramento per "Ingegneri di successo" contiene principalmente curriculum maschili a causa delle tendenze storiche del settore, l'IA imparerà che essere uomo è un "fattore di successo" e penalizzerà le candidate donne.</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71632" y="0"/>
            <a:ext cx="7516368" cy="10287000"/>
            <a:chOff x="0" y="0"/>
            <a:chExt cx="10021824" cy="13716000"/>
          </a:xfrm>
        </p:grpSpPr>
        <p:sp>
          <p:nvSpPr>
            <p:cNvPr id="3" name="Freeform 3"/>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4"/>
              <a:stretch>
                <a:fillRect l="-46441" r="-58850"/>
              </a:stretch>
            </a:blipFill>
          </p:spPr>
          <p:txBody>
            <a:bodyPr/>
            <a:lstStyle/>
            <a:p>
              <a:endParaRPr lang="es-ES"/>
            </a:p>
          </p:txBody>
        </p:sp>
      </p:grpSp>
      <p:grpSp>
        <p:nvGrpSpPr>
          <p:cNvPr id="4" name="Group 4"/>
          <p:cNvGrpSpPr/>
          <p:nvPr/>
        </p:nvGrpSpPr>
        <p:grpSpPr>
          <a:xfrm>
            <a:off x="1028700" y="1028700"/>
            <a:ext cx="8359140" cy="1012622"/>
            <a:chOff x="0" y="0"/>
            <a:chExt cx="11145520" cy="1350162"/>
          </a:xfrm>
        </p:grpSpPr>
        <p:sp>
          <p:nvSpPr>
            <p:cNvPr id="5" name="Freeform 5"/>
            <p:cNvSpPr/>
            <p:nvPr/>
          </p:nvSpPr>
          <p:spPr>
            <a:xfrm>
              <a:off x="0" y="0"/>
              <a:ext cx="11145522" cy="1350159"/>
            </a:xfrm>
            <a:custGeom>
              <a:avLst/>
              <a:gdLst/>
              <a:ahLst/>
              <a:cxnLst/>
              <a:rect l="l" t="t" r="r" b="b"/>
              <a:pathLst>
                <a:path w="11145522" h="1350159">
                  <a:moveTo>
                    <a:pt x="0" y="0"/>
                  </a:moveTo>
                  <a:lnTo>
                    <a:pt x="11145522" y="0"/>
                  </a:lnTo>
                  <a:lnTo>
                    <a:pt x="11145522" y="1350159"/>
                  </a:lnTo>
                  <a:lnTo>
                    <a:pt x="0" y="1350159"/>
                  </a:lnTo>
                  <a:close/>
                </a:path>
              </a:pathLst>
            </a:custGeom>
            <a:blipFill>
              <a:blip r:embed="rId5">
                <a:alphaModFix amt="0"/>
              </a:blip>
              <a:stretch>
                <a:fillRect t="-117147" b="-104549"/>
              </a:stretch>
            </a:blipFill>
          </p:spPr>
          <p:txBody>
            <a:bodyPr/>
            <a:lstStyle/>
            <a:p>
              <a:endParaRPr lang="es-ES"/>
            </a:p>
          </p:txBody>
        </p:sp>
        <p:sp>
          <p:nvSpPr>
            <p:cNvPr id="6" name="TextBox 6"/>
            <p:cNvSpPr txBox="1"/>
            <p:nvPr/>
          </p:nvSpPr>
          <p:spPr>
            <a:xfrm>
              <a:off x="0" y="9525"/>
              <a:ext cx="11145520"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IMPATTO SULLA FORMAZIONE CET</a:t>
              </a:r>
            </a:p>
          </p:txBody>
        </p:sp>
      </p:grpSp>
      <p:sp>
        <p:nvSpPr>
          <p:cNvPr id="7" name="TextBox 7"/>
          <p:cNvSpPr txBox="1"/>
          <p:nvPr/>
        </p:nvSpPr>
        <p:spPr>
          <a:xfrm>
            <a:off x="1035691" y="6153489"/>
            <a:ext cx="8869773" cy="217170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Caso di studio (Guida):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Un sistema di consulenza professionale basato sull'intelligenza artificiale suggerisce sistematicamente posizioni nel "settore dei servizi" ai lavoratori non madrelingua, a prescindere dai loro punteggi elevati nei test tecnici o matematici, perché interpreta le barriere linguistiche come una mancanza di attitudine tecnica.</a:t>
            </a:r>
          </a:p>
        </p:txBody>
      </p:sp>
      <p:sp>
        <p:nvSpPr>
          <p:cNvPr id="8" name="TextBox 8"/>
          <p:cNvSpPr txBox="1"/>
          <p:nvPr/>
        </p:nvSpPr>
        <p:spPr>
          <a:xfrm>
            <a:off x="1035691" y="3569753"/>
            <a:ext cx="8722340" cy="217170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L'effetto di amplificazione: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L'intelligenza artificiale non solo replica i pregiudizi, ma li amplifica. Un selezionatore umano potrebbe avere un lieve pregiudizio, ma l'IA può scartare automaticamente migliaia di candidati qualificati appartenenti a una specifica categoria demografica in pochi secondi.</a:t>
            </a:r>
          </a:p>
        </p:txBody>
      </p:sp>
      <p:sp>
        <p:nvSpPr>
          <p:cNvPr id="9" name="TextBox 9"/>
          <p:cNvSpPr txBox="1"/>
          <p:nvPr/>
        </p:nvSpPr>
        <p:spPr>
          <a:xfrm>
            <a:off x="1028700" y="2259297"/>
            <a:ext cx="9109351" cy="10858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Nell'ambito della formazione professionale e tecnica, i pregiudizi possono avere conseguenze immediate sul percorso di carriera dello studente:</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619992" y="1028700"/>
            <a:ext cx="8639308" cy="1650797"/>
            <a:chOff x="0" y="0"/>
            <a:chExt cx="11519078" cy="2201062"/>
          </a:xfrm>
        </p:grpSpPr>
        <p:sp>
          <p:nvSpPr>
            <p:cNvPr id="3" name="Freeform 3"/>
            <p:cNvSpPr/>
            <p:nvPr/>
          </p:nvSpPr>
          <p:spPr>
            <a:xfrm>
              <a:off x="0" y="0"/>
              <a:ext cx="11519080" cy="2201060"/>
            </a:xfrm>
            <a:custGeom>
              <a:avLst/>
              <a:gdLst/>
              <a:ahLst/>
              <a:cxnLst/>
              <a:rect l="l" t="t" r="r" b="b"/>
              <a:pathLst>
                <a:path w="11519080" h="2201060">
                  <a:moveTo>
                    <a:pt x="0" y="0"/>
                  </a:moveTo>
                  <a:lnTo>
                    <a:pt x="11519080" y="0"/>
                  </a:lnTo>
                  <a:lnTo>
                    <a:pt x="11519080" y="2201060"/>
                  </a:lnTo>
                  <a:lnTo>
                    <a:pt x="0" y="2201060"/>
                  </a:lnTo>
                  <a:close/>
                </a:path>
              </a:pathLst>
            </a:custGeom>
            <a:blipFill>
              <a:blip r:embed="rId4">
                <a:alphaModFix amt="0"/>
              </a:blip>
              <a:stretch>
                <a:fillRect t="-68229" r="7687" b="-20039"/>
              </a:stretch>
            </a:blipFill>
          </p:spPr>
          <p:txBody>
            <a:bodyPr/>
            <a:lstStyle/>
            <a:p>
              <a:endParaRPr lang="es-ES"/>
            </a:p>
          </p:txBody>
        </p:sp>
        <p:sp>
          <p:nvSpPr>
            <p:cNvPr id="4" name="TextBox 4"/>
            <p:cNvSpPr txBox="1"/>
            <p:nvPr/>
          </p:nvSpPr>
          <p:spPr>
            <a:xfrm>
              <a:off x="0" y="9525"/>
              <a:ext cx="11519078" cy="21915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REVISIONE DEL PATRIMONIO NETTO: METODI PRATICI</a:t>
              </a:r>
            </a:p>
          </p:txBody>
        </p:sp>
      </p:grpSp>
      <p:sp>
        <p:nvSpPr>
          <p:cNvPr id="5" name="TextBox 5"/>
          <p:cNvSpPr txBox="1"/>
          <p:nvPr/>
        </p:nvSpPr>
        <p:spPr>
          <a:xfrm>
            <a:off x="8619992" y="2928770"/>
            <a:ext cx="8639308"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In qualità di formatore CVET, devi agire come prima linea di difesa contro strumenti discriminatori.</a:t>
            </a:r>
          </a:p>
        </p:txBody>
      </p:sp>
      <p:sp>
        <p:nvSpPr>
          <p:cNvPr id="6" name="TextBox 6"/>
          <p:cNvSpPr txBox="1"/>
          <p:nvPr/>
        </p:nvSpPr>
        <p:spPr>
          <a:xfrm>
            <a:off x="8646905" y="4195403"/>
            <a:ext cx="8612395" cy="217170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Dati di input per i test di stress: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Prima di implementare uno strumento, è opportuno introdurre una serie di "profili di prova" (ad esempio, un giovane studente, una persona che cambia carriera a 50 anni, uno studente con disabilità) con competenze identiche per verificare se l'IA produce risultati diversi.</a:t>
            </a:r>
          </a:p>
        </p:txBody>
      </p:sp>
      <p:sp>
        <p:nvSpPr>
          <p:cNvPr id="7" name="TextBox 7"/>
          <p:cNvSpPr txBox="1"/>
          <p:nvPr/>
        </p:nvSpPr>
        <p:spPr>
          <a:xfrm>
            <a:off x="8646905" y="6910028"/>
            <a:ext cx="8612395" cy="144780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Equità attraverso la progettazione: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Scegli "Strumenti trasparenti": un software che ti permette di vedere quali fattori (età, posizione geografica, qualifiche) hanno il peso maggiore nel processo decisionale.</a:t>
            </a:r>
          </a:p>
        </p:txBody>
      </p:sp>
      <p:grpSp>
        <p:nvGrpSpPr>
          <p:cNvPr id="8" name="Group 8"/>
          <p:cNvGrpSpPr/>
          <p:nvPr/>
        </p:nvGrpSpPr>
        <p:grpSpPr>
          <a:xfrm>
            <a:off x="0" y="9525"/>
            <a:ext cx="8215312" cy="10277475"/>
            <a:chOff x="0" y="0"/>
            <a:chExt cx="10953750" cy="13703300"/>
          </a:xfrm>
        </p:grpSpPr>
        <p:sp>
          <p:nvSpPr>
            <p:cNvPr id="9" name="Freeform 9"/>
            <p:cNvSpPr/>
            <p:nvPr/>
          </p:nvSpPr>
          <p:spPr>
            <a:xfrm>
              <a:off x="0" y="0"/>
              <a:ext cx="10953750" cy="13703300"/>
            </a:xfrm>
            <a:custGeom>
              <a:avLst/>
              <a:gdLst/>
              <a:ahLst/>
              <a:cxnLst/>
              <a:rect l="l" t="t" r="r" b="b"/>
              <a:pathLst>
                <a:path w="10953750" h="13703300">
                  <a:moveTo>
                    <a:pt x="0" y="0"/>
                  </a:moveTo>
                  <a:lnTo>
                    <a:pt x="10953750" y="0"/>
                  </a:lnTo>
                  <a:lnTo>
                    <a:pt x="10953750" y="13703300"/>
                  </a:lnTo>
                  <a:lnTo>
                    <a:pt x="0" y="13703300"/>
                  </a:lnTo>
                  <a:lnTo>
                    <a:pt x="0" y="0"/>
                  </a:lnTo>
                  <a:close/>
                </a:path>
              </a:pathLst>
            </a:custGeom>
            <a:blipFill>
              <a:blip r:embed="rId5"/>
              <a:stretch>
                <a:fillRect l="-61200" r="-61201"/>
              </a:stretch>
            </a:blipFill>
          </p:spPr>
          <p:txBody>
            <a:bodyPr/>
            <a:lstStyle/>
            <a:p>
              <a:endParaRPr lang="es-ES"/>
            </a:p>
          </p:txBody>
        </p:sp>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42242" y="2898129"/>
            <a:ext cx="6240584" cy="4548759"/>
          </a:xfrm>
          <a:prstGeom prst="rect">
            <a:avLst/>
          </a:prstGeom>
        </p:spPr>
        <p:txBody>
          <a:bodyPr lIns="0" tIns="0" rIns="0" bIns="0" rtlCol="0" anchor="t">
            <a:spAutoFit/>
          </a:bodyPr>
          <a:lstStyle/>
          <a:p>
            <a:pPr marL="0" lvl="0" indent="0" algn="l">
              <a:lnSpc>
                <a:spcPts val="7128"/>
              </a:lnSpc>
              <a:spcBef>
                <a:spcPct val="0"/>
              </a:spcBef>
            </a:pPr>
            <a:r>
              <a:rPr lang="en-US" sz="6600" u="none" strike="noStrike">
                <a:solidFill>
                  <a:srgbClr val="000000"/>
                </a:solidFill>
                <a:latin typeface="Oswald"/>
                <a:ea typeface="Oswald"/>
                <a:cs typeface="Oswald"/>
                <a:sym typeface="Oswald"/>
              </a:rPr>
              <a:t>UNITÀ 3: </a:t>
            </a:r>
          </a:p>
          <a:p>
            <a:pPr marL="0" lvl="0" indent="0" algn="l">
              <a:lnSpc>
                <a:spcPts val="7128"/>
              </a:lnSpc>
              <a:spcBef>
                <a:spcPct val="0"/>
              </a:spcBef>
            </a:pPr>
            <a:r>
              <a:rPr lang="en-US" sz="6600" u="none" strike="noStrike">
                <a:solidFill>
                  <a:srgbClr val="000000"/>
                </a:solidFill>
                <a:latin typeface="Oswald"/>
                <a:ea typeface="Oswald"/>
                <a:cs typeface="Oswald"/>
                <a:sym typeface="Oswald"/>
              </a:rPr>
              <a:t>INTELLIGENZA ARTIFICIALE INCENTRATA SULL'UOMO</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93691" y="0"/>
            <a:ext cx="8794309" cy="10287000"/>
            <a:chOff x="0" y="0"/>
            <a:chExt cx="11725745" cy="13716000"/>
          </a:xfrm>
        </p:grpSpPr>
        <p:sp>
          <p:nvSpPr>
            <p:cNvPr id="3" name="Freeform 3"/>
            <p:cNvSpPr/>
            <p:nvPr/>
          </p:nvSpPr>
          <p:spPr>
            <a:xfrm>
              <a:off x="0" y="0"/>
              <a:ext cx="11725783" cy="13716000"/>
            </a:xfrm>
            <a:custGeom>
              <a:avLst/>
              <a:gdLst/>
              <a:ahLst/>
              <a:cxnLst/>
              <a:rect l="l" t="t" r="r" b="b"/>
              <a:pathLst>
                <a:path w="11725783" h="13716000">
                  <a:moveTo>
                    <a:pt x="0" y="0"/>
                  </a:moveTo>
                  <a:lnTo>
                    <a:pt x="11725783" y="0"/>
                  </a:lnTo>
                  <a:lnTo>
                    <a:pt x="11725783" y="13716000"/>
                  </a:lnTo>
                  <a:lnTo>
                    <a:pt x="0" y="13716000"/>
                  </a:lnTo>
                  <a:lnTo>
                    <a:pt x="0" y="0"/>
                  </a:lnTo>
                  <a:close/>
                </a:path>
              </a:pathLst>
            </a:custGeom>
            <a:blipFill>
              <a:blip r:embed="rId4"/>
              <a:stretch>
                <a:fillRect l="-52083" r="-55868"/>
              </a:stretch>
            </a:blipFill>
          </p:spPr>
          <p:txBody>
            <a:bodyPr/>
            <a:lstStyle/>
            <a:p>
              <a:endParaRPr lang="es-ES"/>
            </a:p>
          </p:txBody>
        </p:sp>
      </p:grpSp>
      <p:grpSp>
        <p:nvGrpSpPr>
          <p:cNvPr id="4" name="Group 4"/>
          <p:cNvGrpSpPr/>
          <p:nvPr/>
        </p:nvGrpSpPr>
        <p:grpSpPr>
          <a:xfrm>
            <a:off x="1028700" y="3369183"/>
            <a:ext cx="8227905" cy="850697"/>
            <a:chOff x="0" y="0"/>
            <a:chExt cx="10970539" cy="1134263"/>
          </a:xfrm>
        </p:grpSpPr>
        <p:sp>
          <p:nvSpPr>
            <p:cNvPr id="5" name="Freeform 5"/>
            <p:cNvSpPr/>
            <p:nvPr/>
          </p:nvSpPr>
          <p:spPr>
            <a:xfrm>
              <a:off x="0" y="0"/>
              <a:ext cx="10970537" cy="1134260"/>
            </a:xfrm>
            <a:custGeom>
              <a:avLst/>
              <a:gdLst/>
              <a:ahLst/>
              <a:cxnLst/>
              <a:rect l="l" t="t" r="r" b="b"/>
              <a:pathLst>
                <a:path w="10970537" h="1134260">
                  <a:moveTo>
                    <a:pt x="0" y="0"/>
                  </a:moveTo>
                  <a:lnTo>
                    <a:pt x="10970537" y="0"/>
                  </a:lnTo>
                  <a:lnTo>
                    <a:pt x="10970537" y="1134260"/>
                  </a:lnTo>
                  <a:lnTo>
                    <a:pt x="0" y="1134260"/>
                  </a:lnTo>
                  <a:close/>
                </a:path>
              </a:pathLst>
            </a:custGeom>
            <a:blipFill>
              <a:blip r:embed="rId5">
                <a:alphaModFix amt="0"/>
              </a:blip>
              <a:stretch>
                <a:fillRect t="-174547" r="-15181" b="-159592"/>
              </a:stretch>
            </a:blipFill>
          </p:spPr>
          <p:txBody>
            <a:bodyPr/>
            <a:lstStyle/>
            <a:p>
              <a:endParaRPr lang="es-ES"/>
            </a:p>
          </p:txBody>
        </p:sp>
        <p:sp>
          <p:nvSpPr>
            <p:cNvPr id="6" name="TextBox 6"/>
            <p:cNvSpPr txBox="1"/>
            <p:nvPr/>
          </p:nvSpPr>
          <p:spPr>
            <a:xfrm>
              <a:off x="0" y="0"/>
              <a:ext cx="10970539" cy="1134263"/>
            </a:xfrm>
            <a:prstGeom prst="rect">
              <a:avLst/>
            </a:prstGeom>
          </p:spPr>
          <p:txBody>
            <a:bodyPr lIns="0" tIns="0" rIns="0" bIns="0" rtlCol="0" anchor="ctr"/>
            <a:lstStyle/>
            <a:p>
              <a:pPr marL="0" lvl="0" indent="0" algn="l">
                <a:lnSpc>
                  <a:spcPts val="2880"/>
                </a:lnSpc>
                <a:spcBef>
                  <a:spcPct val="0"/>
                </a:spcBef>
              </a:pPr>
              <a:r>
                <a:rPr lang="en-US" sz="2400" i="1" u="none" strike="noStrike">
                  <a:solidFill>
                    <a:srgbClr val="000000"/>
                  </a:solidFill>
                  <a:latin typeface="Lato Light Italics"/>
                  <a:ea typeface="Lato Light Italics"/>
                  <a:cs typeface="Lato Light Italics"/>
                  <a:sym typeface="Lato Light Italics"/>
                </a:rPr>
                <a:t>Obiettivo: Ridefinire il ruolo del formatore come responsabile della decisione finale.</a:t>
              </a:r>
            </a:p>
          </p:txBody>
        </p:sp>
      </p:grpSp>
      <p:sp>
        <p:nvSpPr>
          <p:cNvPr id="7" name="TextBox 7"/>
          <p:cNvSpPr txBox="1"/>
          <p:nvPr/>
        </p:nvSpPr>
        <p:spPr>
          <a:xfrm>
            <a:off x="1028700" y="4705485"/>
            <a:ext cx="8115300" cy="434340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L'intelligenza artificiale centrata sull'uomo (HCAI) è una filosofia che pone i bisogni umani e l'etica al centro dello sviluppo tecnologico.</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Anziché essere il "capo", l'IA agisce come un "copilota". Amplifica la capacità del formatore di personalizzare le lezioni, ma non sostituisce mai la sua empatia o il suo giudizio professionale.</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HCAI garantisce che gli studenti abbiano la sensazione di essere istruiti da una persona che comprende il loro contesto specifico, e non da un freddo algoritmo.</a:t>
            </a:r>
          </a:p>
        </p:txBody>
      </p:sp>
      <p:grpSp>
        <p:nvGrpSpPr>
          <p:cNvPr id="8" name="Group 8"/>
          <p:cNvGrpSpPr/>
          <p:nvPr/>
        </p:nvGrpSpPr>
        <p:grpSpPr>
          <a:xfrm>
            <a:off x="1028700" y="1028700"/>
            <a:ext cx="8541325" cy="2288972"/>
            <a:chOff x="0" y="0"/>
            <a:chExt cx="11388433" cy="3051962"/>
          </a:xfrm>
        </p:grpSpPr>
        <p:sp>
          <p:nvSpPr>
            <p:cNvPr id="9" name="Freeform 9"/>
            <p:cNvSpPr/>
            <p:nvPr/>
          </p:nvSpPr>
          <p:spPr>
            <a:xfrm>
              <a:off x="0" y="0"/>
              <a:ext cx="11388436" cy="3051954"/>
            </a:xfrm>
            <a:custGeom>
              <a:avLst/>
              <a:gdLst/>
              <a:ahLst/>
              <a:cxnLst/>
              <a:rect l="l" t="t" r="r" b="b"/>
              <a:pathLst>
                <a:path w="11388436" h="3051954">
                  <a:moveTo>
                    <a:pt x="0" y="0"/>
                  </a:moveTo>
                  <a:lnTo>
                    <a:pt x="11388436" y="0"/>
                  </a:lnTo>
                  <a:lnTo>
                    <a:pt x="11388436" y="3051954"/>
                  </a:lnTo>
                  <a:lnTo>
                    <a:pt x="0" y="3051954"/>
                  </a:lnTo>
                  <a:close/>
                </a:path>
              </a:pathLst>
            </a:custGeom>
            <a:blipFill>
              <a:blip r:embed="rId5">
                <a:alphaModFix amt="0"/>
              </a:blip>
              <a:stretch>
                <a:fillRect t="-53375" b="7958"/>
              </a:stretch>
            </a:blipFill>
          </p:spPr>
          <p:txBody>
            <a:bodyPr/>
            <a:lstStyle/>
            <a:p>
              <a:endParaRPr lang="es-ES"/>
            </a:p>
          </p:txBody>
        </p:sp>
        <p:sp>
          <p:nvSpPr>
            <p:cNvPr id="10" name="TextBox 10"/>
            <p:cNvSpPr txBox="1"/>
            <p:nvPr/>
          </p:nvSpPr>
          <p:spPr>
            <a:xfrm>
              <a:off x="0" y="9525"/>
              <a:ext cx="11388433" cy="30424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INTELLIGENZA ARTIFICIALE CENTRATA SULL'UOMO: IL MODELLO DI "INTERAZIONE UMANA"</a:t>
              </a:r>
            </a:p>
          </p:txBody>
        </p:sp>
      </p:gr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7262" y="1085850"/>
            <a:ext cx="1642423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"HUMAN-IN-THE-LOOP" (HITL) VS. "HUMAN-ON-THE-LOOP"</a:t>
            </a:r>
          </a:p>
        </p:txBody>
      </p:sp>
      <p:sp>
        <p:nvSpPr>
          <p:cNvPr id="3" name="TextBox 3"/>
          <p:cNvSpPr txBox="1"/>
          <p:nvPr/>
        </p:nvSpPr>
        <p:spPr>
          <a:xfrm>
            <a:off x="1036501" y="1923517"/>
            <a:ext cx="16538800" cy="411861"/>
          </a:xfrm>
          <a:prstGeom prst="rect">
            <a:avLst/>
          </a:prstGeom>
        </p:spPr>
        <p:txBody>
          <a:bodyPr lIns="0" tIns="0" rIns="0" bIns="0" rtlCol="0" anchor="t">
            <a:spAutoFit/>
          </a:bodyPr>
          <a:lstStyle/>
          <a:p>
            <a:pPr marL="0" lvl="0" indent="0" algn="l">
              <a:lnSpc>
                <a:spcPts val="3311"/>
              </a:lnSpc>
              <a:spcBef>
                <a:spcPct val="0"/>
              </a:spcBef>
            </a:pPr>
            <a:r>
              <a:rPr lang="en-US" sz="2400" u="none" strike="noStrike">
                <a:solidFill>
                  <a:srgbClr val="000000"/>
                </a:solidFill>
                <a:latin typeface="Lato Light"/>
                <a:ea typeface="Lato Light"/>
                <a:cs typeface="Lato Light"/>
                <a:sym typeface="Lato Light"/>
              </a:rPr>
              <a:t>Comprendere questi modelli aiuta gli allenatori a stabilire dei limiti all'utilizzo dell'intelligenza artificiale.</a:t>
            </a:r>
          </a:p>
        </p:txBody>
      </p:sp>
      <p:grpSp>
        <p:nvGrpSpPr>
          <p:cNvPr id="4" name="Group 4"/>
          <p:cNvGrpSpPr/>
          <p:nvPr/>
        </p:nvGrpSpPr>
        <p:grpSpPr>
          <a:xfrm>
            <a:off x="1036501" y="2482920"/>
            <a:ext cx="7741739" cy="4510554"/>
            <a:chOff x="0" y="0"/>
            <a:chExt cx="10322319" cy="6014072"/>
          </a:xfrm>
        </p:grpSpPr>
        <p:sp>
          <p:nvSpPr>
            <p:cNvPr id="5" name="Freeform 5"/>
            <p:cNvSpPr/>
            <p:nvPr/>
          </p:nvSpPr>
          <p:spPr>
            <a:xfrm>
              <a:off x="0" y="0"/>
              <a:ext cx="10322319" cy="6014174"/>
            </a:xfrm>
            <a:custGeom>
              <a:avLst/>
              <a:gdLst/>
              <a:ahLst/>
              <a:cxnLst/>
              <a:rect l="l" t="t" r="r" b="b"/>
              <a:pathLst>
                <a:path w="10322319" h="6014174">
                  <a:moveTo>
                    <a:pt x="0" y="1002422"/>
                  </a:moveTo>
                  <a:cubicBezTo>
                    <a:pt x="0" y="448725"/>
                    <a:pt x="447296" y="0"/>
                    <a:pt x="999229" y="0"/>
                  </a:cubicBezTo>
                  <a:lnTo>
                    <a:pt x="9323090" y="0"/>
                  </a:lnTo>
                  <a:cubicBezTo>
                    <a:pt x="9874903" y="0"/>
                    <a:pt x="10322319" y="448725"/>
                    <a:pt x="10322319" y="1002422"/>
                  </a:cubicBezTo>
                  <a:lnTo>
                    <a:pt x="10322319" y="5011747"/>
                  </a:lnTo>
                  <a:cubicBezTo>
                    <a:pt x="10322319" y="5565323"/>
                    <a:pt x="9875023" y="6014174"/>
                    <a:pt x="9323090" y="6014174"/>
                  </a:cubicBezTo>
                  <a:lnTo>
                    <a:pt x="999229" y="6014174"/>
                  </a:lnTo>
                  <a:cubicBezTo>
                    <a:pt x="447296" y="6014048"/>
                    <a:pt x="0" y="5565323"/>
                    <a:pt x="0" y="5011747"/>
                  </a:cubicBezTo>
                  <a:close/>
                </a:path>
              </a:pathLst>
            </a:custGeom>
            <a:solidFill>
              <a:srgbClr val="F0C8B9"/>
            </a:solidFill>
          </p:spPr>
          <p:txBody>
            <a:bodyPr/>
            <a:lstStyle/>
            <a:p>
              <a:endParaRPr lang="es-ES"/>
            </a:p>
          </p:txBody>
        </p:sp>
      </p:grpSp>
      <p:grpSp>
        <p:nvGrpSpPr>
          <p:cNvPr id="6" name="Group 6"/>
          <p:cNvGrpSpPr/>
          <p:nvPr/>
        </p:nvGrpSpPr>
        <p:grpSpPr>
          <a:xfrm>
            <a:off x="9144000" y="2440153"/>
            <a:ext cx="8115300" cy="4553321"/>
            <a:chOff x="0" y="0"/>
            <a:chExt cx="10820400" cy="6071095"/>
          </a:xfrm>
        </p:grpSpPr>
        <p:sp>
          <p:nvSpPr>
            <p:cNvPr id="7" name="Freeform 7"/>
            <p:cNvSpPr/>
            <p:nvPr/>
          </p:nvSpPr>
          <p:spPr>
            <a:xfrm>
              <a:off x="0" y="0"/>
              <a:ext cx="10820388" cy="6071059"/>
            </a:xfrm>
            <a:custGeom>
              <a:avLst/>
              <a:gdLst/>
              <a:ahLst/>
              <a:cxnLst/>
              <a:rect l="l" t="t" r="r" b="b"/>
              <a:pathLst>
                <a:path w="10820388" h="6071059">
                  <a:moveTo>
                    <a:pt x="0" y="1011823"/>
                  </a:moveTo>
                  <a:cubicBezTo>
                    <a:pt x="0" y="453039"/>
                    <a:pt x="438973" y="0"/>
                    <a:pt x="980407" y="0"/>
                  </a:cubicBezTo>
                  <a:lnTo>
                    <a:pt x="9839982" y="0"/>
                  </a:lnTo>
                  <a:cubicBezTo>
                    <a:pt x="10381416" y="0"/>
                    <a:pt x="10820388" y="453039"/>
                    <a:pt x="10820388" y="1011823"/>
                  </a:cubicBezTo>
                  <a:lnTo>
                    <a:pt x="10820388" y="5059236"/>
                  </a:lnTo>
                  <a:cubicBezTo>
                    <a:pt x="10820388" y="5618020"/>
                    <a:pt x="10381416" y="6071059"/>
                    <a:pt x="9839982" y="6071059"/>
                  </a:cubicBezTo>
                  <a:lnTo>
                    <a:pt x="980407" y="6071059"/>
                  </a:lnTo>
                  <a:cubicBezTo>
                    <a:pt x="438973" y="6071059"/>
                    <a:pt x="0" y="5618020"/>
                    <a:pt x="0" y="5059236"/>
                  </a:cubicBezTo>
                  <a:close/>
                </a:path>
              </a:pathLst>
            </a:custGeom>
            <a:solidFill>
              <a:srgbClr val="F0C8B9"/>
            </a:solidFill>
          </p:spPr>
          <p:txBody>
            <a:bodyPr/>
            <a:lstStyle/>
            <a:p>
              <a:endParaRPr lang="es-ES"/>
            </a:p>
          </p:txBody>
        </p:sp>
      </p:grpSp>
      <p:sp>
        <p:nvSpPr>
          <p:cNvPr id="8" name="TextBox 8"/>
          <p:cNvSpPr txBox="1"/>
          <p:nvPr/>
        </p:nvSpPr>
        <p:spPr>
          <a:xfrm>
            <a:off x="1644381" y="3043561"/>
            <a:ext cx="6525978" cy="108585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Interazione umana nel ciclo (HITL)</a:t>
            </a: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L'intelligenza artificiale non è in grado di completare un compito senza l'intervento umano.</a:t>
            </a:r>
          </a:p>
        </p:txBody>
      </p:sp>
      <p:sp>
        <p:nvSpPr>
          <p:cNvPr id="9" name="TextBox 9"/>
          <p:cNvSpPr txBox="1"/>
          <p:nvPr/>
        </p:nvSpPr>
        <p:spPr>
          <a:xfrm>
            <a:off x="1512027" y="4434211"/>
            <a:ext cx="6658333" cy="180975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Esempio: </a:t>
            </a: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L'IA crea un rapporto di feedback per uno studente, ma il formatore deve leggerlo, modificarlo e cliccare su "Invia" affinché venga recapitato allo studente.</a:t>
            </a:r>
          </a:p>
        </p:txBody>
      </p:sp>
      <p:sp>
        <p:nvSpPr>
          <p:cNvPr id="10" name="TextBox 10"/>
          <p:cNvSpPr txBox="1"/>
          <p:nvPr/>
        </p:nvSpPr>
        <p:spPr>
          <a:xfrm>
            <a:off x="9601528" y="2986411"/>
            <a:ext cx="7252050" cy="144780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Uomo in loop (HOTL)</a:t>
            </a: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L'intelligenza artificiale opera in modo indipendente, ma l'essere umano monitora il sistema e può "tirare il freno di emergenza" in caso di guasto.</a:t>
            </a:r>
          </a:p>
        </p:txBody>
      </p:sp>
      <p:sp>
        <p:nvSpPr>
          <p:cNvPr id="11" name="TextBox 11"/>
          <p:cNvSpPr txBox="1"/>
          <p:nvPr/>
        </p:nvSpPr>
        <p:spPr>
          <a:xfrm>
            <a:off x="9601528" y="4716813"/>
            <a:ext cx="7255582" cy="217170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Esempio: </a:t>
            </a: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Un sistema di sorveglianza basato sull'intelligenza artificiale monitora un esame online per individuare eventuali tentativi di imbroglio, ma solo un docente umano può prendere la decisione finale di squalificare uno studente.</a:t>
            </a:r>
          </a:p>
        </p:txBody>
      </p:sp>
      <p:sp>
        <p:nvSpPr>
          <p:cNvPr id="12" name="TextBox 12"/>
          <p:cNvSpPr txBox="1"/>
          <p:nvPr/>
        </p:nvSpPr>
        <p:spPr>
          <a:xfrm>
            <a:off x="1036501" y="7231599"/>
            <a:ext cx="14432280" cy="411861"/>
          </a:xfrm>
          <a:prstGeom prst="rect">
            <a:avLst/>
          </a:prstGeom>
        </p:spPr>
        <p:txBody>
          <a:bodyPr lIns="0" tIns="0" rIns="0" bIns="0" rtlCol="0" anchor="t">
            <a:spAutoFit/>
          </a:bodyPr>
          <a:lstStyle/>
          <a:p>
            <a:pPr marL="0" lvl="0" indent="0" algn="l">
              <a:lnSpc>
                <a:spcPts val="3311"/>
              </a:lnSpc>
              <a:spcBef>
                <a:spcPct val="0"/>
              </a:spcBef>
            </a:pPr>
            <a:r>
              <a:rPr lang="en-US" sz="2400" b="1" u="none" strike="noStrike">
                <a:solidFill>
                  <a:srgbClr val="000000"/>
                </a:solidFill>
                <a:latin typeface="Lato Bold"/>
                <a:ea typeface="Lato Bold"/>
                <a:cs typeface="Lato Bold"/>
                <a:sym typeface="Lato Bold"/>
              </a:rPr>
              <a:t>Perché l'HITL è importante?</a:t>
            </a:r>
          </a:p>
        </p:txBody>
      </p:sp>
      <p:sp>
        <p:nvSpPr>
          <p:cNvPr id="13" name="TextBox 13"/>
          <p:cNvSpPr txBox="1"/>
          <p:nvPr/>
        </p:nvSpPr>
        <p:spPr>
          <a:xfrm>
            <a:off x="1036501" y="7738710"/>
            <a:ext cx="16232038" cy="1669161"/>
          </a:xfrm>
          <a:prstGeom prst="rect">
            <a:avLst/>
          </a:prstGeom>
        </p:spPr>
        <p:txBody>
          <a:bodyPr lIns="0" tIns="0" rIns="0" bIns="0" rtlCol="0" anchor="t">
            <a:spAutoFit/>
          </a:bodyPr>
          <a:lstStyle/>
          <a:p>
            <a:pPr marL="0" lvl="0" indent="0" algn="l">
              <a:lnSpc>
                <a:spcPts val="3311"/>
              </a:lnSpc>
              <a:spcBef>
                <a:spcPct val="0"/>
              </a:spcBef>
            </a:pPr>
            <a:r>
              <a:rPr lang="en-US" sz="2400" u="none" strike="noStrike">
                <a:solidFill>
                  <a:srgbClr val="000000"/>
                </a:solidFill>
                <a:latin typeface="Lato Light"/>
                <a:ea typeface="Lato Light"/>
                <a:cs typeface="Lato Light"/>
                <a:sym typeface="Lato Light"/>
              </a:rPr>
              <a:t>L'intelligenza artificiale non è infallibile. L'intervento umano contribuisce a eliminare le "allucinazioni" (invenzioni) e i pregiudizi presenti nei dati, garantendo che le decisioni automatizzate siano etiche e conformi agli standard.</a:t>
            </a:r>
          </a:p>
          <a:p>
            <a:pPr marL="0" lvl="0" indent="0" algn="l">
              <a:lnSpc>
                <a:spcPts val="3311"/>
              </a:lnSpc>
              <a:spcBef>
                <a:spcPct val="0"/>
              </a:spcBef>
            </a:pPr>
            <a:r>
              <a:rPr lang="en-US" sz="2400" u="none" strike="noStrike">
                <a:solidFill>
                  <a:srgbClr val="000000"/>
                </a:solidFill>
                <a:latin typeface="Lato Light"/>
                <a:ea typeface="Lato Light"/>
                <a:cs typeface="Lato Light"/>
                <a:sym typeface="Lato Light"/>
              </a:rPr>
              <a:t>HITL non è uno scontro tra esseri umani e IA, ma una collaborazione in cui l'IA gestisce la scala e la velocità, mentre gli esseri umani si occupano della qualità e del contesto.</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grpSp>
        <p:nvGrpSpPr>
          <p:cNvPr id="4" name="Group 4"/>
          <p:cNvGrpSpPr/>
          <p:nvPr/>
        </p:nvGrpSpPr>
        <p:grpSpPr>
          <a:xfrm>
            <a:off x="1028700" y="2464946"/>
            <a:ext cx="5737403" cy="672685"/>
            <a:chOff x="0" y="0"/>
            <a:chExt cx="7649870" cy="896914"/>
          </a:xfrm>
        </p:grpSpPr>
        <p:sp>
          <p:nvSpPr>
            <p:cNvPr id="5" name="Freeform 5"/>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6" name="TextBox 6"/>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Scenario:</a:t>
              </a:r>
            </a:p>
          </p:txBody>
        </p:sp>
      </p:grpSp>
      <p:grpSp>
        <p:nvGrpSpPr>
          <p:cNvPr id="7" name="Group 7"/>
          <p:cNvGrpSpPr/>
          <p:nvPr/>
        </p:nvGrpSpPr>
        <p:grpSpPr>
          <a:xfrm>
            <a:off x="1027269" y="5053664"/>
            <a:ext cx="5737403" cy="672685"/>
            <a:chOff x="0" y="0"/>
            <a:chExt cx="7649870" cy="896914"/>
          </a:xfrm>
        </p:grpSpPr>
        <p:sp>
          <p:nvSpPr>
            <p:cNvPr id="8" name="Freeform 8"/>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9" name="TextBox 9"/>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Il tuo compito:</a:t>
              </a:r>
            </a:p>
          </p:txBody>
        </p:sp>
      </p:grpSp>
      <p:grpSp>
        <p:nvGrpSpPr>
          <p:cNvPr id="10" name="Group 10"/>
          <p:cNvGrpSpPr/>
          <p:nvPr/>
        </p:nvGrpSpPr>
        <p:grpSpPr>
          <a:xfrm>
            <a:off x="8918686" y="2464946"/>
            <a:ext cx="6506680" cy="672685"/>
            <a:chOff x="0" y="0"/>
            <a:chExt cx="8675573" cy="896914"/>
          </a:xfrm>
        </p:grpSpPr>
        <p:sp>
          <p:nvSpPr>
            <p:cNvPr id="11" name="Freeform 11"/>
            <p:cNvSpPr/>
            <p:nvPr/>
          </p:nvSpPr>
          <p:spPr>
            <a:xfrm>
              <a:off x="0" y="0"/>
              <a:ext cx="8675573" cy="896916"/>
            </a:xfrm>
            <a:custGeom>
              <a:avLst/>
              <a:gdLst/>
              <a:ahLst/>
              <a:cxnLst/>
              <a:rect l="l" t="t" r="r" b="b"/>
              <a:pathLst>
                <a:path w="8675573" h="896916">
                  <a:moveTo>
                    <a:pt x="0" y="0"/>
                  </a:moveTo>
                  <a:lnTo>
                    <a:pt x="8675573" y="0"/>
                  </a:lnTo>
                  <a:lnTo>
                    <a:pt x="8675573" y="896916"/>
                  </a:lnTo>
                  <a:lnTo>
                    <a:pt x="0" y="896916"/>
                  </a:lnTo>
                  <a:close/>
                </a:path>
              </a:pathLst>
            </a:custGeom>
            <a:blipFill>
              <a:blip r:embed="rId5">
                <a:alphaModFix amt="0"/>
              </a:blip>
              <a:stretch>
                <a:fillRect t="-138472" b="-138472"/>
              </a:stretch>
            </a:blipFill>
          </p:spPr>
          <p:txBody>
            <a:bodyPr/>
            <a:lstStyle/>
            <a:p>
              <a:endParaRPr lang="es-ES"/>
            </a:p>
          </p:txBody>
        </p:sp>
        <p:sp>
          <p:nvSpPr>
            <p:cNvPr id="12" name="TextBox 12"/>
            <p:cNvSpPr txBox="1"/>
            <p:nvPr/>
          </p:nvSpPr>
          <p:spPr>
            <a:xfrm>
              <a:off x="0" y="0"/>
              <a:ext cx="8675573"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Passo 1 </a:t>
              </a:r>
            </a:p>
          </p:txBody>
        </p:sp>
      </p:grpSp>
      <p:grpSp>
        <p:nvGrpSpPr>
          <p:cNvPr id="13" name="Group 13"/>
          <p:cNvGrpSpPr/>
          <p:nvPr/>
        </p:nvGrpSpPr>
        <p:grpSpPr>
          <a:xfrm>
            <a:off x="8918686" y="4030466"/>
            <a:ext cx="6785858" cy="672685"/>
            <a:chOff x="0" y="0"/>
            <a:chExt cx="9047810" cy="896914"/>
          </a:xfrm>
        </p:grpSpPr>
        <p:sp>
          <p:nvSpPr>
            <p:cNvPr id="14" name="Freeform 14"/>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15" name="TextBox 15"/>
            <p:cNvSpPr txBox="1"/>
            <p:nvPr/>
          </p:nvSpPr>
          <p:spPr>
            <a:xfrm>
              <a:off x="0" y="0"/>
              <a:ext cx="904781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Passo 2</a:t>
              </a:r>
            </a:p>
          </p:txBody>
        </p:sp>
      </p:grpSp>
      <p:grpSp>
        <p:nvGrpSpPr>
          <p:cNvPr id="16" name="Group 16"/>
          <p:cNvGrpSpPr/>
          <p:nvPr/>
        </p:nvGrpSpPr>
        <p:grpSpPr>
          <a:xfrm>
            <a:off x="8918686" y="6058044"/>
            <a:ext cx="6785858" cy="672685"/>
            <a:chOff x="0" y="0"/>
            <a:chExt cx="9047810" cy="896914"/>
          </a:xfrm>
        </p:grpSpPr>
        <p:sp>
          <p:nvSpPr>
            <p:cNvPr id="17" name="Freeform 17"/>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18" name="TextBox 18"/>
            <p:cNvSpPr txBox="1"/>
            <p:nvPr/>
          </p:nvSpPr>
          <p:spPr>
            <a:xfrm>
              <a:off x="0" y="0"/>
              <a:ext cx="904781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Passo 3</a:t>
              </a:r>
            </a:p>
          </p:txBody>
        </p:sp>
      </p:grpSp>
      <p:sp>
        <p:nvSpPr>
          <p:cNvPr id="19" name="AutoShape 19"/>
          <p:cNvSpPr/>
          <p:nvPr/>
        </p:nvSpPr>
        <p:spPr>
          <a:xfrm flipH="1">
            <a:off x="8448959" y="2257303"/>
            <a:ext cx="0" cy="7652257"/>
          </a:xfrm>
          <a:prstGeom prst="line">
            <a:avLst/>
          </a:prstGeom>
          <a:ln w="28575" cap="rnd">
            <a:solidFill>
              <a:srgbClr val="FE635B"/>
            </a:solidFill>
            <a:prstDash val="solid"/>
            <a:headEnd type="none" w="sm" len="sm"/>
            <a:tailEnd type="none" w="sm" len="sm"/>
          </a:ln>
        </p:spPr>
        <p:txBody>
          <a:bodyPr/>
          <a:lstStyle/>
          <a:p>
            <a:endParaRPr lang="es-ES"/>
          </a:p>
        </p:txBody>
      </p:sp>
      <p:sp>
        <p:nvSpPr>
          <p:cNvPr id="20" name="Freeform 20"/>
          <p:cNvSpPr/>
          <p:nvPr/>
        </p:nvSpPr>
        <p:spPr>
          <a:xfrm>
            <a:off x="2822366" y="6688375"/>
            <a:ext cx="2959756" cy="2959756"/>
          </a:xfrm>
          <a:custGeom>
            <a:avLst/>
            <a:gdLst/>
            <a:ahLst/>
            <a:cxnLst/>
            <a:rect l="l" t="t" r="r" b="b"/>
            <a:pathLst>
              <a:path w="2959756" h="2959756">
                <a:moveTo>
                  <a:pt x="0" y="0"/>
                </a:moveTo>
                <a:lnTo>
                  <a:pt x="2959755" y="0"/>
                </a:lnTo>
                <a:lnTo>
                  <a:pt x="2959755" y="2959755"/>
                </a:lnTo>
                <a:lnTo>
                  <a:pt x="0" y="2959755"/>
                </a:lnTo>
                <a:lnTo>
                  <a:pt x="0" y="0"/>
                </a:lnTo>
                <a:close/>
              </a:path>
            </a:pathLst>
          </a:custGeom>
          <a:blipFill>
            <a:blip r:embed="rId6"/>
            <a:stretch>
              <a:fillRect/>
            </a:stretch>
          </a:blipFill>
        </p:spPr>
        <p:txBody>
          <a:bodyPr/>
          <a:lstStyle/>
          <a:p>
            <a:endParaRPr lang="es-ES"/>
          </a:p>
        </p:txBody>
      </p:sp>
      <p:sp>
        <p:nvSpPr>
          <p:cNvPr id="21" name="TextBox 21"/>
          <p:cNvSpPr txBox="1"/>
          <p:nvPr/>
        </p:nvSpPr>
        <p:spPr>
          <a:xfrm>
            <a:off x="1028700" y="1085850"/>
            <a:ext cx="950684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ATTIVITÀ PRATICA: IL PIANO DI APPRENDIMENTO </a:t>
            </a:r>
          </a:p>
        </p:txBody>
      </p:sp>
      <p:sp>
        <p:nvSpPr>
          <p:cNvPr id="22" name="TextBox 22"/>
          <p:cNvSpPr txBox="1"/>
          <p:nvPr/>
        </p:nvSpPr>
        <p:spPr>
          <a:xfrm>
            <a:off x="1027269" y="3255351"/>
            <a:ext cx="7421690" cy="14478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Un'intelligenza artificiale ha generato un "Percorso di apprendimento personalizzato" per uno studente, suggerendogli di saltare il modulo "Sicurezza di base" poiché ha superato un test precedente.</a:t>
            </a:r>
          </a:p>
        </p:txBody>
      </p:sp>
      <p:sp>
        <p:nvSpPr>
          <p:cNvPr id="23" name="TextBox 23"/>
          <p:cNvSpPr txBox="1"/>
          <p:nvPr/>
        </p:nvSpPr>
        <p:spPr>
          <a:xfrm>
            <a:off x="1027269" y="5840650"/>
            <a:ext cx="7421690"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Applicare il modello HITL.</a:t>
            </a:r>
          </a:p>
        </p:txBody>
      </p:sp>
      <p:sp>
        <p:nvSpPr>
          <p:cNvPr id="24" name="TextBox 24"/>
          <p:cNvSpPr txBox="1"/>
          <p:nvPr/>
        </p:nvSpPr>
        <p:spPr>
          <a:xfrm>
            <a:off x="8918686" y="3255351"/>
            <a:ext cx="8440941"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Controlla i suggerimenti dell'IA.</a:t>
            </a:r>
          </a:p>
        </p:txBody>
      </p:sp>
      <p:sp>
        <p:nvSpPr>
          <p:cNvPr id="25" name="TextBox 25"/>
          <p:cNvSpPr txBox="1"/>
          <p:nvPr/>
        </p:nvSpPr>
        <p:spPr>
          <a:xfrm>
            <a:off x="8918686" y="4924569"/>
            <a:ext cx="9036596"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Consideriamo il fattore umano: lo studente si sente sicuro di omettere quella parte? Ha indovinato le risposte?</a:t>
            </a:r>
          </a:p>
        </p:txBody>
      </p:sp>
      <p:sp>
        <p:nvSpPr>
          <p:cNvPr id="26" name="TextBox 26"/>
          <p:cNvSpPr txBox="1"/>
          <p:nvPr/>
        </p:nvSpPr>
        <p:spPr>
          <a:xfrm>
            <a:off x="8918686" y="6949804"/>
            <a:ext cx="8340614" cy="10858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Scrivi una breve frase per lo studente spiegando perché accetti o rifiuti il ​​suggerimento "salta" dell'IA, basandoti sulla tua osservazione della sua prestazione nel workshop.</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445691"/>
            <a:ext cx="6055121" cy="5453634"/>
          </a:xfrm>
          <a:prstGeom prst="rect">
            <a:avLst/>
          </a:prstGeom>
        </p:spPr>
        <p:txBody>
          <a:bodyPr lIns="0" tIns="0" rIns="0" bIns="0" rtlCol="0" anchor="t">
            <a:spAutoFit/>
          </a:bodyPr>
          <a:lstStyle/>
          <a:p>
            <a:pPr marL="0" lvl="0" indent="0" algn="l">
              <a:lnSpc>
                <a:spcPts val="7128"/>
              </a:lnSpc>
              <a:spcBef>
                <a:spcPct val="0"/>
              </a:spcBef>
            </a:pPr>
            <a:r>
              <a:rPr lang="en-US" sz="6600" u="none" strike="noStrike">
                <a:solidFill>
                  <a:srgbClr val="000000"/>
                </a:solidFill>
                <a:latin typeface="Oswald"/>
                <a:ea typeface="Oswald"/>
                <a:cs typeface="Oswald"/>
                <a:sym typeface="Oswald"/>
              </a:rPr>
              <a:t>UNITÀ 4: </a:t>
            </a:r>
          </a:p>
          <a:p>
            <a:pPr marL="0" lvl="0" indent="0" algn="l">
              <a:lnSpc>
                <a:spcPts val="7128"/>
              </a:lnSpc>
              <a:spcBef>
                <a:spcPct val="0"/>
              </a:spcBef>
            </a:pPr>
            <a:r>
              <a:rPr lang="en-US" sz="6600" u="none" strike="noStrike">
                <a:solidFill>
                  <a:srgbClr val="000000"/>
                </a:solidFill>
                <a:latin typeface="Oswald"/>
                <a:ea typeface="Oswald"/>
                <a:cs typeface="Oswald"/>
                <a:sym typeface="Oswald"/>
              </a:rPr>
              <a:t>CONTENUTI SULLA GOVERNANCE ETICA E SUI PROTOCOLLI DI PRASSI</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199353"/>
            <a:ext cx="16924982" cy="723470"/>
            <a:chOff x="0" y="0"/>
            <a:chExt cx="22566643" cy="964626"/>
          </a:xfrm>
        </p:grpSpPr>
        <p:sp>
          <p:nvSpPr>
            <p:cNvPr id="3" name="Freeform 3"/>
            <p:cNvSpPr/>
            <p:nvPr/>
          </p:nvSpPr>
          <p:spPr>
            <a:xfrm>
              <a:off x="0" y="0"/>
              <a:ext cx="22566640" cy="964623"/>
            </a:xfrm>
            <a:custGeom>
              <a:avLst/>
              <a:gdLst/>
              <a:ahLst/>
              <a:cxnLst/>
              <a:rect l="l" t="t" r="r" b="b"/>
              <a:pathLst>
                <a:path w="22566640" h="964623">
                  <a:moveTo>
                    <a:pt x="0" y="0"/>
                  </a:moveTo>
                  <a:lnTo>
                    <a:pt x="22566640" y="0"/>
                  </a:lnTo>
                  <a:lnTo>
                    <a:pt x="22566640" y="964623"/>
                  </a:lnTo>
                  <a:lnTo>
                    <a:pt x="0" y="964623"/>
                  </a:lnTo>
                  <a:close/>
                </a:path>
              </a:pathLst>
            </a:custGeom>
            <a:blipFill>
              <a:blip r:embed="rId4">
                <a:alphaModFix amt="0"/>
              </a:blip>
              <a:stretch>
                <a:fillRect t="-405837" b="-405838"/>
              </a:stretch>
            </a:blipFill>
          </p:spPr>
          <p:txBody>
            <a:bodyPr/>
            <a:lstStyle/>
            <a:p>
              <a:endParaRPr lang="es-ES"/>
            </a:p>
          </p:txBody>
        </p:sp>
        <p:sp>
          <p:nvSpPr>
            <p:cNvPr id="4" name="TextBox 4"/>
            <p:cNvSpPr txBox="1"/>
            <p:nvPr/>
          </p:nvSpPr>
          <p:spPr>
            <a:xfrm>
              <a:off x="0" y="0"/>
              <a:ext cx="22566643" cy="964626"/>
            </a:xfrm>
            <a:prstGeom prst="rect">
              <a:avLst/>
            </a:prstGeom>
          </p:spPr>
          <p:txBody>
            <a:bodyPr lIns="0" tIns="0" rIns="0" bIns="0" rtlCol="0" anchor="ctr"/>
            <a:lstStyle/>
            <a:p>
              <a:pPr marL="0" lvl="0" indent="0" algn="l">
                <a:lnSpc>
                  <a:spcPts val="2879"/>
                </a:lnSpc>
                <a:spcBef>
                  <a:spcPct val="0"/>
                </a:spcBef>
              </a:pPr>
              <a:r>
                <a:rPr lang="en-US" sz="2400" i="1" u="none" strike="noStrike">
                  <a:solidFill>
                    <a:srgbClr val="000000"/>
                  </a:solidFill>
                  <a:latin typeface="Lato Light Italics"/>
                  <a:ea typeface="Lato Light Italics"/>
                  <a:cs typeface="Lato Light Italics"/>
                  <a:sym typeface="Lato Light Italics"/>
                </a:rPr>
                <a:t>Tema: Strumenti pratici per la trasparenza e i diritti degli studenti.</a:t>
              </a:r>
            </a:p>
          </p:txBody>
        </p:sp>
      </p:grpSp>
      <p:sp>
        <p:nvSpPr>
          <p:cNvPr id="5" name="TextBox 5"/>
          <p:cNvSpPr txBox="1"/>
          <p:nvPr/>
        </p:nvSpPr>
        <p:spPr>
          <a:xfrm>
            <a:off x="1028700" y="3097111"/>
            <a:ext cx="16230600"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Prima di presentare qualsiasi strumento di intelligenza artificiale ai vostri studenti, ponete loro queste cinque "domande chiave":</a:t>
            </a:r>
          </a:p>
        </p:txBody>
      </p:sp>
      <p:grpSp>
        <p:nvGrpSpPr>
          <p:cNvPr id="6" name="Group 6"/>
          <p:cNvGrpSpPr/>
          <p:nvPr/>
        </p:nvGrpSpPr>
        <p:grpSpPr>
          <a:xfrm>
            <a:off x="1024004" y="1226149"/>
            <a:ext cx="17154611" cy="1012622"/>
            <a:chOff x="0" y="0"/>
            <a:chExt cx="22872814" cy="1350162"/>
          </a:xfrm>
        </p:grpSpPr>
        <p:sp>
          <p:nvSpPr>
            <p:cNvPr id="7" name="Freeform 7"/>
            <p:cNvSpPr/>
            <p:nvPr/>
          </p:nvSpPr>
          <p:spPr>
            <a:xfrm>
              <a:off x="0" y="0"/>
              <a:ext cx="22872819" cy="1350159"/>
            </a:xfrm>
            <a:custGeom>
              <a:avLst/>
              <a:gdLst/>
              <a:ahLst/>
              <a:cxnLst/>
              <a:rect l="l" t="t" r="r" b="b"/>
              <a:pathLst>
                <a:path w="22872819" h="1350159">
                  <a:moveTo>
                    <a:pt x="0" y="0"/>
                  </a:moveTo>
                  <a:lnTo>
                    <a:pt x="22872819" y="0"/>
                  </a:lnTo>
                  <a:lnTo>
                    <a:pt x="22872819" y="1350159"/>
                  </a:lnTo>
                  <a:lnTo>
                    <a:pt x="0" y="1350159"/>
                  </a:lnTo>
                  <a:close/>
                </a:path>
              </a:pathLst>
            </a:custGeom>
            <a:blipFill>
              <a:blip r:embed="rId4">
                <a:alphaModFix amt="0"/>
              </a:blip>
              <a:stretch>
                <a:fillRect t="-286391" b="-273794"/>
              </a:stretch>
            </a:blipFill>
          </p:spPr>
          <p:txBody>
            <a:bodyPr/>
            <a:lstStyle/>
            <a:p>
              <a:endParaRPr lang="es-ES"/>
            </a:p>
          </p:txBody>
        </p:sp>
        <p:sp>
          <p:nvSpPr>
            <p:cNvPr id="8" name="TextBox 8"/>
            <p:cNvSpPr txBox="1"/>
            <p:nvPr/>
          </p:nvSpPr>
          <p:spPr>
            <a:xfrm>
              <a:off x="0" y="9525"/>
              <a:ext cx="22872814"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GOVERNANCE ETICA: PROTOCOLLI E LISTA DI CONTROLLO PER L'IMPLEMENTAZIONE</a:t>
              </a:r>
            </a:p>
          </p:txBody>
        </p:sp>
      </p:grpSp>
      <p:grpSp>
        <p:nvGrpSpPr>
          <p:cNvPr id="9" name="Group 9"/>
          <p:cNvGrpSpPr/>
          <p:nvPr/>
        </p:nvGrpSpPr>
        <p:grpSpPr>
          <a:xfrm>
            <a:off x="426134" y="5372269"/>
            <a:ext cx="3471243" cy="672685"/>
            <a:chOff x="0" y="0"/>
            <a:chExt cx="4628324" cy="896914"/>
          </a:xfrm>
        </p:grpSpPr>
        <p:sp>
          <p:nvSpPr>
            <p:cNvPr id="10" name="Freeform 10"/>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11" name="TextBox 11"/>
            <p:cNvSpPr txBox="1"/>
            <p:nvPr/>
          </p:nvSpPr>
          <p:spPr>
            <a:xfrm>
              <a:off x="0" y="0"/>
              <a:ext cx="4628324" cy="896914"/>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Spiegabilità</a:t>
              </a:r>
            </a:p>
          </p:txBody>
        </p:sp>
      </p:grpSp>
      <p:sp>
        <p:nvSpPr>
          <p:cNvPr id="12" name="TextBox 12"/>
          <p:cNvSpPr txBox="1"/>
          <p:nvPr/>
        </p:nvSpPr>
        <p:spPr>
          <a:xfrm>
            <a:off x="967964" y="6448508"/>
            <a:ext cx="2606173" cy="180975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Posso spiegare a uno studente perché lo strumento ha dato questo risultato?</a:t>
            </a:r>
          </a:p>
        </p:txBody>
      </p:sp>
      <p:grpSp>
        <p:nvGrpSpPr>
          <p:cNvPr id="13" name="Group 13"/>
          <p:cNvGrpSpPr/>
          <p:nvPr/>
        </p:nvGrpSpPr>
        <p:grpSpPr>
          <a:xfrm>
            <a:off x="1619136" y="4389294"/>
            <a:ext cx="1085240" cy="1010098"/>
            <a:chOff x="0" y="0"/>
            <a:chExt cx="1446987" cy="1346797"/>
          </a:xfrm>
        </p:grpSpPr>
        <p:sp>
          <p:nvSpPr>
            <p:cNvPr id="14" name="Freeform 14"/>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15" name="Group 15"/>
          <p:cNvGrpSpPr/>
          <p:nvPr/>
        </p:nvGrpSpPr>
        <p:grpSpPr>
          <a:xfrm>
            <a:off x="1956768" y="4462403"/>
            <a:ext cx="409975" cy="863879"/>
            <a:chOff x="0" y="0"/>
            <a:chExt cx="546633" cy="1151839"/>
          </a:xfrm>
        </p:grpSpPr>
        <p:sp>
          <p:nvSpPr>
            <p:cNvPr id="16" name="Freeform 16"/>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17" name="TextBox 17"/>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grpSp>
        <p:nvGrpSpPr>
          <p:cNvPr id="18" name="Group 18"/>
          <p:cNvGrpSpPr/>
          <p:nvPr/>
        </p:nvGrpSpPr>
        <p:grpSpPr>
          <a:xfrm>
            <a:off x="3897378" y="5402197"/>
            <a:ext cx="3471243" cy="672685"/>
            <a:chOff x="0" y="0"/>
            <a:chExt cx="4628324" cy="896914"/>
          </a:xfrm>
        </p:grpSpPr>
        <p:sp>
          <p:nvSpPr>
            <p:cNvPr id="19" name="Freeform 19"/>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20" name="TextBox 20"/>
            <p:cNvSpPr txBox="1"/>
            <p:nvPr/>
          </p:nvSpPr>
          <p:spPr>
            <a:xfrm>
              <a:off x="0" y="0"/>
              <a:ext cx="4628324" cy="896914"/>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Fonte dei dati</a:t>
              </a:r>
            </a:p>
          </p:txBody>
        </p:sp>
      </p:grpSp>
      <p:sp>
        <p:nvSpPr>
          <p:cNvPr id="21" name="TextBox 21"/>
          <p:cNvSpPr txBox="1"/>
          <p:nvPr/>
        </p:nvSpPr>
        <p:spPr>
          <a:xfrm>
            <a:off x="4318887" y="6465407"/>
            <a:ext cx="2606173" cy="180975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Questo strumento è stato testato su un gruppo eterogeneo di persone?</a:t>
            </a:r>
          </a:p>
        </p:txBody>
      </p:sp>
      <p:grpSp>
        <p:nvGrpSpPr>
          <p:cNvPr id="22" name="Group 22"/>
          <p:cNvGrpSpPr/>
          <p:nvPr/>
        </p:nvGrpSpPr>
        <p:grpSpPr>
          <a:xfrm>
            <a:off x="7272933" y="5372269"/>
            <a:ext cx="3471243" cy="672685"/>
            <a:chOff x="0" y="0"/>
            <a:chExt cx="4628324" cy="896914"/>
          </a:xfrm>
        </p:grpSpPr>
        <p:sp>
          <p:nvSpPr>
            <p:cNvPr id="23" name="Freeform 23"/>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24" name="TextBox 24"/>
            <p:cNvSpPr txBox="1"/>
            <p:nvPr/>
          </p:nvSpPr>
          <p:spPr>
            <a:xfrm>
              <a:off x="0" y="0"/>
              <a:ext cx="4628324" cy="896914"/>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Agenzia umana</a:t>
              </a:r>
            </a:p>
          </p:txBody>
        </p:sp>
      </p:grpSp>
      <p:grpSp>
        <p:nvGrpSpPr>
          <p:cNvPr id="25" name="Group 25"/>
          <p:cNvGrpSpPr/>
          <p:nvPr/>
        </p:nvGrpSpPr>
        <p:grpSpPr>
          <a:xfrm>
            <a:off x="10833654" y="5372269"/>
            <a:ext cx="3471243" cy="672685"/>
            <a:chOff x="0" y="0"/>
            <a:chExt cx="4628324" cy="896914"/>
          </a:xfrm>
        </p:grpSpPr>
        <p:sp>
          <p:nvSpPr>
            <p:cNvPr id="26" name="Freeform 26"/>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27" name="TextBox 27"/>
            <p:cNvSpPr txBox="1"/>
            <p:nvPr/>
          </p:nvSpPr>
          <p:spPr>
            <a:xfrm>
              <a:off x="0" y="0"/>
              <a:ext cx="4628324" cy="896914"/>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Verifica dei pregiudizi</a:t>
              </a:r>
            </a:p>
          </p:txBody>
        </p:sp>
      </p:grpSp>
      <p:grpSp>
        <p:nvGrpSpPr>
          <p:cNvPr id="28" name="Group 28"/>
          <p:cNvGrpSpPr/>
          <p:nvPr/>
        </p:nvGrpSpPr>
        <p:grpSpPr>
          <a:xfrm>
            <a:off x="14390622" y="5462605"/>
            <a:ext cx="3471243" cy="551868"/>
            <a:chOff x="0" y="0"/>
            <a:chExt cx="4628324" cy="735824"/>
          </a:xfrm>
        </p:grpSpPr>
        <p:sp>
          <p:nvSpPr>
            <p:cNvPr id="29" name="Freeform 29"/>
            <p:cNvSpPr/>
            <p:nvPr/>
          </p:nvSpPr>
          <p:spPr>
            <a:xfrm>
              <a:off x="0" y="0"/>
              <a:ext cx="4628328" cy="735823"/>
            </a:xfrm>
            <a:custGeom>
              <a:avLst/>
              <a:gdLst/>
              <a:ahLst/>
              <a:cxnLst/>
              <a:rect l="l" t="t" r="r" b="b"/>
              <a:pathLst>
                <a:path w="4628328" h="735823">
                  <a:moveTo>
                    <a:pt x="0" y="0"/>
                  </a:moveTo>
                  <a:lnTo>
                    <a:pt x="4628328" y="0"/>
                  </a:lnTo>
                  <a:lnTo>
                    <a:pt x="4628328" y="735823"/>
                  </a:lnTo>
                  <a:lnTo>
                    <a:pt x="0" y="735823"/>
                  </a:lnTo>
                  <a:close/>
                </a:path>
              </a:pathLst>
            </a:custGeom>
            <a:blipFill>
              <a:blip r:embed="rId4">
                <a:alphaModFix amt="0"/>
              </a:blip>
              <a:stretch>
                <a:fillRect t="-72560" b="-72561"/>
              </a:stretch>
            </a:blipFill>
          </p:spPr>
          <p:txBody>
            <a:bodyPr/>
            <a:lstStyle/>
            <a:p>
              <a:endParaRPr lang="es-ES"/>
            </a:p>
          </p:txBody>
        </p:sp>
        <p:sp>
          <p:nvSpPr>
            <p:cNvPr id="30" name="TextBox 30"/>
            <p:cNvSpPr txBox="1"/>
            <p:nvPr/>
          </p:nvSpPr>
          <p:spPr>
            <a:xfrm>
              <a:off x="0" y="0"/>
              <a:ext cx="4628324" cy="735824"/>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Privacy dei dati</a:t>
              </a:r>
            </a:p>
          </p:txBody>
        </p:sp>
      </p:grpSp>
      <p:grpSp>
        <p:nvGrpSpPr>
          <p:cNvPr id="31" name="Group 31"/>
          <p:cNvGrpSpPr/>
          <p:nvPr/>
        </p:nvGrpSpPr>
        <p:grpSpPr>
          <a:xfrm>
            <a:off x="5090379" y="4362171"/>
            <a:ext cx="1085240" cy="1010098"/>
            <a:chOff x="0" y="0"/>
            <a:chExt cx="1446987" cy="1346797"/>
          </a:xfrm>
        </p:grpSpPr>
        <p:sp>
          <p:nvSpPr>
            <p:cNvPr id="32" name="Freeform 32"/>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3" name="Group 33"/>
          <p:cNvGrpSpPr/>
          <p:nvPr/>
        </p:nvGrpSpPr>
        <p:grpSpPr>
          <a:xfrm>
            <a:off x="8556869" y="4354551"/>
            <a:ext cx="1085240" cy="1010098"/>
            <a:chOff x="0" y="0"/>
            <a:chExt cx="1446987" cy="1346797"/>
          </a:xfrm>
        </p:grpSpPr>
        <p:sp>
          <p:nvSpPr>
            <p:cNvPr id="34" name="Freeform 34"/>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5" name="Group 35"/>
          <p:cNvGrpSpPr/>
          <p:nvPr/>
        </p:nvGrpSpPr>
        <p:grpSpPr>
          <a:xfrm>
            <a:off x="12026656" y="4427661"/>
            <a:ext cx="1085240" cy="1010098"/>
            <a:chOff x="0" y="0"/>
            <a:chExt cx="1446987" cy="1346797"/>
          </a:xfrm>
        </p:grpSpPr>
        <p:sp>
          <p:nvSpPr>
            <p:cNvPr id="36" name="Freeform 36"/>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7" name="Group 37"/>
          <p:cNvGrpSpPr/>
          <p:nvPr/>
        </p:nvGrpSpPr>
        <p:grpSpPr>
          <a:xfrm>
            <a:off x="15497899" y="4417983"/>
            <a:ext cx="1085240" cy="1010098"/>
            <a:chOff x="0" y="0"/>
            <a:chExt cx="1446987" cy="1346797"/>
          </a:xfrm>
        </p:grpSpPr>
        <p:sp>
          <p:nvSpPr>
            <p:cNvPr id="38" name="Freeform 38"/>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9" name="Group 39"/>
          <p:cNvGrpSpPr/>
          <p:nvPr/>
        </p:nvGrpSpPr>
        <p:grpSpPr>
          <a:xfrm>
            <a:off x="5416987" y="4435281"/>
            <a:ext cx="409975" cy="863879"/>
            <a:chOff x="0" y="0"/>
            <a:chExt cx="546633" cy="1151839"/>
          </a:xfrm>
        </p:grpSpPr>
        <p:sp>
          <p:nvSpPr>
            <p:cNvPr id="40" name="Freeform 40"/>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41" name="TextBox 41"/>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42" name="Group 42"/>
          <p:cNvGrpSpPr/>
          <p:nvPr/>
        </p:nvGrpSpPr>
        <p:grpSpPr>
          <a:xfrm>
            <a:off x="8882243" y="4427661"/>
            <a:ext cx="409975" cy="863879"/>
            <a:chOff x="0" y="0"/>
            <a:chExt cx="546633" cy="1151839"/>
          </a:xfrm>
        </p:grpSpPr>
        <p:sp>
          <p:nvSpPr>
            <p:cNvPr id="43" name="Freeform 43"/>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44" name="TextBox 44"/>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45" name="Group 45"/>
          <p:cNvGrpSpPr/>
          <p:nvPr/>
        </p:nvGrpSpPr>
        <p:grpSpPr>
          <a:xfrm>
            <a:off x="12352906" y="4491092"/>
            <a:ext cx="409975" cy="863879"/>
            <a:chOff x="0" y="0"/>
            <a:chExt cx="546633" cy="1151839"/>
          </a:xfrm>
        </p:grpSpPr>
        <p:sp>
          <p:nvSpPr>
            <p:cNvPr id="46" name="Freeform 46"/>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47" name="TextBox 47"/>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48" name="Group 48"/>
          <p:cNvGrpSpPr/>
          <p:nvPr/>
        </p:nvGrpSpPr>
        <p:grpSpPr>
          <a:xfrm>
            <a:off x="15845061" y="4491092"/>
            <a:ext cx="409975" cy="863879"/>
            <a:chOff x="0" y="0"/>
            <a:chExt cx="546633" cy="1151839"/>
          </a:xfrm>
        </p:grpSpPr>
        <p:sp>
          <p:nvSpPr>
            <p:cNvPr id="49" name="Freeform 49"/>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50" name="TextBox 50"/>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5</a:t>
              </a:r>
            </a:p>
          </p:txBody>
        </p:sp>
      </p:grpSp>
      <p:sp>
        <p:nvSpPr>
          <p:cNvPr id="51" name="TextBox 51"/>
          <p:cNvSpPr txBox="1"/>
          <p:nvPr/>
        </p:nvSpPr>
        <p:spPr>
          <a:xfrm>
            <a:off x="7796403" y="6425955"/>
            <a:ext cx="2606173" cy="21717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È presente un pulsante "Intervento umano" (una funzione di modifica/sovrascrittura)?</a:t>
            </a:r>
          </a:p>
        </p:txBody>
      </p:sp>
      <p:sp>
        <p:nvSpPr>
          <p:cNvPr id="52" name="TextBox 52"/>
          <p:cNvSpPr txBox="1"/>
          <p:nvPr/>
        </p:nvSpPr>
        <p:spPr>
          <a:xfrm>
            <a:off x="10745088" y="6344991"/>
            <a:ext cx="3724027" cy="180975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Lo strumento penalizza gli studenti per fattori non accademici (ad esempio, velocità di digitazione o accento)?</a:t>
            </a:r>
          </a:p>
        </p:txBody>
      </p:sp>
      <p:sp>
        <p:nvSpPr>
          <p:cNvPr id="53" name="TextBox 53"/>
          <p:cNvSpPr txBox="1"/>
          <p:nvPr/>
        </p:nvSpPr>
        <p:spPr>
          <a:xfrm>
            <a:off x="14823157" y="6344991"/>
            <a:ext cx="2606173" cy="14478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Dove vengono inviati i dati degli studenti e chi ne è il proprietario?</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60669" y="0"/>
            <a:ext cx="9127331" cy="10287000"/>
            <a:chOff x="0" y="0"/>
            <a:chExt cx="12169775" cy="13716000"/>
          </a:xfrm>
        </p:grpSpPr>
        <p:sp>
          <p:nvSpPr>
            <p:cNvPr id="3" name="Freeform 3"/>
            <p:cNvSpPr/>
            <p:nvPr/>
          </p:nvSpPr>
          <p:spPr>
            <a:xfrm>
              <a:off x="0" y="0"/>
              <a:ext cx="12169775" cy="13716000"/>
            </a:xfrm>
            <a:custGeom>
              <a:avLst/>
              <a:gdLst/>
              <a:ahLst/>
              <a:cxnLst/>
              <a:rect l="l" t="t" r="r" b="b"/>
              <a:pathLst>
                <a:path w="12169775" h="13716000">
                  <a:moveTo>
                    <a:pt x="0" y="0"/>
                  </a:moveTo>
                  <a:lnTo>
                    <a:pt x="12169775" y="0"/>
                  </a:lnTo>
                  <a:lnTo>
                    <a:pt x="12169775" y="13716000"/>
                  </a:lnTo>
                  <a:lnTo>
                    <a:pt x="0" y="13716000"/>
                  </a:lnTo>
                  <a:lnTo>
                    <a:pt x="0" y="0"/>
                  </a:lnTo>
                  <a:close/>
                </a:path>
              </a:pathLst>
            </a:custGeom>
            <a:blipFill>
              <a:blip r:embed="rId4"/>
              <a:stretch>
                <a:fillRect l="-50184" r="-50184" b="-1"/>
              </a:stretch>
            </a:blipFill>
          </p:spPr>
          <p:txBody>
            <a:bodyPr/>
            <a:lstStyle/>
            <a:p>
              <a:endParaRPr lang="es-ES"/>
            </a:p>
          </p:txBody>
        </p:sp>
      </p:grpSp>
      <p:grpSp>
        <p:nvGrpSpPr>
          <p:cNvPr id="4" name="Group 4"/>
          <p:cNvGrpSpPr/>
          <p:nvPr/>
        </p:nvGrpSpPr>
        <p:grpSpPr>
          <a:xfrm>
            <a:off x="1027700" y="660699"/>
            <a:ext cx="8133969" cy="1650797"/>
            <a:chOff x="0" y="0"/>
            <a:chExt cx="10845292" cy="2201062"/>
          </a:xfrm>
        </p:grpSpPr>
        <p:sp>
          <p:nvSpPr>
            <p:cNvPr id="5" name="Freeform 5"/>
            <p:cNvSpPr/>
            <p:nvPr/>
          </p:nvSpPr>
          <p:spPr>
            <a:xfrm>
              <a:off x="0" y="0"/>
              <a:ext cx="10845296" cy="2201056"/>
            </a:xfrm>
            <a:custGeom>
              <a:avLst/>
              <a:gdLst/>
              <a:ahLst/>
              <a:cxnLst/>
              <a:rect l="l" t="t" r="r" b="b"/>
              <a:pathLst>
                <a:path w="10845296" h="2201056">
                  <a:moveTo>
                    <a:pt x="0" y="0"/>
                  </a:moveTo>
                  <a:lnTo>
                    <a:pt x="10845296" y="0"/>
                  </a:lnTo>
                  <a:lnTo>
                    <a:pt x="10845296" y="2201056"/>
                  </a:lnTo>
                  <a:lnTo>
                    <a:pt x="0" y="2201056"/>
                  </a:lnTo>
                  <a:close/>
                </a:path>
              </a:pathLst>
            </a:custGeom>
            <a:blipFill>
              <a:blip r:embed="rId5">
                <a:alphaModFix amt="0"/>
              </a:blip>
              <a:stretch>
                <a:fillRect t="-69201" b="-22815"/>
              </a:stretch>
            </a:blipFill>
          </p:spPr>
          <p:txBody>
            <a:bodyPr/>
            <a:lstStyle/>
            <a:p>
              <a:endParaRPr lang="es-ES"/>
            </a:p>
          </p:txBody>
        </p:sp>
        <p:sp>
          <p:nvSpPr>
            <p:cNvPr id="6" name="TextBox 6"/>
            <p:cNvSpPr txBox="1"/>
            <p:nvPr/>
          </p:nvSpPr>
          <p:spPr>
            <a:xfrm>
              <a:off x="0" y="9525"/>
              <a:ext cx="10845292" cy="2191537"/>
            </a:xfrm>
            <a:prstGeom prst="rect">
              <a:avLst/>
            </a:prstGeom>
          </p:spPr>
          <p:txBody>
            <a:bodyPr lIns="0" tIns="0" rIns="0" bIns="0" rtlCol="0" anchor="ct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IL PROTOCOLLO DI "APPELLO E ANNULLAMENTO"</a:t>
              </a:r>
            </a:p>
          </p:txBody>
        </p:sp>
      </p:grpSp>
      <p:sp>
        <p:nvSpPr>
          <p:cNvPr id="7" name="TextBox 7"/>
          <p:cNvSpPr txBox="1"/>
          <p:nvPr/>
        </p:nvSpPr>
        <p:spPr>
          <a:xfrm>
            <a:off x="1028700" y="6972300"/>
            <a:ext cx="6873859" cy="1838325"/>
          </a:xfrm>
          <a:prstGeom prst="rect">
            <a:avLst/>
          </a:prstGeom>
        </p:spPr>
        <p:txBody>
          <a:bodyPr lIns="0" tIns="0" rIns="0" bIns="0" rtlCol="0" anchor="t">
            <a:spAutoFit/>
          </a:bodyPr>
          <a:lstStyle/>
          <a:p>
            <a:pPr marL="0" lvl="0" indent="0" algn="ctr">
              <a:lnSpc>
                <a:spcPts val="3600"/>
              </a:lnSpc>
              <a:spcBef>
                <a:spcPct val="0"/>
              </a:spcBef>
            </a:pPr>
            <a:r>
              <a:rPr lang="en-US" sz="3000" i="1" u="none" strike="noStrike" dirty="0" err="1">
                <a:solidFill>
                  <a:srgbClr val="000000"/>
                </a:solidFill>
                <a:latin typeface="Lato Light Italics"/>
                <a:ea typeface="Lato Light Italics"/>
                <a:cs typeface="Lato Light Italics"/>
                <a:sym typeface="Lato Light Italics"/>
              </a:rPr>
              <a:t>Ciò</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riduce</a:t>
            </a:r>
            <a:r>
              <a:rPr lang="en-US" sz="3000" i="1" u="none" strike="noStrike" dirty="0">
                <a:solidFill>
                  <a:srgbClr val="000000"/>
                </a:solidFill>
                <a:latin typeface="Lato Light Italics"/>
                <a:ea typeface="Lato Light Italics"/>
                <a:cs typeface="Lato Light Italics"/>
                <a:sym typeface="Lato Light Italics"/>
              </a:rPr>
              <a:t> l'"</a:t>
            </a:r>
            <a:r>
              <a:rPr lang="en-US" sz="3000" i="1" u="none" strike="noStrike" dirty="0" err="1">
                <a:solidFill>
                  <a:srgbClr val="000000"/>
                </a:solidFill>
                <a:latin typeface="Lato Light Italics"/>
                <a:ea typeface="Lato Light Italics"/>
                <a:cs typeface="Lato Light Italics"/>
                <a:sym typeface="Lato Light Italics"/>
              </a:rPr>
              <a:t>ansia</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algoritmica</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ovvero</a:t>
            </a:r>
            <a:r>
              <a:rPr lang="en-US" sz="3000" i="1" u="none" strike="noStrike" dirty="0">
                <a:solidFill>
                  <a:srgbClr val="000000"/>
                </a:solidFill>
                <a:latin typeface="Lato Light Italics"/>
                <a:ea typeface="Lato Light Italics"/>
                <a:cs typeface="Lato Light Italics"/>
                <a:sym typeface="Lato Light Italics"/>
              </a:rPr>
              <a:t> la </a:t>
            </a:r>
            <a:r>
              <a:rPr lang="en-US" sz="3000" i="1" u="none" strike="noStrike" dirty="0" err="1">
                <a:solidFill>
                  <a:srgbClr val="000000"/>
                </a:solidFill>
                <a:latin typeface="Lato Light Italics"/>
                <a:ea typeface="Lato Light Italics"/>
                <a:cs typeface="Lato Light Italics"/>
                <a:sym typeface="Lato Light Italics"/>
              </a:rPr>
              <a:t>paura</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che</a:t>
            </a:r>
            <a:r>
              <a:rPr lang="en-US" sz="3000" i="1" u="none" strike="noStrike" dirty="0">
                <a:solidFill>
                  <a:srgbClr val="000000"/>
                </a:solidFill>
                <a:latin typeface="Lato Light Italics"/>
                <a:ea typeface="Lato Light Italics"/>
                <a:cs typeface="Lato Light Italics"/>
                <a:sym typeface="Lato Light Italics"/>
              </a:rPr>
              <a:t> il </a:t>
            </a:r>
            <a:r>
              <a:rPr lang="en-US" sz="3000" i="1" u="none" strike="noStrike" dirty="0" err="1">
                <a:solidFill>
                  <a:srgbClr val="000000"/>
                </a:solidFill>
                <a:latin typeface="Lato Light Italics"/>
                <a:ea typeface="Lato Light Italics"/>
                <a:cs typeface="Lato Light Italics"/>
                <a:sym typeface="Lato Light Italics"/>
              </a:rPr>
              <a:t>futuro</a:t>
            </a:r>
            <a:r>
              <a:rPr lang="en-US" sz="3000" i="1" u="none" strike="noStrike" dirty="0">
                <a:solidFill>
                  <a:srgbClr val="000000"/>
                </a:solidFill>
                <a:latin typeface="Lato Light Italics"/>
                <a:ea typeface="Lato Light Italics"/>
                <a:cs typeface="Lato Light Italics"/>
                <a:sym typeface="Lato Light Italics"/>
              </a:rPr>
              <a:t> di uno </a:t>
            </a:r>
            <a:r>
              <a:rPr lang="en-US" sz="3000" i="1" u="none" strike="noStrike" dirty="0" err="1">
                <a:solidFill>
                  <a:srgbClr val="000000"/>
                </a:solidFill>
                <a:latin typeface="Lato Light Italics"/>
                <a:ea typeface="Lato Light Italics"/>
                <a:cs typeface="Lato Light Italics"/>
                <a:sym typeface="Lato Light Italics"/>
              </a:rPr>
              <a:t>studente</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venga</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deciso</a:t>
            </a:r>
            <a:r>
              <a:rPr lang="en-US" sz="3000" i="1" u="none" strike="noStrike" dirty="0">
                <a:solidFill>
                  <a:srgbClr val="000000"/>
                </a:solidFill>
                <a:latin typeface="Lato Light Italics"/>
                <a:ea typeface="Lato Light Italics"/>
                <a:cs typeface="Lato Light Italics"/>
                <a:sym typeface="Lato Light Italics"/>
              </a:rPr>
              <a:t> da </a:t>
            </a:r>
            <a:r>
              <a:rPr lang="en-US" sz="3000" i="1" u="none" strike="noStrike" dirty="0" err="1">
                <a:solidFill>
                  <a:srgbClr val="000000"/>
                </a:solidFill>
                <a:latin typeface="Lato Light Italics"/>
                <a:ea typeface="Lato Light Italics"/>
                <a:cs typeface="Lato Light Italics"/>
                <a:sym typeface="Lato Light Italics"/>
              </a:rPr>
              <a:t>una</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macchina</a:t>
            </a:r>
            <a:r>
              <a:rPr lang="en-US" sz="3000" i="1" u="none" strike="noStrike" dirty="0">
                <a:solidFill>
                  <a:srgbClr val="000000"/>
                </a:solidFill>
                <a:latin typeface="Lato Light Italics"/>
                <a:ea typeface="Lato Light Italics"/>
                <a:cs typeface="Lato Light Italics"/>
                <a:sym typeface="Lato Light Italics"/>
              </a:rPr>
              <a:t> con cui non </a:t>
            </a:r>
            <a:r>
              <a:rPr lang="en-US" sz="3000" i="1" u="none" strike="noStrike" dirty="0" err="1">
                <a:solidFill>
                  <a:srgbClr val="000000"/>
                </a:solidFill>
                <a:latin typeface="Lato Light Italics"/>
                <a:ea typeface="Lato Light Italics"/>
                <a:cs typeface="Lato Light Italics"/>
                <a:sym typeface="Lato Light Italics"/>
              </a:rPr>
              <a:t>può</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comunicare</a:t>
            </a:r>
            <a:r>
              <a:rPr lang="en-US" sz="3000" i="1" u="none" strike="noStrike" dirty="0">
                <a:solidFill>
                  <a:srgbClr val="000000"/>
                </a:solidFill>
                <a:latin typeface="Lato Light Italics"/>
                <a:ea typeface="Lato Light Italics"/>
                <a:cs typeface="Lato Light Italics"/>
                <a:sym typeface="Lato Light Italics"/>
              </a:rPr>
              <a:t>.</a:t>
            </a:r>
          </a:p>
        </p:txBody>
      </p:sp>
      <p:sp>
        <p:nvSpPr>
          <p:cNvPr id="8" name="TextBox 8"/>
          <p:cNvSpPr txBox="1"/>
          <p:nvPr/>
        </p:nvSpPr>
        <p:spPr>
          <a:xfrm>
            <a:off x="1028700" y="3450163"/>
            <a:ext cx="7691485" cy="28956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In tutte le aule di formazione professionale che utilizzano l'intelligenza artificiale, dovrebbe essere in vigore una regola chiara: "I risultati dell'IA sono preliminari. Gli studenti hanno il diritto di richiedere una revisione manuale da parte del docente qualora ritengano che una decisione automatizzata sia ingiusta."</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p:txBody>
      </p:sp>
      <p:sp>
        <p:nvSpPr>
          <p:cNvPr id="9" name="TextBox 9"/>
          <p:cNvSpPr txBox="1"/>
          <p:nvPr/>
        </p:nvSpPr>
        <p:spPr>
          <a:xfrm>
            <a:off x="1028700" y="2801895"/>
            <a:ext cx="8870299"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FE635B"/>
                </a:solidFill>
                <a:latin typeface="Lato Bold"/>
                <a:ea typeface="Lato Bold"/>
                <a:cs typeface="Lato Bold"/>
                <a:sym typeface="Lato Bold"/>
              </a:rPr>
              <a:t>La fiducia si fonda sul diritto di essere ascoltati.</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60669" y="0"/>
            <a:ext cx="9127331" cy="10287000"/>
            <a:chOff x="0" y="0"/>
            <a:chExt cx="12169775" cy="13716000"/>
          </a:xfrm>
        </p:grpSpPr>
        <p:sp>
          <p:nvSpPr>
            <p:cNvPr id="3" name="Freeform 3"/>
            <p:cNvSpPr/>
            <p:nvPr/>
          </p:nvSpPr>
          <p:spPr>
            <a:xfrm>
              <a:off x="0" y="0"/>
              <a:ext cx="12169775" cy="13716000"/>
            </a:xfrm>
            <a:custGeom>
              <a:avLst/>
              <a:gdLst/>
              <a:ahLst/>
              <a:cxnLst/>
              <a:rect l="l" t="t" r="r" b="b"/>
              <a:pathLst>
                <a:path w="12169775" h="13716000">
                  <a:moveTo>
                    <a:pt x="0" y="0"/>
                  </a:moveTo>
                  <a:lnTo>
                    <a:pt x="12169775" y="0"/>
                  </a:lnTo>
                  <a:lnTo>
                    <a:pt x="12169775" y="13716000"/>
                  </a:lnTo>
                  <a:lnTo>
                    <a:pt x="0" y="13716000"/>
                  </a:lnTo>
                  <a:lnTo>
                    <a:pt x="0" y="0"/>
                  </a:lnTo>
                  <a:close/>
                </a:path>
              </a:pathLst>
            </a:custGeom>
            <a:blipFill>
              <a:blip r:embed="rId4"/>
              <a:stretch>
                <a:fillRect l="-50184" r="-50184" b="-1"/>
              </a:stretch>
            </a:blipFill>
          </p:spPr>
          <p:txBody>
            <a:bodyPr/>
            <a:lstStyle/>
            <a:p>
              <a:endParaRPr lang="es-ES"/>
            </a:p>
          </p:txBody>
        </p:sp>
      </p:grpSp>
      <p:grpSp>
        <p:nvGrpSpPr>
          <p:cNvPr id="4" name="Group 4"/>
          <p:cNvGrpSpPr/>
          <p:nvPr/>
        </p:nvGrpSpPr>
        <p:grpSpPr>
          <a:xfrm>
            <a:off x="1028700" y="994486"/>
            <a:ext cx="8105423" cy="1650797"/>
            <a:chOff x="0" y="0"/>
            <a:chExt cx="10807230" cy="2201062"/>
          </a:xfrm>
        </p:grpSpPr>
        <p:sp>
          <p:nvSpPr>
            <p:cNvPr id="5" name="Freeform 5"/>
            <p:cNvSpPr/>
            <p:nvPr/>
          </p:nvSpPr>
          <p:spPr>
            <a:xfrm>
              <a:off x="0" y="0"/>
              <a:ext cx="10807228" cy="2201056"/>
            </a:xfrm>
            <a:custGeom>
              <a:avLst/>
              <a:gdLst/>
              <a:ahLst/>
              <a:cxnLst/>
              <a:rect l="l" t="t" r="r" b="b"/>
              <a:pathLst>
                <a:path w="10807228" h="2201056">
                  <a:moveTo>
                    <a:pt x="0" y="0"/>
                  </a:moveTo>
                  <a:lnTo>
                    <a:pt x="10807228" y="0"/>
                  </a:lnTo>
                  <a:lnTo>
                    <a:pt x="10807228" y="2201056"/>
                  </a:lnTo>
                  <a:lnTo>
                    <a:pt x="0" y="2201056"/>
                  </a:lnTo>
                  <a:close/>
                </a:path>
              </a:pathLst>
            </a:custGeom>
            <a:blipFill>
              <a:blip r:embed="rId5">
                <a:alphaModFix amt="0"/>
              </a:blip>
              <a:stretch>
                <a:fillRect t="-68864" b="-22478"/>
              </a:stretch>
            </a:blipFill>
          </p:spPr>
          <p:txBody>
            <a:bodyPr/>
            <a:lstStyle/>
            <a:p>
              <a:endParaRPr lang="es-ES"/>
            </a:p>
          </p:txBody>
        </p:sp>
        <p:sp>
          <p:nvSpPr>
            <p:cNvPr id="6" name="TextBox 6"/>
            <p:cNvSpPr txBox="1"/>
            <p:nvPr/>
          </p:nvSpPr>
          <p:spPr>
            <a:xfrm>
              <a:off x="0" y="9525"/>
              <a:ext cx="10807230" cy="21915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CREAZIONE DI UNA "DICHIARAZIONE ETICA SULL'INTELLIGENZA ARTIFICIALE"</a:t>
              </a:r>
            </a:p>
          </p:txBody>
        </p:sp>
      </p:grpSp>
      <p:sp>
        <p:nvSpPr>
          <p:cNvPr id="7" name="TextBox 7"/>
          <p:cNvSpPr txBox="1"/>
          <p:nvPr/>
        </p:nvSpPr>
        <p:spPr>
          <a:xfrm>
            <a:off x="1720910" y="4843907"/>
            <a:ext cx="6873859"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Quali strumenti di intelligenza artificiale utilizzate?</a:t>
            </a:r>
          </a:p>
        </p:txBody>
      </p:sp>
      <p:sp>
        <p:nvSpPr>
          <p:cNvPr id="8" name="TextBox 8"/>
          <p:cNvSpPr txBox="1"/>
          <p:nvPr/>
        </p:nvSpPr>
        <p:spPr>
          <a:xfrm>
            <a:off x="1028700" y="3216374"/>
            <a:ext cx="7193899"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Una “Dichiarazione etica sull’IA” è un documento di una pagina che spiega ai tuoi studenti:</a:t>
            </a:r>
          </a:p>
        </p:txBody>
      </p:sp>
      <p:grpSp>
        <p:nvGrpSpPr>
          <p:cNvPr id="9" name="Group 9"/>
          <p:cNvGrpSpPr/>
          <p:nvPr/>
        </p:nvGrpSpPr>
        <p:grpSpPr>
          <a:xfrm>
            <a:off x="1070186" y="7621525"/>
            <a:ext cx="508283" cy="467296"/>
            <a:chOff x="0" y="0"/>
            <a:chExt cx="677710" cy="623062"/>
          </a:xfrm>
        </p:grpSpPr>
        <p:sp>
          <p:nvSpPr>
            <p:cNvPr id="10" name="Freeform 10"/>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sp>
        <p:nvSpPr>
          <p:cNvPr id="11" name="TextBox 11"/>
          <p:cNvSpPr txBox="1"/>
          <p:nvPr/>
        </p:nvSpPr>
        <p:spPr>
          <a:xfrm>
            <a:off x="1720910" y="5734432"/>
            <a:ext cx="6873859"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In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modo </a:t>
            </a:r>
            <a:r>
              <a:rPr lang="en-US" sz="2400" u="none" strike="noStrike" dirty="0" err="1">
                <a:solidFill>
                  <a:srgbClr val="000000"/>
                </a:solidFill>
                <a:latin typeface="Lato Light"/>
                <a:ea typeface="Lato Light"/>
                <a:cs typeface="Lato Light"/>
                <a:sym typeface="Lato Light"/>
              </a:rPr>
              <a:t>questi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strumenti</a:t>
            </a:r>
            <a:r>
              <a:rPr lang="en-US" sz="2400" u="none" strike="noStrike" dirty="0">
                <a:solidFill>
                  <a:srgbClr val="000000"/>
                </a:solidFill>
                <a:latin typeface="Lato Light"/>
                <a:ea typeface="Lato Light"/>
                <a:cs typeface="Lato Light"/>
                <a:sym typeface="Lato Light"/>
              </a:rPr>
              <a:t> li </a:t>
            </a:r>
            <a:r>
              <a:rPr lang="en-US" sz="2400" u="none" strike="noStrike" dirty="0" err="1">
                <a:solidFill>
                  <a:srgbClr val="000000"/>
                </a:solidFill>
                <a:latin typeface="Lato Light"/>
                <a:ea typeface="Lato Light"/>
                <a:cs typeface="Lato Light"/>
                <a:sym typeface="Lato Light"/>
              </a:rPr>
              <a:t>aiutano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a:t>
            </a:r>
            <a:r>
              <a:rPr lang="en-US" sz="2400" u="none" strike="noStrike" dirty="0">
                <a:solidFill>
                  <a:srgbClr val="000000"/>
                </a:solidFill>
                <a:latin typeface="Lato Light"/>
                <a:ea typeface="Lato Light"/>
                <a:cs typeface="Lato Light"/>
                <a:sym typeface="Lato Light"/>
              </a:rPr>
              <a:t> loro </a:t>
            </a:r>
            <a:r>
              <a:rPr lang="en-US" sz="2400" u="none" strike="noStrike" dirty="0" err="1">
                <a:solidFill>
                  <a:srgbClr val="000000"/>
                </a:solidFill>
                <a:latin typeface="Lato Light"/>
                <a:ea typeface="Lato Light"/>
                <a:cs typeface="Lato Light"/>
                <a:sym typeface="Lato Light"/>
              </a:rPr>
              <a:t>apprendimento</a:t>
            </a:r>
            <a:r>
              <a:rPr lang="en-US" sz="2400" u="none" strike="noStrike" dirty="0">
                <a:solidFill>
                  <a:srgbClr val="000000"/>
                </a:solidFill>
                <a:latin typeface="Lato Light"/>
                <a:ea typeface="Lato Light"/>
                <a:cs typeface="Lato Light"/>
                <a:sym typeface="Lato Light"/>
              </a:rPr>
              <a:t>?</a:t>
            </a:r>
          </a:p>
        </p:txBody>
      </p:sp>
      <p:sp>
        <p:nvSpPr>
          <p:cNvPr id="12" name="TextBox 12"/>
          <p:cNvSpPr txBox="1"/>
          <p:nvPr/>
        </p:nvSpPr>
        <p:spPr>
          <a:xfrm>
            <a:off x="1720910" y="6766338"/>
            <a:ext cx="6873859"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Come vengono protetti i tuoi dati personali.</a:t>
            </a:r>
          </a:p>
        </p:txBody>
      </p:sp>
      <p:sp>
        <p:nvSpPr>
          <p:cNvPr id="13" name="TextBox 13"/>
          <p:cNvSpPr txBox="1"/>
          <p:nvPr/>
        </p:nvSpPr>
        <p:spPr>
          <a:xfrm>
            <a:off x="1720910" y="7621525"/>
            <a:ext cx="6873859"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Come possono contestare un risultato generato dall'intelligenza artificiale?</a:t>
            </a:r>
          </a:p>
        </p:txBody>
      </p:sp>
      <p:grpSp>
        <p:nvGrpSpPr>
          <p:cNvPr id="14" name="Group 14"/>
          <p:cNvGrpSpPr/>
          <p:nvPr/>
        </p:nvGrpSpPr>
        <p:grpSpPr>
          <a:xfrm>
            <a:off x="1028700" y="4791234"/>
            <a:ext cx="508283" cy="467296"/>
            <a:chOff x="0" y="0"/>
            <a:chExt cx="677710" cy="623062"/>
          </a:xfrm>
        </p:grpSpPr>
        <p:sp>
          <p:nvSpPr>
            <p:cNvPr id="15" name="Freeform 15"/>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grpSp>
        <p:nvGrpSpPr>
          <p:cNvPr id="16" name="Group 16"/>
          <p:cNvGrpSpPr/>
          <p:nvPr/>
        </p:nvGrpSpPr>
        <p:grpSpPr>
          <a:xfrm>
            <a:off x="1070186" y="5734432"/>
            <a:ext cx="508283" cy="467296"/>
            <a:chOff x="0" y="0"/>
            <a:chExt cx="677710" cy="623062"/>
          </a:xfrm>
        </p:grpSpPr>
        <p:sp>
          <p:nvSpPr>
            <p:cNvPr id="17" name="Freeform 17"/>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grpSp>
        <p:nvGrpSpPr>
          <p:cNvPr id="18" name="Group 18"/>
          <p:cNvGrpSpPr/>
          <p:nvPr/>
        </p:nvGrpSpPr>
        <p:grpSpPr>
          <a:xfrm>
            <a:off x="1070186" y="6677979"/>
            <a:ext cx="508283" cy="467296"/>
            <a:chOff x="0" y="0"/>
            <a:chExt cx="677710" cy="623062"/>
          </a:xfrm>
        </p:grpSpPr>
        <p:sp>
          <p:nvSpPr>
            <p:cNvPr id="19" name="Freeform 19"/>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123923"/>
            <a:chOff x="0" y="0"/>
            <a:chExt cx="24384000" cy="2831897"/>
          </a:xfrm>
        </p:grpSpPr>
        <p:sp>
          <p:nvSpPr>
            <p:cNvPr id="3" name="Freeform 3"/>
            <p:cNvSpPr/>
            <p:nvPr/>
          </p:nvSpPr>
          <p:spPr>
            <a:xfrm>
              <a:off x="0" y="0"/>
              <a:ext cx="24384000" cy="2831846"/>
            </a:xfrm>
            <a:custGeom>
              <a:avLst/>
              <a:gdLst/>
              <a:ahLst/>
              <a:cxnLst/>
              <a:rect l="l" t="t" r="r" b="b"/>
              <a:pathLst>
                <a:path w="24384000" h="2831846">
                  <a:moveTo>
                    <a:pt x="0" y="0"/>
                  </a:moveTo>
                  <a:lnTo>
                    <a:pt x="24384000" y="0"/>
                  </a:lnTo>
                  <a:lnTo>
                    <a:pt x="24384000" y="2831846"/>
                  </a:lnTo>
                  <a:lnTo>
                    <a:pt x="0" y="2831846"/>
                  </a:lnTo>
                  <a:lnTo>
                    <a:pt x="0" y="0"/>
                  </a:lnTo>
                  <a:close/>
                </a:path>
              </a:pathLst>
            </a:custGeom>
            <a:blipFill>
              <a:blip r:embed="rId4">
                <a:alphaModFix amt="50000"/>
              </a:blip>
              <a:stretch>
                <a:fillRect t="-230285" b="-324287"/>
              </a:stretch>
            </a:blipFill>
          </p:spPr>
          <p:txBody>
            <a:bodyPr/>
            <a:lstStyle/>
            <a:p>
              <a:endParaRPr lang="es-ES"/>
            </a:p>
          </p:txBody>
        </p:sp>
      </p:grpSp>
      <p:grpSp>
        <p:nvGrpSpPr>
          <p:cNvPr id="4" name="Group 4"/>
          <p:cNvGrpSpPr/>
          <p:nvPr/>
        </p:nvGrpSpPr>
        <p:grpSpPr>
          <a:xfrm>
            <a:off x="1028700" y="2622042"/>
            <a:ext cx="5737403" cy="672685"/>
            <a:chOff x="0" y="0"/>
            <a:chExt cx="7649870" cy="896914"/>
          </a:xfrm>
        </p:grpSpPr>
        <p:sp>
          <p:nvSpPr>
            <p:cNvPr id="5" name="Freeform 5"/>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6" name="TextBox 6"/>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Scopo:</a:t>
              </a:r>
            </a:p>
          </p:txBody>
        </p:sp>
      </p:grpSp>
      <p:grpSp>
        <p:nvGrpSpPr>
          <p:cNvPr id="7" name="Group 7"/>
          <p:cNvGrpSpPr/>
          <p:nvPr/>
        </p:nvGrpSpPr>
        <p:grpSpPr>
          <a:xfrm>
            <a:off x="1028700" y="4711560"/>
            <a:ext cx="5737403" cy="672686"/>
            <a:chOff x="0" y="0"/>
            <a:chExt cx="7649870" cy="896914"/>
          </a:xfrm>
        </p:grpSpPr>
        <p:sp>
          <p:nvSpPr>
            <p:cNvPr id="8" name="Freeform 8"/>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9" name="TextBox 9"/>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Esempio:</a:t>
              </a:r>
            </a:p>
          </p:txBody>
        </p:sp>
      </p:grpSp>
      <p:grpSp>
        <p:nvGrpSpPr>
          <p:cNvPr id="10" name="Group 10"/>
          <p:cNvGrpSpPr/>
          <p:nvPr/>
        </p:nvGrpSpPr>
        <p:grpSpPr>
          <a:xfrm>
            <a:off x="9807448" y="2699356"/>
            <a:ext cx="6506680" cy="672685"/>
            <a:chOff x="0" y="0"/>
            <a:chExt cx="8675573" cy="896914"/>
          </a:xfrm>
        </p:grpSpPr>
        <p:sp>
          <p:nvSpPr>
            <p:cNvPr id="11" name="Freeform 11"/>
            <p:cNvSpPr/>
            <p:nvPr/>
          </p:nvSpPr>
          <p:spPr>
            <a:xfrm>
              <a:off x="0" y="0"/>
              <a:ext cx="8675573" cy="896916"/>
            </a:xfrm>
            <a:custGeom>
              <a:avLst/>
              <a:gdLst/>
              <a:ahLst/>
              <a:cxnLst/>
              <a:rect l="l" t="t" r="r" b="b"/>
              <a:pathLst>
                <a:path w="8675573" h="896916">
                  <a:moveTo>
                    <a:pt x="0" y="0"/>
                  </a:moveTo>
                  <a:lnTo>
                    <a:pt x="8675573" y="0"/>
                  </a:lnTo>
                  <a:lnTo>
                    <a:pt x="8675573" y="896916"/>
                  </a:lnTo>
                  <a:lnTo>
                    <a:pt x="0" y="896916"/>
                  </a:lnTo>
                  <a:close/>
                </a:path>
              </a:pathLst>
            </a:custGeom>
            <a:blipFill>
              <a:blip r:embed="rId5">
                <a:alphaModFix amt="0"/>
              </a:blip>
              <a:stretch>
                <a:fillRect t="-138472" b="-138472"/>
              </a:stretch>
            </a:blipFill>
          </p:spPr>
          <p:txBody>
            <a:bodyPr/>
            <a:lstStyle/>
            <a:p>
              <a:endParaRPr lang="es-ES"/>
            </a:p>
          </p:txBody>
        </p:sp>
        <p:sp>
          <p:nvSpPr>
            <p:cNvPr id="12" name="TextBox 12"/>
            <p:cNvSpPr txBox="1"/>
            <p:nvPr/>
          </p:nvSpPr>
          <p:spPr>
            <a:xfrm>
              <a:off x="0" y="0"/>
              <a:ext cx="8675573"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Riflessione: </a:t>
              </a:r>
            </a:p>
          </p:txBody>
        </p:sp>
      </p:grpSp>
      <p:sp>
        <p:nvSpPr>
          <p:cNvPr id="13" name="AutoShape 13"/>
          <p:cNvSpPr/>
          <p:nvPr/>
        </p:nvSpPr>
        <p:spPr>
          <a:xfrm>
            <a:off x="9407272" y="2275732"/>
            <a:ext cx="57154" cy="7668879"/>
          </a:xfrm>
          <a:prstGeom prst="line">
            <a:avLst/>
          </a:prstGeom>
          <a:ln w="28575" cap="rnd">
            <a:solidFill>
              <a:srgbClr val="FE635B"/>
            </a:solidFill>
            <a:prstDash val="solid"/>
            <a:headEnd type="none" w="sm" len="sm"/>
            <a:tailEnd type="none" w="sm" len="sm"/>
          </a:ln>
        </p:spPr>
        <p:txBody>
          <a:bodyPr/>
          <a:lstStyle/>
          <a:p>
            <a:endParaRPr lang="es-ES"/>
          </a:p>
        </p:txBody>
      </p:sp>
      <p:sp>
        <p:nvSpPr>
          <p:cNvPr id="14" name="Freeform 14"/>
          <p:cNvSpPr/>
          <p:nvPr/>
        </p:nvSpPr>
        <p:spPr>
          <a:xfrm>
            <a:off x="12293693" y="6109409"/>
            <a:ext cx="3148891" cy="3148891"/>
          </a:xfrm>
          <a:custGeom>
            <a:avLst/>
            <a:gdLst/>
            <a:ahLst/>
            <a:cxnLst/>
            <a:rect l="l" t="t" r="r" b="b"/>
            <a:pathLst>
              <a:path w="3148891" h="3148891">
                <a:moveTo>
                  <a:pt x="0" y="0"/>
                </a:moveTo>
                <a:lnTo>
                  <a:pt x="3148892" y="0"/>
                </a:lnTo>
                <a:lnTo>
                  <a:pt x="3148892" y="3148891"/>
                </a:lnTo>
                <a:lnTo>
                  <a:pt x="0" y="3148891"/>
                </a:lnTo>
                <a:lnTo>
                  <a:pt x="0" y="0"/>
                </a:lnTo>
                <a:close/>
              </a:path>
            </a:pathLst>
          </a:custGeom>
          <a:blipFill>
            <a:blip r:embed="rId6"/>
            <a:stretch>
              <a:fillRect/>
            </a:stretch>
          </a:blipFill>
        </p:spPr>
        <p:txBody>
          <a:bodyPr/>
          <a:lstStyle/>
          <a:p>
            <a:endParaRPr lang="es-ES"/>
          </a:p>
        </p:txBody>
      </p:sp>
      <p:sp>
        <p:nvSpPr>
          <p:cNvPr id="15" name="TextBox 15"/>
          <p:cNvSpPr txBox="1"/>
          <p:nvPr/>
        </p:nvSpPr>
        <p:spPr>
          <a:xfrm>
            <a:off x="1028700" y="1085850"/>
            <a:ext cx="12839700"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ATTIVITÀ PRATICA: SCRIVERE IL PROGETTO DIDATTICO</a:t>
            </a:r>
          </a:p>
        </p:txBody>
      </p:sp>
      <p:sp>
        <p:nvSpPr>
          <p:cNvPr id="16" name="TextBox 16"/>
          <p:cNvSpPr txBox="1"/>
          <p:nvPr/>
        </p:nvSpPr>
        <p:spPr>
          <a:xfrm>
            <a:off x="1028700" y="3563236"/>
            <a:ext cx="7421690"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Crea un semplice impegno in 3 punti da condividere con i tuoi studenti.</a:t>
            </a:r>
          </a:p>
        </p:txBody>
      </p:sp>
      <p:sp>
        <p:nvSpPr>
          <p:cNvPr id="17" name="TextBox 17"/>
          <p:cNvSpPr txBox="1"/>
          <p:nvPr/>
        </p:nvSpPr>
        <p:spPr>
          <a:xfrm>
            <a:off x="1027269" y="5604015"/>
            <a:ext cx="7421690" cy="2501265"/>
          </a:xfrm>
          <a:prstGeom prst="rect">
            <a:avLst/>
          </a:prstGeom>
        </p:spPr>
        <p:txBody>
          <a:bodyPr lIns="0" tIns="0" rIns="0" bIns="0" rtlCol="0" anchor="t">
            <a:spAutoFit/>
          </a:bodyPr>
          <a:lstStyle/>
          <a:p>
            <a:pPr marL="434340" lvl="1" indent="-217170" algn="l">
              <a:lnSpc>
                <a:spcPts val="3359"/>
              </a:lnSpc>
              <a:buAutoNum type="arabicPeriod"/>
            </a:pPr>
            <a:r>
              <a:rPr lang="en-US" sz="2400" u="none" strike="noStrike">
                <a:solidFill>
                  <a:srgbClr val="53575E"/>
                </a:solidFill>
                <a:latin typeface="Lato Light"/>
                <a:ea typeface="Lato Light"/>
                <a:cs typeface="Lato Light"/>
                <a:sym typeface="Lato Light"/>
              </a:rPr>
              <a:t>"Utilizziamo l'intelligenza artificiale per ottenere un feedback più rapido sui disegni tecnici."</a:t>
            </a:r>
          </a:p>
          <a:p>
            <a:pPr marL="434340" lvl="1" indent="-217170" algn="l">
              <a:lnSpc>
                <a:spcPts val="3359"/>
              </a:lnSpc>
              <a:buAutoNum type="arabicPeriod"/>
            </a:pPr>
            <a:r>
              <a:rPr lang="en-US" sz="2400" u="none" strike="noStrike">
                <a:solidFill>
                  <a:srgbClr val="53575E"/>
                </a:solidFill>
                <a:latin typeface="Lato Light"/>
                <a:ea typeface="Lato Light"/>
                <a:cs typeface="Lato Light"/>
                <a:sym typeface="Lato Light"/>
              </a:rPr>
              <a:t>"Io (l'allenatore) esamino tutti i suggerimenti dell'IA prima che diventino il tuo voto finale."</a:t>
            </a:r>
          </a:p>
          <a:p>
            <a:pPr marL="434340" lvl="1" indent="-217170" algn="l">
              <a:lnSpc>
                <a:spcPts val="3359"/>
              </a:lnSpc>
              <a:buAutoNum type="arabicPeriod"/>
            </a:pPr>
            <a:r>
              <a:rPr lang="en-US" sz="2400" u="none" strike="noStrike">
                <a:solidFill>
                  <a:srgbClr val="53575E"/>
                </a:solidFill>
                <a:latin typeface="Lato Light"/>
                <a:ea typeface="Lato Light"/>
                <a:cs typeface="Lato Light"/>
                <a:sym typeface="Lato Light"/>
              </a:rPr>
              <a:t>"Se ritieni che il feedback dell'IA sia errato, ci incontreremo per analizzarlo insieme."</a:t>
            </a:r>
          </a:p>
        </p:txBody>
      </p:sp>
      <p:sp>
        <p:nvSpPr>
          <p:cNvPr id="18" name="TextBox 18"/>
          <p:cNvSpPr txBox="1"/>
          <p:nvPr/>
        </p:nvSpPr>
        <p:spPr>
          <a:xfrm>
            <a:off x="10476978" y="3925186"/>
            <a:ext cx="6782322" cy="14478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53575E"/>
                </a:solidFill>
                <a:latin typeface="Lato Light"/>
                <a:ea typeface="Lato Light"/>
                <a:cs typeface="Lato Light"/>
                <a:sym typeface="Lato Light"/>
              </a:rPr>
              <a:t>In che modo la presenza di questo documento modifica l'"atmosfera" di una classe, trasformandola da un ambiente di "sorveglianza" a uno di "supporto"?</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288"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5964585"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SCENARIO DI APPRENDIMENTO</a:t>
            </a:r>
          </a:p>
        </p:txBody>
      </p:sp>
      <p:grpSp>
        <p:nvGrpSpPr>
          <p:cNvPr id="5" name="Group 5"/>
          <p:cNvGrpSpPr/>
          <p:nvPr/>
        </p:nvGrpSpPr>
        <p:grpSpPr>
          <a:xfrm>
            <a:off x="435254" y="3953266"/>
            <a:ext cx="13279307" cy="724662"/>
            <a:chOff x="0" y="0"/>
            <a:chExt cx="17705743" cy="966216"/>
          </a:xfrm>
        </p:grpSpPr>
        <p:sp>
          <p:nvSpPr>
            <p:cNvPr id="6" name="Freeform 6"/>
            <p:cNvSpPr/>
            <p:nvPr/>
          </p:nvSpPr>
          <p:spPr>
            <a:xfrm>
              <a:off x="0" y="0"/>
              <a:ext cx="17705741" cy="966209"/>
            </a:xfrm>
            <a:custGeom>
              <a:avLst/>
              <a:gdLst/>
              <a:ahLst/>
              <a:cxnLst/>
              <a:rect l="l" t="t" r="r" b="b"/>
              <a:pathLst>
                <a:path w="17705741" h="966209">
                  <a:moveTo>
                    <a:pt x="0" y="0"/>
                  </a:moveTo>
                  <a:lnTo>
                    <a:pt x="17705741" y="0"/>
                  </a:lnTo>
                  <a:lnTo>
                    <a:pt x="17705741" y="966209"/>
                  </a:lnTo>
                  <a:lnTo>
                    <a:pt x="0" y="966209"/>
                  </a:lnTo>
                  <a:close/>
                </a:path>
              </a:pathLst>
            </a:custGeom>
            <a:blipFill>
              <a:blip r:embed="rId5">
                <a:alphaModFix amt="0"/>
              </a:blip>
              <a:stretch>
                <a:fillRect t="-335730" b="-278394"/>
              </a:stretch>
            </a:blipFill>
          </p:spPr>
          <p:txBody>
            <a:bodyPr/>
            <a:lstStyle/>
            <a:p>
              <a:endParaRPr lang="es-ES"/>
            </a:p>
          </p:txBody>
        </p:sp>
        <p:sp>
          <p:nvSpPr>
            <p:cNvPr id="7" name="TextBox 7"/>
            <p:cNvSpPr txBox="1"/>
            <p:nvPr/>
          </p:nvSpPr>
          <p:spPr>
            <a:xfrm>
              <a:off x="0" y="-9525"/>
              <a:ext cx="17705743" cy="975741"/>
            </a:xfrm>
            <a:prstGeom prst="rect">
              <a:avLst/>
            </a:prstGeom>
          </p:spPr>
          <p:txBody>
            <a:bodyPr lIns="0" tIns="0" rIns="0" bIns="0" rtlCol="0" anchor="ctr"/>
            <a:lstStyle/>
            <a:p>
              <a:pPr marL="0" lvl="0" indent="0" algn="l">
                <a:lnSpc>
                  <a:spcPts val="3600"/>
                </a:lnSpc>
                <a:spcBef>
                  <a:spcPct val="0"/>
                </a:spcBef>
              </a:pPr>
              <a:endParaRPr/>
            </a:p>
          </p:txBody>
        </p:sp>
      </p:grpSp>
      <p:sp>
        <p:nvSpPr>
          <p:cNvPr id="8" name="TextBox 8"/>
          <p:cNvSpPr txBox="1"/>
          <p:nvPr/>
        </p:nvSpPr>
        <p:spPr>
          <a:xfrm>
            <a:off x="1028700" y="2375170"/>
            <a:ext cx="16230600" cy="72390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Questo scenario è progettato per metterti in una situazione realistica in cui devi applicare i principi di trasparenza, equità e intelligenza artificiale incentrata sull'uomo.</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Scenario 1: Il filtro di selezione dei curriculum basato su criteri di parte (con particolare attenzione all'equità e alla trasparenza)</a:t>
            </a:r>
          </a:p>
          <a:p>
            <a:pPr marL="0" lvl="0" indent="0" algn="l">
              <a:lnSpc>
                <a:spcPts val="2880"/>
              </a:lnSpc>
              <a:spcBef>
                <a:spcPct val="0"/>
              </a:spcBef>
            </a:pPr>
            <a:endParaRPr lang="en-US" sz="2400" b="1" u="none" strike="noStrike">
              <a:solidFill>
                <a:srgbClr val="53575E"/>
              </a:solidFill>
              <a:latin typeface="Lato Bold"/>
              <a:ea typeface="Lato Bold"/>
              <a:cs typeface="Lato Bold"/>
              <a:sym typeface="Lato Bold"/>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La situazione: </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In qualità di formatore CVET, coordini un programma di tirocinio per tecnici informatici. Decidi di utilizzare un nuovo strumento di selezione basato sull'intelligenza artificiale per abbinare i tuoi 50 studenti a 15 aziende partner locali, in base ai loro portfolio e CV. Dopo aver utilizzato lo strumento, osservi che ha raccomandato prevalentemente studenti maschi alle migliori aziende tecnologiche, mentre alle studentesse con qualifiche simili o superiori sono state assegnate posizioni amministrative di livello inferiore.</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Il compito:</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Ai partecipanti viene richiesto di esaminare la "scatola nera". Come si spiega questo risultato agli studenti? Quali passi si dovrebbero intraprendere per verificare lo strumento e individuare potenziali distorsioni nei dati storici?</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La soluzione incentrata sulla persona:</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I partecipanti imparano come aggirare il sistema, implementare un processo di revisione manuale in parallelo all'intelligenza artificiale e richiedere trasparenza sui dati utilizzati per addestrare il software prima di riutilizzarlo.</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5964585"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SCENARIO DI APPRENDIMENTO</a:t>
            </a:r>
          </a:p>
        </p:txBody>
      </p:sp>
      <p:sp>
        <p:nvSpPr>
          <p:cNvPr id="5" name="TextBox 5"/>
          <p:cNvSpPr txBox="1"/>
          <p:nvPr/>
        </p:nvSpPr>
        <p:spPr>
          <a:xfrm>
            <a:off x="1028700" y="2340045"/>
            <a:ext cx="16230600" cy="72390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Questo scenario è progettato per metterti in una situazione realistica in cui devi applicare i principi di trasparenza, equità e intelligenza artificiale incentrata sull'uomo.</a:t>
            </a:r>
          </a:p>
          <a:p>
            <a:pPr marL="0" lvl="0" indent="0" algn="l">
              <a:lnSpc>
                <a:spcPts val="2879"/>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79"/>
              </a:lnSpc>
              <a:spcBef>
                <a:spcPct val="0"/>
              </a:spcBef>
            </a:pPr>
            <a:r>
              <a:rPr lang="en-US" sz="2400" b="1" u="none" strike="noStrike">
                <a:solidFill>
                  <a:srgbClr val="53575E"/>
                </a:solidFill>
                <a:latin typeface="Lato Bold"/>
                <a:ea typeface="Lato Bold"/>
                <a:cs typeface="Lato Bold"/>
                <a:sym typeface="Lato Bold"/>
              </a:rPr>
              <a:t>Scenario 2: Il tutor IA rigido (con particolare attenzione all'IA incentrata sull'uomo)</a:t>
            </a:r>
          </a:p>
          <a:p>
            <a:pPr marL="0" lvl="0" indent="0" algn="l">
              <a:lnSpc>
                <a:spcPts val="2879"/>
              </a:lnSpc>
              <a:spcBef>
                <a:spcPct val="0"/>
              </a:spcBef>
            </a:pPr>
            <a:endParaRPr lang="en-US" sz="2400" b="1" u="none" strike="noStrike">
              <a:solidFill>
                <a:srgbClr val="53575E"/>
              </a:solidFill>
              <a:latin typeface="Lato Bold"/>
              <a:ea typeface="Lato Bold"/>
              <a:cs typeface="Lato Bold"/>
              <a:sym typeface="Lato Bold"/>
            </a:endParaRPr>
          </a:p>
          <a:p>
            <a:pPr marL="0" lvl="0" indent="0" algn="l">
              <a:lnSpc>
                <a:spcPts val="2879"/>
              </a:lnSpc>
              <a:spcBef>
                <a:spcPct val="0"/>
              </a:spcBef>
            </a:pPr>
            <a:r>
              <a:rPr lang="en-US" sz="2400" b="1" u="none" strike="noStrike">
                <a:solidFill>
                  <a:srgbClr val="53575E"/>
                </a:solidFill>
                <a:latin typeface="Lato Bold"/>
                <a:ea typeface="Lato Bold"/>
                <a:cs typeface="Lato Bold"/>
                <a:sym typeface="Lato Bold"/>
              </a:rPr>
              <a:t>La situazione: </a:t>
            </a:r>
          </a:p>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In un programma di riqualificazione per il personale infermieristico, è stata implementata una piattaforma di apprendimento adattivo basata sull'intelligenza artificiale per aiutare gli studenti a padroneggiare l'anatomia. L'IA rileva che uno studente anziano impiega più tempo a rispondere alle domande e lo riclassifica automaticamente a un livello di recupero, impedendogli di accedere ai moduli avanzati. Lo studente esprime la sua frustrazione, spiegando di comprendere la materia ma di avere difficoltà con l'interfaccia a tempo del software.</a:t>
            </a:r>
          </a:p>
          <a:p>
            <a:pPr marL="0" lvl="0" indent="0" algn="l">
              <a:lnSpc>
                <a:spcPts val="2879"/>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79"/>
              </a:lnSpc>
              <a:spcBef>
                <a:spcPct val="0"/>
              </a:spcBef>
            </a:pPr>
            <a:r>
              <a:rPr lang="en-US" sz="2400" b="1" u="none" strike="noStrike">
                <a:solidFill>
                  <a:srgbClr val="53575E"/>
                </a:solidFill>
                <a:latin typeface="Lato Bold"/>
                <a:ea typeface="Lato Bold"/>
                <a:cs typeface="Lato Bold"/>
                <a:sym typeface="Lato Bold"/>
              </a:rPr>
              <a:t>Il compito:</a:t>
            </a:r>
          </a:p>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Come dovresti intervenire?</a:t>
            </a:r>
          </a:p>
          <a:p>
            <a:pPr marL="0" lvl="0" indent="0" algn="l">
              <a:lnSpc>
                <a:spcPts val="2879"/>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79"/>
              </a:lnSpc>
              <a:spcBef>
                <a:spcPct val="0"/>
              </a:spcBef>
            </a:pPr>
            <a:r>
              <a:rPr lang="en-US" sz="2400" b="1" u="none" strike="noStrike">
                <a:solidFill>
                  <a:srgbClr val="53575E"/>
                </a:solidFill>
                <a:latin typeface="Lato Bold"/>
                <a:ea typeface="Lato Bold"/>
                <a:cs typeface="Lato Bold"/>
                <a:sym typeface="Lato Bold"/>
              </a:rPr>
              <a:t>La soluzione incentrata sulla persona:</a:t>
            </a:r>
          </a:p>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I partecipanti si esercitano a stabilire un protocollo di Intervento Umano per l'Apprendimento (HITL). Devono dimostrare come utilizzare l'IA come copilota piuttosto che come autorità assoluta, modificando manualmente il percorso di apprendimento dello studente e assicurandosi che la tecnologia si adatti alle diverse esigenze degli studenti (ad esempio, età, competenze digitali) anziché penalizzarli.</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96756"/>
            <a:ext cx="5829300"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BUONE PRATICHE</a:t>
            </a:r>
          </a:p>
        </p:txBody>
      </p:sp>
      <p:sp>
        <p:nvSpPr>
          <p:cNvPr id="5" name="TextBox 5"/>
          <p:cNvSpPr txBox="1"/>
          <p:nvPr/>
        </p:nvSpPr>
        <p:spPr>
          <a:xfrm>
            <a:off x="1028700" y="2490340"/>
            <a:ext cx="16230600" cy="65151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Si tratta di strategie collaudate e pratiche che potete implementare immediatamente per garantire un utilizzo etico dell'IA nelle vostre classi.</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Buona prassi 1. Implementare una "Lista di controllo per la trasparenza dell'IA" prima dell'adozione.</a:t>
            </a:r>
          </a:p>
          <a:p>
            <a:pPr marL="0" lvl="0" indent="0" algn="l">
              <a:lnSpc>
                <a:spcPts val="2880"/>
              </a:lnSpc>
              <a:spcBef>
                <a:spcPct val="0"/>
              </a:spcBef>
            </a:pPr>
            <a:endParaRPr lang="en-US" sz="2400" b="1" u="none" strike="noStrike">
              <a:solidFill>
                <a:srgbClr val="53575E"/>
              </a:solidFill>
              <a:latin typeface="Lato Bold"/>
              <a:ea typeface="Lato Bold"/>
              <a:cs typeface="Lato Bold"/>
              <a:sym typeface="Lato Bold"/>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Che cos'è:</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Un quadro di valutazione standardizzato utilizzato dai formatori prima di introdurre qualsiasi nuovo strumento di intelligenza artificiale nell'ambiente di formazione.</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Come funziona:</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Prima di utilizzare uno strumento di intelligenza artificiale per la valutazione o il tutoraggio, è fondamentale poter rispondere a domande chiave sulla trasparenza: dove vengono archiviati i dati degli studenti da questo strumento? Su quali dati è stato addestrato? Posso spiegare a uno studente come è stato calcolato un determinato voto o una raccomandazione? Se lo strumento non è in grado di fornire risposte chiare (una "scatola nera"), viene scartato o utilizzato solo per attività a basso impatto.</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Perché è efficace:</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Questo ti consente di agire come garante dell'equità e di prevenire l'adozione indiscriminata di tecnologie opache.</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5829300"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BUONE PRATICHE</a:t>
            </a:r>
          </a:p>
        </p:txBody>
      </p:sp>
      <p:sp>
        <p:nvSpPr>
          <p:cNvPr id="5" name="TextBox 5"/>
          <p:cNvSpPr txBox="1"/>
          <p:nvPr/>
        </p:nvSpPr>
        <p:spPr>
          <a:xfrm>
            <a:off x="1028700" y="2336176"/>
            <a:ext cx="16230600" cy="687705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Si tratta di strategie collaudate e pratiche che potete implementare immediatamente per garantire un utilizzo etico dell'IA nelle vostre classi.</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Buona prassi 2. Il protocollo di "ricorso e annullamento" (con intervento umano)</a:t>
            </a:r>
          </a:p>
          <a:p>
            <a:pPr marL="0" lvl="0" indent="0" algn="l">
              <a:lnSpc>
                <a:spcPts val="2880"/>
              </a:lnSpc>
              <a:spcBef>
                <a:spcPct val="0"/>
              </a:spcBef>
            </a:pPr>
            <a:endParaRPr lang="en-US" sz="2400" b="1" u="none" strike="noStrike">
              <a:solidFill>
                <a:srgbClr val="53575E"/>
              </a:solidFill>
              <a:latin typeface="Lato Bold"/>
              <a:ea typeface="Lato Bold"/>
              <a:cs typeface="Lato Bold"/>
              <a:sym typeface="Lato Bold"/>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Che cos'è:</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Una regola in classe è quella di affermare esplicitamente che il giudizio umano prevale sempre sui risultati generati dall'intelligenza artificiale.</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Come funziona:</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Ogni volta che l'intelligenza artificiale viene utilizzata per valutare il lavoro degli studenti, rilevare il plagio o suggerire percorsi di apprendimento, gli studenti vengono pienamente informati su come viene utilizzata (promuovendo la trasparenza). Ancora più importante, è prevista una procedura formale di ricorso. Se uno studente ritiene che una valutazione basata sull'IA sia ingiusta o di parte, ha il diritto di richiedere una revisione manuale da parte di un tutor umano senza alcuna penalità.</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Perché è efficace:</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Instaurare un rapporto di fiducia con gli studenti garantendo che l'IA rimanga uno strumento di supporto piuttosto che un giudice indiscutibile, consolidando così un ambiente di apprendimento realmente incentrato sulla persona.</a:t>
            </a: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90962" y="1986515"/>
            <a:ext cx="8566537" cy="537257"/>
            <a:chOff x="0" y="0"/>
            <a:chExt cx="11422050" cy="716343"/>
          </a:xfrm>
        </p:grpSpPr>
        <p:sp>
          <p:nvSpPr>
            <p:cNvPr id="3" name="Freeform 3"/>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4" name="TextBox 4"/>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Quadri </a:t>
              </a:r>
              <a:r>
                <a:rPr lang="en-US" sz="2400" u="none" strike="noStrike" dirty="0" err="1">
                  <a:solidFill>
                    <a:srgbClr val="000000"/>
                  </a:solidFill>
                  <a:latin typeface="Lato Light"/>
                  <a:ea typeface="Lato Light"/>
                  <a:cs typeface="Lato Light"/>
                  <a:sym typeface="Lato Light"/>
                </a:rPr>
                <a:t>normativi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regolamenti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ufficiali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europei</a:t>
              </a:r>
              <a:endParaRPr lang="en-US" sz="2400" u="none" strike="noStrike" dirty="0">
                <a:solidFill>
                  <a:srgbClr val="000000"/>
                </a:solidFill>
                <a:latin typeface="Lato Light"/>
                <a:ea typeface="Lato Light"/>
                <a:cs typeface="Lato Light"/>
                <a:sym typeface="Lato Light"/>
              </a:endParaRPr>
            </a:p>
          </p:txBody>
        </p:sp>
      </p:grpSp>
      <p:sp>
        <p:nvSpPr>
          <p:cNvPr id="5" name="TextBox 5"/>
          <p:cNvSpPr txBox="1"/>
          <p:nvPr/>
        </p:nvSpPr>
        <p:spPr>
          <a:xfrm>
            <a:off x="990962" y="2609850"/>
            <a:ext cx="16268338" cy="5179110"/>
          </a:xfrm>
          <a:prstGeom prst="rect">
            <a:avLst/>
          </a:prstGeom>
        </p:spPr>
        <p:txBody>
          <a:bodyPr lIns="0" tIns="0" rIns="0" bIns="0" rtlCol="0" anchor="t">
            <a:spAutoFit/>
          </a:bodyPr>
          <a:lstStyle/>
          <a:p>
            <a:pPr marL="434340" lvl="1" indent="-217170" algn="l">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Unione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europea</a:t>
            </a:r>
            <a:r>
              <a:rPr lang="en-US" sz="2400" b="1" u="none" strike="noStrike" dirty="0">
                <a:solidFill>
                  <a:srgbClr val="000000"/>
                </a:solidFill>
                <a:latin typeface="Lato Light" panose="020F0302020204030203" pitchFamily="34" charset="0"/>
                <a:ea typeface="Lato Bold"/>
                <a:cs typeface="Lato Bold"/>
                <a:sym typeface="Lato Bold"/>
              </a:rPr>
              <a:t> (2024). </a:t>
            </a:r>
          </a:p>
          <a:p>
            <a:pPr marL="434340" lvl="1" indent="-21717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Legge </a:t>
            </a:r>
            <a:r>
              <a:rPr lang="en-US" sz="2400" u="none" strike="noStrike" dirty="0" err="1">
                <a:solidFill>
                  <a:srgbClr val="000000"/>
                </a:solidFill>
                <a:latin typeface="Lato Light" panose="020F0302020204030203" pitchFamily="34" charset="0"/>
                <a:ea typeface="Lato Light"/>
                <a:cs typeface="Lato Light"/>
                <a:sym typeface="Lato Light"/>
              </a:rPr>
              <a:t>sull'intelligenza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(Legge </a:t>
            </a:r>
            <a:r>
              <a:rPr lang="en-US" sz="2400" u="none" strike="noStrike" dirty="0" err="1">
                <a:solidFill>
                  <a:srgbClr val="000000"/>
                </a:solidFill>
                <a:latin typeface="Lato Light" panose="020F0302020204030203" pitchFamily="34" charset="0"/>
                <a:ea typeface="Lato Light"/>
                <a:cs typeface="Lato Light"/>
                <a:sym typeface="Lato Light"/>
              </a:rPr>
              <a:t>sull'IA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Regolamento</a:t>
            </a:r>
            <a:r>
              <a:rPr lang="en-US" sz="2400" u="none" strike="noStrike" dirty="0">
                <a:solidFill>
                  <a:srgbClr val="000000"/>
                </a:solidFill>
                <a:latin typeface="Lato Light" panose="020F0302020204030203" pitchFamily="34" charset="0"/>
                <a:ea typeface="Lato Light"/>
                <a:cs typeface="Lato Light"/>
                <a:sym typeface="Lato Light"/>
              </a:rPr>
              <a:t> (UE) 2024/1689. Il primo </a:t>
            </a:r>
            <a:r>
              <a:rPr lang="en-US" sz="2400" u="none" strike="noStrike" dirty="0" err="1">
                <a:solidFill>
                  <a:srgbClr val="000000"/>
                </a:solidFill>
                <a:latin typeface="Lato Light" panose="020F0302020204030203" pitchFamily="34" charset="0"/>
                <a:ea typeface="Lato Light"/>
                <a:cs typeface="Lato Light"/>
                <a:sym typeface="Lato Light"/>
              </a:rPr>
              <a:t>quadro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giuridico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completo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che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classifica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sistemi</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istruzione</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formazione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professionale</a:t>
            </a:r>
            <a:r>
              <a:rPr lang="en-US" sz="2400" u="none" strike="noStrike" dirty="0">
                <a:solidFill>
                  <a:srgbClr val="000000"/>
                </a:solidFill>
                <a:latin typeface="Lato Light" panose="020F0302020204030203" pitchFamily="34" charset="0"/>
                <a:ea typeface="Lato Light"/>
                <a:cs typeface="Lato Light"/>
                <a:sym typeface="Lato Light"/>
              </a:rPr>
              <a:t> come "ad alto </a:t>
            </a:r>
            <a:r>
              <a:rPr lang="en-US" sz="2400" u="none" strike="noStrike" dirty="0" err="1">
                <a:solidFill>
                  <a:srgbClr val="000000"/>
                </a:solidFill>
                <a:latin typeface="Lato Light" panose="020F0302020204030203" pitchFamily="34" charset="0"/>
                <a:ea typeface="Lato Light"/>
                <a:cs typeface="Lato Light"/>
                <a:sym typeface="Lato Light"/>
              </a:rPr>
              <a:t>rischio</a:t>
            </a:r>
            <a:r>
              <a:rPr lang="en-US" sz="2400" u="none" strike="noStrike" dirty="0">
                <a:solidFill>
                  <a:srgbClr val="000000"/>
                </a:solidFill>
                <a:latin typeface="Lato Light" panose="020F0302020204030203" pitchFamily="34" charset="0"/>
                <a:ea typeface="Lato Light"/>
                <a:cs typeface="Lato Light"/>
                <a:sym typeface="Lato Light"/>
              </a:rPr>
              <a:t>".</a:t>
            </a:r>
          </a:p>
          <a:p>
            <a:pPr marL="434340" lvl="1" indent="-21717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434340" lvl="1" indent="-217170" algn="l">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Commissione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europea</a:t>
            </a:r>
            <a:r>
              <a:rPr lang="en-US" sz="2400" b="1" u="none" strike="noStrike" dirty="0">
                <a:solidFill>
                  <a:srgbClr val="000000"/>
                </a:solidFill>
                <a:latin typeface="Lato Light" panose="020F0302020204030203" pitchFamily="34" charset="0"/>
                <a:ea typeface="Lato Bold"/>
                <a:cs typeface="Lato Bold"/>
                <a:sym typeface="Lato Bold"/>
              </a:rPr>
              <a:t> (2019). </a:t>
            </a:r>
          </a:p>
          <a:p>
            <a:pPr marL="434340" lvl="1" indent="-21717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Linee </a:t>
            </a:r>
            <a:r>
              <a:rPr lang="en-US" sz="2400" u="none" strike="noStrike" dirty="0" err="1">
                <a:solidFill>
                  <a:srgbClr val="000000"/>
                </a:solidFill>
                <a:latin typeface="Lato Light" panose="020F0302020204030203" pitchFamily="34" charset="0"/>
                <a:ea typeface="Lato Light"/>
                <a:cs typeface="Lato Light"/>
                <a:sym typeface="Lato Light"/>
              </a:rPr>
              <a:t>guida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etiche</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un'IA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affidabile</a:t>
            </a:r>
            <a:r>
              <a:rPr lang="en-US" sz="2400" u="none" strike="noStrike" dirty="0">
                <a:solidFill>
                  <a:srgbClr val="000000"/>
                </a:solidFill>
                <a:latin typeface="Lato Light" panose="020F0302020204030203" pitchFamily="34" charset="0"/>
                <a:ea typeface="Lato Light"/>
                <a:cs typeface="Lato Light"/>
                <a:sym typeface="Lato Light"/>
              </a:rPr>
              <a:t>. Gruppo di </a:t>
            </a:r>
            <a:r>
              <a:rPr lang="en-US" sz="2400" u="none" strike="noStrike" dirty="0" err="1">
                <a:solidFill>
                  <a:srgbClr val="000000"/>
                </a:solidFill>
                <a:latin typeface="Lato Light" panose="020F0302020204030203" pitchFamily="34" charset="0"/>
                <a:ea typeface="Lato Light"/>
                <a:cs typeface="Lato Light"/>
                <a:sym typeface="Lato Light"/>
              </a:rPr>
              <a:t>esperti</a:t>
            </a:r>
            <a:r>
              <a:rPr lang="en-US" sz="2400" u="none" strike="noStrike" dirty="0">
                <a:solidFill>
                  <a:srgbClr val="000000"/>
                </a:solidFill>
                <a:latin typeface="Lato Light" panose="020F0302020204030203" pitchFamily="34" charset="0"/>
                <a:ea typeface="Lato Light"/>
                <a:cs typeface="Lato Light"/>
                <a:sym typeface="Lato Light"/>
              </a:rPr>
              <a:t> di alto </a:t>
            </a:r>
            <a:r>
              <a:rPr lang="en-US" sz="2400" u="none" strike="noStrike" dirty="0" err="1">
                <a:solidFill>
                  <a:srgbClr val="000000"/>
                </a:solidFill>
                <a:latin typeface="Lato Light" panose="020F0302020204030203" pitchFamily="34" charset="0"/>
                <a:ea typeface="Lato Light"/>
                <a:cs typeface="Lato Light"/>
                <a:sym typeface="Lato Light"/>
              </a:rPr>
              <a:t>livello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(AI HLEG). Si </a:t>
            </a:r>
            <a:r>
              <a:rPr lang="en-US" sz="2400" u="none" strike="noStrike" dirty="0" err="1">
                <a:solidFill>
                  <a:srgbClr val="000000"/>
                </a:solidFill>
                <a:latin typeface="Lato Light" panose="020F0302020204030203" pitchFamily="34" charset="0"/>
                <a:ea typeface="Lato Light"/>
                <a:cs typeface="Lato Light"/>
                <a:sym typeface="Lato Light"/>
              </a:rPr>
              <a:t>concentra</a:t>
            </a:r>
            <a:r>
              <a:rPr lang="en-US" sz="2400" u="none" strike="noStrike" dirty="0">
                <a:solidFill>
                  <a:srgbClr val="000000"/>
                </a:solidFill>
                <a:latin typeface="Lato Light" panose="020F0302020204030203" pitchFamily="34" charset="0"/>
                <a:ea typeface="Lato Light"/>
                <a:cs typeface="Lato Light"/>
                <a:sym typeface="Lato Light"/>
              </a:rPr>
              <a:t> sui </a:t>
            </a:r>
            <a:r>
              <a:rPr lang="en-US" sz="2400" u="none" strike="noStrike" dirty="0" err="1">
                <a:solidFill>
                  <a:srgbClr val="000000"/>
                </a:solidFill>
                <a:latin typeface="Lato Light" panose="020F0302020204030203" pitchFamily="34" charset="0"/>
                <a:ea typeface="Lato Light"/>
                <a:cs typeface="Lato Light"/>
                <a:sym typeface="Lato Light"/>
              </a:rPr>
              <a:t>sette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requisiti</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un'IA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affidabile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tra</a:t>
            </a:r>
            <a:r>
              <a:rPr lang="en-US" sz="2400" u="none" strike="noStrike" dirty="0">
                <a:solidFill>
                  <a:srgbClr val="000000"/>
                </a:solidFill>
                <a:latin typeface="Lato Light" panose="020F0302020204030203" pitchFamily="34" charset="0"/>
                <a:ea typeface="Lato Light"/>
                <a:cs typeface="Lato Light"/>
                <a:sym typeface="Lato Light"/>
              </a:rPr>
              <a:t> cui </a:t>
            </a:r>
            <a:r>
              <a:rPr lang="en-US" sz="2400" u="none" strike="noStrike" dirty="0" err="1">
                <a:solidFill>
                  <a:srgbClr val="000000"/>
                </a:solidFill>
                <a:latin typeface="Lato Light" panose="020F0302020204030203" pitchFamily="34" charset="0"/>
                <a:ea typeface="Lato Light"/>
                <a:cs typeface="Lato Light"/>
                <a:sym typeface="Lato Light"/>
              </a:rPr>
              <a:t>l'intervento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umano</a:t>
            </a:r>
            <a:r>
              <a:rPr lang="en-US" sz="2400" u="none" strike="noStrike" dirty="0">
                <a:solidFill>
                  <a:srgbClr val="000000"/>
                </a:solidFill>
                <a:latin typeface="Lato Light" panose="020F0302020204030203" pitchFamily="34" charset="0"/>
                <a:ea typeface="Lato Light"/>
                <a:cs typeface="Lato Light"/>
                <a:sym typeface="Lato Light"/>
              </a:rPr>
              <a:t> e la </a:t>
            </a:r>
            <a:r>
              <a:rPr lang="en-US" sz="2400" u="none" strike="noStrike" dirty="0" err="1">
                <a:solidFill>
                  <a:srgbClr val="000000"/>
                </a:solidFill>
                <a:latin typeface="Lato Light" panose="020F0302020204030203" pitchFamily="34" charset="0"/>
                <a:ea typeface="Lato Light"/>
                <a:cs typeface="Lato Light"/>
                <a:sym typeface="Lato Light"/>
              </a:rPr>
              <a:t>trasparenza</a:t>
            </a:r>
            <a:r>
              <a:rPr lang="en-US" sz="2400" u="none" strike="noStrike" dirty="0">
                <a:solidFill>
                  <a:srgbClr val="000000"/>
                </a:solidFill>
                <a:latin typeface="Lato Light" panose="020F0302020204030203" pitchFamily="34" charset="0"/>
                <a:ea typeface="Lato Light"/>
                <a:cs typeface="Lato Light"/>
                <a:sym typeface="Lato Light"/>
              </a:rPr>
              <a:t>.</a:t>
            </a:r>
          </a:p>
          <a:p>
            <a:pPr marL="434340" lvl="1" indent="-21717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434340" lvl="1" indent="-217170" algn="l">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Commissione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europea</a:t>
            </a:r>
            <a:r>
              <a:rPr lang="en-US" sz="2400" b="1" u="none" strike="noStrike" dirty="0">
                <a:solidFill>
                  <a:srgbClr val="000000"/>
                </a:solidFill>
                <a:latin typeface="Lato Light" panose="020F0302020204030203" pitchFamily="34" charset="0"/>
                <a:ea typeface="Lato Bold"/>
                <a:cs typeface="Lato Bold"/>
                <a:sym typeface="Lato Bold"/>
              </a:rPr>
              <a:t> (2022). </a:t>
            </a:r>
          </a:p>
          <a:p>
            <a:pPr marL="434340" lvl="1" indent="-21717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Linee </a:t>
            </a:r>
            <a:r>
              <a:rPr lang="en-US" sz="2400" u="none" strike="noStrike" dirty="0" err="1">
                <a:solidFill>
                  <a:srgbClr val="000000"/>
                </a:solidFill>
                <a:latin typeface="Lato Light" panose="020F0302020204030203" pitchFamily="34" charset="0"/>
                <a:ea typeface="Lato Light"/>
                <a:cs typeface="Lato Light"/>
                <a:sym typeface="Lato Light"/>
              </a:rPr>
              <a:t>guida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etiche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sull'uso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dei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nell'insegnamento</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nell'apprendimento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rivolte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agli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educatori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Specificamente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progettate</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aiutare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gli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insegnanti</a:t>
            </a:r>
            <a:r>
              <a:rPr lang="en-US" sz="2400" u="none" strike="noStrike" dirty="0">
                <a:solidFill>
                  <a:srgbClr val="000000"/>
                </a:solidFill>
                <a:latin typeface="Lato Light" panose="020F0302020204030203" pitchFamily="34" charset="0"/>
                <a:ea typeface="Lato Light"/>
                <a:cs typeface="Lato Light"/>
                <a:sym typeface="Lato Light"/>
              </a:rPr>
              <a:t> della </a:t>
            </a:r>
            <a:r>
              <a:rPr lang="en-US" sz="2400" u="none" strike="noStrike" dirty="0" err="1">
                <a:solidFill>
                  <a:srgbClr val="000000"/>
                </a:solidFill>
                <a:latin typeface="Lato Light" panose="020F0302020204030203" pitchFamily="34" charset="0"/>
                <a:ea typeface="Lato Light"/>
                <a:cs typeface="Lato Light"/>
                <a:sym typeface="Lato Light"/>
              </a:rPr>
              <a:t>scuola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primaria</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secondaria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particolarmente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utili</a:t>
            </a:r>
            <a:r>
              <a:rPr lang="en-US" sz="2400" u="none" strike="noStrike" dirty="0">
                <a:solidFill>
                  <a:srgbClr val="000000"/>
                </a:solidFill>
                <a:latin typeface="Lato Light" panose="020F0302020204030203" pitchFamily="34" charset="0"/>
                <a:ea typeface="Lato Light"/>
                <a:cs typeface="Lato Light"/>
                <a:sym typeface="Lato Light"/>
              </a:rPr>
              <a:t> per la </a:t>
            </a:r>
            <a:r>
              <a:rPr lang="en-US" sz="2400" u="none" strike="noStrike" dirty="0" err="1">
                <a:solidFill>
                  <a:srgbClr val="000000"/>
                </a:solidFill>
                <a:latin typeface="Lato Light" panose="020F0302020204030203" pitchFamily="34" charset="0"/>
                <a:ea typeface="Lato Light"/>
                <a:cs typeface="Lato Light"/>
                <a:sym typeface="Lato Light"/>
              </a:rPr>
              <a:t>formazione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professionale</a:t>
            </a:r>
            <a:r>
              <a:rPr lang="en-US" sz="2400" u="none" strike="noStrike" dirty="0">
                <a:solidFill>
                  <a:srgbClr val="000000"/>
                </a:solidFill>
                <a:latin typeface="Lato Light" panose="020F0302020204030203" pitchFamily="34" charset="0"/>
                <a:ea typeface="Lato Light"/>
                <a:cs typeface="Lato Light"/>
                <a:sym typeface="Lato Light"/>
              </a:rPr>
              <a:t> continua) a </a:t>
            </a:r>
            <a:r>
              <a:rPr lang="en-US" sz="2400" u="none" strike="noStrike" dirty="0" err="1">
                <a:solidFill>
                  <a:srgbClr val="000000"/>
                </a:solidFill>
                <a:latin typeface="Lato Light" panose="020F0302020204030203" pitchFamily="34" charset="0"/>
                <a:ea typeface="Lato Light"/>
                <a:cs typeface="Lato Light"/>
                <a:sym typeface="Lato Light"/>
              </a:rPr>
              <a:t>comprendere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rischi</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benefici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dell'IA</a:t>
            </a:r>
            <a:r>
              <a:rPr lang="en-US" sz="2400" u="none" strike="noStrike" dirty="0">
                <a:solidFill>
                  <a:srgbClr val="000000"/>
                </a:solidFill>
                <a:latin typeface="Lato Light" panose="020F0302020204030203" pitchFamily="34" charset="0"/>
                <a:ea typeface="Lato Light"/>
                <a:cs typeface="Lato Light"/>
                <a:sym typeface="Lato Light"/>
              </a:rPr>
              <a:t>.</a:t>
            </a:r>
          </a:p>
          <a:p>
            <a:pPr marL="434340" lvl="1" indent="-21717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
        <p:nvSpPr>
          <p:cNvPr id="6" name="TextBox 6"/>
          <p:cNvSpPr txBox="1"/>
          <p:nvPr/>
        </p:nvSpPr>
        <p:spPr>
          <a:xfrm>
            <a:off x="1028700" y="1085850"/>
            <a:ext cx="244733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RIFERIMENTI</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11558" y="881910"/>
            <a:ext cx="244733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RIFERIMENTI</a:t>
            </a:r>
          </a:p>
        </p:txBody>
      </p:sp>
      <p:grpSp>
        <p:nvGrpSpPr>
          <p:cNvPr id="3" name="Group 3"/>
          <p:cNvGrpSpPr/>
          <p:nvPr/>
        </p:nvGrpSpPr>
        <p:grpSpPr>
          <a:xfrm>
            <a:off x="1104900" y="1822075"/>
            <a:ext cx="8566537" cy="537257"/>
            <a:chOff x="0" y="0"/>
            <a:chExt cx="11422050" cy="716343"/>
          </a:xfrm>
        </p:grpSpPr>
        <p:sp>
          <p:nvSpPr>
            <p:cNvPr id="4" name="Freeform 4"/>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5" name="TextBox 5"/>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Linee guida istituzionali internazionali</a:t>
              </a:r>
            </a:p>
          </p:txBody>
        </p:sp>
      </p:grpSp>
      <p:sp>
        <p:nvSpPr>
          <p:cNvPr id="6" name="TextBox 6"/>
          <p:cNvSpPr txBox="1"/>
          <p:nvPr/>
        </p:nvSpPr>
        <p:spPr>
          <a:xfrm>
            <a:off x="1110139" y="2536403"/>
            <a:ext cx="16149161" cy="5922903"/>
          </a:xfrm>
          <a:prstGeom prst="rect">
            <a:avLst/>
          </a:prstGeom>
        </p:spPr>
        <p:txBody>
          <a:bodyPr lIns="0" tIns="0" rIns="0" bIns="0" rtlCol="0" anchor="t">
            <a:spAutoFit/>
          </a:bodyPr>
          <a:lstStyle/>
          <a:p>
            <a:pPr marL="434340" lvl="1" indent="-217170" algn="l">
              <a:lnSpc>
                <a:spcPts val="2879"/>
              </a:lnSpc>
              <a:spcBef>
                <a:spcPct val="0"/>
              </a:spcBef>
              <a:buFont typeface="Arial"/>
              <a:buChar char="•"/>
            </a:pPr>
            <a:r>
              <a:rPr lang="en-US" sz="2400" b="1" u="none" strike="noStrike" dirty="0">
                <a:solidFill>
                  <a:srgbClr val="000000"/>
                </a:solidFill>
                <a:latin typeface="Lato Light" panose="020F0302020204030203" pitchFamily="34" charset="0"/>
                <a:ea typeface="Lato Bold"/>
                <a:cs typeface="Lato Bold"/>
                <a:sym typeface="Lato Bold"/>
              </a:rPr>
              <a:t>UNESCO (2024). </a:t>
            </a:r>
          </a:p>
          <a:p>
            <a:pPr marL="434340" lvl="1" indent="-21717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Quadro di </a:t>
            </a:r>
            <a:r>
              <a:rPr lang="en-US" sz="2400" u="none" strike="noStrike" dirty="0" err="1">
                <a:solidFill>
                  <a:srgbClr val="000000"/>
                </a:solidFill>
                <a:latin typeface="Lato Light" panose="020F0302020204030203" pitchFamily="34" charset="0"/>
                <a:ea typeface="Lato Light"/>
                <a:cs typeface="Lato Light"/>
                <a:sym typeface="Lato Light"/>
              </a:rPr>
              <a:t>riferimento</a:t>
            </a:r>
            <a:r>
              <a:rPr lang="en-US" sz="2400" u="none" strike="noStrike" dirty="0">
                <a:solidFill>
                  <a:srgbClr val="000000"/>
                </a:solidFill>
                <a:latin typeface="Lato Light" panose="020F0302020204030203" pitchFamily="34" charset="0"/>
                <a:ea typeface="Lato Light"/>
                <a:cs typeface="Lato Light"/>
                <a:sym typeface="Lato Light"/>
              </a:rPr>
              <a:t> per le </a:t>
            </a:r>
            <a:r>
              <a:rPr lang="en-US" sz="2400" u="none" strike="noStrike" dirty="0" err="1">
                <a:solidFill>
                  <a:srgbClr val="000000"/>
                </a:solidFill>
                <a:latin typeface="Lato Light" panose="020F0302020204030203" pitchFamily="34" charset="0"/>
                <a:ea typeface="Lato Light"/>
                <a:cs typeface="Lato Light"/>
                <a:sym typeface="Lato Light"/>
              </a:rPr>
              <a:t>competenze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sull'IA</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gli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insegnanti</a:t>
            </a:r>
            <a:r>
              <a:rPr lang="en-US" sz="2400" u="none" strike="noStrike" dirty="0">
                <a:solidFill>
                  <a:srgbClr val="000000"/>
                </a:solidFill>
                <a:latin typeface="Lato Light" panose="020F0302020204030203" pitchFamily="34" charset="0"/>
                <a:ea typeface="Lato Light"/>
                <a:cs typeface="Lato Light"/>
                <a:sym typeface="Lato Light"/>
              </a:rPr>
              <a:t>. Parigi: UNESCO. </a:t>
            </a:r>
            <a:r>
              <a:rPr lang="en-US" sz="2400" u="none" strike="noStrike" dirty="0" err="1">
                <a:solidFill>
                  <a:srgbClr val="000000"/>
                </a:solidFill>
                <a:latin typeface="Lato Light" panose="020F0302020204030203" pitchFamily="34" charset="0"/>
                <a:ea typeface="Lato Light"/>
                <a:cs typeface="Lato Light"/>
                <a:sym typeface="Lato Light"/>
              </a:rPr>
              <a:t>Definisce</a:t>
            </a:r>
            <a:r>
              <a:rPr lang="en-US" sz="2400" u="none" strike="noStrike" dirty="0">
                <a:solidFill>
                  <a:srgbClr val="000000"/>
                </a:solidFill>
                <a:latin typeface="Lato Light" panose="020F0302020204030203" pitchFamily="34" charset="0"/>
                <a:ea typeface="Lato Light"/>
                <a:cs typeface="Lato Light"/>
                <a:sym typeface="Lato Light"/>
              </a:rPr>
              <a:t> le </a:t>
            </a:r>
            <a:r>
              <a:rPr lang="en-US" sz="2400" u="none" strike="noStrike" dirty="0" err="1">
                <a:solidFill>
                  <a:srgbClr val="000000"/>
                </a:solidFill>
                <a:latin typeface="Lato Light" panose="020F0302020204030203" pitchFamily="34" charset="0"/>
                <a:ea typeface="Lato Light"/>
                <a:cs typeface="Lato Light"/>
                <a:sym typeface="Lato Light"/>
              </a:rPr>
              <a:t>conoscenze</a:t>
            </a:r>
            <a:r>
              <a:rPr lang="en-US" sz="2400" u="none" strike="noStrike" dirty="0">
                <a:solidFill>
                  <a:srgbClr val="000000"/>
                </a:solidFill>
                <a:latin typeface="Lato Light" panose="020F0302020204030203" pitchFamily="34" charset="0"/>
                <a:ea typeface="Lato Light"/>
                <a:cs typeface="Lato Light"/>
                <a:sym typeface="Lato Light"/>
              </a:rPr>
              <a:t>, le </a:t>
            </a:r>
            <a:r>
              <a:rPr lang="en-US" sz="2400" u="none" strike="noStrike" dirty="0" err="1">
                <a:solidFill>
                  <a:srgbClr val="000000"/>
                </a:solidFill>
                <a:latin typeface="Lato Light" panose="020F0302020204030203" pitchFamily="34" charset="0"/>
                <a:ea typeface="Lato Light"/>
                <a:cs typeface="Lato Light"/>
                <a:sym typeface="Lato Light"/>
              </a:rPr>
              <a:t>abilità</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valori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necessari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agli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insegnanti</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utilizzare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l'IA</a:t>
            </a:r>
            <a:r>
              <a:rPr lang="en-US" sz="2400" u="none" strike="noStrike" dirty="0">
                <a:solidFill>
                  <a:srgbClr val="000000"/>
                </a:solidFill>
                <a:latin typeface="Lato Light" panose="020F0302020204030203" pitchFamily="34" charset="0"/>
                <a:ea typeface="Lato Light"/>
                <a:cs typeface="Lato Light"/>
                <a:sym typeface="Lato Light"/>
              </a:rPr>
              <a:t> in modo </a:t>
            </a:r>
            <a:r>
              <a:rPr lang="en-US" sz="2400" u="none" strike="noStrike" dirty="0" err="1">
                <a:solidFill>
                  <a:srgbClr val="000000"/>
                </a:solidFill>
                <a:latin typeface="Lato Light" panose="020F0302020204030203" pitchFamily="34" charset="0"/>
                <a:ea typeface="Lato Light"/>
                <a:cs typeface="Lato Light"/>
                <a:sym typeface="Lato Light"/>
              </a:rPr>
              <a:t>sicuro</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inclusivo</a:t>
            </a:r>
            <a:r>
              <a:rPr lang="en-US" sz="2400" u="none" strike="noStrike" dirty="0">
                <a:solidFill>
                  <a:srgbClr val="000000"/>
                </a:solidFill>
                <a:latin typeface="Lato Light" panose="020F0302020204030203" pitchFamily="34" charset="0"/>
                <a:ea typeface="Lato Light"/>
                <a:cs typeface="Lato Light"/>
                <a:sym typeface="Lato Light"/>
              </a:rPr>
              <a:t>.</a:t>
            </a:r>
          </a:p>
          <a:p>
            <a:pPr marL="434340" lvl="1" indent="-21717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434340" lvl="1" indent="-217170" algn="l">
              <a:lnSpc>
                <a:spcPts val="2879"/>
              </a:lnSpc>
              <a:spcBef>
                <a:spcPct val="0"/>
              </a:spcBef>
              <a:buFont typeface="Arial"/>
              <a:buChar char="•"/>
            </a:pPr>
            <a:r>
              <a:rPr lang="en-US" sz="2400" b="1" u="none" strike="noStrike" dirty="0">
                <a:solidFill>
                  <a:srgbClr val="000000"/>
                </a:solidFill>
                <a:latin typeface="Lato Light" panose="020F0302020204030203" pitchFamily="34" charset="0"/>
                <a:ea typeface="Lato Bold"/>
                <a:cs typeface="Lato Bold"/>
                <a:sym typeface="Lato Bold"/>
              </a:rPr>
              <a:t>OCSE (2024). </a:t>
            </a:r>
          </a:p>
          <a:p>
            <a:pPr marL="434340" lvl="1" indent="-21717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Principi </a:t>
            </a:r>
            <a:r>
              <a:rPr lang="en-US" sz="2400" u="none" strike="noStrike" dirty="0" err="1">
                <a:solidFill>
                  <a:srgbClr val="000000"/>
                </a:solidFill>
                <a:latin typeface="Lato Light" panose="020F0302020204030203" pitchFamily="34" charset="0"/>
                <a:ea typeface="Lato Light"/>
                <a:cs typeface="Lato Light"/>
                <a:sym typeface="Lato Light"/>
              </a:rPr>
              <a:t>dell'OCSE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sull'IA</a:t>
            </a:r>
            <a:r>
              <a:rPr lang="en-US" sz="2400" u="none" strike="noStrike" dirty="0">
                <a:solidFill>
                  <a:srgbClr val="000000"/>
                </a:solidFill>
                <a:latin typeface="Lato Light" panose="020F0302020204030203" pitchFamily="34" charset="0"/>
                <a:ea typeface="Lato Light"/>
                <a:cs typeface="Lato Light"/>
                <a:sym typeface="Lato Light"/>
              </a:rPr>
              <a:t>. Principi </a:t>
            </a:r>
            <a:r>
              <a:rPr lang="en-US" sz="2400" u="none" strike="noStrike" dirty="0" err="1">
                <a:solidFill>
                  <a:srgbClr val="000000"/>
                </a:solidFill>
                <a:latin typeface="Lato Light" panose="020F0302020204030203" pitchFamily="34" charset="0"/>
                <a:ea typeface="Lato Light"/>
                <a:cs typeface="Lato Light"/>
                <a:sym typeface="Lato Light"/>
              </a:rPr>
              <a:t>aggiornati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che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promuovono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un'IA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innovativa</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affidabile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a:t>
            </a:r>
            <a:r>
              <a:rPr lang="en-US" sz="2400" u="none" strike="noStrike" dirty="0">
                <a:solidFill>
                  <a:srgbClr val="000000"/>
                </a:solidFill>
                <a:latin typeface="Lato Light" panose="020F0302020204030203" pitchFamily="34" charset="0"/>
                <a:ea typeface="Lato Light"/>
                <a:cs typeface="Lato Light"/>
                <a:sym typeface="Lato Light"/>
              </a:rPr>
              <a:t> rispetto </a:t>
            </a:r>
            <a:r>
              <a:rPr lang="en-US" sz="2400" u="none" strike="noStrike" dirty="0" err="1">
                <a:solidFill>
                  <a:srgbClr val="000000"/>
                </a:solidFill>
                <a:latin typeface="Lato Light" panose="020F0302020204030203" pitchFamily="34" charset="0"/>
                <a:ea typeface="Lato Light"/>
                <a:cs typeface="Lato Light"/>
                <a:sym typeface="Lato Light"/>
              </a:rPr>
              <a:t>dei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diritti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umani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dell'equità</a:t>
            </a:r>
            <a:r>
              <a:rPr lang="en-US" sz="2400" u="none" strike="noStrike" dirty="0">
                <a:solidFill>
                  <a:srgbClr val="000000"/>
                </a:solidFill>
                <a:latin typeface="Lato Light" panose="020F0302020204030203" pitchFamily="34" charset="0"/>
                <a:ea typeface="Lato Light"/>
                <a:cs typeface="Lato Light"/>
                <a:sym typeface="Lato Light"/>
              </a:rPr>
              <a:t> e della </a:t>
            </a:r>
            <a:r>
              <a:rPr lang="en-US" sz="2400" u="none" strike="noStrike" dirty="0" err="1">
                <a:solidFill>
                  <a:srgbClr val="000000"/>
                </a:solidFill>
                <a:latin typeface="Lato Light" panose="020F0302020204030203" pitchFamily="34" charset="0"/>
                <a:ea typeface="Lato Light"/>
                <a:cs typeface="Lato Light"/>
                <a:sym typeface="Lato Light"/>
              </a:rPr>
              <a:t>trasparenza</a:t>
            </a:r>
            <a:r>
              <a:rPr lang="en-US" sz="2400" u="none" strike="noStrike" dirty="0">
                <a:solidFill>
                  <a:srgbClr val="000000"/>
                </a:solidFill>
                <a:latin typeface="Lato Light" panose="020F0302020204030203" pitchFamily="34" charset="0"/>
                <a:ea typeface="Lato Light"/>
                <a:cs typeface="Lato Light"/>
                <a:sym typeface="Lato Light"/>
              </a:rPr>
              <a:t>.</a:t>
            </a:r>
          </a:p>
          <a:p>
            <a:pPr marL="434340" lvl="1" indent="-21717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434340" lvl="1" indent="-217170" algn="l">
              <a:lnSpc>
                <a:spcPts val="2879"/>
              </a:lnSpc>
              <a:spcBef>
                <a:spcPct val="0"/>
              </a:spcBef>
              <a:buFont typeface="Arial"/>
              <a:buChar char="•"/>
            </a:pPr>
            <a:r>
              <a:rPr lang="en-US" sz="2400" b="1" u="none" strike="noStrike" dirty="0">
                <a:solidFill>
                  <a:srgbClr val="000000"/>
                </a:solidFill>
                <a:latin typeface="Lato Light" panose="020F0302020204030203" pitchFamily="34" charset="0"/>
                <a:ea typeface="Lato Bold"/>
                <a:cs typeface="Lato Bold"/>
                <a:sym typeface="Lato Bold"/>
              </a:rPr>
              <a:t>UNESCO (2021). </a:t>
            </a:r>
          </a:p>
          <a:p>
            <a:pPr marL="434340" lvl="1" indent="-21717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Raccomandazione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sull'etica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Il primo </a:t>
            </a:r>
            <a:r>
              <a:rPr lang="en-US" sz="2400" u="none" strike="noStrike" dirty="0" err="1">
                <a:solidFill>
                  <a:srgbClr val="000000"/>
                </a:solidFill>
                <a:latin typeface="Lato Light" panose="020F0302020204030203" pitchFamily="34" charset="0"/>
                <a:ea typeface="Lato Light"/>
                <a:cs typeface="Lato Light"/>
                <a:sym typeface="Lato Light"/>
              </a:rPr>
              <a:t>strumento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normativo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globale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sull'etica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che</a:t>
            </a:r>
            <a:r>
              <a:rPr lang="en-US" sz="2400" u="none" strike="noStrike" dirty="0">
                <a:solidFill>
                  <a:srgbClr val="000000"/>
                </a:solidFill>
                <a:latin typeface="Lato Light" panose="020F0302020204030203" pitchFamily="34" charset="0"/>
                <a:ea typeface="Lato Light"/>
                <a:cs typeface="Lato Light"/>
                <a:sym typeface="Lato Light"/>
              </a:rPr>
              <a:t> pone </a:t>
            </a:r>
            <a:r>
              <a:rPr lang="en-US" sz="2400" u="none" strike="noStrike" dirty="0" err="1">
                <a:solidFill>
                  <a:srgbClr val="000000"/>
                </a:solidFill>
                <a:latin typeface="Lato Light" panose="020F0302020204030203" pitchFamily="34" charset="0"/>
                <a:ea typeface="Lato Light"/>
                <a:cs typeface="Lato Light"/>
                <a:sym typeface="Lato Light"/>
              </a:rPr>
              <a:t>l'accento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sull'equità</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sociale</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sull'inclusione</a:t>
            </a:r>
            <a:r>
              <a:rPr lang="en-US" sz="2400" u="none" strike="noStrike" dirty="0">
                <a:solidFill>
                  <a:srgbClr val="000000"/>
                </a:solidFill>
                <a:latin typeface="Lato Light" panose="020F0302020204030203" pitchFamily="34" charset="0"/>
                <a:ea typeface="Lato Light"/>
                <a:cs typeface="Lato Light"/>
                <a:sym typeface="Lato Light"/>
              </a:rPr>
              <a:t>.</a:t>
            </a:r>
          </a:p>
          <a:p>
            <a:pPr marL="434340" lvl="1" indent="-21717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434340" lvl="1" indent="-217170" algn="l">
              <a:lnSpc>
                <a:spcPts val="2879"/>
              </a:lnSpc>
              <a:spcBef>
                <a:spcPct val="0"/>
              </a:spcBef>
              <a:buFont typeface="Arial"/>
              <a:buChar char="•"/>
            </a:pPr>
            <a:r>
              <a:rPr lang="en-US" sz="2400" b="1" u="none" strike="noStrike" dirty="0">
                <a:solidFill>
                  <a:srgbClr val="000000"/>
                </a:solidFill>
                <a:latin typeface="Lato Light" panose="020F0302020204030203" pitchFamily="34" charset="0"/>
                <a:ea typeface="Lato Bold"/>
                <a:cs typeface="Lato Bold"/>
                <a:sym typeface="Lato Bold"/>
              </a:rPr>
              <a:t>OIL (2024). </a:t>
            </a:r>
          </a:p>
          <a:p>
            <a:pPr marL="434340" lvl="1" indent="-21717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Trasformazione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digitale</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futuro</a:t>
            </a:r>
            <a:r>
              <a:rPr lang="en-US" sz="2400" u="none" strike="noStrike" dirty="0">
                <a:solidFill>
                  <a:srgbClr val="000000"/>
                </a:solidFill>
                <a:latin typeface="Lato Light" panose="020F0302020204030203" pitchFamily="34" charset="0"/>
                <a:ea typeface="Lato Light"/>
                <a:cs typeface="Lato Light"/>
                <a:sym typeface="Lato Light"/>
              </a:rPr>
              <a:t> del </a:t>
            </a:r>
            <a:r>
              <a:rPr lang="en-US" sz="2400" u="none" strike="noStrike" dirty="0" err="1">
                <a:solidFill>
                  <a:srgbClr val="000000"/>
                </a:solidFill>
                <a:latin typeface="Lato Light" panose="020F0302020204030203" pitchFamily="34" charset="0"/>
                <a:ea typeface="Lato Light"/>
                <a:cs typeface="Lato Light"/>
                <a:sym typeface="Lato Light"/>
              </a:rPr>
              <a:t>lavoro</a:t>
            </a:r>
            <a:r>
              <a:rPr lang="en-US" sz="2400" u="none" strike="noStrike" dirty="0">
                <a:solidFill>
                  <a:srgbClr val="000000"/>
                </a:solidFill>
                <a:latin typeface="Lato Light" panose="020F0302020204030203" pitchFamily="34" charset="0"/>
                <a:ea typeface="Lato Light"/>
                <a:cs typeface="Lato Light"/>
                <a:sym typeface="Lato Light"/>
              </a:rPr>
              <a:t>: il </a:t>
            </a:r>
            <a:r>
              <a:rPr lang="en-US" sz="2400" u="none" strike="noStrike" dirty="0" err="1">
                <a:solidFill>
                  <a:srgbClr val="000000"/>
                </a:solidFill>
                <a:latin typeface="Lato Light" panose="020F0302020204030203" pitchFamily="34" charset="0"/>
                <a:ea typeface="Lato Light"/>
                <a:cs typeface="Lato Light"/>
                <a:sym typeface="Lato Light"/>
              </a:rPr>
              <a:t>ruolo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formazione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professionale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Organizzazione</a:t>
            </a:r>
            <a:r>
              <a:rPr lang="en-US" sz="2400" u="none" strike="noStrike" dirty="0">
                <a:solidFill>
                  <a:srgbClr val="000000"/>
                </a:solidFill>
                <a:latin typeface="Lato Light" panose="020F0302020204030203" pitchFamily="34" charset="0"/>
                <a:ea typeface="Lato Light"/>
                <a:cs typeface="Lato Light"/>
                <a:sym typeface="Lato Light"/>
              </a:rPr>
              <a:t> Internazionale del Lavoro. Si </a:t>
            </a:r>
            <a:r>
              <a:rPr lang="en-US" sz="2400" u="none" strike="noStrike" dirty="0" err="1">
                <a:solidFill>
                  <a:srgbClr val="000000"/>
                </a:solidFill>
                <a:latin typeface="Lato Light" panose="020F0302020204030203" pitchFamily="34" charset="0"/>
                <a:ea typeface="Lato Light"/>
                <a:cs typeface="Lato Light"/>
                <a:sym typeface="Lato Light"/>
              </a:rPr>
              <a:t>concentra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sull'impatto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formazione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professionale</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sulle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transizioni</a:t>
            </a:r>
            <a:r>
              <a:rPr lang="en-US" sz="2400" u="none" strike="noStrike" dirty="0">
                <a:solidFill>
                  <a:srgbClr val="000000"/>
                </a:solidFill>
                <a:latin typeface="Lato Light" panose="020F0302020204030203" pitchFamily="34" charset="0"/>
                <a:ea typeface="Lato Light"/>
                <a:cs typeface="Lato Light"/>
                <a:sym typeface="Lato Light"/>
              </a:rPr>
              <a:t> del </a:t>
            </a:r>
            <a:r>
              <a:rPr lang="en-US" sz="2400" u="none" strike="noStrike" dirty="0" err="1">
                <a:solidFill>
                  <a:srgbClr val="000000"/>
                </a:solidFill>
                <a:latin typeface="Lato Light" panose="020F0302020204030203" pitchFamily="34" charset="0"/>
                <a:ea typeface="Lato Light"/>
                <a:cs typeface="Lato Light"/>
                <a:sym typeface="Lato Light"/>
              </a:rPr>
              <a:t>mercato</a:t>
            </a:r>
            <a:r>
              <a:rPr lang="en-US" sz="2400" u="none" strike="noStrike" dirty="0">
                <a:solidFill>
                  <a:srgbClr val="000000"/>
                </a:solidFill>
                <a:latin typeface="Lato Light" panose="020F0302020204030203" pitchFamily="34" charset="0"/>
                <a:ea typeface="Lato Light"/>
                <a:cs typeface="Lato Light"/>
                <a:sym typeface="Lato Light"/>
              </a:rPr>
              <a:t> del </a:t>
            </a:r>
            <a:r>
              <a:rPr lang="en-US" sz="2400" u="none" strike="noStrike" dirty="0" err="1">
                <a:solidFill>
                  <a:srgbClr val="000000"/>
                </a:solidFill>
                <a:latin typeface="Lato Light" panose="020F0302020204030203" pitchFamily="34" charset="0"/>
                <a:ea typeface="Lato Light"/>
                <a:cs typeface="Lato Light"/>
                <a:sym typeface="Lato Light"/>
              </a:rPr>
              <a:t>lavoro</a:t>
            </a:r>
            <a:r>
              <a:rPr lang="en-US" sz="2400" u="none" strike="noStrike" dirty="0">
                <a:solidFill>
                  <a:srgbClr val="000000"/>
                </a:solidFill>
                <a:latin typeface="Lato Light" panose="020F0302020204030203" pitchFamily="34" charset="0"/>
                <a:ea typeface="Lato Light"/>
                <a:cs typeface="Lato Light"/>
                <a:sym typeface="Lato Light"/>
              </a:rPr>
              <a:t>.</a:t>
            </a:r>
          </a:p>
          <a:p>
            <a:pPr marL="434340" lvl="1" indent="-21717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244733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RIFERIMENTI</a:t>
            </a:r>
          </a:p>
        </p:txBody>
      </p:sp>
      <p:grpSp>
        <p:nvGrpSpPr>
          <p:cNvPr id="3" name="Group 3"/>
          <p:cNvGrpSpPr/>
          <p:nvPr/>
        </p:nvGrpSpPr>
        <p:grpSpPr>
          <a:xfrm>
            <a:off x="1028700" y="1977080"/>
            <a:ext cx="8566537" cy="537257"/>
            <a:chOff x="0" y="0"/>
            <a:chExt cx="11422050" cy="716343"/>
          </a:xfrm>
        </p:grpSpPr>
        <p:sp>
          <p:nvSpPr>
            <p:cNvPr id="4" name="Freeform 4"/>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5" name="TextBox 5"/>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Risorse professionali e di governance</a:t>
              </a:r>
            </a:p>
          </p:txBody>
        </p:sp>
      </p:grpSp>
      <p:sp>
        <p:nvSpPr>
          <p:cNvPr id="6" name="TextBox 6"/>
          <p:cNvSpPr txBox="1"/>
          <p:nvPr/>
        </p:nvSpPr>
        <p:spPr>
          <a:xfrm>
            <a:off x="988219" y="3121409"/>
            <a:ext cx="16271081" cy="3319627"/>
          </a:xfrm>
          <a:prstGeom prst="rect">
            <a:avLst/>
          </a:prstGeom>
        </p:spPr>
        <p:txBody>
          <a:bodyPr lIns="0" tIns="0" rIns="0" bIns="0" rtlCol="0" anchor="t">
            <a:spAutoFit/>
          </a:bodyPr>
          <a:lstStyle/>
          <a:p>
            <a:pPr marL="434340" lvl="1" indent="-217170" algn="l">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Confederazione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europea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dei</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sindacati</a:t>
            </a:r>
            <a:r>
              <a:rPr lang="en-US" sz="2400" b="1" u="none" strike="noStrike" dirty="0">
                <a:solidFill>
                  <a:srgbClr val="000000"/>
                </a:solidFill>
                <a:latin typeface="Lato Light" panose="020F0302020204030203" pitchFamily="34" charset="0"/>
                <a:ea typeface="Lato Bold"/>
                <a:cs typeface="Lato Bold"/>
                <a:sym typeface="Lato Bold"/>
              </a:rPr>
              <a:t> (CES) (2025). </a:t>
            </a:r>
          </a:p>
          <a:p>
            <a:pPr marL="434340" lvl="1" indent="-21717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Negoziare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l'algoritmo</a:t>
            </a:r>
            <a:r>
              <a:rPr lang="en-US" sz="2400" u="none" strike="noStrike" dirty="0">
                <a:solidFill>
                  <a:srgbClr val="000000"/>
                </a:solidFill>
                <a:latin typeface="Lato Light" panose="020F0302020204030203" pitchFamily="34" charset="0"/>
                <a:ea typeface="Lato Light"/>
                <a:cs typeface="Lato Light"/>
                <a:sym typeface="Lato Light"/>
              </a:rPr>
              <a:t>: un </a:t>
            </a:r>
            <a:r>
              <a:rPr lang="en-US" sz="2400" u="none" strike="noStrike" dirty="0" err="1">
                <a:solidFill>
                  <a:srgbClr val="000000"/>
                </a:solidFill>
                <a:latin typeface="Lato Light" panose="020F0302020204030203" pitchFamily="34" charset="0"/>
                <a:ea typeface="Lato Light"/>
                <a:cs typeface="Lato Light"/>
                <a:sym typeface="Lato Light"/>
              </a:rPr>
              <a:t>manuale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sindacale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Fornisce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strumenti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pratici</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garantire</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trasparenza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gestione</a:t>
            </a:r>
            <a:r>
              <a:rPr lang="en-US" sz="2400" u="none" strike="noStrike" dirty="0">
                <a:solidFill>
                  <a:srgbClr val="000000"/>
                </a:solidFill>
                <a:latin typeface="Lato Light" panose="020F0302020204030203" pitchFamily="34" charset="0"/>
                <a:ea typeface="Lato Light"/>
                <a:cs typeface="Lato Light"/>
                <a:sym typeface="Lato Light"/>
              </a:rPr>
              <a:t> degli </a:t>
            </a:r>
            <a:r>
              <a:rPr lang="en-US" sz="2400" u="none" strike="noStrike" dirty="0" err="1">
                <a:solidFill>
                  <a:srgbClr val="000000"/>
                </a:solidFill>
                <a:latin typeface="Lato Light" panose="020F0302020204030203" pitchFamily="34" charset="0"/>
                <a:ea typeface="Lato Light"/>
                <a:cs typeface="Lato Light"/>
                <a:sym typeface="Lato Light"/>
              </a:rPr>
              <a:t>algoritmi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aspetto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fondamentale</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formatori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professionali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che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occupano</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posto</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lavoro</a:t>
            </a:r>
            <a:r>
              <a:rPr lang="en-US" sz="2400" u="none" strike="noStrike" dirty="0">
                <a:solidFill>
                  <a:srgbClr val="000000"/>
                </a:solidFill>
                <a:latin typeface="Lato Light" panose="020F0302020204030203" pitchFamily="34" charset="0"/>
                <a:ea typeface="Lato Light"/>
                <a:cs typeface="Lato Light"/>
                <a:sym typeface="Lato Light"/>
              </a:rPr>
              <a:t>.</a:t>
            </a:r>
          </a:p>
          <a:p>
            <a:pPr marL="434340" lvl="1" indent="-21717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434340" lvl="1" indent="-217170" algn="l">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Cedefop</a:t>
            </a:r>
            <a:r>
              <a:rPr lang="en-US" sz="2400" b="1" u="none" strike="noStrike" dirty="0">
                <a:solidFill>
                  <a:srgbClr val="000000"/>
                </a:solidFill>
                <a:latin typeface="Lato Light" panose="020F0302020204030203" pitchFamily="34" charset="0"/>
                <a:ea typeface="Lato Bold"/>
                <a:cs typeface="Lato Bold"/>
                <a:sym typeface="Lato Bold"/>
              </a:rPr>
              <a:t> (2024)</a:t>
            </a:r>
          </a:p>
          <a:p>
            <a:pPr marL="434340" lvl="1" indent="-21717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Digitalizzazione</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formazione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professionale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promuovere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l'inclusione</a:t>
            </a:r>
            <a:r>
              <a:rPr lang="en-US" sz="2400" u="none" strike="noStrike" dirty="0">
                <a:solidFill>
                  <a:srgbClr val="000000"/>
                </a:solidFill>
                <a:latin typeface="Lato Light" panose="020F0302020204030203" pitchFamily="34" charset="0"/>
                <a:ea typeface="Lato Light"/>
                <a:cs typeface="Lato Light"/>
                <a:sym typeface="Lato Light"/>
              </a:rPr>
              <a:t> e la </a:t>
            </a:r>
            <a:r>
              <a:rPr lang="en-US" sz="2400" u="none" strike="noStrike" dirty="0" err="1">
                <a:solidFill>
                  <a:srgbClr val="000000"/>
                </a:solidFill>
                <a:latin typeface="Lato Light" panose="020F0302020204030203" pitchFamily="34" charset="0"/>
                <a:ea typeface="Lato Light"/>
                <a:cs typeface="Lato Light"/>
                <a:sym typeface="Lato Light"/>
              </a:rPr>
              <a:t>resilienza</a:t>
            </a:r>
            <a:r>
              <a:rPr lang="en-US" sz="2400" u="none" strike="noStrike" dirty="0">
                <a:solidFill>
                  <a:srgbClr val="000000"/>
                </a:solidFill>
                <a:latin typeface="Lato Light" panose="020F0302020204030203" pitchFamily="34" charset="0"/>
                <a:ea typeface="Lato Light"/>
                <a:cs typeface="Lato Light"/>
                <a:sym typeface="Lato Light"/>
              </a:rPr>
              <a:t>. Centro </a:t>
            </a:r>
            <a:r>
              <a:rPr lang="en-US" sz="2400" u="none" strike="noStrike" dirty="0" err="1">
                <a:solidFill>
                  <a:srgbClr val="000000"/>
                </a:solidFill>
                <a:latin typeface="Lato Light" panose="020F0302020204030203" pitchFamily="34" charset="0"/>
                <a:ea typeface="Lato Light"/>
                <a:cs typeface="Lato Light"/>
                <a:sym typeface="Lato Light"/>
              </a:rPr>
              <a:t>europeo</a:t>
            </a:r>
            <a:r>
              <a:rPr lang="en-US" sz="2400" u="none" strike="noStrike" dirty="0">
                <a:solidFill>
                  <a:srgbClr val="000000"/>
                </a:solidFill>
                <a:latin typeface="Lato Light" panose="020F0302020204030203" pitchFamily="34" charset="0"/>
                <a:ea typeface="Lato Light"/>
                <a:cs typeface="Lato Light"/>
                <a:sym typeface="Lato Light"/>
              </a:rPr>
              <a:t> per lo </a:t>
            </a:r>
            <a:r>
              <a:rPr lang="en-US" sz="2400" u="none" strike="noStrike" dirty="0" err="1">
                <a:solidFill>
                  <a:srgbClr val="000000"/>
                </a:solidFill>
                <a:latin typeface="Lato Light" panose="020F0302020204030203" pitchFamily="34" charset="0"/>
                <a:ea typeface="Lato Light"/>
                <a:cs typeface="Lato Light"/>
                <a:sym typeface="Lato Light"/>
              </a:rPr>
              <a:t>sviluppo</a:t>
            </a:r>
            <a:r>
              <a:rPr lang="en-US" sz="2400" u="none" strike="noStrike" dirty="0">
                <a:solidFill>
                  <a:srgbClr val="000000"/>
                </a:solidFill>
                <a:latin typeface="Lato Light" panose="020F0302020204030203" pitchFamily="34" charset="0"/>
                <a:ea typeface="Lato Light"/>
                <a:cs typeface="Lato Light"/>
                <a:sym typeface="Lato Light"/>
              </a:rPr>
              <a:t> della </a:t>
            </a:r>
            <a:r>
              <a:rPr lang="en-US" sz="2400" u="none" strike="noStrike" dirty="0" err="1">
                <a:solidFill>
                  <a:srgbClr val="000000"/>
                </a:solidFill>
                <a:latin typeface="Lato Light" panose="020F0302020204030203" pitchFamily="34" charset="0"/>
                <a:ea typeface="Lato Light"/>
                <a:cs typeface="Lato Light"/>
                <a:sym typeface="Lato Light"/>
              </a:rPr>
              <a:t>formazione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professionale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Risorse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specificamente</a:t>
            </a:r>
            <a:r>
              <a:rPr lang="en-US" sz="2400" u="none" strike="noStrike" dirty="0">
                <a:solidFill>
                  <a:srgbClr val="000000"/>
                </a:solidFill>
                <a:latin typeface="Lato Light" panose="020F0302020204030203" pitchFamily="34" charset="0"/>
                <a:ea typeface="Lato Light"/>
                <a:cs typeface="Lato Light"/>
                <a:sym typeface="Lato Light"/>
              </a:rPr>
              <a:t> dedicate al </a:t>
            </a:r>
            <a:r>
              <a:rPr lang="en-US" sz="2400" u="none" strike="noStrike" dirty="0" err="1">
                <a:solidFill>
                  <a:srgbClr val="000000"/>
                </a:solidFill>
                <a:latin typeface="Lato Light" panose="020F0302020204030203" pitchFamily="34" charset="0"/>
                <a:ea typeface="Lato Light"/>
                <a:cs typeface="Lato Light"/>
                <a:sym typeface="Lato Light"/>
              </a:rPr>
              <a:t>settore</a:t>
            </a:r>
            <a:r>
              <a:rPr lang="en-US" sz="2400" u="none" strike="noStrike" dirty="0">
                <a:solidFill>
                  <a:srgbClr val="000000"/>
                </a:solidFill>
                <a:latin typeface="Lato Light" panose="020F0302020204030203" pitchFamily="34" charset="0"/>
                <a:ea typeface="Lato Light"/>
                <a:cs typeface="Lato Light"/>
                <a:sym typeface="Lato Light"/>
              </a:rPr>
              <a:t> della </a:t>
            </a:r>
            <a:r>
              <a:rPr lang="en-US" sz="2400" u="none" strike="noStrike" dirty="0" err="1">
                <a:solidFill>
                  <a:srgbClr val="000000"/>
                </a:solidFill>
                <a:latin typeface="Lato Light" panose="020F0302020204030203" pitchFamily="34" charset="0"/>
                <a:ea typeface="Lato Light"/>
                <a:cs typeface="Lato Light"/>
                <a:sym typeface="Lato Light"/>
              </a:rPr>
              <a:t>formazione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professionale</a:t>
            </a:r>
            <a:r>
              <a:rPr lang="en-US" sz="2400" u="none" strike="noStrike" dirty="0">
                <a:solidFill>
                  <a:srgbClr val="000000"/>
                </a:solidFill>
                <a:latin typeface="Lato Light" panose="020F0302020204030203" pitchFamily="34" charset="0"/>
                <a:ea typeface="Lato Light"/>
                <a:cs typeface="Lato Light"/>
                <a:sym typeface="Lato Light"/>
              </a:rPr>
              <a:t>.</a:t>
            </a:r>
          </a:p>
          <a:p>
            <a:pPr marL="434340" lvl="1" indent="-21717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244733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RIFERIMENTI</a:t>
            </a:r>
          </a:p>
        </p:txBody>
      </p:sp>
      <p:grpSp>
        <p:nvGrpSpPr>
          <p:cNvPr id="3" name="Group 3"/>
          <p:cNvGrpSpPr/>
          <p:nvPr/>
        </p:nvGrpSpPr>
        <p:grpSpPr>
          <a:xfrm>
            <a:off x="1028700" y="2006042"/>
            <a:ext cx="8566537" cy="537257"/>
            <a:chOff x="0" y="0"/>
            <a:chExt cx="11422050" cy="716343"/>
          </a:xfrm>
        </p:grpSpPr>
        <p:sp>
          <p:nvSpPr>
            <p:cNvPr id="4" name="Freeform 4"/>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5" name="TextBox 5"/>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Ricerca accademica e casi di studio chiave</a:t>
              </a:r>
            </a:p>
          </p:txBody>
        </p:sp>
      </p:grpSp>
      <p:sp>
        <p:nvSpPr>
          <p:cNvPr id="6" name="TextBox 6"/>
          <p:cNvSpPr txBox="1"/>
          <p:nvPr/>
        </p:nvSpPr>
        <p:spPr>
          <a:xfrm>
            <a:off x="1028700" y="2886199"/>
            <a:ext cx="16230600" cy="4807213"/>
          </a:xfrm>
          <a:prstGeom prst="rect">
            <a:avLst/>
          </a:prstGeom>
        </p:spPr>
        <p:txBody>
          <a:bodyPr lIns="0" tIns="0" rIns="0" bIns="0" rtlCol="0" anchor="t">
            <a:spAutoFit/>
          </a:bodyPr>
          <a:lstStyle/>
          <a:p>
            <a:pPr marL="434340" lvl="1" indent="-217170" algn="l">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Buolamwini</a:t>
            </a:r>
            <a:r>
              <a:rPr lang="en-US" sz="2400" b="1" u="none" strike="noStrike" dirty="0">
                <a:solidFill>
                  <a:srgbClr val="000000"/>
                </a:solidFill>
                <a:latin typeface="Lato Light" panose="020F0302020204030203" pitchFamily="34" charset="0"/>
                <a:ea typeface="Lato Bold"/>
                <a:cs typeface="Lato Bold"/>
                <a:sym typeface="Lato Bold"/>
              </a:rPr>
              <a:t>, J., &amp; Gebru, T. (2018). </a:t>
            </a:r>
          </a:p>
          <a:p>
            <a:pPr marL="434340" lvl="1" indent="-21717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a:t>
            </a:r>
            <a:r>
              <a:rPr lang="en-US" sz="2400" u="none" strike="noStrike" dirty="0" err="1">
                <a:solidFill>
                  <a:srgbClr val="000000"/>
                </a:solidFill>
                <a:latin typeface="Lato Light" panose="020F0302020204030203" pitchFamily="34" charset="0"/>
                <a:ea typeface="Lato Light"/>
                <a:cs typeface="Lato Light"/>
                <a:sym typeface="Lato Light"/>
              </a:rPr>
              <a:t>Sfumature</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genere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disparità</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accuratezza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intersezionali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classificazione</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genere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commerciale</a:t>
            </a:r>
            <a:r>
              <a:rPr lang="en-US" sz="2400" u="none" strike="noStrike" dirty="0">
                <a:solidFill>
                  <a:srgbClr val="000000"/>
                </a:solidFill>
                <a:latin typeface="Lato Light" panose="020F0302020204030203" pitchFamily="34" charset="0"/>
                <a:ea typeface="Lato Light"/>
                <a:cs typeface="Lato Light"/>
                <a:sym typeface="Lato Light"/>
              </a:rPr>
              <a:t>". Atti della </a:t>
            </a:r>
            <a:r>
              <a:rPr lang="en-US" sz="2400" u="none" strike="noStrike" dirty="0" err="1">
                <a:solidFill>
                  <a:srgbClr val="000000"/>
                </a:solidFill>
                <a:latin typeface="Lato Light" panose="020F0302020204030203" pitchFamily="34" charset="0"/>
                <a:ea typeface="Lato Light"/>
                <a:cs typeface="Lato Light"/>
                <a:sym typeface="Lato Light"/>
              </a:rPr>
              <a:t>ricerca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sull'apprendimento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automatico</a:t>
            </a:r>
            <a:r>
              <a:rPr lang="en-US" sz="2400" u="none" strike="noStrike" dirty="0">
                <a:solidFill>
                  <a:srgbClr val="000000"/>
                </a:solidFill>
                <a:latin typeface="Lato Light" panose="020F0302020204030203" pitchFamily="34" charset="0"/>
                <a:ea typeface="Lato Light"/>
                <a:cs typeface="Lato Light"/>
                <a:sym typeface="Lato Light"/>
              </a:rPr>
              <a:t>. Uno studio </a:t>
            </a:r>
            <a:r>
              <a:rPr lang="en-US" sz="2400" u="none" strike="noStrike" dirty="0" err="1">
                <a:solidFill>
                  <a:srgbClr val="000000"/>
                </a:solidFill>
                <a:latin typeface="Lato Light" panose="020F0302020204030203" pitchFamily="34" charset="0"/>
                <a:ea typeface="Lato Light"/>
                <a:cs typeface="Lato Light"/>
                <a:sym typeface="Lato Light"/>
              </a:rPr>
              <a:t>fondamentale</a:t>
            </a:r>
            <a:r>
              <a:rPr lang="en-US" sz="2400" u="none" strike="noStrike" dirty="0">
                <a:solidFill>
                  <a:srgbClr val="000000"/>
                </a:solidFill>
                <a:latin typeface="Lato Light" panose="020F0302020204030203" pitchFamily="34" charset="0"/>
                <a:ea typeface="Lato Light"/>
                <a:cs typeface="Lato Light"/>
                <a:sym typeface="Lato Light"/>
              </a:rPr>
              <a:t> sui </a:t>
            </a:r>
            <a:r>
              <a:rPr lang="en-US" sz="2400" u="none" strike="noStrike" dirty="0" err="1">
                <a:solidFill>
                  <a:srgbClr val="000000"/>
                </a:solidFill>
                <a:latin typeface="Lato Light" panose="020F0302020204030203" pitchFamily="34" charset="0"/>
                <a:ea typeface="Lato Light"/>
                <a:cs typeface="Lato Light"/>
                <a:sym typeface="Lato Light"/>
              </a:rPr>
              <a:t>pregiudizi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algoritmici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essenziale</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l'Unità</a:t>
            </a:r>
            <a:r>
              <a:rPr lang="en-US" sz="2400" u="none" strike="noStrike" dirty="0">
                <a:solidFill>
                  <a:srgbClr val="000000"/>
                </a:solidFill>
                <a:latin typeface="Lato Light" panose="020F0302020204030203" pitchFamily="34" charset="0"/>
                <a:ea typeface="Lato Light"/>
                <a:cs typeface="Lato Light"/>
                <a:sym typeface="Lato Light"/>
              </a:rPr>
              <a:t> 2).</a:t>
            </a:r>
          </a:p>
          <a:p>
            <a:pPr marL="434340" lvl="1" indent="-21717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434340" lvl="1" indent="-217170" algn="l">
              <a:lnSpc>
                <a:spcPts val="2879"/>
              </a:lnSpc>
              <a:spcBef>
                <a:spcPct val="0"/>
              </a:spcBef>
              <a:buFont typeface="Arial"/>
              <a:buChar char="•"/>
            </a:pPr>
            <a:r>
              <a:rPr lang="en-US" sz="2400" b="1" u="none" strike="noStrike" dirty="0">
                <a:solidFill>
                  <a:srgbClr val="000000"/>
                </a:solidFill>
                <a:latin typeface="Lato Light" panose="020F0302020204030203" pitchFamily="34" charset="0"/>
                <a:ea typeface="Lato Bold"/>
                <a:cs typeface="Lato Bold"/>
                <a:sym typeface="Lato Bold"/>
              </a:rPr>
              <a:t>Zawacki-Richter, O., et al. (2019). </a:t>
            </a:r>
          </a:p>
          <a:p>
            <a:pPr marL="434340" lvl="1" indent="-21717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a:t>
            </a:r>
            <a:r>
              <a:rPr lang="en-US" sz="2400" u="none" strike="noStrike" dirty="0" err="1">
                <a:solidFill>
                  <a:srgbClr val="000000"/>
                </a:solidFill>
                <a:latin typeface="Lato Light" panose="020F0302020204030203" pitchFamily="34" charset="0"/>
                <a:ea typeface="Lato Light"/>
                <a:cs typeface="Lato Light"/>
                <a:sym typeface="Lato Light"/>
              </a:rPr>
              <a:t>Revisione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sistematica</a:t>
            </a:r>
            <a:r>
              <a:rPr lang="en-US" sz="2400" u="none" strike="noStrike" dirty="0">
                <a:solidFill>
                  <a:srgbClr val="000000"/>
                </a:solidFill>
                <a:latin typeface="Lato Light" panose="020F0302020204030203" pitchFamily="34" charset="0"/>
                <a:ea typeface="Lato Light"/>
                <a:cs typeface="Lato Light"/>
                <a:sym typeface="Lato Light"/>
              </a:rPr>
              <a:t> della </a:t>
            </a:r>
            <a:r>
              <a:rPr lang="en-US" sz="2400" u="none" strike="noStrike" dirty="0" err="1">
                <a:solidFill>
                  <a:srgbClr val="000000"/>
                </a:solidFill>
                <a:latin typeface="Lato Light" panose="020F0302020204030203" pitchFamily="34" charset="0"/>
                <a:ea typeface="Lato Light"/>
                <a:cs typeface="Lato Light"/>
                <a:sym typeface="Lato Light"/>
              </a:rPr>
              <a:t>ricerca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applicazioni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nell'istruzione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superiore</a:t>
            </a:r>
            <a:r>
              <a:rPr lang="en-US" sz="2400" u="none" strike="noStrike" dirty="0">
                <a:solidFill>
                  <a:srgbClr val="000000"/>
                </a:solidFill>
                <a:latin typeface="Lato Light" panose="020F0302020204030203" pitchFamily="34" charset="0"/>
                <a:ea typeface="Lato Light"/>
                <a:cs typeface="Lato Light"/>
                <a:sym typeface="Lato Light"/>
              </a:rPr>
              <a:t>: dove </a:t>
            </a:r>
            <a:r>
              <a:rPr lang="en-US" sz="2400" u="none" strike="noStrike" dirty="0" err="1">
                <a:solidFill>
                  <a:srgbClr val="000000"/>
                </a:solidFill>
                <a:latin typeface="Lato Light" panose="020F0302020204030203" pitchFamily="34" charset="0"/>
                <a:ea typeface="Lato Light"/>
                <a:cs typeface="Lato Light"/>
                <a:sym typeface="Lato Light"/>
              </a:rPr>
              <a:t>sono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docenti</a:t>
            </a:r>
            <a:r>
              <a:rPr lang="en-US" sz="2400" u="none" strike="noStrike" dirty="0">
                <a:solidFill>
                  <a:srgbClr val="000000"/>
                </a:solidFill>
                <a:latin typeface="Lato Light" panose="020F0302020204030203" pitchFamily="34" charset="0"/>
                <a:ea typeface="Lato Light"/>
                <a:cs typeface="Lato Light"/>
                <a:sym typeface="Lato Light"/>
              </a:rPr>
              <a:t>?" International Journal of Educational Technology in Higher Education. </a:t>
            </a:r>
            <a:r>
              <a:rPr lang="en-US" sz="2400" u="none" strike="noStrike" dirty="0" err="1">
                <a:solidFill>
                  <a:srgbClr val="000000"/>
                </a:solidFill>
                <a:latin typeface="Lato Light" panose="020F0302020204030203" pitchFamily="34" charset="0"/>
                <a:ea typeface="Lato Light"/>
                <a:cs typeface="Lato Light"/>
                <a:sym typeface="Lato Light"/>
              </a:rPr>
              <a:t>Sottolinea</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necessità</a:t>
            </a:r>
            <a:r>
              <a:rPr lang="en-US" sz="2400" u="none" strike="noStrike" dirty="0">
                <a:solidFill>
                  <a:srgbClr val="000000"/>
                </a:solidFill>
                <a:latin typeface="Lato Light" panose="020F0302020204030203" pitchFamily="34" charset="0"/>
                <a:ea typeface="Lato Light"/>
                <a:cs typeface="Lato Light"/>
                <a:sym typeface="Lato Light"/>
              </a:rPr>
              <a:t> di un </a:t>
            </a:r>
            <a:r>
              <a:rPr lang="en-US" sz="2400" u="none" strike="noStrike" dirty="0" err="1">
                <a:solidFill>
                  <a:srgbClr val="000000"/>
                </a:solidFill>
                <a:latin typeface="Lato Light" panose="020F0302020204030203" pitchFamily="34" charset="0"/>
                <a:ea typeface="Lato Light"/>
                <a:cs typeface="Lato Light"/>
                <a:sym typeface="Lato Light"/>
              </a:rPr>
              <a:t>controllo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pedagogico</a:t>
            </a:r>
            <a:r>
              <a:rPr lang="en-US" sz="2400" u="none" strike="noStrike" dirty="0">
                <a:solidFill>
                  <a:srgbClr val="000000"/>
                </a:solidFill>
                <a:latin typeface="Lato Light" panose="020F0302020204030203" pitchFamily="34" charset="0"/>
                <a:ea typeface="Lato Light"/>
                <a:cs typeface="Lato Light"/>
                <a:sym typeface="Lato Light"/>
              </a:rPr>
              <a:t> "con </a:t>
            </a:r>
            <a:r>
              <a:rPr lang="en-US" sz="2400" u="none" strike="noStrike" dirty="0" err="1">
                <a:solidFill>
                  <a:srgbClr val="000000"/>
                </a:solidFill>
                <a:latin typeface="Lato Light" panose="020F0302020204030203" pitchFamily="34" charset="0"/>
                <a:ea typeface="Lato Light"/>
                <a:cs typeface="Lato Light"/>
                <a:sym typeface="Lato Light"/>
              </a:rPr>
              <a:t>intervento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umano</a:t>
            </a:r>
            <a:r>
              <a:rPr lang="en-US" sz="2400" u="none" strike="noStrike" dirty="0">
                <a:solidFill>
                  <a:srgbClr val="000000"/>
                </a:solidFill>
                <a:latin typeface="Lato Light" panose="020F0302020204030203" pitchFamily="34" charset="0"/>
                <a:ea typeface="Lato Light"/>
                <a:cs typeface="Lato Light"/>
                <a:sym typeface="Lato Light"/>
              </a:rPr>
              <a:t>".</a:t>
            </a:r>
          </a:p>
          <a:p>
            <a:pPr marL="434340" lvl="1" indent="-21717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434340" lvl="1" indent="-217170" algn="l">
              <a:lnSpc>
                <a:spcPts val="2879"/>
              </a:lnSpc>
              <a:spcBef>
                <a:spcPct val="0"/>
              </a:spcBef>
              <a:buFont typeface="Arial"/>
              <a:buChar char="•"/>
            </a:pPr>
            <a:r>
              <a:rPr lang="en-US" sz="2400" b="1" u="none" strike="noStrike" dirty="0">
                <a:solidFill>
                  <a:srgbClr val="000000"/>
                </a:solidFill>
                <a:latin typeface="Lato Light" panose="020F0302020204030203" pitchFamily="34" charset="0"/>
                <a:ea typeface="Lato Bold"/>
                <a:cs typeface="Lato Bold"/>
                <a:sym typeface="Lato Bold"/>
              </a:rPr>
              <a:t>Adel, A. (2024). </a:t>
            </a:r>
          </a:p>
          <a:p>
            <a:pPr marL="434340" lvl="1" indent="-21717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"La </a:t>
            </a:r>
            <a:r>
              <a:rPr lang="en-US" sz="2400" u="none" strike="noStrike" dirty="0" err="1">
                <a:solidFill>
                  <a:srgbClr val="000000"/>
                </a:solidFill>
                <a:latin typeface="Lato Light" panose="020F0302020204030203" pitchFamily="34" charset="0"/>
                <a:ea typeface="Lato Light"/>
                <a:cs typeface="Lato Light"/>
                <a:sym typeface="Lato Light"/>
              </a:rPr>
              <a:t>convergenza</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tutoraggio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intelligente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robotica</a:t>
            </a:r>
            <a:r>
              <a:rPr lang="en-US" sz="2400" u="none" strike="noStrike" dirty="0">
                <a:solidFill>
                  <a:srgbClr val="000000"/>
                </a:solidFill>
                <a:latin typeface="Lato Light" panose="020F0302020204030203" pitchFamily="34" charset="0"/>
                <a:ea typeface="Lato Light"/>
                <a:cs typeface="Lato Light"/>
                <a:sym typeface="Lato Light"/>
              </a:rPr>
              <a:t> e IoT </a:t>
            </a:r>
            <a:r>
              <a:rPr lang="en-US" sz="2400" u="none" strike="noStrike" dirty="0" err="1">
                <a:solidFill>
                  <a:srgbClr val="000000"/>
                </a:solidFill>
                <a:latin typeface="Lato Light" panose="020F0302020204030203" pitchFamily="34" charset="0"/>
                <a:ea typeface="Lato Light"/>
                <a:cs typeface="Lato Light"/>
                <a:sym typeface="Lato Light"/>
              </a:rPr>
              <a:t>nell'istruzione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intelligente</a:t>
            </a:r>
            <a:r>
              <a:rPr lang="en-US" sz="2400" u="none" strike="noStrike" dirty="0">
                <a:solidFill>
                  <a:srgbClr val="000000"/>
                </a:solidFill>
                <a:latin typeface="Lato Light" panose="020F0302020204030203" pitchFamily="34" charset="0"/>
                <a:ea typeface="Lato Light"/>
                <a:cs typeface="Lato Light"/>
                <a:sym typeface="Lato Light"/>
              </a:rPr>
              <a:t>." Smart Cities. </a:t>
            </a:r>
            <a:r>
              <a:rPr lang="en-US" sz="2400" u="none" strike="noStrike" dirty="0" err="1">
                <a:solidFill>
                  <a:srgbClr val="000000"/>
                </a:solidFill>
                <a:latin typeface="Lato Light" panose="020F0302020204030203" pitchFamily="34" charset="0"/>
                <a:ea typeface="Lato Light"/>
                <a:cs typeface="Lato Light"/>
                <a:sym typeface="Lato Light"/>
              </a:rPr>
              <a:t>Esplora</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transizione</a:t>
            </a:r>
            <a:r>
              <a:rPr lang="en-US" sz="2400" u="none" strike="noStrike" dirty="0">
                <a:solidFill>
                  <a:srgbClr val="000000"/>
                </a:solidFill>
                <a:latin typeface="Lato Light" panose="020F0302020204030203" pitchFamily="34" charset="0"/>
                <a:ea typeface="Lato Light"/>
                <a:cs typeface="Lato Light"/>
                <a:sym typeface="Lato Light"/>
              </a:rPr>
              <a:t> verso "Industria 5.0" in cui </a:t>
            </a:r>
            <a:r>
              <a:rPr lang="en-US" sz="2400" u="none" strike="noStrike" dirty="0" err="1">
                <a:solidFill>
                  <a:srgbClr val="000000"/>
                </a:solidFill>
                <a:latin typeface="Lato Light" panose="020F0302020204030203" pitchFamily="34" charset="0"/>
                <a:ea typeface="Lato Light"/>
                <a:cs typeface="Lato Light"/>
                <a:sym typeface="Lato Light"/>
              </a:rPr>
              <a:t>l'intelligenza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incentrata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sull'uomo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diventa</a:t>
            </a:r>
            <a:r>
              <a:rPr lang="en-US" sz="2400" u="none" strike="noStrike" dirty="0">
                <a:solidFill>
                  <a:srgbClr val="000000"/>
                </a:solidFill>
                <a:latin typeface="Lato Light" panose="020F0302020204030203" pitchFamily="34" charset="0"/>
                <a:ea typeface="Lato Light"/>
                <a:cs typeface="Lato Light"/>
                <a:sym typeface="Lato Light"/>
              </a:rPr>
              <a:t> uno standard.</a:t>
            </a:r>
          </a:p>
          <a:p>
            <a:pPr marL="434340" lvl="1" indent="-21717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244733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RIFERIMENTI</a:t>
            </a:r>
          </a:p>
        </p:txBody>
      </p:sp>
      <p:grpSp>
        <p:nvGrpSpPr>
          <p:cNvPr id="3" name="Group 3"/>
          <p:cNvGrpSpPr/>
          <p:nvPr/>
        </p:nvGrpSpPr>
        <p:grpSpPr>
          <a:xfrm>
            <a:off x="1028700" y="1939160"/>
            <a:ext cx="8566537" cy="537257"/>
            <a:chOff x="0" y="0"/>
            <a:chExt cx="11422050" cy="716343"/>
          </a:xfrm>
        </p:grpSpPr>
        <p:sp>
          <p:nvSpPr>
            <p:cNvPr id="4" name="Freeform 4"/>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5" name="TextBox 5"/>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Multimedia consigliati</a:t>
              </a:r>
            </a:p>
          </p:txBody>
        </p:sp>
      </p:grpSp>
      <p:sp>
        <p:nvSpPr>
          <p:cNvPr id="6" name="TextBox 6"/>
          <p:cNvSpPr txBox="1"/>
          <p:nvPr/>
        </p:nvSpPr>
        <p:spPr>
          <a:xfrm>
            <a:off x="1028700" y="2971800"/>
            <a:ext cx="15911067" cy="2203937"/>
          </a:xfrm>
          <a:prstGeom prst="rect">
            <a:avLst/>
          </a:prstGeom>
        </p:spPr>
        <p:txBody>
          <a:bodyPr lIns="0" tIns="0" rIns="0" bIns="0" rtlCol="0" anchor="t">
            <a:spAutoFit/>
          </a:bodyPr>
          <a:lstStyle/>
          <a:p>
            <a:pPr marL="434340" lvl="1" indent="-217170" algn="l">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"Il bias </a:t>
            </a:r>
            <a:r>
              <a:rPr lang="en-US" sz="2400" u="none" strike="noStrike" dirty="0" err="1">
                <a:solidFill>
                  <a:srgbClr val="000000"/>
                </a:solidFill>
                <a:latin typeface="Lato Light"/>
                <a:ea typeface="Lato Light"/>
                <a:cs typeface="Lato Light"/>
                <a:sym typeface="Lato Light"/>
              </a:rPr>
              <a:t>algoritmico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spiegato</a:t>
            </a:r>
            <a:r>
              <a:rPr lang="en-US" sz="2400" u="none" strike="noStrike" dirty="0">
                <a:solidFill>
                  <a:srgbClr val="000000"/>
                </a:solidFill>
                <a:latin typeface="Lato Light"/>
                <a:ea typeface="Lato Light"/>
                <a:cs typeface="Lato Light"/>
                <a:sym typeface="Lato Light"/>
              </a:rPr>
              <a:t>" dal MIT Media Lab</a:t>
            </a:r>
          </a:p>
          <a:p>
            <a:pPr marL="434340" lvl="1" indent="-217170" algn="l">
              <a:lnSpc>
                <a:spcPts val="2879"/>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a:solidFill>
                  <a:srgbClr val="000000"/>
                </a:solidFill>
                <a:latin typeface="Lato Light"/>
                <a:ea typeface="Lato Light"/>
                <a:cs typeface="Lato Light"/>
                <a:sym typeface="Lato Light"/>
                <a:hlinkClick r:id="rId5"/>
              </a:rPr>
              <a:t>https://www.media.mit.edu/posts/how-i-m-fighting-bias-in-algorithms</a:t>
            </a: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Il </a:t>
            </a:r>
            <a:r>
              <a:rPr lang="en-US" sz="2400" u="none" strike="noStrike" dirty="0" err="1">
                <a:solidFill>
                  <a:srgbClr val="000000"/>
                </a:solidFill>
                <a:latin typeface="Lato Light"/>
                <a:ea typeface="Lato Light"/>
                <a:cs typeface="Lato Light"/>
                <a:sym typeface="Lato Light"/>
              </a:rPr>
              <a:t>documento</a:t>
            </a:r>
            <a:r>
              <a:rPr lang="en-US" sz="2400" u="none" strike="noStrike" dirty="0">
                <a:solidFill>
                  <a:srgbClr val="000000"/>
                </a:solidFill>
                <a:latin typeface="Lato Light"/>
                <a:ea typeface="Lato Light"/>
                <a:cs typeface="Lato Light"/>
                <a:sym typeface="Lato Light"/>
              </a:rPr>
              <a:t> del </a:t>
            </a:r>
            <a:r>
              <a:rPr lang="en-US" sz="2400" u="none" strike="noStrike" dirty="0" err="1">
                <a:solidFill>
                  <a:srgbClr val="000000"/>
                </a:solidFill>
                <a:latin typeface="Lato Light"/>
                <a:ea typeface="Lato Light"/>
                <a:cs typeface="Lato Light"/>
                <a:sym typeface="Lato Light"/>
              </a:rPr>
              <a:t>Parlamento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europeo</a:t>
            </a:r>
            <a:r>
              <a:rPr lang="en-US" sz="2400" u="none" strike="noStrike" dirty="0">
                <a:solidFill>
                  <a:srgbClr val="000000"/>
                </a:solidFill>
                <a:latin typeface="Lato Light"/>
                <a:ea typeface="Lato Light"/>
                <a:cs typeface="Lato Light"/>
                <a:sym typeface="Lato Light"/>
              </a:rPr>
              <a:t> "Come la </a:t>
            </a:r>
            <a:r>
              <a:rPr lang="en-US" sz="2400" u="none" strike="noStrike" dirty="0" err="1">
                <a:solidFill>
                  <a:srgbClr val="000000"/>
                </a:solidFill>
                <a:latin typeface="Lato Light"/>
                <a:ea typeface="Lato Light"/>
                <a:cs typeface="Lato Light"/>
                <a:sym typeface="Lato Light"/>
              </a:rPr>
              <a:t>legge</a:t>
            </a:r>
            <a:r>
              <a:rPr lang="en-US" sz="2400" u="none" strike="noStrike" dirty="0">
                <a:solidFill>
                  <a:srgbClr val="000000"/>
                </a:solidFill>
                <a:latin typeface="Lato Light"/>
                <a:ea typeface="Lato Light"/>
                <a:cs typeface="Lato Light"/>
                <a:sym typeface="Lato Light"/>
              </a:rPr>
              <a:t> UE </a:t>
            </a:r>
            <a:r>
              <a:rPr lang="en-US" sz="2400" u="none" strike="noStrike" dirty="0" err="1">
                <a:solidFill>
                  <a:srgbClr val="000000"/>
                </a:solidFill>
                <a:latin typeface="Lato Light"/>
                <a:ea typeface="Lato Light"/>
                <a:cs typeface="Lato Light"/>
                <a:sym typeface="Lato Light"/>
              </a:rPr>
              <a:t>sull'IA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protegge</a:t>
            </a:r>
            <a:r>
              <a:rPr lang="en-US" sz="2400" u="none" strike="noStrike" dirty="0">
                <a:solidFill>
                  <a:srgbClr val="000000"/>
                </a:solidFill>
                <a:latin typeface="Lato Light"/>
                <a:ea typeface="Lato Light"/>
                <a:cs typeface="Lato Light"/>
                <a:sym typeface="Lato Light"/>
              </a:rPr>
              <a:t>".</a:t>
            </a:r>
          </a:p>
          <a:p>
            <a:pPr marL="434340" lvl="1" indent="-217170" algn="l">
              <a:lnSpc>
                <a:spcPts val="2879"/>
              </a:lnSpc>
              <a:spcBef>
                <a:spcPct val="0"/>
              </a:spcBef>
            </a:pPr>
            <a:r>
              <a:rPr lang="en-US" sz="2400" u="sng" strike="noStrike" dirty="0">
                <a:solidFill>
                  <a:srgbClr val="0563C1"/>
                </a:solidFill>
                <a:latin typeface="Lato Light"/>
                <a:ea typeface="Lato Light"/>
                <a:cs typeface="Lato Light"/>
                <a:sym typeface="Lato Light"/>
                <a:hlinkClick r:id="rId6" tooltip="https://www.youtube.com/shorts/a6zcDiFhc_A"/>
              </a:rPr>
              <a:t>https://www.youtube.com/shorts/a6zcDiFhc_A</a:t>
            </a:r>
          </a:p>
          <a:p>
            <a:pPr marL="434340" lvl="1" indent="-217170" algn="l">
              <a:lnSpc>
                <a:spcPts val="2879"/>
              </a:lnSpc>
              <a:spcBef>
                <a:spcPct val="0"/>
              </a:spcBef>
            </a:pPr>
            <a:endParaRPr lang="en-US" sz="2400" u="sng" strike="noStrike" dirty="0">
              <a:solidFill>
                <a:srgbClr val="0563C1"/>
              </a:solidFill>
              <a:latin typeface="Lato Light"/>
              <a:ea typeface="Lato Light"/>
              <a:cs typeface="Lato Light"/>
              <a:sym typeface="Lato Light"/>
              <a:hlinkClick r:id="rId6" tooltip="https://www.youtube.com/shorts/a6zcDiFhc_A"/>
            </a:endParaRP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642671"/>
            <a:chOff x="0" y="0"/>
            <a:chExt cx="2900655" cy="856894"/>
          </a:xfrm>
        </p:grpSpPr>
        <p:sp>
          <p:nvSpPr>
            <p:cNvPr id="3" name="Freeform 3"/>
            <p:cNvSpPr/>
            <p:nvPr/>
          </p:nvSpPr>
          <p:spPr>
            <a:xfrm>
              <a:off x="0" y="0"/>
              <a:ext cx="2900656" cy="856895"/>
            </a:xfrm>
            <a:custGeom>
              <a:avLst/>
              <a:gdLst/>
              <a:ahLst/>
              <a:cxnLst/>
              <a:rect l="l" t="t" r="r" b="b"/>
              <a:pathLst>
                <a:path w="2900656" h="856895">
                  <a:moveTo>
                    <a:pt x="0" y="0"/>
                  </a:moveTo>
                  <a:lnTo>
                    <a:pt x="2900656" y="0"/>
                  </a:lnTo>
                  <a:lnTo>
                    <a:pt x="2900656" y="856895"/>
                  </a:lnTo>
                  <a:lnTo>
                    <a:pt x="0" y="856895"/>
                  </a:lnTo>
                  <a:close/>
                </a:path>
              </a:pathLst>
            </a:custGeom>
            <a:blipFill>
              <a:blip r:embed="rId4">
                <a:alphaModFix amt="0"/>
              </a:blip>
              <a:stretch>
                <a:fillRect t="-26194" b="-5722"/>
              </a:stretch>
            </a:blipFill>
          </p:spPr>
          <p:txBody>
            <a:bodyPr/>
            <a:lstStyle/>
            <a:p>
              <a:endParaRPr lang="es-ES"/>
            </a:p>
          </p:txBody>
        </p:sp>
        <p:sp>
          <p:nvSpPr>
            <p:cNvPr id="4" name="TextBox 4"/>
            <p:cNvSpPr txBox="1"/>
            <p:nvPr/>
          </p:nvSpPr>
          <p:spPr>
            <a:xfrm>
              <a:off x="0" y="0"/>
              <a:ext cx="2900655"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Ricomincia</a:t>
              </a:r>
            </a:p>
          </p:txBody>
        </p:sp>
      </p:grpSp>
      <p:grpSp>
        <p:nvGrpSpPr>
          <p:cNvPr id="5" name="Group 5"/>
          <p:cNvGrpSpPr/>
          <p:nvPr/>
        </p:nvGrpSpPr>
        <p:grpSpPr>
          <a:xfrm>
            <a:off x="8806491" y="2992907"/>
            <a:ext cx="7419499" cy="3244739"/>
            <a:chOff x="0" y="0"/>
            <a:chExt cx="9892665" cy="4326318"/>
          </a:xfrm>
        </p:grpSpPr>
        <p:sp>
          <p:nvSpPr>
            <p:cNvPr id="6" name="Freeform 6" descr="Un logo con la testa di una persona in un cerchio.  Il contenuto generato dall'intelligenza artificiale potrebbe essere errato."/>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5"/>
              <a:stretch>
                <a:fillRect b="-1"/>
              </a:stretch>
            </a:blipFill>
          </p:spPr>
          <p:txBody>
            <a:bodyPr/>
            <a:lstStyle/>
            <a:p>
              <a:endParaRPr lang="es-ES"/>
            </a:p>
          </p:txBody>
        </p:sp>
      </p:grpSp>
      <p:grpSp>
        <p:nvGrpSpPr>
          <p:cNvPr id="7" name="Group 7"/>
          <p:cNvGrpSpPr/>
          <p:nvPr/>
        </p:nvGrpSpPr>
        <p:grpSpPr>
          <a:xfrm>
            <a:off x="1055922" y="9038854"/>
            <a:ext cx="3869665" cy="811759"/>
            <a:chOff x="0" y="0"/>
            <a:chExt cx="5159553" cy="1082345"/>
          </a:xfrm>
        </p:grpSpPr>
        <p:sp>
          <p:nvSpPr>
            <p:cNvPr id="8" name="Freeform 8"/>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t="-62169" b="-62169"/>
              </a:stretch>
            </a:blipFill>
          </p:spPr>
          <p:txBody>
            <a:bodyPr/>
            <a:lstStyle/>
            <a:p>
              <a:endParaRPr lang="es-ES"/>
            </a:p>
          </p:txBody>
        </p:sp>
      </p:grpSp>
      <p:grpSp>
        <p:nvGrpSpPr>
          <p:cNvPr id="9" name="Group 9"/>
          <p:cNvGrpSpPr/>
          <p:nvPr/>
        </p:nvGrpSpPr>
        <p:grpSpPr>
          <a:xfrm>
            <a:off x="0" y="2069525"/>
            <a:ext cx="6903596" cy="5975014"/>
            <a:chOff x="0" y="0"/>
            <a:chExt cx="8851392" cy="7660818"/>
          </a:xfrm>
        </p:grpSpPr>
        <p:sp>
          <p:nvSpPr>
            <p:cNvPr id="10" name="Freeform 10"/>
            <p:cNvSpPr/>
            <p:nvPr/>
          </p:nvSpPr>
          <p:spPr>
            <a:xfrm>
              <a:off x="0" y="0"/>
              <a:ext cx="8851392" cy="7660767"/>
            </a:xfrm>
            <a:custGeom>
              <a:avLst/>
              <a:gdLst/>
              <a:ahLst/>
              <a:cxnLst/>
              <a:rect l="l" t="t" r="r" b="b"/>
              <a:pathLst>
                <a:path w="8851392" h="7660767">
                  <a:moveTo>
                    <a:pt x="0" y="0"/>
                  </a:moveTo>
                  <a:lnTo>
                    <a:pt x="8851392" y="0"/>
                  </a:lnTo>
                  <a:lnTo>
                    <a:pt x="8851392" y="7660767"/>
                  </a:lnTo>
                  <a:lnTo>
                    <a:pt x="0" y="7660767"/>
                  </a:lnTo>
                  <a:lnTo>
                    <a:pt x="0" y="0"/>
                  </a:lnTo>
                  <a:close/>
                </a:path>
              </a:pathLst>
            </a:custGeom>
            <a:blipFill>
              <a:blip r:embed="rId7"/>
              <a:stretch>
                <a:fillRect l="-14856" r="-14904"/>
              </a:stretch>
            </a:blipFill>
          </p:spPr>
          <p:txBody>
            <a:bodyPr/>
            <a:lstStyle/>
            <a:p>
              <a:endParaRPr lang="es-ES"/>
            </a:p>
          </p:txBody>
        </p:sp>
      </p:grpSp>
      <p:sp>
        <p:nvSpPr>
          <p:cNvPr id="11" name="TextBox 11"/>
          <p:cNvSpPr txBox="1"/>
          <p:nvPr/>
        </p:nvSpPr>
        <p:spPr>
          <a:xfrm>
            <a:off x="9064173" y="8782050"/>
            <a:ext cx="6942236" cy="1190625"/>
          </a:xfrm>
          <a:prstGeom prst="rect">
            <a:avLst/>
          </a:prstGeom>
        </p:spPr>
        <p:txBody>
          <a:bodyPr lIns="0" tIns="0" rIns="0" bIns="0" rtlCol="0" anchor="t">
            <a:spAutoFit/>
          </a:bodyPr>
          <a:lstStyle/>
          <a:p>
            <a:pPr marL="0" lvl="0" indent="0" algn="just">
              <a:lnSpc>
                <a:spcPts val="1889"/>
              </a:lnSpc>
              <a:spcBef>
                <a:spcPct val="0"/>
              </a:spcBef>
            </a:pPr>
            <a:r>
              <a:rPr lang="en-US" sz="1575" u="none" strike="noStrike">
                <a:solidFill>
                  <a:srgbClr val="7F7F7F"/>
                </a:solidFill>
                <a:latin typeface="Lato Light"/>
                <a:ea typeface="Lato Light"/>
                <a:cs typeface="Lato Light"/>
                <a:sym typeface="Lato Light"/>
              </a:rPr>
              <a:t>Questo progetto è stato cofinanziato con il supporto del programma Erasmus+ della Commissione europea. La presente pubblicazione riflette esclusivamente le opinioni dei suoi autori e né la Commissione europea né SEPIE possono essere ritenute responsabili per l'uso che potrebbe essere fatto delle informazioni ivi contenute.</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4056</Words>
  <Application>Microsoft Office PowerPoint</Application>
  <PresentationFormat>Custom</PresentationFormat>
  <Paragraphs>332</Paragraphs>
  <Slides>33</Slides>
  <Notes>27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Lato Light</vt:lpstr>
      <vt:lpstr>Lato Light Italics</vt:lpstr>
      <vt:lpstr>Quattrocento Bold</vt:lpstr>
      <vt:lpstr>Oswald</vt:lpstr>
      <vt:lpstr>Lato Bold</vt:lpstr>
      <vt:lpstr>Arial</vt:lpstr>
      <vt:lpstr>Lato Italics</vt:lpstr>
      <vt:lpstr>Calibri</vt:lpstr>
      <vt:lpstr>Lato Heavy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IT_Module 5_INclusive TrAIners</dc:title>
  <dc:creator>User00</dc:creator>
  <cp:lastModifiedBy>Jaione Santos Miguel</cp:lastModifiedBy>
  <cp:revision>3</cp:revision>
  <dcterms:created xsi:type="dcterms:W3CDTF">2006-08-16T00:00:00Z</dcterms:created>
  <dcterms:modified xsi:type="dcterms:W3CDTF">2026-09-08T12:22:23Z</dcterms:modified>
  <dc:identifier>DAHQL2oMNX4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FE3F0033-58CB-407F-A296-8525C7BD9C63</vt:lpwstr>
  </property>
  <property fmtid="{D5CDD505-2E9C-101B-9397-08002B2CF9AE}" pid="3" name="ArticulatePath">
    <vt:lpwstr>IT_Module 5 - INclusive trAIners</vt:lpwstr>
  </property>
</Properties>
</file>