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Bold" panose="020F0802020204030203" pitchFamily="34" charset="0"/>
      <p:regular r:id="rId36"/>
      <p:bold r:id="rId37"/>
    </p:embeddedFont>
    <p:embeddedFont>
      <p:font typeface="Lato Bold Italics" panose="020B0604020202020204" charset="0"/>
      <p:regular r:id="rId38"/>
    </p:embeddedFont>
    <p:embeddedFont>
      <p:font typeface="Lato Italics" panose="020B0604020202020204" charset="0"/>
      <p:regular r:id="rId39"/>
    </p:embeddedFont>
    <p:embeddedFont>
      <p:font typeface="Lato Light" panose="020F0302020204030203" pitchFamily="34" charset="0"/>
      <p:regular r:id="rId40"/>
    </p:embeddedFont>
    <p:embeddedFont>
      <p:font typeface="Lato Light Italics" panose="020B0604020202020204" charset="0"/>
      <p:regular r:id="rId41"/>
    </p:embeddedFont>
    <p:embeddedFont>
      <p:font typeface="Oswald" pitchFamily="2" charset="0"/>
      <p:regular r:id="rId42"/>
      <p:bold r:id="rId43"/>
    </p:embeddedFont>
    <p:embeddedFont>
      <p:font typeface="Quattrocento Bold" panose="020B0604020202020204" charset="0"/>
      <p:regular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0.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6.jpe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6.jpe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6.jpe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hyperlink" Target="https://www.youtube.com/shorts/a6zcDiFhc_A"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9">
            <a:extLst>
              <a:ext uri="{FF2B5EF4-FFF2-40B4-BE49-F238E27FC236}">
                <a16:creationId xmlns:a16="http://schemas.microsoft.com/office/drawing/2014/main" id="{C0E5D61E-D936-FDFD-ABDE-2AD8EA378018}"/>
              </a:ext>
            </a:extLst>
          </p:cNvPr>
          <p:cNvGrpSpPr/>
          <p:nvPr/>
        </p:nvGrpSpPr>
        <p:grpSpPr>
          <a:xfrm>
            <a:off x="5779008" y="3511296"/>
            <a:ext cx="12508992" cy="6775704"/>
            <a:chOff x="0" y="0"/>
            <a:chExt cx="16678656" cy="9034272"/>
          </a:xfrm>
        </p:grpSpPr>
        <p:sp>
          <p:nvSpPr>
            <p:cNvPr id="16" name="Freeform 10">
              <a:extLst>
                <a:ext uri="{FF2B5EF4-FFF2-40B4-BE49-F238E27FC236}">
                  <a16:creationId xmlns:a16="http://schemas.microsoft.com/office/drawing/2014/main" id="{E2930FAA-B8B8-9E77-49C2-46AC30230D1F}"/>
                </a:ext>
              </a:extLst>
            </p:cNvPr>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2" name="Group 2"/>
          <p:cNvGrpSpPr/>
          <p:nvPr/>
        </p:nvGrpSpPr>
        <p:grpSpPr>
          <a:xfrm>
            <a:off x="0" y="429768"/>
            <a:ext cx="10115550" cy="3562864"/>
            <a:chOff x="0" y="0"/>
            <a:chExt cx="13487400" cy="4750486"/>
          </a:xfrm>
        </p:grpSpPr>
        <p:sp>
          <p:nvSpPr>
            <p:cNvPr id="3" name="Freeform 3"/>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sp>
        <p:nvSpPr>
          <p:cNvPr id="4" name="TextBox 4"/>
          <p:cNvSpPr txBox="1"/>
          <p:nvPr/>
        </p:nvSpPr>
        <p:spPr>
          <a:xfrm>
            <a:off x="430978" y="814187"/>
            <a:ext cx="9253595" cy="2571750"/>
          </a:xfrm>
          <a:prstGeom prst="rect">
            <a:avLst/>
          </a:prstGeom>
        </p:spPr>
        <p:txBody>
          <a:bodyPr lIns="0" tIns="0" rIns="0" bIns="0" rtlCol="0" anchor="t">
            <a:spAutoFit/>
          </a:bodyPr>
          <a:lstStyle/>
          <a:p>
            <a:pPr algn="l">
              <a:lnSpc>
                <a:spcPts val="5040"/>
              </a:lnSpc>
            </a:pPr>
            <a:r>
              <a:rPr lang="en-US" sz="4200" b="1">
                <a:solidFill>
                  <a:srgbClr val="FFFFFF"/>
                </a:solidFill>
                <a:latin typeface="Quattrocento Bold"/>
                <a:ea typeface="Quattrocento Bold"/>
                <a:cs typeface="Quattrocento Bold"/>
                <a:sym typeface="Quattrocento Bold"/>
              </a:rPr>
              <a:t>Módulo 5: </a:t>
            </a:r>
          </a:p>
          <a:p>
            <a:pPr algn="l">
              <a:lnSpc>
                <a:spcPts val="5040"/>
              </a:lnSpc>
            </a:pPr>
            <a:r>
              <a:rPr lang="en-US" sz="4200" b="1">
                <a:solidFill>
                  <a:srgbClr val="FFFFFF"/>
                </a:solidFill>
                <a:latin typeface="Quattrocento Bold"/>
                <a:ea typeface="Quattrocento Bold"/>
                <a:cs typeface="Quattrocento Bold"/>
                <a:sym typeface="Quattrocento Bold"/>
              </a:rPr>
              <a:t>Promover la transparencia, </a:t>
            </a:r>
          </a:p>
          <a:p>
            <a:pPr algn="l">
              <a:lnSpc>
                <a:spcPts val="5040"/>
              </a:lnSpc>
            </a:pPr>
            <a:r>
              <a:rPr lang="en-US" sz="4200" b="1">
                <a:solidFill>
                  <a:srgbClr val="FFFFFF"/>
                </a:solidFill>
                <a:latin typeface="Quattrocento Bold"/>
                <a:ea typeface="Quattrocento Bold"/>
                <a:cs typeface="Quattrocento Bold"/>
                <a:sym typeface="Quattrocento Bold"/>
              </a:rPr>
              <a:t>la equidad y las prácticas de IA centradas en el ser humano.</a:t>
            </a:r>
          </a:p>
        </p:txBody>
      </p:sp>
      <p:grpSp>
        <p:nvGrpSpPr>
          <p:cNvPr id="5" name="Group 5"/>
          <p:cNvGrpSpPr/>
          <p:nvPr/>
        </p:nvGrpSpPr>
        <p:grpSpPr>
          <a:xfrm>
            <a:off x="11167615" y="508311"/>
            <a:ext cx="5884593" cy="2573484"/>
            <a:chOff x="0" y="0"/>
            <a:chExt cx="7846123" cy="3431311"/>
          </a:xfrm>
        </p:grpSpPr>
        <p:sp>
          <p:nvSpPr>
            <p:cNvPr id="6" name="Freeform 6"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17" name="Group 9">
            <a:extLst>
              <a:ext uri="{FF2B5EF4-FFF2-40B4-BE49-F238E27FC236}">
                <a16:creationId xmlns:a16="http://schemas.microsoft.com/office/drawing/2014/main" id="{D6C89022-EF9B-303D-8B32-D96EFA7B7876}"/>
              </a:ext>
            </a:extLst>
          </p:cNvPr>
          <p:cNvGrpSpPr/>
          <p:nvPr/>
        </p:nvGrpSpPr>
        <p:grpSpPr>
          <a:xfrm>
            <a:off x="1026823" y="6252611"/>
            <a:ext cx="3869665" cy="811759"/>
            <a:chOff x="0" y="0"/>
            <a:chExt cx="5159553" cy="1082345"/>
          </a:xfrm>
        </p:grpSpPr>
        <p:sp>
          <p:nvSpPr>
            <p:cNvPr id="18" name="Freeform 10">
              <a:extLst>
                <a:ext uri="{FF2B5EF4-FFF2-40B4-BE49-F238E27FC236}">
                  <a16:creationId xmlns:a16="http://schemas.microsoft.com/office/drawing/2014/main" id="{6211F78B-F8C7-FC2E-53B2-115A43A3FC51}"/>
                </a:ext>
              </a:extLst>
            </p:cNvPr>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b="-4"/>
              </a:stretch>
            </a:blipFill>
          </p:spPr>
          <p:txBody>
            <a:bodyPr/>
            <a:lstStyle/>
            <a:p>
              <a:endParaRPr lang="es-ES"/>
            </a:p>
          </p:txBody>
        </p:sp>
      </p:grpSp>
      <p:grpSp>
        <p:nvGrpSpPr>
          <p:cNvPr id="19" name="Group 4">
            <a:extLst>
              <a:ext uri="{FF2B5EF4-FFF2-40B4-BE49-F238E27FC236}">
                <a16:creationId xmlns:a16="http://schemas.microsoft.com/office/drawing/2014/main" id="{694B0A16-5CDF-93CB-576A-A1BC7D9BFAEF}"/>
              </a:ext>
            </a:extLst>
          </p:cNvPr>
          <p:cNvGrpSpPr/>
          <p:nvPr/>
        </p:nvGrpSpPr>
        <p:grpSpPr>
          <a:xfrm>
            <a:off x="1637005" y="5143500"/>
            <a:ext cx="2376973" cy="811768"/>
            <a:chOff x="0" y="0"/>
            <a:chExt cx="3169298" cy="1082358"/>
          </a:xfrm>
        </p:grpSpPr>
        <p:sp>
          <p:nvSpPr>
            <p:cNvPr id="20" name="Freeform 5">
              <a:extLst>
                <a:ext uri="{FF2B5EF4-FFF2-40B4-BE49-F238E27FC236}">
                  <a16:creationId xmlns:a16="http://schemas.microsoft.com/office/drawing/2014/main" id="{F948E4DC-ACAC-C42C-F99D-307B784B499C}"/>
                </a:ext>
              </a:extLst>
            </p:cNvPr>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7"/>
              <a:stretch>
                <a:fillRect b="-2491"/>
              </a:stretch>
            </a:blipFill>
          </p:spPr>
          <p:txBody>
            <a:bodyPr/>
            <a:lstStyle/>
            <a:p>
              <a:endParaRPr lang="en-GB"/>
            </a:p>
          </p:txBody>
        </p:sp>
      </p:grpSp>
      <p:sp>
        <p:nvSpPr>
          <p:cNvPr id="21" name="TextBox 8">
            <a:extLst>
              <a:ext uri="{FF2B5EF4-FFF2-40B4-BE49-F238E27FC236}">
                <a16:creationId xmlns:a16="http://schemas.microsoft.com/office/drawing/2014/main" id="{679148D9-CAEC-8B12-844D-382BF5093119}"/>
              </a:ext>
            </a:extLst>
          </p:cNvPr>
          <p:cNvSpPr txBox="1"/>
          <p:nvPr/>
        </p:nvSpPr>
        <p:spPr>
          <a:xfrm>
            <a:off x="982085" y="7471296"/>
            <a:ext cx="3686813" cy="1615827"/>
          </a:xfrm>
          <a:prstGeom prst="rect">
            <a:avLst/>
          </a:prstGeom>
        </p:spPr>
        <p:txBody>
          <a:bodyPr lIns="0" tIns="0" rIns="0" bIns="0" rtlCol="0" anchor="t">
            <a:spAutoFit/>
          </a:bodyPr>
          <a:lstStyle/>
          <a:p>
            <a:pPr marL="0" lvl="0" indent="0" algn="just">
              <a:lnSpc>
                <a:spcPts val="1800"/>
              </a:lnSpc>
              <a:spcBef>
                <a:spcPct val="0"/>
              </a:spcBef>
            </a:pPr>
            <a:r>
              <a:rPr lang="es-ES" sz="1500" u="none" strike="noStrike" dirty="0">
                <a:solidFill>
                  <a:srgbClr val="7F7F7F"/>
                </a:solidFill>
                <a:latin typeface="Lato Light"/>
                <a:ea typeface="Lato Light"/>
                <a:cs typeface="Lato Light"/>
                <a:sym typeface="Lato Light"/>
              </a:rPr>
              <a:t>Este proyecto ha sido cofinanciado con el apoyo del programa ERASMUS+ de la Comisión Europea. La presente publicación refleja únicamente las opiniones de sus autores, y ni la Comisión Europea ni la SEPIE se hacen responsables del uso que pueda hacerse de la información aquí contenida.</a:t>
            </a:r>
            <a:endParaRPr lang="en-US" sz="1500" u="none" strike="noStrike" dirty="0">
              <a:solidFill>
                <a:srgbClr val="7F7F7F"/>
              </a:solidFill>
              <a:latin typeface="Lato Light"/>
              <a:ea typeface="Lato Light"/>
              <a:cs typeface="Lato Light"/>
              <a:sym typeface="Lato Ligh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320365"/>
            <a:chOff x="0" y="0"/>
            <a:chExt cx="8391423" cy="1760487"/>
          </a:xfrm>
        </p:grpSpPr>
        <p:sp>
          <p:nvSpPr>
            <p:cNvPr id="6" name="Freeform 6"/>
            <p:cNvSpPr/>
            <p:nvPr/>
          </p:nvSpPr>
          <p:spPr>
            <a:xfrm>
              <a:off x="0" y="0"/>
              <a:ext cx="8391422" cy="1760482"/>
            </a:xfrm>
            <a:custGeom>
              <a:avLst/>
              <a:gdLst/>
              <a:ahLst/>
              <a:cxnLst/>
              <a:rect l="l" t="t" r="r" b="b"/>
              <a:pathLst>
                <a:path w="8391422" h="1760482">
                  <a:moveTo>
                    <a:pt x="0" y="0"/>
                  </a:moveTo>
                  <a:lnTo>
                    <a:pt x="8391422" y="0"/>
                  </a:lnTo>
                  <a:lnTo>
                    <a:pt x="8391422" y="1760482"/>
                  </a:lnTo>
                  <a:lnTo>
                    <a:pt x="0" y="1760482"/>
                  </a:lnTo>
                  <a:close/>
                </a:path>
              </a:pathLst>
            </a:custGeom>
            <a:blipFill>
              <a:blip r:embed="rId5">
                <a:alphaModFix amt="0"/>
              </a:blip>
              <a:stretch>
                <a:fillRect t="-42876" b="-42876"/>
              </a:stretch>
            </a:blipFill>
          </p:spPr>
          <p:txBody>
            <a:bodyPr/>
            <a:lstStyle/>
            <a:p>
              <a:endParaRPr lang="es-ES"/>
            </a:p>
          </p:txBody>
        </p:sp>
        <p:sp>
          <p:nvSpPr>
            <p:cNvPr id="7" name="TextBox 7"/>
            <p:cNvSpPr txBox="1"/>
            <p:nvPr/>
          </p:nvSpPr>
          <p:spPr>
            <a:xfrm>
              <a:off x="0" y="76200"/>
              <a:ext cx="8391423" cy="1684287"/>
            </a:xfrm>
            <a:prstGeom prst="rect">
              <a:avLst/>
            </a:prstGeom>
          </p:spPr>
          <p:txBody>
            <a:bodyPr lIns="0" tIns="0" rIns="0" bIns="0" rtlCol="0" anchor="ctr"/>
            <a:lstStyle/>
            <a:p>
              <a:pPr algn="l">
                <a:lnSpc>
                  <a:spcPts val="6480"/>
                </a:lnSpc>
              </a:pPr>
              <a:r>
                <a:rPr lang="en-US" sz="6000">
                  <a:solidFill>
                    <a:srgbClr val="FFFFFF"/>
                  </a:solidFill>
                  <a:latin typeface="Oswald"/>
                  <a:ea typeface="Oswald"/>
                  <a:cs typeface="Oswald"/>
                  <a:sym typeface="Oswald"/>
                </a:rPr>
                <a:t>CONTENIDOS</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801072" y="539182"/>
            <a:ext cx="5361427" cy="1850593"/>
            <a:chOff x="0" y="0"/>
            <a:chExt cx="7148569" cy="2467458"/>
          </a:xfrm>
        </p:grpSpPr>
        <p:sp>
          <p:nvSpPr>
            <p:cNvPr id="26" name="Freeform 26"/>
            <p:cNvSpPr/>
            <p:nvPr/>
          </p:nvSpPr>
          <p:spPr>
            <a:xfrm>
              <a:off x="0" y="0"/>
              <a:ext cx="7148563" cy="2467451"/>
            </a:xfrm>
            <a:custGeom>
              <a:avLst/>
              <a:gdLst/>
              <a:ahLst/>
              <a:cxnLst/>
              <a:rect l="l" t="t" r="r" b="b"/>
              <a:pathLst>
                <a:path w="7148563" h="2467451">
                  <a:moveTo>
                    <a:pt x="0" y="0"/>
                  </a:moveTo>
                  <a:lnTo>
                    <a:pt x="7148563" y="0"/>
                  </a:lnTo>
                  <a:lnTo>
                    <a:pt x="7148563" y="2467451"/>
                  </a:lnTo>
                  <a:lnTo>
                    <a:pt x="0" y="2467451"/>
                  </a:lnTo>
                  <a:close/>
                </a:path>
              </a:pathLst>
            </a:custGeom>
            <a:blipFill>
              <a:blip r:embed="rId5">
                <a:alphaModFix amt="0"/>
              </a:blip>
              <a:stretch>
                <a:fillRect t="-38969" r="-11393" b="13204"/>
              </a:stretch>
            </a:blipFill>
          </p:spPr>
          <p:txBody>
            <a:bodyPr/>
            <a:lstStyle/>
            <a:p>
              <a:endParaRPr lang="es-ES"/>
            </a:p>
          </p:txBody>
        </p:sp>
        <p:sp>
          <p:nvSpPr>
            <p:cNvPr id="27" name="TextBox 27"/>
            <p:cNvSpPr txBox="1"/>
            <p:nvPr/>
          </p:nvSpPr>
          <p:spPr>
            <a:xfrm>
              <a:off x="0" y="-123825"/>
              <a:ext cx="7148569" cy="2591283"/>
            </a:xfrm>
            <a:prstGeom prst="rect">
              <a:avLst/>
            </a:prstGeom>
          </p:spPr>
          <p:txBody>
            <a:bodyPr lIns="0" tIns="0" rIns="0" bIns="0" rtlCol="0" anchor="ctr"/>
            <a:lstStyle/>
            <a:p>
              <a:pPr algn="ctr">
                <a:lnSpc>
                  <a:spcPts val="3919"/>
                </a:lnSpc>
              </a:pPr>
              <a:r>
                <a:rPr lang="en-US" sz="2799" dirty="0">
                  <a:solidFill>
                    <a:srgbClr val="000000"/>
                  </a:solidFill>
                  <a:latin typeface="Oswald"/>
                  <a:sym typeface="Oswald"/>
                </a:rPr>
                <a:t>UNIDAD 1: ABRIENDO LA CAJA NEGRA: TRANSPARENCIA Y EXPLICABILIDAD DE LA IA</a:t>
              </a:r>
            </a:p>
          </p:txBody>
        </p:sp>
      </p:grpSp>
      <p:grpSp>
        <p:nvGrpSpPr>
          <p:cNvPr id="28" name="Group 28"/>
          <p:cNvGrpSpPr/>
          <p:nvPr/>
        </p:nvGrpSpPr>
        <p:grpSpPr>
          <a:xfrm>
            <a:off x="11770347" y="2150154"/>
            <a:ext cx="5941727" cy="1850593"/>
            <a:chOff x="0" y="0"/>
            <a:chExt cx="7922303" cy="2467458"/>
          </a:xfrm>
        </p:grpSpPr>
        <p:sp>
          <p:nvSpPr>
            <p:cNvPr id="29" name="Freeform 29"/>
            <p:cNvSpPr/>
            <p:nvPr/>
          </p:nvSpPr>
          <p:spPr>
            <a:xfrm>
              <a:off x="0" y="0"/>
              <a:ext cx="7922299" cy="2467461"/>
            </a:xfrm>
            <a:custGeom>
              <a:avLst/>
              <a:gdLst/>
              <a:ahLst/>
              <a:cxnLst/>
              <a:rect l="l" t="t" r="r" b="b"/>
              <a:pathLst>
                <a:path w="7922299" h="2467461">
                  <a:moveTo>
                    <a:pt x="0" y="0"/>
                  </a:moveTo>
                  <a:lnTo>
                    <a:pt x="7922299" y="0"/>
                  </a:lnTo>
                  <a:lnTo>
                    <a:pt x="7922299" y="2467461"/>
                  </a:lnTo>
                  <a:lnTo>
                    <a:pt x="0" y="2467461"/>
                  </a:lnTo>
                  <a:close/>
                </a:path>
              </a:pathLst>
            </a:custGeom>
            <a:blipFill>
              <a:blip r:embed="rId5">
                <a:alphaModFix amt="0"/>
              </a:blip>
              <a:stretch>
                <a:fillRect t="-49418" r="-13659" b="7205"/>
              </a:stretch>
            </a:blipFill>
          </p:spPr>
          <p:txBody>
            <a:bodyPr/>
            <a:lstStyle/>
            <a:p>
              <a:endParaRPr lang="es-ES"/>
            </a:p>
          </p:txBody>
        </p:sp>
        <p:sp>
          <p:nvSpPr>
            <p:cNvPr id="30" name="TextBox 30"/>
            <p:cNvSpPr txBox="1"/>
            <p:nvPr/>
          </p:nvSpPr>
          <p:spPr>
            <a:xfrm>
              <a:off x="0" y="-123825"/>
              <a:ext cx="7922303" cy="2591283"/>
            </a:xfrm>
            <a:prstGeom prst="rect">
              <a:avLst/>
            </a:prstGeom>
          </p:spPr>
          <p:txBody>
            <a:bodyPr lIns="0" tIns="0" rIns="0" bIns="0" rtlCol="0" anchor="ctr"/>
            <a:lstStyle/>
            <a:p>
              <a:pPr algn="ctr">
                <a:lnSpc>
                  <a:spcPts val="3919"/>
                </a:lnSpc>
              </a:pPr>
              <a:r>
                <a:rPr lang="en-US" sz="2799" dirty="0">
                  <a:solidFill>
                    <a:srgbClr val="000000"/>
                  </a:solidFill>
                  <a:latin typeface="Oswald"/>
                  <a:sym typeface="Oswald"/>
                </a:rPr>
                <a:t>UNIDAD 2: EQUIDAD ALGORÍTMICA: DETECCIÓN DE SESGOS EN LA FORMACIÓN PROFESIONAL PARA EL EMPLEO</a:t>
              </a:r>
            </a:p>
          </p:txBody>
        </p:sp>
      </p:grpSp>
      <p:grpSp>
        <p:nvGrpSpPr>
          <p:cNvPr id="31" name="Group 31"/>
          <p:cNvGrpSpPr/>
          <p:nvPr/>
        </p:nvGrpSpPr>
        <p:grpSpPr>
          <a:xfrm>
            <a:off x="725024" y="7715221"/>
            <a:ext cx="5363375" cy="1850593"/>
            <a:chOff x="0" y="0"/>
            <a:chExt cx="7151167" cy="2467458"/>
          </a:xfrm>
        </p:grpSpPr>
        <p:sp>
          <p:nvSpPr>
            <p:cNvPr id="32" name="Freeform 32"/>
            <p:cNvSpPr/>
            <p:nvPr/>
          </p:nvSpPr>
          <p:spPr>
            <a:xfrm>
              <a:off x="0" y="0"/>
              <a:ext cx="7151167" cy="2467451"/>
            </a:xfrm>
            <a:custGeom>
              <a:avLst/>
              <a:gdLst/>
              <a:ahLst/>
              <a:cxnLst/>
              <a:rect l="l" t="t" r="r" b="b"/>
              <a:pathLst>
                <a:path w="7151167" h="2467451">
                  <a:moveTo>
                    <a:pt x="0" y="0"/>
                  </a:moveTo>
                  <a:lnTo>
                    <a:pt x="7151167" y="0"/>
                  </a:lnTo>
                  <a:lnTo>
                    <a:pt x="7151167" y="2467451"/>
                  </a:lnTo>
                  <a:lnTo>
                    <a:pt x="0" y="2467451"/>
                  </a:lnTo>
                  <a:close/>
                </a:path>
              </a:pathLst>
            </a:custGeom>
            <a:blipFill>
              <a:blip r:embed="rId5">
                <a:alphaModFix amt="0"/>
              </a:blip>
              <a:stretch>
                <a:fillRect t="-42303" r="-17256" b="9870"/>
              </a:stretch>
            </a:blipFill>
          </p:spPr>
          <p:txBody>
            <a:bodyPr/>
            <a:lstStyle/>
            <a:p>
              <a:endParaRPr lang="es-ES"/>
            </a:p>
          </p:txBody>
        </p:sp>
        <p:sp>
          <p:nvSpPr>
            <p:cNvPr id="33" name="TextBox 33"/>
            <p:cNvSpPr txBox="1"/>
            <p:nvPr/>
          </p:nvSpPr>
          <p:spPr>
            <a:xfrm>
              <a:off x="0" y="-123825"/>
              <a:ext cx="7151167" cy="2591283"/>
            </a:xfrm>
            <a:prstGeom prst="rect">
              <a:avLst/>
            </a:prstGeom>
          </p:spPr>
          <p:txBody>
            <a:bodyPr lIns="0" tIns="0" rIns="0" bIns="0" rtlCol="0" anchor="ctr"/>
            <a:lstStyle/>
            <a:p>
              <a:pPr algn="ctr">
                <a:lnSpc>
                  <a:spcPts val="3919"/>
                </a:lnSpc>
              </a:pPr>
              <a:r>
                <a:rPr lang="en-US" sz="2799" dirty="0">
                  <a:solidFill>
                    <a:srgbClr val="000000"/>
                  </a:solidFill>
                  <a:latin typeface="Oswald"/>
                  <a:sym typeface="Oswald"/>
                </a:rPr>
                <a:t>UNIDAD 4: CONTENIDO SOBRE GOBERNANZA ÉTICA Y PROTOCOLOS DE PRÁCTICA</a:t>
              </a:r>
            </a:p>
          </p:txBody>
        </p:sp>
      </p:grpSp>
      <p:grpSp>
        <p:nvGrpSpPr>
          <p:cNvPr id="34" name="Group 34"/>
          <p:cNvGrpSpPr/>
          <p:nvPr/>
        </p:nvGrpSpPr>
        <p:grpSpPr>
          <a:xfrm>
            <a:off x="11894172" y="6672291"/>
            <a:ext cx="5427088" cy="1260043"/>
            <a:chOff x="0" y="0"/>
            <a:chExt cx="7236117" cy="1680058"/>
          </a:xfrm>
        </p:grpSpPr>
        <p:sp>
          <p:nvSpPr>
            <p:cNvPr id="35" name="Freeform 35"/>
            <p:cNvSpPr/>
            <p:nvPr/>
          </p:nvSpPr>
          <p:spPr>
            <a:xfrm>
              <a:off x="0" y="0"/>
              <a:ext cx="7236120" cy="1680053"/>
            </a:xfrm>
            <a:custGeom>
              <a:avLst/>
              <a:gdLst/>
              <a:ahLst/>
              <a:cxnLst/>
              <a:rect l="l" t="t" r="r" b="b"/>
              <a:pathLst>
                <a:path w="7236120" h="1680053">
                  <a:moveTo>
                    <a:pt x="0" y="0"/>
                  </a:moveTo>
                  <a:lnTo>
                    <a:pt x="7236120" y="0"/>
                  </a:lnTo>
                  <a:lnTo>
                    <a:pt x="7236120" y="1680053"/>
                  </a:lnTo>
                  <a:lnTo>
                    <a:pt x="0" y="1680053"/>
                  </a:lnTo>
                  <a:close/>
                </a:path>
              </a:pathLst>
            </a:custGeom>
            <a:blipFill>
              <a:blip r:embed="rId5">
                <a:alphaModFix amt="0"/>
              </a:blip>
              <a:stretch>
                <a:fillRect t="-48803" b="-19043"/>
              </a:stretch>
            </a:blipFill>
          </p:spPr>
          <p:txBody>
            <a:bodyPr/>
            <a:lstStyle/>
            <a:p>
              <a:endParaRPr lang="es-ES"/>
            </a:p>
          </p:txBody>
        </p:sp>
        <p:sp>
          <p:nvSpPr>
            <p:cNvPr id="36" name="TextBox 36"/>
            <p:cNvSpPr txBox="1"/>
            <p:nvPr/>
          </p:nvSpPr>
          <p:spPr>
            <a:xfrm>
              <a:off x="0" y="-123825"/>
              <a:ext cx="7236117" cy="1803883"/>
            </a:xfrm>
            <a:prstGeom prst="rect">
              <a:avLst/>
            </a:prstGeom>
          </p:spPr>
          <p:txBody>
            <a:bodyPr lIns="0" tIns="0" rIns="0" bIns="0" rtlCol="0" anchor="ctr"/>
            <a:lstStyle/>
            <a:p>
              <a:pPr algn="ctr">
                <a:lnSpc>
                  <a:spcPts val="3919"/>
                </a:lnSpc>
              </a:pPr>
              <a:r>
                <a:rPr lang="en-US" sz="2799" dirty="0">
                  <a:solidFill>
                    <a:srgbClr val="000000"/>
                  </a:solidFill>
                  <a:latin typeface="Oswald"/>
                  <a:sym typeface="Oswald"/>
                </a:rPr>
                <a:t>UNIDAD 3: INTELIGENCIA ARTIFICIAL CENTRADA EN EL SER HUMANO</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556651" cy="750227"/>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1</a:t>
            </a:r>
          </a:p>
        </p:txBody>
      </p:sp>
      <p:sp>
        <p:nvSpPr>
          <p:cNvPr id="40" name="TextBox 40"/>
          <p:cNvSpPr txBox="1"/>
          <p:nvPr/>
        </p:nvSpPr>
        <p:spPr>
          <a:xfrm>
            <a:off x="10563073" y="2609850"/>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2</a:t>
            </a:r>
          </a:p>
        </p:txBody>
      </p:sp>
      <p:sp>
        <p:nvSpPr>
          <p:cNvPr id="41" name="TextBox 41"/>
          <p:cNvSpPr txBox="1"/>
          <p:nvPr/>
        </p:nvSpPr>
        <p:spPr>
          <a:xfrm>
            <a:off x="10760231" y="6965032"/>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3</a:t>
            </a:r>
          </a:p>
        </p:txBody>
      </p:sp>
      <p:sp>
        <p:nvSpPr>
          <p:cNvPr id="42" name="TextBox 42"/>
          <p:cNvSpPr txBox="1"/>
          <p:nvPr/>
        </p:nvSpPr>
        <p:spPr>
          <a:xfrm>
            <a:off x="7158114" y="8255699"/>
            <a:ext cx="556612" cy="750189"/>
          </a:xfrm>
          <a:prstGeom prst="rect">
            <a:avLst/>
          </a:prstGeom>
        </p:spPr>
        <p:txBody>
          <a:bodyPr lIns="0" tIns="0" rIns="0" bIns="0" rtlCol="0" anchor="t">
            <a:spAutoFit/>
          </a:bodyPr>
          <a:lstStyle/>
          <a:p>
            <a:pPr algn="l">
              <a:lnSpc>
                <a:spcPts val="5400"/>
              </a:lnSpc>
            </a:pPr>
            <a:r>
              <a:rPr lang="en-US" sz="4500">
                <a:solidFill>
                  <a:srgbClr val="53575E"/>
                </a:solidFill>
                <a:latin typeface="Lato Light"/>
                <a:ea typeface="Lato Light"/>
                <a:cs typeface="Lato Light"/>
                <a:sym typeface="Lato Light"/>
              </a:rPr>
              <a:t>4</a:t>
            </a:r>
          </a:p>
        </p:txBody>
      </p:sp>
      <p:sp>
        <p:nvSpPr>
          <p:cNvPr id="44" name="Freeform 44" descr="A logo with a person's head in a circle  AI-generated content may be incorrect.">
            <a:extLst>
              <a:ext uri="{FF2B5EF4-FFF2-40B4-BE49-F238E27FC236}">
                <a16:creationId xmlns:a16="http://schemas.microsoft.com/office/drawing/2014/main" id="{50E776AC-28BC-F7AF-B41D-FCECD92E4437}"/>
              </a:ext>
            </a:extLst>
          </p:cNvPr>
          <p:cNvSpPr/>
          <p:nvPr/>
        </p:nvSpPr>
        <p:spPr>
          <a:xfrm>
            <a:off x="14965994" y="349444"/>
            <a:ext cx="2799493" cy="1224248"/>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113634"/>
            <a:ext cx="5418832"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OBJETIVOS DE APRENDIZAJE</a:t>
            </a:r>
          </a:p>
        </p:txBody>
      </p:sp>
      <p:sp>
        <p:nvSpPr>
          <p:cNvPr id="3" name="TextBox 3"/>
          <p:cNvSpPr txBox="1"/>
          <p:nvPr/>
        </p:nvSpPr>
        <p:spPr>
          <a:xfrm>
            <a:off x="11982193" y="7408907"/>
            <a:ext cx="3958914" cy="786117"/>
          </a:xfrm>
          <a:prstGeom prst="rect">
            <a:avLst/>
          </a:prstGeom>
        </p:spPr>
        <p:txBody>
          <a:bodyPr lIns="0" tIns="0" rIns="0" bIns="0" rtlCol="0" anchor="t">
            <a:spAutoFit/>
          </a:bodyPr>
          <a:lstStyle/>
          <a:p>
            <a:pPr algn="ctr">
              <a:lnSpc>
                <a:spcPts val="5291"/>
              </a:lnSpc>
            </a:pPr>
            <a:r>
              <a:rPr lang="en-US" sz="3150" b="1">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264449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4133107"/>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472808"/>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86860" y="6959156"/>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2" name="TextBox 12"/>
          <p:cNvSpPr txBox="1"/>
          <p:nvPr/>
        </p:nvSpPr>
        <p:spPr>
          <a:xfrm>
            <a:off x="2388003" y="2968571"/>
            <a:ext cx="12991967" cy="344453"/>
          </a:xfrm>
          <a:prstGeom prst="rect">
            <a:avLst/>
          </a:prstGeom>
        </p:spPr>
        <p:txBody>
          <a:bodyPr lIns="0" tIns="0" rIns="0" bIns="0" rtlCol="0" anchor="t">
            <a:spAutoFit/>
          </a:bodyPr>
          <a:lstStyle/>
          <a:p>
            <a:pPr>
              <a:lnSpc>
                <a:spcPts val="2879"/>
              </a:lnSpc>
              <a:spcBef>
                <a:spcPct val="0"/>
              </a:spcBef>
            </a:pPr>
            <a:r>
              <a:rPr lang="en-US" sz="2400" dirty="0" err="1">
                <a:solidFill>
                  <a:srgbClr val="000000"/>
                </a:solidFill>
                <a:latin typeface="Lato Light" panose="020F0302020204030203" pitchFamily="34" charset="0"/>
                <a:sym typeface="Lato"/>
              </a:rPr>
              <a:t>Desmitificar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los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sistemas</a:t>
            </a:r>
            <a:r>
              <a:rPr lang="en-US" sz="2400" dirty="0">
                <a:solidFill>
                  <a:srgbClr val="000000"/>
                </a:solidFill>
                <a:latin typeface="Lato Light" panose="020F0302020204030203" pitchFamily="34" charset="0"/>
                <a:sym typeface="Lato"/>
              </a:rPr>
              <a:t> de IA para </a:t>
            </a:r>
            <a:r>
              <a:rPr lang="en-US" sz="2400" dirty="0" err="1">
                <a:solidFill>
                  <a:srgbClr val="000000"/>
                </a:solidFill>
                <a:latin typeface="Lato Light" panose="020F0302020204030203" pitchFamily="34" charset="0"/>
                <a:sym typeface="Lato"/>
              </a:rPr>
              <a:t>garantizar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que</a:t>
            </a:r>
            <a:r>
              <a:rPr lang="en-US" sz="2400" dirty="0">
                <a:solidFill>
                  <a:srgbClr val="000000"/>
                </a:solidFill>
                <a:latin typeface="Lato Light" panose="020F0302020204030203" pitchFamily="34" charset="0"/>
                <a:sym typeface="Lato"/>
              </a:rPr>
              <a:t> las </a:t>
            </a:r>
            <a:r>
              <a:rPr lang="en-US" sz="2400" dirty="0" err="1">
                <a:solidFill>
                  <a:srgbClr val="000000"/>
                </a:solidFill>
                <a:latin typeface="Lato Light" panose="020F0302020204030203" pitchFamily="34" charset="0"/>
                <a:sym typeface="Lato"/>
              </a:rPr>
              <a:t>decisiones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sean</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transparentes</a:t>
            </a:r>
            <a:r>
              <a:rPr lang="en-US" sz="2400" dirty="0">
                <a:solidFill>
                  <a:srgbClr val="000000"/>
                </a:solidFill>
                <a:latin typeface="Lato Light" panose="020F0302020204030203" pitchFamily="34" charset="0"/>
                <a:sym typeface="Lato"/>
              </a:rPr>
              <a:t> y </a:t>
            </a:r>
            <a:r>
              <a:rPr lang="en-US" sz="2400" dirty="0" err="1">
                <a:solidFill>
                  <a:srgbClr val="000000"/>
                </a:solidFill>
                <a:latin typeface="Lato Light" panose="020F0302020204030203" pitchFamily="34" charset="0"/>
                <a:sym typeface="Lato"/>
              </a:rPr>
              <a:t>explicables</a:t>
            </a:r>
            <a:r>
              <a:rPr lang="en-US" sz="2400" dirty="0">
                <a:solidFill>
                  <a:srgbClr val="000000"/>
                </a:solidFill>
                <a:latin typeface="Lato Light" panose="020F0302020204030203" pitchFamily="34" charset="0"/>
                <a:sym typeface="Lato"/>
              </a:rPr>
              <a:t>.</a:t>
            </a:r>
          </a:p>
        </p:txBody>
      </p:sp>
      <p:sp>
        <p:nvSpPr>
          <p:cNvPr id="13" name="TextBox 13"/>
          <p:cNvSpPr txBox="1"/>
          <p:nvPr/>
        </p:nvSpPr>
        <p:spPr>
          <a:xfrm>
            <a:off x="2388003" y="4276206"/>
            <a:ext cx="12324207" cy="723900"/>
          </a:xfrm>
          <a:prstGeom prst="rect">
            <a:avLst/>
          </a:prstGeom>
        </p:spPr>
        <p:txBody>
          <a:bodyPr lIns="0" tIns="0" rIns="0" bIns="0" rtlCol="0" anchor="t">
            <a:spAutoFit/>
          </a:bodyPr>
          <a:lstStyle/>
          <a:p>
            <a:pPr>
              <a:lnSpc>
                <a:spcPts val="2879"/>
              </a:lnSpc>
              <a:spcBef>
                <a:spcPct val="0"/>
              </a:spcBef>
            </a:pPr>
            <a:r>
              <a:rPr lang="en-US" sz="2400" dirty="0" err="1">
                <a:solidFill>
                  <a:srgbClr val="000000"/>
                </a:solidFill>
                <a:latin typeface="Lato Light" panose="020F0302020204030203" pitchFamily="34" charset="0"/>
                <a:sym typeface="Lato"/>
              </a:rPr>
              <a:t>Identificar</a:t>
            </a:r>
            <a:r>
              <a:rPr lang="en-US" sz="2400" dirty="0">
                <a:solidFill>
                  <a:srgbClr val="000000"/>
                </a:solidFill>
                <a:latin typeface="Lato Light" panose="020F0302020204030203" pitchFamily="34" charset="0"/>
                <a:sym typeface="Lato"/>
              </a:rPr>
              <a:t> y </a:t>
            </a:r>
            <a:r>
              <a:rPr lang="en-US" sz="2400" dirty="0" err="1">
                <a:solidFill>
                  <a:srgbClr val="000000"/>
                </a:solidFill>
                <a:latin typeface="Lato Light" panose="020F0302020204030203" pitchFamily="34" charset="0"/>
                <a:sym typeface="Lato"/>
              </a:rPr>
              <a:t>auditar</a:t>
            </a:r>
            <a:r>
              <a:rPr lang="en-US" sz="2400" dirty="0">
                <a:solidFill>
                  <a:srgbClr val="000000"/>
                </a:solidFill>
                <a:latin typeface="Lato Light" panose="020F0302020204030203" pitchFamily="34" charset="0"/>
                <a:sym typeface="Lato"/>
              </a:rPr>
              <a:t> el </a:t>
            </a:r>
            <a:r>
              <a:rPr lang="en-US" sz="2400" dirty="0" err="1">
                <a:solidFill>
                  <a:srgbClr val="000000"/>
                </a:solidFill>
                <a:latin typeface="Lato Light" panose="020F0302020204030203" pitchFamily="34" charset="0"/>
                <a:sym typeface="Lato"/>
              </a:rPr>
              <a:t>sesgo</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algorítmico</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en</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procesos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automatizados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como</a:t>
            </a:r>
            <a:r>
              <a:rPr lang="en-US" sz="2400" dirty="0">
                <a:solidFill>
                  <a:srgbClr val="000000"/>
                </a:solidFill>
                <a:latin typeface="Lato Light" panose="020F0302020204030203" pitchFamily="34" charset="0"/>
                <a:sym typeface="Lato"/>
              </a:rPr>
              <a:t> la </a:t>
            </a:r>
            <a:r>
              <a:rPr lang="en-US" sz="2400" dirty="0" err="1">
                <a:solidFill>
                  <a:srgbClr val="000000"/>
                </a:solidFill>
                <a:latin typeface="Lato Light" panose="020F0302020204030203" pitchFamily="34" charset="0"/>
                <a:sym typeface="Lato"/>
              </a:rPr>
              <a:t>selección</a:t>
            </a:r>
            <a:r>
              <a:rPr lang="en-US" sz="2400" dirty="0">
                <a:solidFill>
                  <a:srgbClr val="000000"/>
                </a:solidFill>
                <a:latin typeface="Lato Light" panose="020F0302020204030203" pitchFamily="34" charset="0"/>
                <a:sym typeface="Lato"/>
              </a:rPr>
              <a:t> o </a:t>
            </a:r>
            <a:r>
              <a:rPr lang="en-US" sz="2400" dirty="0" err="1">
                <a:solidFill>
                  <a:srgbClr val="000000"/>
                </a:solidFill>
                <a:latin typeface="Lato Light" panose="020F0302020204030203" pitchFamily="34" charset="0"/>
                <a:sym typeface="Lato"/>
              </a:rPr>
              <a:t>evaluación</a:t>
            </a:r>
            <a:r>
              <a:rPr lang="en-US" sz="2400" dirty="0">
                <a:solidFill>
                  <a:srgbClr val="000000"/>
                </a:solidFill>
                <a:latin typeface="Lato Light" panose="020F0302020204030203" pitchFamily="34" charset="0"/>
                <a:sym typeface="Lato"/>
              </a:rPr>
              <a:t>.</a:t>
            </a:r>
          </a:p>
        </p:txBody>
      </p:sp>
      <p:sp>
        <p:nvSpPr>
          <p:cNvPr id="14" name="TextBox 14"/>
          <p:cNvSpPr txBox="1"/>
          <p:nvPr/>
        </p:nvSpPr>
        <p:spPr>
          <a:xfrm>
            <a:off x="2388003" y="5615911"/>
            <a:ext cx="12604452" cy="723900"/>
          </a:xfrm>
          <a:prstGeom prst="rect">
            <a:avLst/>
          </a:prstGeom>
        </p:spPr>
        <p:txBody>
          <a:bodyPr lIns="0" tIns="0" rIns="0" bIns="0" rtlCol="0" anchor="t">
            <a:spAutoFit/>
          </a:bodyPr>
          <a:lstStyle/>
          <a:p>
            <a:pPr>
              <a:lnSpc>
                <a:spcPts val="2879"/>
              </a:lnSpc>
              <a:spcBef>
                <a:spcPct val="0"/>
              </a:spcBef>
            </a:pPr>
            <a:r>
              <a:rPr lang="en-US" sz="2400" dirty="0" err="1">
                <a:solidFill>
                  <a:srgbClr val="000000"/>
                </a:solidFill>
                <a:latin typeface="Lato Light" panose="020F0302020204030203" pitchFamily="34" charset="0"/>
                <a:sym typeface="Lato"/>
              </a:rPr>
              <a:t>Implementar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prácticas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centradas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en</a:t>
            </a:r>
            <a:r>
              <a:rPr lang="en-US" sz="2400" dirty="0">
                <a:solidFill>
                  <a:srgbClr val="000000"/>
                </a:solidFill>
                <a:latin typeface="Lato Light" panose="020F0302020204030203" pitchFamily="34" charset="0"/>
                <a:sym typeface="Lato"/>
              </a:rPr>
              <a:t> el ser </a:t>
            </a:r>
            <a:r>
              <a:rPr lang="en-US" sz="2400" dirty="0" err="1">
                <a:solidFill>
                  <a:srgbClr val="000000"/>
                </a:solidFill>
                <a:latin typeface="Lato Light" panose="020F0302020204030203" pitchFamily="34" charset="0"/>
                <a:sym typeface="Lato"/>
              </a:rPr>
              <a:t>humano</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que</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protejan</a:t>
            </a:r>
            <a:r>
              <a:rPr lang="en-US" sz="2400" dirty="0">
                <a:solidFill>
                  <a:srgbClr val="000000"/>
                </a:solidFill>
                <a:latin typeface="Lato Light" panose="020F0302020204030203" pitchFamily="34" charset="0"/>
                <a:sym typeface="Lato"/>
              </a:rPr>
              <a:t> las </a:t>
            </a:r>
            <a:r>
              <a:rPr lang="en-US" sz="2400" dirty="0" err="1">
                <a:solidFill>
                  <a:srgbClr val="000000"/>
                </a:solidFill>
                <a:latin typeface="Lato Light" panose="020F0302020204030203" pitchFamily="34" charset="0"/>
                <a:sym typeface="Lato"/>
              </a:rPr>
              <a:t>diversas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necesidades</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los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alumnos</a:t>
            </a:r>
            <a:r>
              <a:rPr lang="en-US" sz="2400" dirty="0">
                <a:solidFill>
                  <a:srgbClr val="000000"/>
                </a:solidFill>
                <a:latin typeface="Lato Light" panose="020F0302020204030203" pitchFamily="34" charset="0"/>
                <a:sym typeface="Lato"/>
              </a:rPr>
              <a:t> y </a:t>
            </a:r>
            <a:r>
              <a:rPr lang="en-US" sz="2400" dirty="0" err="1">
                <a:solidFill>
                  <a:srgbClr val="000000"/>
                </a:solidFill>
                <a:latin typeface="Lato Light" panose="020F0302020204030203" pitchFamily="34" charset="0"/>
                <a:sym typeface="Lato"/>
              </a:rPr>
              <a:t>mantengan</a:t>
            </a:r>
            <a:r>
              <a:rPr lang="en-US" sz="2400" dirty="0">
                <a:solidFill>
                  <a:srgbClr val="000000"/>
                </a:solidFill>
                <a:latin typeface="Lato Light" panose="020F0302020204030203" pitchFamily="34" charset="0"/>
                <a:sym typeface="Lato"/>
              </a:rPr>
              <a:t> el </a:t>
            </a:r>
            <a:r>
              <a:rPr lang="en-US" sz="2400" dirty="0" err="1">
                <a:solidFill>
                  <a:srgbClr val="000000"/>
                </a:solidFill>
                <a:latin typeface="Lato Light" panose="020F0302020204030203" pitchFamily="34" charset="0"/>
                <a:sym typeface="Lato"/>
              </a:rPr>
              <a:t>papel</a:t>
            </a:r>
            <a:r>
              <a:rPr lang="en-US" sz="2400" dirty="0">
                <a:solidFill>
                  <a:srgbClr val="000000"/>
                </a:solidFill>
                <a:latin typeface="Lato Light" panose="020F0302020204030203" pitchFamily="34" charset="0"/>
                <a:sym typeface="Lato"/>
              </a:rPr>
              <a:t> del </a:t>
            </a:r>
            <a:r>
              <a:rPr lang="en-US" sz="2400" dirty="0" err="1">
                <a:solidFill>
                  <a:srgbClr val="000000"/>
                </a:solidFill>
                <a:latin typeface="Lato Light" panose="020F0302020204030203" pitchFamily="34" charset="0"/>
                <a:sym typeface="Lato"/>
              </a:rPr>
              <a:t>formador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en</a:t>
            </a:r>
            <a:r>
              <a:rPr lang="en-US" sz="2400" dirty="0">
                <a:solidFill>
                  <a:srgbClr val="000000"/>
                </a:solidFill>
                <a:latin typeface="Lato Light" panose="020F0302020204030203" pitchFamily="34" charset="0"/>
                <a:sym typeface="Lato"/>
              </a:rPr>
              <a:t> la </a:t>
            </a:r>
            <a:r>
              <a:rPr lang="en-US" sz="2400" dirty="0" err="1">
                <a:solidFill>
                  <a:srgbClr val="000000"/>
                </a:solidFill>
                <a:latin typeface="Lato Light" panose="020F0302020204030203" pitchFamily="34" charset="0"/>
                <a:sym typeface="Lato"/>
              </a:rPr>
              <a:t>toma</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decisiones</a:t>
            </a:r>
            <a:r>
              <a:rPr lang="en-US" sz="2400" dirty="0">
                <a:solidFill>
                  <a:srgbClr val="000000"/>
                </a:solidFill>
                <a:latin typeface="Lato Light" panose="020F0302020204030203" pitchFamily="34" charset="0"/>
                <a:sym typeface="Lato"/>
              </a:rPr>
              <a:t>.</a:t>
            </a:r>
          </a:p>
        </p:txBody>
      </p:sp>
      <p:sp>
        <p:nvSpPr>
          <p:cNvPr id="15" name="TextBox 15"/>
          <p:cNvSpPr txBox="1"/>
          <p:nvPr/>
        </p:nvSpPr>
        <p:spPr>
          <a:xfrm>
            <a:off x="2388003" y="7139092"/>
            <a:ext cx="12991967" cy="723900"/>
          </a:xfrm>
          <a:prstGeom prst="rect">
            <a:avLst/>
          </a:prstGeom>
        </p:spPr>
        <p:txBody>
          <a:bodyPr lIns="0" tIns="0" rIns="0" bIns="0" rtlCol="0" anchor="t">
            <a:spAutoFit/>
          </a:bodyPr>
          <a:lstStyle/>
          <a:p>
            <a:pPr>
              <a:lnSpc>
                <a:spcPts val="2879"/>
              </a:lnSpc>
              <a:spcBef>
                <a:spcPct val="0"/>
              </a:spcBef>
            </a:pPr>
            <a:r>
              <a:rPr lang="en-US" sz="2400" dirty="0" err="1">
                <a:solidFill>
                  <a:srgbClr val="000000"/>
                </a:solidFill>
                <a:latin typeface="Lato Light" panose="020F0302020204030203" pitchFamily="34" charset="0"/>
                <a:sym typeface="Lato"/>
              </a:rPr>
              <a:t>Aplicar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protocolos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éticos</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como</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listas</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verificación</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transparencia</a:t>
            </a:r>
            <a:r>
              <a:rPr lang="en-US" sz="2400" dirty="0">
                <a:solidFill>
                  <a:srgbClr val="000000"/>
                </a:solidFill>
                <a:latin typeface="Lato Light" panose="020F0302020204030203" pitchFamily="34" charset="0"/>
                <a:sym typeface="Lato"/>
              </a:rPr>
              <a:t> y </a:t>
            </a:r>
            <a:r>
              <a:rPr lang="en-US" sz="2400" dirty="0" err="1">
                <a:solidFill>
                  <a:srgbClr val="000000"/>
                </a:solidFill>
                <a:latin typeface="Lato Light" panose="020F0302020204030203" pitchFamily="34" charset="0"/>
                <a:sym typeface="Lato"/>
              </a:rPr>
              <a:t>mecanismos</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intervención</a:t>
            </a:r>
            <a:r>
              <a:rPr lang="en-US" sz="2400" dirty="0">
                <a:solidFill>
                  <a:srgbClr val="000000"/>
                </a:solidFill>
                <a:latin typeface="Lato Light" panose="020F0302020204030203" pitchFamily="34" charset="0"/>
                <a:sym typeface="Lato"/>
              </a:rPr>
              <a:t> humana, </a:t>
            </a:r>
            <a:r>
              <a:rPr lang="en-US" sz="2400" dirty="0" err="1">
                <a:solidFill>
                  <a:srgbClr val="000000"/>
                </a:solidFill>
                <a:latin typeface="Lato Light" panose="020F0302020204030203" pitchFamily="34" charset="0"/>
                <a:sym typeface="Lato"/>
              </a:rPr>
              <a:t>en</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entornos</a:t>
            </a:r>
            <a:r>
              <a:rPr lang="en-US" sz="2400" dirty="0">
                <a:solidFill>
                  <a:srgbClr val="000000"/>
                </a:solidFill>
                <a:latin typeface="Lato Light" panose="020F0302020204030203" pitchFamily="34" charset="0"/>
                <a:sym typeface="Lato"/>
              </a:rPr>
              <a:t> de </a:t>
            </a:r>
            <a:r>
              <a:rPr lang="en-US" sz="2400" dirty="0" err="1">
                <a:solidFill>
                  <a:srgbClr val="000000"/>
                </a:solidFill>
                <a:latin typeface="Lato Light" panose="020F0302020204030203" pitchFamily="34" charset="0"/>
                <a:sym typeface="Lato"/>
              </a:rPr>
              <a:t>capacitación</a:t>
            </a:r>
            <a:r>
              <a:rPr lang="en-US" sz="2400" dirty="0">
                <a:solidFill>
                  <a:srgbClr val="000000"/>
                </a:solidFill>
                <a:latin typeface="Lato Light" panose="020F0302020204030203" pitchFamily="34" charset="0"/>
                <a:sym typeface="Lato"/>
              </a:rPr>
              <a:t> reales.</a:t>
            </a:r>
          </a:p>
        </p:txBody>
      </p:sp>
      <p:grpSp>
        <p:nvGrpSpPr>
          <p:cNvPr id="16" name="Group 16"/>
          <p:cNvGrpSpPr/>
          <p:nvPr/>
        </p:nvGrpSpPr>
        <p:grpSpPr>
          <a:xfrm>
            <a:off x="1369933" y="2870911"/>
            <a:ext cx="409975" cy="557270"/>
            <a:chOff x="0" y="0"/>
            <a:chExt cx="546633" cy="743026"/>
          </a:xfrm>
        </p:grpSpPr>
        <p:sp>
          <p:nvSpPr>
            <p:cNvPr id="17" name="Freeform 17"/>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18" name="TextBox 18"/>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1</a:t>
              </a:r>
            </a:p>
          </p:txBody>
        </p:sp>
      </p:grpSp>
      <p:grpSp>
        <p:nvGrpSpPr>
          <p:cNvPr id="19" name="Group 19"/>
          <p:cNvGrpSpPr/>
          <p:nvPr/>
        </p:nvGrpSpPr>
        <p:grpSpPr>
          <a:xfrm>
            <a:off x="1369933" y="4374499"/>
            <a:ext cx="409975" cy="557270"/>
            <a:chOff x="0" y="0"/>
            <a:chExt cx="546633" cy="743026"/>
          </a:xfrm>
        </p:grpSpPr>
        <p:sp>
          <p:nvSpPr>
            <p:cNvPr id="20" name="Freeform 20"/>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1" name="TextBox 21"/>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2</a:t>
              </a:r>
            </a:p>
          </p:txBody>
        </p:sp>
      </p:grpSp>
      <p:grpSp>
        <p:nvGrpSpPr>
          <p:cNvPr id="22" name="Group 22"/>
          <p:cNvGrpSpPr/>
          <p:nvPr/>
        </p:nvGrpSpPr>
        <p:grpSpPr>
          <a:xfrm>
            <a:off x="1369933" y="5699227"/>
            <a:ext cx="409975" cy="557270"/>
            <a:chOff x="0" y="0"/>
            <a:chExt cx="546633" cy="743026"/>
          </a:xfrm>
        </p:grpSpPr>
        <p:sp>
          <p:nvSpPr>
            <p:cNvPr id="23" name="Freeform 23"/>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4" name="TextBox 24"/>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3</a:t>
              </a:r>
            </a:p>
          </p:txBody>
        </p:sp>
      </p:grpSp>
      <p:grpSp>
        <p:nvGrpSpPr>
          <p:cNvPr id="25" name="Group 25"/>
          <p:cNvGrpSpPr/>
          <p:nvPr/>
        </p:nvGrpSpPr>
        <p:grpSpPr>
          <a:xfrm>
            <a:off x="1369933" y="7212101"/>
            <a:ext cx="409975" cy="557270"/>
            <a:chOff x="0" y="0"/>
            <a:chExt cx="546633" cy="743026"/>
          </a:xfrm>
        </p:grpSpPr>
        <p:sp>
          <p:nvSpPr>
            <p:cNvPr id="26" name="Freeform 26"/>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7" name="TextBox 27"/>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4</a:t>
              </a:r>
            </a:p>
          </p:txBody>
        </p:sp>
      </p:grpSp>
      <p:grpSp>
        <p:nvGrpSpPr>
          <p:cNvPr id="28" name="Group 28"/>
          <p:cNvGrpSpPr/>
          <p:nvPr/>
        </p:nvGrpSpPr>
        <p:grpSpPr>
          <a:xfrm>
            <a:off x="15189727" y="2398252"/>
            <a:ext cx="1639262" cy="2121370"/>
            <a:chOff x="0" y="0"/>
            <a:chExt cx="2185683" cy="2828493"/>
          </a:xfrm>
        </p:grpSpPr>
        <p:sp>
          <p:nvSpPr>
            <p:cNvPr id="29" name="Freeform 29"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469972" y="6464960"/>
            <a:ext cx="1728340" cy="2414454"/>
            <a:chOff x="0" y="0"/>
            <a:chExt cx="2304453" cy="3219272"/>
          </a:xfrm>
        </p:grpSpPr>
        <p:sp>
          <p:nvSpPr>
            <p:cNvPr id="31" name="Freeform 31"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3" name="TextBox 14">
            <a:extLst>
              <a:ext uri="{FF2B5EF4-FFF2-40B4-BE49-F238E27FC236}">
                <a16:creationId xmlns:a16="http://schemas.microsoft.com/office/drawing/2014/main" id="{BF98DF24-71F2-8BC4-740F-29F176AD1CBE}"/>
              </a:ext>
            </a:extLst>
          </p:cNvPr>
          <p:cNvSpPr txBox="1"/>
          <p:nvPr/>
        </p:nvSpPr>
        <p:spPr>
          <a:xfrm>
            <a:off x="1086860" y="1954591"/>
            <a:ext cx="14507613" cy="344453"/>
          </a:xfrm>
          <a:prstGeom prst="rect">
            <a:avLst/>
          </a:prstGeom>
        </p:spPr>
        <p:txBody>
          <a:bodyPr lIns="0" tIns="0" rIns="0" bIns="0" rtlCol="0" anchor="t">
            <a:spAutoFit/>
          </a:bodyPr>
          <a:lstStyle/>
          <a:p>
            <a:pPr algn="just">
              <a:lnSpc>
                <a:spcPts val="2880"/>
              </a:lnSpc>
            </a:pPr>
            <a:r>
              <a:rPr lang="en-US" sz="2400" dirty="0">
                <a:solidFill>
                  <a:srgbClr val="000000"/>
                </a:solidFill>
                <a:latin typeface="Lato Light"/>
                <a:ea typeface="Lato Light"/>
                <a:cs typeface="Lato Light"/>
                <a:sym typeface="Lato Light"/>
              </a:rPr>
              <a:t>Al final el </a:t>
            </a:r>
            <a:r>
              <a:rPr lang="en-US" sz="2400" dirty="0" err="1">
                <a:solidFill>
                  <a:srgbClr val="000000"/>
                </a:solidFill>
                <a:latin typeface="Lato Light"/>
                <a:ea typeface="Lato Light"/>
                <a:cs typeface="Lato Light"/>
                <a:sym typeface="Lato Light"/>
              </a:rPr>
              <a:t>curso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y las </a:t>
            </a:r>
            <a:r>
              <a:rPr lang="en-US" sz="2400" dirty="0" err="1">
                <a:solidFill>
                  <a:srgbClr val="000000"/>
                </a:solidFill>
                <a:latin typeface="Lato Light"/>
                <a:ea typeface="Lato Light"/>
                <a:cs typeface="Lato Light"/>
                <a:sym typeface="Lato Light"/>
              </a:rPr>
              <a:t>participantes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serán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capaces</a:t>
            </a:r>
            <a:r>
              <a:rPr lang="en-US" sz="2400" dirty="0">
                <a:solidFill>
                  <a:srgbClr val="000000"/>
                </a:solidFill>
                <a:latin typeface="Lato Light"/>
                <a:ea typeface="Lato Light"/>
                <a:cs typeface="Lato Light"/>
                <a:sym typeface="Lato Light"/>
              </a:rPr>
              <a:t> de: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302016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INTRODUCCIÓN</a:t>
            </a:r>
          </a:p>
        </p:txBody>
      </p:sp>
      <p:sp>
        <p:nvSpPr>
          <p:cNvPr id="5" name="TextBox 5"/>
          <p:cNvSpPr txBox="1"/>
          <p:nvPr/>
        </p:nvSpPr>
        <p:spPr>
          <a:xfrm>
            <a:off x="1028700" y="2264939"/>
            <a:ext cx="10477500" cy="6666697"/>
          </a:xfrm>
          <a:prstGeom prst="rect">
            <a:avLst/>
          </a:prstGeom>
        </p:spPr>
        <p:txBody>
          <a:bodyPr wrap="square"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Inteligencia</a:t>
            </a:r>
            <a:r>
              <a:rPr lang="en-US" sz="2400" dirty="0">
                <a:solidFill>
                  <a:srgbClr val="000000"/>
                </a:solidFill>
                <a:latin typeface="Lato Light"/>
                <a:ea typeface="Lato Light"/>
                <a:cs typeface="Lato Light"/>
                <a:sym typeface="Lato Light"/>
              </a:rPr>
              <a:t> Artificial </a:t>
            </a:r>
            <a:r>
              <a:rPr lang="en-US" sz="2400" dirty="0" err="1">
                <a:solidFill>
                  <a:srgbClr val="000000"/>
                </a:solidFill>
                <a:latin typeface="Lato Light"/>
                <a:ea typeface="Lato Light"/>
                <a:cs typeface="Lato Light"/>
                <a:sym typeface="Lato Light"/>
              </a:rPr>
              <a:t>está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adquiriendo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presencia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vez</a:t>
            </a:r>
            <a:r>
              <a:rPr lang="en-US" sz="2400" dirty="0">
                <a:solidFill>
                  <a:srgbClr val="000000"/>
                </a:solidFill>
                <a:latin typeface="Lato Light"/>
                <a:ea typeface="Lato Light"/>
                <a:cs typeface="Lato Light"/>
                <a:sym typeface="Lato Light"/>
              </a:rPr>
              <a:t> mayor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educación</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Como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/a de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para el </a:t>
            </a:r>
            <a:r>
              <a:rPr lang="en-US" sz="2400" dirty="0" err="1">
                <a:solidFill>
                  <a:srgbClr val="000000"/>
                </a:solidFill>
                <a:latin typeface="Lato Light"/>
                <a:ea typeface="Lato Light"/>
                <a:cs typeface="Lato Light"/>
                <a:sym typeface="Lato Light"/>
              </a:rPr>
              <a:t>empleo</a:t>
            </a:r>
            <a:r>
              <a:rPr lang="en-US" sz="2400" dirty="0">
                <a:solidFill>
                  <a:srgbClr val="000000"/>
                </a:solidFill>
                <a:latin typeface="Lato Light"/>
                <a:ea typeface="Lato Light"/>
                <a:cs typeface="Lato Light"/>
                <a:sym typeface="Lato Light"/>
              </a:rPr>
              <a:t> (FPE), es </a:t>
            </a:r>
            <a:r>
              <a:rPr lang="en-US" sz="2400" dirty="0" err="1">
                <a:solidFill>
                  <a:srgbClr val="000000"/>
                </a:solidFill>
                <a:latin typeface="Lato Light"/>
                <a:ea typeface="Lato Light"/>
                <a:cs typeface="Lato Light"/>
                <a:sym typeface="Lato Light"/>
              </a:rPr>
              <a:t>posible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ya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estés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apoyan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creación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contenidos</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actividades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evaluación</a:t>
            </a:r>
            <a:r>
              <a:rPr lang="en-US" sz="2400" dirty="0">
                <a:solidFill>
                  <a:srgbClr val="000000"/>
                </a:solidFill>
                <a:latin typeface="Lato Light"/>
                <a:ea typeface="Lato Light"/>
                <a:cs typeface="Lato Light"/>
                <a:sym typeface="Lato Light"/>
              </a:rPr>
              <a:t> o las </a:t>
            </a:r>
            <a:r>
              <a:rPr lang="en-US" sz="2400" dirty="0" err="1">
                <a:solidFill>
                  <a:srgbClr val="000000"/>
                </a:solidFill>
                <a:latin typeface="Lato Light"/>
                <a:ea typeface="Lato Light"/>
                <a:cs typeface="Lato Light"/>
                <a:sym typeface="Lato Light"/>
              </a:rPr>
              <a:t>tareas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administrativas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tecnologías</a:t>
            </a:r>
            <a:r>
              <a:rPr lang="en-US" sz="2400" dirty="0">
                <a:solidFill>
                  <a:srgbClr val="000000"/>
                </a:solidFill>
                <a:latin typeface="Lato Light"/>
                <a:ea typeface="Lato Light"/>
                <a:cs typeface="Lato Light"/>
                <a:sym typeface="Lato Light"/>
              </a:rPr>
              <a:t> de forma </a:t>
            </a:r>
            <a:r>
              <a:rPr lang="en-US" sz="2400" dirty="0" err="1">
                <a:solidFill>
                  <a:srgbClr val="000000"/>
                </a:solidFill>
                <a:latin typeface="Lato Light"/>
                <a:ea typeface="Lato Light"/>
                <a:cs typeface="Lato Light"/>
                <a:sym typeface="Lato Light"/>
              </a:rPr>
              <a:t>responsable</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está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convirtiendo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competencia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vez</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importante</a:t>
            </a:r>
            <a:r>
              <a:rPr lang="en-US" sz="2400" dirty="0">
                <a:solidFill>
                  <a:srgbClr val="000000"/>
                </a:solidFill>
                <a:latin typeface="Lato Light"/>
                <a:ea typeface="Lato Light"/>
                <a:cs typeface="Lato Light"/>
                <a:sym typeface="Lato Light"/>
              </a:rPr>
              <a:t>.</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En </a:t>
            </a:r>
            <a:r>
              <a:rPr lang="en-US" sz="2400" dirty="0" err="1">
                <a:solidFill>
                  <a:srgbClr val="000000"/>
                </a:solidFill>
                <a:latin typeface="Lato Light"/>
                <a:ea typeface="Lato Light"/>
                <a:cs typeface="Lato Light"/>
                <a:sym typeface="Lato Light"/>
              </a:rPr>
              <a:t>este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módulo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explorarás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promover</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transparencia</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equidad</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enfoques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centrados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las personas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dentro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contextos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formativos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Reflexionarás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aspectos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explicabilidad</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responsabilidad</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diseño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inclusivo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prácticas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centradas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alumnado</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papel</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juicio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apoyadas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IA.</a:t>
            </a:r>
          </a:p>
          <a:p>
            <a:pPr algn="just">
              <a:lnSpc>
                <a:spcPts val="2879"/>
              </a:lnSpc>
            </a:pPr>
            <a:endParaRPr lang="en-US" sz="2400" dirty="0">
              <a:solidFill>
                <a:srgbClr val="000000"/>
              </a:solidFill>
              <a:latin typeface="Lato Light"/>
              <a:ea typeface="Lato Light"/>
              <a:cs typeface="Lato Light"/>
              <a:sym typeface="Lato Light"/>
            </a:endParaRPr>
          </a:p>
          <a:p>
            <a:pPr algn="just">
              <a:lnSpc>
                <a:spcPts val="2879"/>
              </a:lnSpc>
            </a:pPr>
            <a:r>
              <a:rPr lang="en-US" sz="2400" dirty="0">
                <a:solidFill>
                  <a:srgbClr val="000000"/>
                </a:solidFill>
                <a:latin typeface="Lato Light"/>
                <a:ea typeface="Lato Light"/>
                <a:cs typeface="Lato Light"/>
                <a:sym typeface="Lato Light"/>
              </a:rPr>
              <a:t>El </a:t>
            </a:r>
            <a:r>
              <a:rPr lang="en-US" sz="2400" dirty="0" err="1">
                <a:solidFill>
                  <a:srgbClr val="000000"/>
                </a:solidFill>
                <a:latin typeface="Lato Light"/>
                <a:ea typeface="Lato Light"/>
                <a:cs typeface="Lato Light"/>
                <a:sym typeface="Lato Light"/>
              </a:rPr>
              <a:t>objetivo</a:t>
            </a:r>
            <a:r>
              <a:rPr lang="en-US" sz="2400" dirty="0">
                <a:solidFill>
                  <a:srgbClr val="000000"/>
                </a:solidFill>
                <a:latin typeface="Lato Light"/>
                <a:ea typeface="Lato Light"/>
                <a:cs typeface="Lato Light"/>
                <a:sym typeface="Lato Light"/>
              </a:rPr>
              <a:t> no es </a:t>
            </a:r>
            <a:r>
              <a:rPr lang="en-US" sz="2400" dirty="0" err="1">
                <a:solidFill>
                  <a:srgbClr val="000000"/>
                </a:solidFill>
                <a:latin typeface="Lato Light"/>
                <a:ea typeface="Lato Light"/>
                <a:cs typeface="Lato Light"/>
                <a:sym typeface="Lato Light"/>
              </a:rPr>
              <a:t>simplemente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desarrollar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conocimientos</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criterio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necesarios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garantizar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 IA se </a:t>
            </a:r>
            <a:r>
              <a:rPr lang="en-US" sz="2400" dirty="0" err="1">
                <a:solidFill>
                  <a:srgbClr val="000000"/>
                </a:solidFill>
                <a:latin typeface="Lato Light"/>
                <a:ea typeface="Lato Light"/>
                <a:cs typeface="Lato Light"/>
                <a:sym typeface="Lato Light"/>
              </a:rPr>
              <a:t>utilice</a:t>
            </a:r>
            <a:r>
              <a:rPr lang="en-US" sz="2400" dirty="0">
                <a:solidFill>
                  <a:srgbClr val="000000"/>
                </a:solidFill>
                <a:latin typeface="Lato Light"/>
                <a:ea typeface="Lato Light"/>
                <a:cs typeface="Lato Light"/>
                <a:sym typeface="Lato Light"/>
              </a:rPr>
              <a:t> de forma </a:t>
            </a:r>
            <a:r>
              <a:rPr lang="en-US" sz="2400" dirty="0" err="1">
                <a:solidFill>
                  <a:srgbClr val="000000"/>
                </a:solidFill>
                <a:latin typeface="Lato Light"/>
                <a:ea typeface="Lato Light"/>
                <a:cs typeface="Lato Light"/>
                <a:sym typeface="Lato Light"/>
              </a:rPr>
              <a:t>transparente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justa</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centrada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valores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humanos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para el </a:t>
            </a:r>
            <a:r>
              <a:rPr lang="en-US" sz="2400" dirty="0" err="1">
                <a:solidFill>
                  <a:srgbClr val="000000"/>
                </a:solidFill>
                <a:latin typeface="Lato Light"/>
                <a:ea typeface="Lato Light"/>
                <a:cs typeface="Lato Light"/>
                <a:sym typeface="Lato Light"/>
              </a:rPr>
              <a:t>empleo</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9038" y="2143125"/>
            <a:ext cx="6065635" cy="6000750"/>
          </a:xfrm>
          <a:prstGeom prst="rect">
            <a:avLst/>
          </a:prstGeom>
        </p:spPr>
        <p:txBody>
          <a:bodyPr lIns="0" tIns="0" rIns="0" bIns="0" rtlCol="0" anchor="t">
            <a:spAutoFit/>
          </a:bodyPr>
          <a:lstStyle/>
          <a:p>
            <a:pPr algn="l">
              <a:lnSpc>
                <a:spcPts val="7919"/>
              </a:lnSpc>
            </a:pPr>
            <a:r>
              <a:rPr lang="en-US" sz="6599">
                <a:solidFill>
                  <a:srgbClr val="000000"/>
                </a:solidFill>
                <a:latin typeface="Oswald"/>
                <a:ea typeface="Oswald"/>
                <a:cs typeface="Oswald"/>
                <a:sym typeface="Oswald"/>
              </a:rPr>
              <a:t>UNIDAD 1: </a:t>
            </a:r>
          </a:p>
          <a:p>
            <a:pPr algn="l">
              <a:lnSpc>
                <a:spcPts val="7919"/>
              </a:lnSpc>
            </a:pPr>
            <a:r>
              <a:rPr lang="en-US" sz="6599">
                <a:solidFill>
                  <a:srgbClr val="000000"/>
                </a:solidFill>
                <a:latin typeface="Oswald"/>
                <a:ea typeface="Oswald"/>
                <a:cs typeface="Oswald"/>
                <a:sym typeface="Oswald"/>
              </a:rPr>
              <a:t>ABRIENDO LA CAJA NEGRA: TRANSPARENCIA Y EXPLICABILIDAD DE LA 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860439"/>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algn="l">
                <a:lnSpc>
                  <a:spcPts val="2879"/>
                </a:lnSpc>
              </a:pPr>
              <a:r>
                <a:rPr lang="en-US" sz="2400" i="1">
                  <a:solidFill>
                    <a:srgbClr val="000000"/>
                  </a:solidFill>
                  <a:latin typeface="Lato Italics"/>
                  <a:ea typeface="Lato Italics"/>
                  <a:cs typeface="Lato Italics"/>
                  <a:sym typeface="Lato Italics"/>
                </a:rPr>
                <a:t>Enfoque: Comprender cómo la IA toma decisiones y cómo explicárselas a los estudiantes.</a:t>
              </a:r>
            </a:p>
          </p:txBody>
        </p:sp>
      </p:grpSp>
      <p:sp>
        <p:nvSpPr>
          <p:cNvPr id="5" name="TextBox 5"/>
          <p:cNvSpPr txBox="1"/>
          <p:nvPr/>
        </p:nvSpPr>
        <p:spPr>
          <a:xfrm>
            <a:off x="1118702" y="3783934"/>
            <a:ext cx="7426064" cy="144780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En el </a:t>
            </a:r>
            <a:r>
              <a:rPr lang="en-US" sz="2400" dirty="0" err="1">
                <a:solidFill>
                  <a:srgbClr val="000000"/>
                </a:solidFill>
                <a:latin typeface="Lato Light"/>
                <a:ea typeface="Lato Light"/>
                <a:cs typeface="Lato Light"/>
                <a:sym typeface="Lato Light"/>
              </a:rPr>
              <a:t>contexto</a:t>
            </a:r>
            <a:r>
              <a:rPr lang="en-US" sz="2400" dirty="0">
                <a:solidFill>
                  <a:srgbClr val="000000"/>
                </a:solidFill>
                <a:latin typeface="Lato Light"/>
                <a:ea typeface="Lato Light"/>
                <a:cs typeface="Lato Light"/>
                <a:sym typeface="Lato Light"/>
              </a:rPr>
              <a:t> de la FPE, a menudo </a:t>
            </a:r>
            <a:r>
              <a:rPr lang="en-US" sz="2400" dirty="0" err="1">
                <a:solidFill>
                  <a:srgbClr val="000000"/>
                </a:solidFill>
                <a:latin typeface="Lato Light"/>
                <a:ea typeface="Lato Light"/>
                <a:cs typeface="Lato Light"/>
                <a:sym typeface="Lato Light"/>
              </a:rPr>
              <a:t>utilizamos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sin saber </a:t>
            </a:r>
            <a:r>
              <a:rPr lang="en-US" sz="2400" dirty="0" err="1">
                <a:solidFill>
                  <a:srgbClr val="000000"/>
                </a:solidFill>
                <a:latin typeface="Lato Light"/>
                <a:ea typeface="Lato Light"/>
                <a:cs typeface="Lato Light"/>
                <a:sym typeface="Lato Light"/>
              </a:rPr>
              <a:t>exactamente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piensan</a:t>
            </a:r>
            <a:r>
              <a:rPr lang="en-US" sz="2400" dirty="0">
                <a:solidFill>
                  <a:srgbClr val="000000"/>
                </a:solidFill>
                <a:latin typeface="Lato Light"/>
                <a:ea typeface="Lato Light"/>
                <a:cs typeface="Lato Light"/>
                <a:sym typeface="Lato Light"/>
              </a:rPr>
              <a:t>". Esto se </a:t>
            </a:r>
            <a:r>
              <a:rPr lang="en-US" sz="2400" dirty="0" err="1">
                <a:solidFill>
                  <a:srgbClr val="000000"/>
                </a:solidFill>
                <a:latin typeface="Lato Light"/>
                <a:ea typeface="Lato Light"/>
                <a:cs typeface="Lato Light"/>
                <a:sym typeface="Lato Light"/>
              </a:rPr>
              <a:t>conoce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fenómeno</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caja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negra</a:t>
            </a:r>
            <a:r>
              <a:rPr lang="en-US" sz="2400" dirty="0">
                <a:solidFill>
                  <a:srgbClr val="000000"/>
                </a:solidFill>
                <a:latin typeface="Lato Light"/>
                <a:ea typeface="Lato Light"/>
                <a:cs typeface="Lato Light"/>
                <a:sym typeface="Lato Light"/>
              </a:rPr>
              <a:t> de la IA.</a:t>
            </a:r>
          </a:p>
        </p:txBody>
      </p:sp>
      <p:grpSp>
        <p:nvGrpSpPr>
          <p:cNvPr id="6" name="Group 6"/>
          <p:cNvGrpSpPr/>
          <p:nvPr/>
        </p:nvGrpSpPr>
        <p:grpSpPr>
          <a:xfrm>
            <a:off x="1058609" y="1028700"/>
            <a:ext cx="16569671" cy="1650797"/>
            <a:chOff x="0" y="0"/>
            <a:chExt cx="22092895" cy="2201062"/>
          </a:xfrm>
        </p:grpSpPr>
        <p:sp>
          <p:nvSpPr>
            <p:cNvPr id="7" name="Freeform 7"/>
            <p:cNvSpPr/>
            <p:nvPr/>
          </p:nvSpPr>
          <p:spPr>
            <a:xfrm>
              <a:off x="0" y="0"/>
              <a:ext cx="22092896" cy="2201056"/>
            </a:xfrm>
            <a:custGeom>
              <a:avLst/>
              <a:gdLst/>
              <a:ahLst/>
              <a:cxnLst/>
              <a:rect l="l" t="t" r="r" b="b"/>
              <a:pathLst>
                <a:path w="22092896" h="2201056">
                  <a:moveTo>
                    <a:pt x="0" y="0"/>
                  </a:moveTo>
                  <a:lnTo>
                    <a:pt x="22092896" y="0"/>
                  </a:lnTo>
                  <a:lnTo>
                    <a:pt x="22092896" y="2201056"/>
                  </a:lnTo>
                  <a:lnTo>
                    <a:pt x="0" y="2201056"/>
                  </a:lnTo>
                  <a:close/>
                </a:path>
              </a:pathLst>
            </a:custGeom>
            <a:blipFill>
              <a:blip r:embed="rId4">
                <a:alphaModFix amt="0"/>
              </a:blip>
              <a:stretch>
                <a:fillRect t="-168772" b="-122386"/>
              </a:stretch>
            </a:blipFill>
          </p:spPr>
          <p:txBody>
            <a:bodyPr/>
            <a:lstStyle/>
            <a:p>
              <a:endParaRPr lang="es-ES"/>
            </a:p>
          </p:txBody>
        </p:sp>
        <p:sp>
          <p:nvSpPr>
            <p:cNvPr id="8" name="TextBox 8"/>
            <p:cNvSpPr txBox="1"/>
            <p:nvPr/>
          </p:nvSpPr>
          <p:spPr>
            <a:xfrm>
              <a:off x="0" y="9525"/>
              <a:ext cx="22092895" cy="21915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DESMITIFICANDO LA "CAJA NEGRA": TRANSPARENCIA Y EXPLICABILIDAD EN LA FORMACIÓN PROFESIONAL PARA EL EMPLEO.</a:t>
              </a:r>
            </a:p>
          </p:txBody>
        </p:sp>
      </p:grpSp>
      <p:sp>
        <p:nvSpPr>
          <p:cNvPr id="9" name="TextBox 9"/>
          <p:cNvSpPr txBox="1"/>
          <p:nvPr/>
        </p:nvSpPr>
        <p:spPr>
          <a:xfrm>
            <a:off x="9916982" y="3842354"/>
            <a:ext cx="6245600" cy="36195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¿Qué es la "caja negra“ de la IA?</a:t>
            </a:r>
          </a:p>
        </p:txBody>
      </p:sp>
      <p:sp>
        <p:nvSpPr>
          <p:cNvPr id="10" name="TextBox 10"/>
          <p:cNvSpPr txBox="1"/>
          <p:nvPr/>
        </p:nvSpPr>
        <p:spPr>
          <a:xfrm>
            <a:off x="9916982" y="4507834"/>
            <a:ext cx="7342318" cy="361950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caja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negra</a:t>
            </a:r>
            <a:r>
              <a:rPr lang="en-US" sz="2400" dirty="0">
                <a:solidFill>
                  <a:srgbClr val="000000"/>
                </a:solidFill>
                <a:latin typeface="Lato Light"/>
                <a:ea typeface="Lato Light"/>
                <a:cs typeface="Lato Light"/>
                <a:sym typeface="Lato Light"/>
              </a:rPr>
              <a:t>" de la IA se </a:t>
            </a:r>
            <a:r>
              <a:rPr lang="en-US" sz="2400" dirty="0" err="1">
                <a:solidFill>
                  <a:srgbClr val="000000"/>
                </a:solidFill>
                <a:latin typeface="Lato Light"/>
                <a:ea typeface="Lato Light"/>
                <a:cs typeface="Lato Light"/>
                <a:sym typeface="Lato Light"/>
              </a:rPr>
              <a:t>refiere</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sistemas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cuyo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funcionamiento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interno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lógica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utilizada</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llegar</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conclusión</a:t>
            </a:r>
            <a:r>
              <a:rPr lang="en-US" sz="2400" dirty="0">
                <a:solidFill>
                  <a:srgbClr val="000000"/>
                </a:solidFill>
                <a:latin typeface="Lato Light"/>
                <a:ea typeface="Lato Light"/>
                <a:cs typeface="Lato Light"/>
                <a:sym typeface="Lato Light"/>
              </a:rPr>
              <a:t>— es invisible para el </a:t>
            </a:r>
            <a:r>
              <a:rPr lang="en-US" sz="2400" dirty="0" err="1">
                <a:solidFill>
                  <a:srgbClr val="000000"/>
                </a:solidFill>
                <a:latin typeface="Lato Light"/>
                <a:ea typeface="Lato Light"/>
                <a:cs typeface="Lato Light"/>
                <a:sym typeface="Lato Light"/>
              </a:rPr>
              <a:t>usuario</a:t>
            </a:r>
            <a:r>
              <a:rPr lang="en-US" sz="2400" dirty="0">
                <a:solidFill>
                  <a:srgbClr val="000000"/>
                </a:solidFill>
                <a:latin typeface="Lato Light"/>
                <a:ea typeface="Lato Light"/>
                <a:cs typeface="Lato Light"/>
                <a:sym typeface="Lato Light"/>
              </a:rPr>
              <a:t>. Si bien </a:t>
            </a:r>
            <a:r>
              <a:rPr lang="en-US" sz="2400" dirty="0" err="1">
                <a:solidFill>
                  <a:srgbClr val="000000"/>
                </a:solidFill>
                <a:latin typeface="Lato Light"/>
                <a:ea typeface="Lato Light"/>
                <a:cs typeface="Lato Light"/>
                <a:sym typeface="Lato Light"/>
              </a:rPr>
              <a:t>vemos</a:t>
            </a:r>
            <a:r>
              <a:rPr lang="en-US" sz="2400" dirty="0">
                <a:solidFill>
                  <a:srgbClr val="000000"/>
                </a:solidFill>
                <a:latin typeface="Lato Light"/>
                <a:ea typeface="Lato Light"/>
                <a:cs typeface="Lato Light"/>
                <a:sym typeface="Lato Light"/>
              </a:rPr>
              <a:t> la entrada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currículum</a:t>
            </a:r>
            <a:r>
              <a:rPr lang="en-US" sz="2400" dirty="0">
                <a:solidFill>
                  <a:srgbClr val="000000"/>
                </a:solidFill>
                <a:latin typeface="Lato Light"/>
                <a:ea typeface="Lato Light"/>
                <a:cs typeface="Lato Light"/>
                <a:sym typeface="Lato Light"/>
              </a:rPr>
              <a:t> de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y la salida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recomendación</a:t>
            </a:r>
            <a:r>
              <a:rPr lang="en-US" sz="2400" dirty="0">
                <a:solidFill>
                  <a:srgbClr val="000000"/>
                </a:solidFill>
                <a:latin typeface="Lato Light"/>
                <a:ea typeface="Lato Light"/>
                <a:cs typeface="Lato Light"/>
                <a:sym typeface="Lato Light"/>
              </a:rPr>
              <a:t> de "no </a:t>
            </a:r>
            <a:r>
              <a:rPr lang="en-US" sz="2400" dirty="0" err="1">
                <a:solidFill>
                  <a:srgbClr val="000000"/>
                </a:solidFill>
                <a:latin typeface="Lato Light"/>
                <a:ea typeface="Lato Light"/>
                <a:cs typeface="Lato Light"/>
                <a:sym typeface="Lato Light"/>
              </a:rPr>
              <a:t>apto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capas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ocultas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algoritmos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complejos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 profundo o las redes </a:t>
            </a:r>
            <a:r>
              <a:rPr lang="en-US" sz="2400" dirty="0" err="1">
                <a:solidFill>
                  <a:srgbClr val="000000"/>
                </a:solidFill>
                <a:latin typeface="Lato Light"/>
                <a:ea typeface="Lato Light"/>
                <a:cs typeface="Lato Light"/>
                <a:sym typeface="Lato Light"/>
              </a:rPr>
              <a:t>neuronales</a:t>
            </a:r>
            <a:r>
              <a:rPr lang="en-US" sz="2400" dirty="0">
                <a:solidFill>
                  <a:srgbClr val="000000"/>
                </a:solidFill>
                <a:latin typeface="Lato Light"/>
                <a:ea typeface="Lato Light"/>
                <a:cs typeface="Lato Light"/>
                <a:sym typeface="Lato Light"/>
              </a:rPr>
              <a:t>) son </a:t>
            </a:r>
            <a:r>
              <a:rPr lang="en-US" sz="2400" dirty="0" err="1">
                <a:solidFill>
                  <a:srgbClr val="000000"/>
                </a:solidFill>
                <a:latin typeface="Lato Light"/>
                <a:ea typeface="Lato Light"/>
                <a:cs typeface="Lato Light"/>
                <a:sym typeface="Lato Light"/>
              </a:rPr>
              <a:t>demasiado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complejas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matemáticamente</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un ser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comprenderlas</a:t>
            </a:r>
            <a:r>
              <a:rPr lang="en-US" sz="2400" dirty="0">
                <a:solidFill>
                  <a:srgbClr val="000000"/>
                </a:solidFill>
                <a:latin typeface="Lato Light"/>
                <a:ea typeface="Lato Light"/>
                <a:cs typeface="Lato Light"/>
                <a:sym typeface="Lato Light"/>
              </a:rPr>
              <a:t>.</a:t>
            </a:r>
          </a:p>
        </p:txBody>
      </p:sp>
      <p:grpSp>
        <p:nvGrpSpPr>
          <p:cNvPr id="11" name="Group 11"/>
          <p:cNvGrpSpPr/>
          <p:nvPr/>
        </p:nvGrpSpPr>
        <p:grpSpPr>
          <a:xfrm>
            <a:off x="2118360" y="5938085"/>
            <a:ext cx="5595223" cy="4265343"/>
            <a:chOff x="0" y="0"/>
            <a:chExt cx="7460297" cy="5687124"/>
          </a:xfrm>
        </p:grpSpPr>
        <p:sp>
          <p:nvSpPr>
            <p:cNvPr id="12" name="Freeform 12"/>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algn="l">
                <a:lnSpc>
                  <a:spcPts val="5040"/>
                </a:lnSpc>
              </a:pPr>
              <a:r>
                <a:rPr lang="en-US" sz="4200">
                  <a:solidFill>
                    <a:srgbClr val="FE635B"/>
                  </a:solidFill>
                  <a:latin typeface="Oswald"/>
                  <a:ea typeface="Oswald"/>
                  <a:cs typeface="Oswald"/>
                  <a:sym typeface="Oswald"/>
                </a:rPr>
                <a:t>EL RIESGO DE LA OPACIDAD EN LA EDUCACIÓN</a:t>
              </a:r>
            </a:p>
          </p:txBody>
        </p:sp>
      </p:grpSp>
      <p:sp>
        <p:nvSpPr>
          <p:cNvPr id="7" name="TextBox 7"/>
          <p:cNvSpPr txBox="1"/>
          <p:nvPr/>
        </p:nvSpPr>
        <p:spPr>
          <a:xfrm>
            <a:off x="1019556" y="2766609"/>
            <a:ext cx="10758183" cy="1447800"/>
          </a:xfrm>
          <a:prstGeom prst="rect">
            <a:avLst/>
          </a:prstGeom>
        </p:spPr>
        <p:txBody>
          <a:bodyPr lIns="0" tIns="0" rIns="0" bIns="0" rtlCol="0" anchor="t">
            <a:spAutoFit/>
          </a:bodyPr>
          <a:lstStyle/>
          <a:p>
            <a:pPr algn="just">
              <a:lnSpc>
                <a:spcPts val="2879"/>
              </a:lnSpc>
            </a:pPr>
            <a:r>
              <a:rPr lang="en-US" sz="2400" b="1" dirty="0" err="1">
                <a:solidFill>
                  <a:srgbClr val="000000"/>
                </a:solidFill>
                <a:latin typeface="Lato Bold"/>
                <a:ea typeface="Lato Bold"/>
                <a:cs typeface="Lato Bold"/>
                <a:sym typeface="Lato Bold"/>
              </a:rPr>
              <a:t>Pérdida</a:t>
            </a:r>
            <a:r>
              <a:rPr lang="en-US" sz="2400" b="1" dirty="0">
                <a:solidFill>
                  <a:srgbClr val="000000"/>
                </a:solidFill>
                <a:latin typeface="Lato Bold"/>
                <a:ea typeface="Lato Bold"/>
                <a:cs typeface="Lato Bold"/>
                <a:sym typeface="Lato Bold"/>
              </a:rPr>
              <a:t> de confianza: </a:t>
            </a:r>
            <a:r>
              <a:rPr lang="en-US" sz="2400" dirty="0">
                <a:solidFill>
                  <a:srgbClr val="000000"/>
                </a:solidFill>
                <a:latin typeface="Lato Light"/>
                <a:ea typeface="Lato Light"/>
                <a:cs typeface="Lato Light"/>
                <a:sym typeface="Lato Light"/>
              </a:rPr>
              <a:t>Si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no </a:t>
            </a:r>
            <a:r>
              <a:rPr lang="en-US" sz="2400" dirty="0" err="1">
                <a:solidFill>
                  <a:srgbClr val="000000"/>
                </a:solidFill>
                <a:latin typeface="Lato Light"/>
                <a:ea typeface="Lato Light"/>
                <a:cs typeface="Lato Light"/>
                <a:sym typeface="Lato Light"/>
              </a:rPr>
              <a:t>puedes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explicar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señaló</a:t>
            </a:r>
            <a:r>
              <a:rPr lang="en-US" sz="2400" dirty="0">
                <a:solidFill>
                  <a:srgbClr val="000000"/>
                </a:solidFill>
                <a:latin typeface="Lato Light"/>
                <a:ea typeface="Lato Light"/>
                <a:cs typeface="Lato Light"/>
                <a:sym typeface="Lato Light"/>
              </a:rPr>
              <a:t> a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plagio</a:t>
            </a:r>
            <a:r>
              <a:rPr lang="en-US" sz="2400" dirty="0">
                <a:solidFill>
                  <a:srgbClr val="000000"/>
                </a:solidFill>
                <a:latin typeface="Lato Light"/>
                <a:ea typeface="Lato Light"/>
                <a:cs typeface="Lato Light"/>
                <a:sym typeface="Lato Light"/>
              </a:rPr>
              <a:t> o le </a:t>
            </a:r>
            <a:r>
              <a:rPr lang="en-US" sz="2400" dirty="0" err="1">
                <a:solidFill>
                  <a:srgbClr val="000000"/>
                </a:solidFill>
                <a:latin typeface="Lato Light"/>
                <a:ea typeface="Lato Light"/>
                <a:cs typeface="Lato Light"/>
                <a:sym typeface="Lato Light"/>
              </a:rPr>
              <a:t>sugirió</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cambiara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trayectoria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alumno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pierde</a:t>
            </a:r>
            <a:r>
              <a:rPr lang="en-US" sz="2400" dirty="0">
                <a:solidFill>
                  <a:srgbClr val="000000"/>
                </a:solidFill>
                <a:latin typeface="Lato Light"/>
                <a:ea typeface="Lato Light"/>
                <a:cs typeface="Lato Light"/>
                <a:sym typeface="Lato Light"/>
              </a:rPr>
              <a:t> la confianza tanto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tecnología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a:t>
            </a:r>
          </a:p>
        </p:txBody>
      </p:sp>
      <p:sp>
        <p:nvSpPr>
          <p:cNvPr id="8" name="TextBox 8"/>
          <p:cNvSpPr txBox="1"/>
          <p:nvPr/>
        </p:nvSpPr>
        <p:spPr>
          <a:xfrm>
            <a:off x="1028700" y="4587574"/>
            <a:ext cx="10758183" cy="1085850"/>
          </a:xfrm>
          <a:prstGeom prst="rect">
            <a:avLst/>
          </a:prstGeom>
        </p:spPr>
        <p:txBody>
          <a:bodyPr lIns="0" tIns="0" rIns="0" bIns="0" rtlCol="0" anchor="t">
            <a:spAutoFit/>
          </a:bodyPr>
          <a:lstStyle/>
          <a:p>
            <a:pPr algn="just">
              <a:lnSpc>
                <a:spcPts val="2879"/>
              </a:lnSpc>
            </a:pPr>
            <a:r>
              <a:rPr lang="en-US" sz="2400" b="1" dirty="0" err="1">
                <a:solidFill>
                  <a:srgbClr val="000000"/>
                </a:solidFill>
                <a:latin typeface="Lato Bold"/>
                <a:ea typeface="Lato Bold"/>
                <a:cs typeface="Lato Bold"/>
                <a:sym typeface="Lato Bold"/>
              </a:rPr>
              <a:t>Imposibilidad</a:t>
            </a:r>
            <a:r>
              <a:rPr lang="en-US" sz="2400" b="1" dirty="0">
                <a:solidFill>
                  <a:srgbClr val="000000"/>
                </a:solidFill>
                <a:latin typeface="Lato Bold"/>
                <a:ea typeface="Lato Bold"/>
                <a:cs typeface="Lato Bold"/>
                <a:sym typeface="Lato Bold"/>
              </a:rPr>
              <a:t> de </a:t>
            </a:r>
            <a:r>
              <a:rPr lang="en-US" sz="2400" b="1" dirty="0" err="1">
                <a:solidFill>
                  <a:srgbClr val="000000"/>
                </a:solidFill>
                <a:latin typeface="Lato Bold"/>
                <a:ea typeface="Lato Bold"/>
                <a:cs typeface="Lato Bold"/>
                <a:sym typeface="Lato Bold"/>
              </a:rPr>
              <a:t>impugnar</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los</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resultados</a:t>
            </a:r>
            <a:r>
              <a:rPr lang="en-US" sz="2400" b="1" dirty="0">
                <a:solidFill>
                  <a:srgbClr val="000000"/>
                </a:solidFill>
                <a:latin typeface="Lato Bold"/>
                <a:ea typeface="Lato Bold"/>
                <a:cs typeface="Lato Bold"/>
                <a:sym typeface="Lato Bold"/>
              </a:rPr>
              <a:t>: </a:t>
            </a:r>
            <a:r>
              <a:rPr lang="en-US" sz="2400" dirty="0">
                <a:solidFill>
                  <a:srgbClr val="000000"/>
                </a:solidFill>
                <a:latin typeface="Lato Light"/>
                <a:ea typeface="Lato Light"/>
                <a:cs typeface="Lato Light"/>
                <a:sym typeface="Lato Light"/>
              </a:rPr>
              <a:t>En la </a:t>
            </a:r>
            <a:r>
              <a:rPr lang="en-US" sz="2400" dirty="0" err="1">
                <a:solidFill>
                  <a:srgbClr val="000000"/>
                </a:solidFill>
                <a:latin typeface="Lato Light"/>
                <a:ea typeface="Lato Light"/>
                <a:cs typeface="Lato Light"/>
                <a:sym typeface="Lato Light"/>
              </a:rPr>
              <a:t>formación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para el </a:t>
            </a:r>
            <a:r>
              <a:rPr lang="en-US" sz="2400" dirty="0" err="1">
                <a:solidFill>
                  <a:srgbClr val="000000"/>
                </a:solidFill>
                <a:latin typeface="Lato Light"/>
                <a:ea typeface="Lato Light"/>
                <a:cs typeface="Lato Light"/>
                <a:sym typeface="Lato Light"/>
              </a:rPr>
              <a:t>empleo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calificación</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certificación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tiene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mucho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juego. Si la </a:t>
            </a:r>
            <a:r>
              <a:rPr lang="en-US" sz="2400" dirty="0" err="1">
                <a:solidFill>
                  <a:srgbClr val="000000"/>
                </a:solidFill>
                <a:latin typeface="Lato Light"/>
                <a:ea typeface="Lato Light"/>
                <a:cs typeface="Lato Light"/>
                <a:sym typeface="Lato Light"/>
              </a:rPr>
              <a:t>lógica</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oculta</a:t>
            </a:r>
            <a:r>
              <a:rPr lang="en-US" sz="2400" dirty="0">
                <a:solidFill>
                  <a:srgbClr val="000000"/>
                </a:solidFill>
                <a:latin typeface="Lato Light"/>
                <a:ea typeface="Lato Light"/>
                <a:cs typeface="Lato Light"/>
                <a:sym typeface="Lato Light"/>
              </a:rPr>
              <a:t>, es </a:t>
            </a:r>
            <a:r>
              <a:rPr lang="en-US" sz="2400" dirty="0" err="1">
                <a:solidFill>
                  <a:srgbClr val="000000"/>
                </a:solidFill>
                <a:latin typeface="Lato Light"/>
                <a:ea typeface="Lato Light"/>
                <a:cs typeface="Lato Light"/>
                <a:sym typeface="Lato Light"/>
              </a:rPr>
              <a:t>imposible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ejerza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derecho a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apelación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justa</a:t>
            </a:r>
            <a:r>
              <a:rPr lang="en-US" sz="2400" dirty="0">
                <a:solidFill>
                  <a:srgbClr val="000000"/>
                </a:solidFill>
                <a:latin typeface="Lato Light"/>
                <a:ea typeface="Lato Light"/>
                <a:cs typeface="Lato Light"/>
                <a:sym typeface="Lato Light"/>
              </a:rPr>
              <a:t>.</a:t>
            </a:r>
          </a:p>
        </p:txBody>
      </p:sp>
      <p:sp>
        <p:nvSpPr>
          <p:cNvPr id="9" name="TextBox 9"/>
          <p:cNvSpPr txBox="1"/>
          <p:nvPr/>
        </p:nvSpPr>
        <p:spPr>
          <a:xfrm>
            <a:off x="1040892" y="6419755"/>
            <a:ext cx="10098424" cy="1447800"/>
          </a:xfrm>
          <a:prstGeom prst="rect">
            <a:avLst/>
          </a:prstGeom>
        </p:spPr>
        <p:txBody>
          <a:bodyPr lIns="0" tIns="0" rIns="0" bIns="0" rtlCol="0" anchor="t">
            <a:spAutoFit/>
          </a:bodyPr>
          <a:lstStyle/>
          <a:p>
            <a:pPr algn="just">
              <a:lnSpc>
                <a:spcPts val="2879"/>
              </a:lnSpc>
            </a:pPr>
            <a:r>
              <a:rPr lang="en-US" sz="2400" b="1" dirty="0" err="1">
                <a:solidFill>
                  <a:srgbClr val="000000"/>
                </a:solidFill>
                <a:latin typeface="Lato Bold"/>
                <a:ea typeface="Lato Bold"/>
                <a:cs typeface="Lato Bold"/>
                <a:sym typeface="Lato Bold"/>
              </a:rPr>
              <a:t>Sesgo</a:t>
            </a:r>
            <a:r>
              <a:rPr lang="en-US" sz="2400" b="1" dirty="0">
                <a:solidFill>
                  <a:srgbClr val="000000"/>
                </a:solidFill>
                <a:latin typeface="Lato Bold"/>
                <a:ea typeface="Lato Bold"/>
                <a:cs typeface="Lato Bold"/>
                <a:sym typeface="Lato Bold"/>
              </a:rPr>
              <a:t> de </a:t>
            </a:r>
            <a:r>
              <a:rPr lang="en-US" sz="2400" b="1" dirty="0" err="1">
                <a:solidFill>
                  <a:srgbClr val="000000"/>
                </a:solidFill>
                <a:latin typeface="Lato Bold"/>
                <a:ea typeface="Lato Bold"/>
                <a:cs typeface="Lato Bold"/>
                <a:sym typeface="Lato Bold"/>
              </a:rPr>
              <a:t>automatización</a:t>
            </a:r>
            <a:r>
              <a:rPr lang="en-US" sz="2400" b="1" dirty="0">
                <a:solidFill>
                  <a:srgbClr val="000000"/>
                </a:solidFill>
                <a:latin typeface="Lato Bold"/>
                <a:ea typeface="Lato Bold"/>
                <a:cs typeface="Lato Bold"/>
                <a:sym typeface="Lato Bold"/>
              </a:rPr>
              <a:t>: </a:t>
            </a:r>
            <a:r>
              <a:rPr lang="en-US" sz="2400" dirty="0">
                <a:solidFill>
                  <a:srgbClr val="000000"/>
                </a:solidFill>
                <a:latin typeface="Lato Light"/>
                <a:ea typeface="Lato Light"/>
                <a:cs typeface="Lato Light"/>
                <a:sym typeface="Lato Light"/>
              </a:rPr>
              <a:t>Esta es la </a:t>
            </a:r>
            <a:r>
              <a:rPr lang="en-US" sz="2400" dirty="0" err="1">
                <a:solidFill>
                  <a:srgbClr val="000000"/>
                </a:solidFill>
                <a:latin typeface="Lato Light"/>
                <a:ea typeface="Lato Light"/>
                <a:cs typeface="Lato Light"/>
                <a:sym typeface="Lato Light"/>
              </a:rPr>
              <a:t>tendencia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psicológica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formadores</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confiar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excesivamente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sugerencias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automatizadas</a:t>
            </a:r>
            <a:r>
              <a:rPr lang="en-US" sz="2400" dirty="0">
                <a:solidFill>
                  <a:srgbClr val="000000"/>
                </a:solidFill>
                <a:latin typeface="Lato Light"/>
                <a:ea typeface="Lato Light"/>
                <a:cs typeface="Lato Light"/>
                <a:sym typeface="Lato Light"/>
              </a:rPr>
              <a:t>. A menudo </a:t>
            </a:r>
            <a:r>
              <a:rPr lang="en-US" sz="2400" dirty="0" err="1">
                <a:solidFill>
                  <a:srgbClr val="000000"/>
                </a:solidFill>
                <a:latin typeface="Lato Light"/>
                <a:ea typeface="Lato Light"/>
                <a:cs typeface="Lato Light"/>
                <a:sym typeface="Lato Light"/>
              </a:rPr>
              <a:t>damos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sentado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ordenador</a:t>
            </a:r>
            <a:r>
              <a:rPr lang="en-US" sz="2400" dirty="0">
                <a:solidFill>
                  <a:srgbClr val="000000"/>
                </a:solidFill>
                <a:latin typeface="Lato Light"/>
                <a:ea typeface="Lato Light"/>
                <a:cs typeface="Lato Light"/>
                <a:sym typeface="Lato Light"/>
              </a:rPr>
              <a:t> es </a:t>
            </a:r>
            <a:r>
              <a:rPr lang="en-US" sz="2400" dirty="0" err="1">
                <a:solidFill>
                  <a:srgbClr val="000000"/>
                </a:solidFill>
                <a:latin typeface="Lato Light"/>
                <a:ea typeface="Lato Light"/>
                <a:cs typeface="Lato Light"/>
                <a:sym typeface="Lato Light"/>
              </a:rPr>
              <a:t>objetivo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ignorando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nuestra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propia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intuición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incluso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cuando</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equivocada</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sesgada</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1448229"/>
          </a:xfrm>
          <a:prstGeom prst="rect">
            <a:avLst/>
          </a:prstGeom>
        </p:spPr>
        <p:txBody>
          <a:bodyPr lIns="0" tIns="0" rIns="0" bIns="0" rtlCol="0" anchor="t">
            <a:spAutoFit/>
          </a:bodyPr>
          <a:lstStyle/>
          <a:p>
            <a:pPr algn="l">
              <a:lnSpc>
                <a:spcPts val="6480"/>
              </a:lnSpc>
            </a:pPr>
            <a:r>
              <a:rPr lang="en-US" sz="6000">
                <a:solidFill>
                  <a:srgbClr val="FFFFFF"/>
                </a:solidFill>
                <a:latin typeface="Oswald"/>
                <a:ea typeface="Oswald"/>
                <a:cs typeface="Oswald"/>
                <a:sym typeface="Oswald"/>
              </a:rPr>
              <a:t>TITLE LAYOUT</a:t>
            </a:r>
          </a:p>
        </p:txBody>
      </p:sp>
      <p:sp>
        <p:nvSpPr>
          <p:cNvPr id="3" name="TextBox 3"/>
          <p:cNvSpPr txBox="1"/>
          <p:nvPr/>
        </p:nvSpPr>
        <p:spPr>
          <a:xfrm>
            <a:off x="1028700" y="2184873"/>
            <a:ext cx="16230600" cy="723900"/>
          </a:xfrm>
          <a:prstGeom prst="rect">
            <a:avLst/>
          </a:prstGeom>
        </p:spPr>
        <p:txBody>
          <a:bodyPr lIns="0" tIns="0" rIns="0" bIns="0" rtlCol="0" anchor="t">
            <a:spAutoFit/>
          </a:bodyPr>
          <a:lstStyle/>
          <a:p>
            <a:pPr algn="just">
              <a:lnSpc>
                <a:spcPts val="2879"/>
              </a:lnSpc>
            </a:pPr>
            <a:r>
              <a:rPr lang="en-US" sz="2400">
                <a:solidFill>
                  <a:srgbClr val="000000"/>
                </a:solidFill>
                <a:latin typeface="Lato Light"/>
                <a:ea typeface="Lato Light"/>
                <a:cs typeface="Lato Light"/>
                <a:sym typeface="Lato Light"/>
              </a:rPr>
              <a:t>Para contrarrestar la "caja negra", debemos exigir </a:t>
            </a:r>
            <a:r>
              <a:rPr lang="en-US" sz="2400" b="1">
                <a:solidFill>
                  <a:srgbClr val="000000"/>
                </a:solidFill>
                <a:latin typeface="Lato Bold"/>
                <a:ea typeface="Lato Bold"/>
                <a:cs typeface="Lato Bold"/>
                <a:sym typeface="Lato Bold"/>
              </a:rPr>
              <a:t>IA explicable (XAI). </a:t>
            </a:r>
            <a:r>
              <a:rPr lang="en-US" sz="2400">
                <a:solidFill>
                  <a:srgbClr val="000000"/>
                </a:solidFill>
                <a:latin typeface="Lato Light"/>
                <a:ea typeface="Lato Light"/>
                <a:cs typeface="Lato Light"/>
                <a:sym typeface="Lato Light"/>
              </a:rPr>
              <a:t>La XAI es un conjunto de procesos y métodos que permiten a los usuarios comprender y confiar en los resultados generados por los algoritmos de aprendizaje automático.</a:t>
            </a:r>
          </a:p>
        </p:txBody>
      </p:sp>
      <p:grpSp>
        <p:nvGrpSpPr>
          <p:cNvPr id="4" name="Group 4"/>
          <p:cNvGrpSpPr/>
          <p:nvPr/>
        </p:nvGrpSpPr>
        <p:grpSpPr>
          <a:xfrm>
            <a:off x="1028700" y="1028700"/>
            <a:ext cx="9540297" cy="1012622"/>
            <a:chOff x="0" y="0"/>
            <a:chExt cx="12720396" cy="1350162"/>
          </a:xfrm>
        </p:grpSpPr>
        <p:sp>
          <p:nvSpPr>
            <p:cNvPr id="5" name="Freeform 5"/>
            <p:cNvSpPr/>
            <p:nvPr/>
          </p:nvSpPr>
          <p:spPr>
            <a:xfrm>
              <a:off x="0" y="0"/>
              <a:ext cx="12720394" cy="1350159"/>
            </a:xfrm>
            <a:custGeom>
              <a:avLst/>
              <a:gdLst/>
              <a:ahLst/>
              <a:cxnLst/>
              <a:rect l="l" t="t" r="r" b="b"/>
              <a:pathLst>
                <a:path w="12720394" h="1350159">
                  <a:moveTo>
                    <a:pt x="0" y="0"/>
                  </a:moveTo>
                  <a:lnTo>
                    <a:pt x="12720394" y="0"/>
                  </a:lnTo>
                  <a:lnTo>
                    <a:pt x="12720394" y="1350159"/>
                  </a:lnTo>
                  <a:lnTo>
                    <a:pt x="0" y="1350159"/>
                  </a:lnTo>
                  <a:close/>
                </a:path>
              </a:pathLst>
            </a:custGeom>
            <a:blipFill>
              <a:blip r:embed="rId4">
                <a:alphaModFix amt="0"/>
              </a:blip>
              <a:stretch>
                <a:fillRect t="-139875" b="-127277"/>
              </a:stretch>
            </a:blipFill>
          </p:spPr>
          <p:txBody>
            <a:bodyPr/>
            <a:lstStyle/>
            <a:p>
              <a:endParaRPr lang="es-ES"/>
            </a:p>
          </p:txBody>
        </p:sp>
        <p:sp>
          <p:nvSpPr>
            <p:cNvPr id="6" name="TextBox 6"/>
            <p:cNvSpPr txBox="1"/>
            <p:nvPr/>
          </p:nvSpPr>
          <p:spPr>
            <a:xfrm>
              <a:off x="0" y="9525"/>
              <a:ext cx="12720396" cy="13406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PRINCIPIOS EXPLICABLES DE LA IA (XAI)</a:t>
              </a:r>
            </a:p>
          </p:txBody>
        </p:sp>
      </p:grpSp>
      <p:sp>
        <p:nvSpPr>
          <p:cNvPr id="7" name="TextBox 7"/>
          <p:cNvSpPr txBox="1"/>
          <p:nvPr/>
        </p:nvSpPr>
        <p:spPr>
          <a:xfrm>
            <a:off x="1028700" y="3982917"/>
            <a:ext cx="5137490" cy="36195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Definición básica de XAI</a:t>
            </a:r>
          </a:p>
        </p:txBody>
      </p:sp>
      <p:sp>
        <p:nvSpPr>
          <p:cNvPr id="8" name="TextBox 8"/>
          <p:cNvSpPr txBox="1"/>
          <p:nvPr/>
        </p:nvSpPr>
        <p:spPr>
          <a:xfrm>
            <a:off x="1028700" y="4558070"/>
            <a:ext cx="4140284" cy="2533650"/>
          </a:xfrm>
          <a:prstGeom prst="rect">
            <a:avLst/>
          </a:prstGeom>
        </p:spPr>
        <p:txBody>
          <a:bodyPr lIns="0" tIns="0" rIns="0" bIns="0" rtlCol="0" anchor="t">
            <a:spAutoFit/>
          </a:bodyPr>
          <a:lstStyle/>
          <a:p>
            <a:pPr algn="l">
              <a:lnSpc>
                <a:spcPts val="2879"/>
              </a:lnSpc>
            </a:pPr>
            <a:r>
              <a:rPr lang="en-US" sz="2400">
                <a:solidFill>
                  <a:srgbClr val="000000"/>
                </a:solidFill>
                <a:latin typeface="Lato Light"/>
                <a:ea typeface="Lato Light"/>
                <a:cs typeface="Lato Light"/>
                <a:sym typeface="Lato Light"/>
              </a:rPr>
              <a:t>La capacidad de un sistema para proporcionar una justificación comprensible para su resultado.</a:t>
            </a:r>
          </a:p>
          <a:p>
            <a:pPr algn="l">
              <a:lnSpc>
                <a:spcPts val="2879"/>
              </a:lnSpc>
            </a:pPr>
            <a:endParaRPr lang="en-US" sz="2400">
              <a:solidFill>
                <a:srgbClr val="000000"/>
              </a:solidFill>
              <a:latin typeface="Lato Light"/>
              <a:ea typeface="Lato Light"/>
              <a:cs typeface="Lato Light"/>
              <a:sym typeface="Lato Light"/>
            </a:endParaRPr>
          </a:p>
          <a:p>
            <a:pPr algn="l">
              <a:lnSpc>
                <a:spcPts val="2879"/>
              </a:lnSpc>
            </a:pPr>
            <a:r>
              <a:rPr lang="en-US" sz="2400">
                <a:solidFill>
                  <a:srgbClr val="000000"/>
                </a:solidFill>
                <a:latin typeface="Lato Light"/>
                <a:ea typeface="Lato Light"/>
                <a:cs typeface="Lato Light"/>
                <a:sym typeface="Lato Light"/>
              </a:rPr>
              <a:t>Responde a la pregunta: </a:t>
            </a:r>
            <a:r>
              <a:rPr lang="en-US" sz="2400" i="1">
                <a:solidFill>
                  <a:srgbClr val="000000"/>
                </a:solidFill>
                <a:latin typeface="Lato Light Italics"/>
                <a:ea typeface="Lato Light Italics"/>
                <a:cs typeface="Lato Light Italics"/>
                <a:sym typeface="Lato Light Italics"/>
              </a:rPr>
              <a:t>"¿Por qué la IA hizo eso?".</a:t>
            </a:r>
          </a:p>
        </p:txBody>
      </p:sp>
      <p:sp>
        <p:nvSpPr>
          <p:cNvPr id="9" name="TextBox 9"/>
          <p:cNvSpPr txBox="1"/>
          <p:nvPr/>
        </p:nvSpPr>
        <p:spPr>
          <a:xfrm>
            <a:off x="6669019" y="4094202"/>
            <a:ext cx="9882283" cy="361950"/>
          </a:xfrm>
          <a:prstGeom prst="rect">
            <a:avLst/>
          </a:prstGeom>
        </p:spPr>
        <p:txBody>
          <a:bodyPr lIns="0" tIns="0" rIns="0" bIns="0" rtlCol="0" anchor="t">
            <a:spAutoFit/>
          </a:bodyPr>
          <a:lstStyle/>
          <a:p>
            <a:pPr algn="ctr">
              <a:lnSpc>
                <a:spcPts val="2879"/>
              </a:lnSpc>
            </a:pPr>
            <a:r>
              <a:rPr lang="en-US" sz="2400" b="1">
                <a:solidFill>
                  <a:srgbClr val="000000"/>
                </a:solidFill>
                <a:latin typeface="Lato Bold"/>
                <a:ea typeface="Lato Bold"/>
                <a:cs typeface="Lato Bold"/>
                <a:sym typeface="Lato Bold"/>
              </a:rPr>
              <a:t>Transparencia global frente a transparencia local</a:t>
            </a:r>
          </a:p>
        </p:txBody>
      </p:sp>
      <p:sp>
        <p:nvSpPr>
          <p:cNvPr id="10" name="TextBox 10"/>
          <p:cNvSpPr txBox="1"/>
          <p:nvPr/>
        </p:nvSpPr>
        <p:spPr>
          <a:xfrm>
            <a:off x="6227188" y="4832304"/>
            <a:ext cx="4673822" cy="361950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Transparencia global (El panorama general): </a:t>
            </a:r>
            <a:r>
              <a:rPr lang="en-US" sz="2400">
                <a:solidFill>
                  <a:srgbClr val="000000"/>
                </a:solidFill>
                <a:latin typeface="Lato Light"/>
                <a:ea typeface="Lato Light"/>
                <a:cs typeface="Lato Light"/>
                <a:sym typeface="Lato Light"/>
              </a:rPr>
              <a:t>Comprender las "reglas" generales del sistema.</a:t>
            </a:r>
          </a:p>
          <a:p>
            <a:pPr algn="l">
              <a:lnSpc>
                <a:spcPts val="2879"/>
              </a:lnSpc>
            </a:pPr>
            <a:endParaRPr lang="en-US" sz="2400">
              <a:solidFill>
                <a:srgbClr val="000000"/>
              </a:solidFill>
              <a:latin typeface="Lato Light"/>
              <a:ea typeface="Lato Light"/>
              <a:cs typeface="Lato Light"/>
              <a:sym typeface="Lato Light"/>
            </a:endParaRPr>
          </a:p>
          <a:p>
            <a:pPr algn="l">
              <a:lnSpc>
                <a:spcPts val="2879"/>
              </a:lnSpc>
            </a:pPr>
            <a:r>
              <a:rPr lang="en-US" sz="2400" b="1">
                <a:solidFill>
                  <a:srgbClr val="000000"/>
                </a:solidFill>
                <a:latin typeface="Lato Bold"/>
                <a:ea typeface="Lato Bold"/>
                <a:cs typeface="Lato Bold"/>
                <a:sym typeface="Lato Bold"/>
              </a:rPr>
              <a:t>Ejemplo: </a:t>
            </a:r>
            <a:r>
              <a:rPr lang="en-US" sz="2400">
                <a:solidFill>
                  <a:srgbClr val="000000"/>
                </a:solidFill>
                <a:latin typeface="Lato Light"/>
                <a:ea typeface="Lato Light"/>
                <a:cs typeface="Lato Light"/>
                <a:sym typeface="Lato Light"/>
              </a:rPr>
              <a:t>Saber que una IA de orientación profesional generalmente otorga un 40 % de peso a la "experiencia previa", un 40 % a las "habilidades técnicas" y un 20 % a la "ubicación geográfica".</a:t>
            </a:r>
          </a:p>
        </p:txBody>
      </p:sp>
      <p:grpSp>
        <p:nvGrpSpPr>
          <p:cNvPr id="11" name="Group 11"/>
          <p:cNvGrpSpPr/>
          <p:nvPr/>
        </p:nvGrpSpPr>
        <p:grpSpPr>
          <a:xfrm>
            <a:off x="11139135" y="4832304"/>
            <a:ext cx="744579" cy="3794931"/>
            <a:chOff x="0" y="0"/>
            <a:chExt cx="992772" cy="5059909"/>
          </a:xfrm>
        </p:grpSpPr>
        <p:sp>
          <p:nvSpPr>
            <p:cNvPr id="12" name="Freeform 12"/>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3" name="TextBox 13"/>
          <p:cNvSpPr txBox="1"/>
          <p:nvPr/>
        </p:nvSpPr>
        <p:spPr>
          <a:xfrm>
            <a:off x="12122639" y="4920020"/>
            <a:ext cx="5136661" cy="361950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Transparencia local (Caso individual): </a:t>
            </a:r>
            <a:r>
              <a:rPr lang="en-US" sz="2400">
                <a:solidFill>
                  <a:srgbClr val="000000"/>
                </a:solidFill>
                <a:latin typeface="Lato Light"/>
                <a:ea typeface="Lato Light"/>
                <a:cs typeface="Lato Light"/>
                <a:sym typeface="Lato Light"/>
              </a:rPr>
              <a:t>Comprender por qué se tomó una decisión específica para una persona específica.</a:t>
            </a:r>
          </a:p>
          <a:p>
            <a:pPr algn="l">
              <a:lnSpc>
                <a:spcPts val="2879"/>
              </a:lnSpc>
            </a:pPr>
            <a:endParaRPr lang="en-US" sz="2400">
              <a:solidFill>
                <a:srgbClr val="000000"/>
              </a:solidFill>
              <a:latin typeface="Lato Light"/>
              <a:ea typeface="Lato Light"/>
              <a:cs typeface="Lato Light"/>
              <a:sym typeface="Lato Light"/>
            </a:endParaRPr>
          </a:p>
          <a:p>
            <a:pPr algn="l">
              <a:lnSpc>
                <a:spcPts val="2879"/>
              </a:lnSpc>
            </a:pPr>
            <a:r>
              <a:rPr lang="en-US" sz="2400" b="1">
                <a:solidFill>
                  <a:srgbClr val="000000"/>
                </a:solidFill>
                <a:latin typeface="Lato Bold"/>
                <a:ea typeface="Lato Bold"/>
                <a:cs typeface="Lato Bold"/>
                <a:sym typeface="Lato Bold"/>
              </a:rPr>
              <a:t>Ejemplo: </a:t>
            </a:r>
            <a:r>
              <a:rPr lang="en-US" sz="2400">
                <a:solidFill>
                  <a:srgbClr val="000000"/>
                </a:solidFill>
                <a:latin typeface="Lato Light"/>
                <a:ea typeface="Lato Light"/>
                <a:cs typeface="Lato Light"/>
                <a:sym typeface="Lato Light"/>
              </a:rPr>
              <a:t>Explicarle a María que la IA le sugirió estudiar "Energía Verde" porque obtuvo un 95 % en su reciente módulo de seguridad eléctrica y un 90 % en normativa medioambiental.</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8645515"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8611079" y="626517"/>
            <a:ext cx="9458059" cy="1287234"/>
            <a:chOff x="-685961" y="-536244"/>
            <a:chExt cx="12610745" cy="1716312"/>
          </a:xfrm>
        </p:grpSpPr>
        <p:sp>
          <p:nvSpPr>
            <p:cNvPr id="5" name="Freeform 5"/>
            <p:cNvSpPr/>
            <p:nvPr/>
          </p:nvSpPr>
          <p:spPr>
            <a:xfrm>
              <a:off x="0" y="0"/>
              <a:ext cx="11924784" cy="1180068"/>
            </a:xfrm>
            <a:custGeom>
              <a:avLst/>
              <a:gdLst/>
              <a:ahLst/>
              <a:cxnLst/>
              <a:rect l="l" t="t" r="r" b="b"/>
              <a:pathLst>
                <a:path w="11924784" h="1180068">
                  <a:moveTo>
                    <a:pt x="0" y="0"/>
                  </a:moveTo>
                  <a:lnTo>
                    <a:pt x="11924784" y="0"/>
                  </a:lnTo>
                  <a:lnTo>
                    <a:pt x="11924784" y="1180068"/>
                  </a:lnTo>
                  <a:lnTo>
                    <a:pt x="0" y="1180068"/>
                  </a:lnTo>
                  <a:close/>
                </a:path>
              </a:pathLst>
            </a:custGeom>
            <a:blipFill>
              <a:blip r:embed="rId4">
                <a:alphaModFix amt="0"/>
              </a:blip>
              <a:stretch>
                <a:fillRect t="-146899" b="-146899"/>
              </a:stretch>
            </a:blipFill>
          </p:spPr>
          <p:txBody>
            <a:bodyPr/>
            <a:lstStyle/>
            <a:p>
              <a:endParaRPr lang="es-ES"/>
            </a:p>
          </p:txBody>
        </p:sp>
        <p:sp>
          <p:nvSpPr>
            <p:cNvPr id="6" name="TextBox 6"/>
            <p:cNvSpPr txBox="1"/>
            <p:nvPr/>
          </p:nvSpPr>
          <p:spPr>
            <a:xfrm>
              <a:off x="-685961" y="-536244"/>
              <a:ext cx="11924779" cy="1170546"/>
            </a:xfrm>
            <a:prstGeom prst="rect">
              <a:avLst/>
            </a:prstGeom>
          </p:spPr>
          <p:txBody>
            <a:bodyPr lIns="0" tIns="0" rIns="0" bIns="0" rtlCol="0" anchor="ctr"/>
            <a:lstStyle/>
            <a:p>
              <a:pPr algn="l">
                <a:lnSpc>
                  <a:spcPts val="5040"/>
                </a:lnSpc>
              </a:pPr>
              <a:r>
                <a:rPr lang="en-US" sz="4200" dirty="0">
                  <a:solidFill>
                    <a:srgbClr val="000000"/>
                  </a:solidFill>
                  <a:latin typeface="Oswald"/>
                  <a:ea typeface="Oswald"/>
                  <a:cs typeface="Oswald"/>
                  <a:sym typeface="Oswald"/>
                </a:rPr>
                <a:t>EL ROL DEL FORMADOR COMO "TRADUCTOR"</a:t>
              </a:r>
            </a:p>
          </p:txBody>
        </p:sp>
      </p:grpSp>
      <p:sp>
        <p:nvSpPr>
          <p:cNvPr id="7" name="TextBox 7"/>
          <p:cNvSpPr txBox="1"/>
          <p:nvPr/>
        </p:nvSpPr>
        <p:spPr>
          <a:xfrm>
            <a:off x="8528231" y="1832080"/>
            <a:ext cx="8645515" cy="1343025"/>
          </a:xfrm>
          <a:prstGeom prst="rect">
            <a:avLst/>
          </a:prstGeom>
        </p:spPr>
        <p:txBody>
          <a:bodyPr wrap="square" lIns="0" tIns="0" rIns="0" bIns="0" rtlCol="0" anchor="t">
            <a:spAutoFit/>
          </a:bodyPr>
          <a:lstStyle/>
          <a:p>
            <a:pPr algn="just">
              <a:lnSpc>
                <a:spcPts val="2640"/>
              </a:lnSpc>
            </a:pPr>
            <a:r>
              <a:rPr lang="en-US" sz="2400" dirty="0">
                <a:solidFill>
                  <a:srgbClr val="000000"/>
                </a:solidFill>
                <a:latin typeface="Lato Light" panose="020F0302020204030203" pitchFamily="34" charset="0"/>
                <a:ea typeface="Lato Light"/>
                <a:cs typeface="Lato Light"/>
                <a:sym typeface="Lato Light"/>
              </a:rPr>
              <a:t>Con la </a:t>
            </a:r>
            <a:r>
              <a:rPr lang="en-US" sz="2400" dirty="0" err="1">
                <a:solidFill>
                  <a:srgbClr val="000000"/>
                </a:solidFill>
                <a:latin typeface="Lato Light" panose="020F0302020204030203" pitchFamily="34" charset="0"/>
                <a:ea typeface="Lato Light"/>
                <a:cs typeface="Lato Light"/>
                <a:sym typeface="Lato Light"/>
              </a:rPr>
              <a:t>llegada</a:t>
            </a:r>
            <a:r>
              <a:rPr lang="en-US" sz="2400" dirty="0">
                <a:solidFill>
                  <a:srgbClr val="000000"/>
                </a:solidFill>
                <a:latin typeface="Lato Light" panose="020F0302020204030203" pitchFamily="34" charset="0"/>
                <a:ea typeface="Lato Light"/>
                <a:cs typeface="Lato Light"/>
                <a:sym typeface="Lato Light"/>
              </a:rPr>
              <a:t> de la IA al aula, el </a:t>
            </a:r>
            <a:r>
              <a:rPr lang="en-US" sz="2400" dirty="0">
                <a:solidFill>
                  <a:srgbClr val="000000"/>
                </a:solidFill>
                <a:latin typeface="Lato Light" panose="020F0302020204030203" pitchFamily="34" charset="0"/>
                <a:ea typeface="Lato"/>
                <a:cs typeface="Lato"/>
                <a:sym typeface="Lato"/>
              </a:rPr>
              <a:t>“</a:t>
            </a:r>
            <a:r>
              <a:rPr lang="en-US" sz="2400" dirty="0" err="1">
                <a:solidFill>
                  <a:srgbClr val="000000"/>
                </a:solidFill>
                <a:latin typeface="Lato Light" panose="020F0302020204030203" pitchFamily="34" charset="0"/>
                <a:ea typeface="Lato"/>
                <a:cs typeface="Lato"/>
                <a:sym typeface="Lato"/>
              </a:rPr>
              <a:t>rol</a:t>
            </a:r>
            <a:r>
              <a:rPr lang="en-US" sz="2400" dirty="0">
                <a:solidFill>
                  <a:srgbClr val="000000"/>
                </a:solidFill>
                <a:latin typeface="Lato Light" panose="020F0302020204030203" pitchFamily="34" charset="0"/>
                <a:ea typeface="Lato"/>
                <a:cs typeface="Lato"/>
                <a:sym typeface="Lato"/>
              </a:rPr>
              <a:t> del </a:t>
            </a:r>
            <a:r>
              <a:rPr lang="en-US" sz="2400" dirty="0" err="1">
                <a:solidFill>
                  <a:srgbClr val="000000"/>
                </a:solidFill>
                <a:latin typeface="Lato Light" panose="020F0302020204030203" pitchFamily="34" charset="0"/>
                <a:ea typeface="Lato"/>
                <a:cs typeface="Lato"/>
                <a:sym typeface="Lato"/>
              </a:rPr>
              <a:t>formador</a:t>
            </a:r>
            <a:r>
              <a:rPr lang="en-US" sz="2400" dirty="0">
                <a:solidFill>
                  <a:srgbClr val="000000"/>
                </a:solidFill>
                <a:latin typeface="Lato Light" panose="020F0302020204030203" pitchFamily="34" charset="0"/>
                <a:ea typeface="Lato"/>
                <a:cs typeface="Lato"/>
                <a:sym typeface="Lato"/>
              </a:rPr>
              <a:t>” </a:t>
            </a:r>
            <a:r>
              <a:rPr lang="en-US" sz="2400" dirty="0" err="1">
                <a:solidFill>
                  <a:srgbClr val="000000"/>
                </a:solidFill>
                <a:latin typeface="Lato Light" panose="020F0302020204030203" pitchFamily="34" charset="0"/>
                <a:ea typeface="Lato Light"/>
                <a:cs typeface="Lato Light"/>
                <a:sym typeface="Lato Light"/>
              </a:rPr>
              <a:t>pasa</a:t>
            </a:r>
            <a:r>
              <a:rPr lang="en-US" sz="2400" dirty="0">
                <a:solidFill>
                  <a:srgbClr val="000000"/>
                </a:solidFill>
                <a:latin typeface="Lato Light" panose="020F0302020204030203" pitchFamily="34" charset="0"/>
                <a:ea typeface="Lato Light"/>
                <a:cs typeface="Lato Light"/>
                <a:sym typeface="Lato Light"/>
              </a:rPr>
              <a:t> de ser un simple </a:t>
            </a:r>
            <a:r>
              <a:rPr lang="en-US" sz="2400" dirty="0">
                <a:solidFill>
                  <a:srgbClr val="000000"/>
                </a:solidFill>
                <a:latin typeface="Lato Light" panose="020F0302020204030203" pitchFamily="34" charset="0"/>
                <a:ea typeface="Lato"/>
                <a:cs typeface="Lato"/>
                <a:sym typeface="Lato"/>
              </a:rPr>
              <a:t>“</a:t>
            </a:r>
            <a:r>
              <a:rPr lang="en-US" sz="2400" dirty="0" err="1">
                <a:solidFill>
                  <a:srgbClr val="000000"/>
                </a:solidFill>
                <a:latin typeface="Lato Light" panose="020F0302020204030203" pitchFamily="34" charset="0"/>
                <a:ea typeface="Lato"/>
                <a:cs typeface="Lato"/>
                <a:sym typeface="Lato"/>
              </a:rPr>
              <a:t>proveedor</a:t>
            </a:r>
            <a:r>
              <a:rPr lang="en-US" sz="2400" dirty="0">
                <a:solidFill>
                  <a:srgbClr val="000000"/>
                </a:solidFill>
                <a:latin typeface="Lato Light" panose="020F0302020204030203" pitchFamily="34" charset="0"/>
                <a:ea typeface="Lato"/>
                <a:cs typeface="Lato"/>
                <a:sym typeface="Lato"/>
              </a:rPr>
              <a:t> de </a:t>
            </a:r>
            <a:r>
              <a:rPr lang="en-US" sz="2400" dirty="0" err="1">
                <a:solidFill>
                  <a:srgbClr val="000000"/>
                </a:solidFill>
                <a:latin typeface="Lato Light" panose="020F0302020204030203" pitchFamily="34" charset="0"/>
                <a:ea typeface="Lato"/>
                <a:cs typeface="Lato"/>
                <a:sym typeface="Lato"/>
              </a:rPr>
              <a:t>información</a:t>
            </a:r>
            <a:r>
              <a:rPr lang="en-US" sz="2400" dirty="0">
                <a:solidFill>
                  <a:srgbClr val="000000"/>
                </a:solidFill>
                <a:latin typeface="Lato Light" panose="020F0302020204030203" pitchFamily="34" charset="0"/>
                <a:ea typeface="Lato"/>
                <a:cs typeface="Lato"/>
                <a:sym typeface="Lato"/>
              </a:rPr>
              <a:t>” </a:t>
            </a:r>
            <a:r>
              <a:rPr lang="en-US" sz="2400" dirty="0">
                <a:solidFill>
                  <a:srgbClr val="000000"/>
                </a:solidFill>
                <a:latin typeface="Lato Light" panose="020F0302020204030203" pitchFamily="34" charset="0"/>
                <a:ea typeface="Lato Light"/>
                <a:cs typeface="Lato Light"/>
                <a:sym typeface="Lato Light"/>
              </a:rPr>
              <a:t>a un traductor </a:t>
            </a:r>
            <a:r>
              <a:rPr lang="en-US" sz="2400" dirty="0" err="1">
                <a:solidFill>
                  <a:srgbClr val="000000"/>
                </a:solidFill>
                <a:latin typeface="Lato Light" panose="020F0302020204030203" pitchFamily="34" charset="0"/>
                <a:ea typeface="Lato Light"/>
                <a:cs typeface="Lato Light"/>
                <a:sym typeface="Lato Light"/>
              </a:rPr>
              <a:t>ético</a:t>
            </a:r>
            <a:r>
              <a:rPr lang="en-US" sz="2400" dirty="0">
                <a:solidFill>
                  <a:srgbClr val="000000"/>
                </a:solidFill>
                <a:latin typeface="Lato Light" panose="020F0302020204030203" pitchFamily="34" charset="0"/>
                <a:ea typeface="Lato Light"/>
                <a:cs typeface="Lato Light"/>
                <a:sym typeface="Lato Light"/>
              </a:rPr>
              <a:t>. Su labor </a:t>
            </a:r>
            <a:r>
              <a:rPr lang="en-US" sz="2400" dirty="0" err="1">
                <a:solidFill>
                  <a:srgbClr val="000000"/>
                </a:solidFill>
                <a:latin typeface="Lato Light" panose="020F0302020204030203" pitchFamily="34" charset="0"/>
                <a:ea typeface="Lato Light"/>
                <a:cs typeface="Lato Light"/>
                <a:sym typeface="Lato Light"/>
              </a:rPr>
              <a:t>consiste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en</a:t>
            </a:r>
            <a:r>
              <a:rPr lang="en-US" sz="2400" dirty="0">
                <a:solidFill>
                  <a:srgbClr val="000000"/>
                </a:solidFill>
                <a:latin typeface="Lato Light" panose="020F0302020204030203" pitchFamily="34" charset="0"/>
                <a:ea typeface="Lato Light"/>
                <a:cs typeface="Lato Light"/>
                <a:sym typeface="Lato Light"/>
              </a:rPr>
              <a:t> tender un </a:t>
            </a:r>
            <a:r>
              <a:rPr lang="en-US" sz="2400" dirty="0" err="1">
                <a:solidFill>
                  <a:srgbClr val="000000"/>
                </a:solidFill>
                <a:latin typeface="Lato Light" panose="020F0302020204030203" pitchFamily="34" charset="0"/>
                <a:ea typeface="Lato Light"/>
                <a:cs typeface="Lato Light"/>
                <a:sym typeface="Lato Light"/>
              </a:rPr>
              <a:t>puente</a:t>
            </a:r>
            <a:r>
              <a:rPr lang="en-US" sz="2400" dirty="0">
                <a:solidFill>
                  <a:srgbClr val="000000"/>
                </a:solidFill>
                <a:latin typeface="Lato Light" panose="020F0302020204030203" pitchFamily="34" charset="0"/>
                <a:ea typeface="Lato Light"/>
                <a:cs typeface="Lato Light"/>
                <a:sym typeface="Lato Light"/>
              </a:rPr>
              <a:t> entre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datos</a:t>
            </a:r>
            <a:r>
              <a:rPr lang="en-US" sz="2400" dirty="0">
                <a:solidFill>
                  <a:srgbClr val="000000"/>
                </a:solidFill>
                <a:latin typeface="Lato Light" panose="020F0302020204030203" pitchFamily="34" charset="0"/>
                <a:ea typeface="Lato Light"/>
                <a:cs typeface="Lato Light"/>
                <a:sym typeface="Lato Light"/>
              </a:rPr>
              <a:t> de la </a:t>
            </a:r>
            <a:r>
              <a:rPr lang="en-US" sz="2400" dirty="0" err="1">
                <a:solidFill>
                  <a:srgbClr val="000000"/>
                </a:solidFill>
                <a:latin typeface="Lato Light" panose="020F0302020204030203" pitchFamily="34" charset="0"/>
                <a:ea typeface="Lato Light"/>
                <a:cs typeface="Lato Light"/>
                <a:sym typeface="Lato Light"/>
              </a:rPr>
              <a:t>máquina</a:t>
            </a:r>
            <a:r>
              <a:rPr lang="en-US" sz="2400" dirty="0">
                <a:solidFill>
                  <a:srgbClr val="000000"/>
                </a:solidFill>
                <a:latin typeface="Lato Light" panose="020F0302020204030203" pitchFamily="34" charset="0"/>
                <a:ea typeface="Lato Light"/>
                <a:cs typeface="Lato Light"/>
                <a:sym typeface="Lato Light"/>
              </a:rPr>
              <a:t> y la </a:t>
            </a:r>
            <a:r>
              <a:rPr lang="en-US" sz="2400" dirty="0" err="1">
                <a:solidFill>
                  <a:srgbClr val="000000"/>
                </a:solidFill>
                <a:latin typeface="Lato Light" panose="020F0302020204030203" pitchFamily="34" charset="0"/>
                <a:ea typeface="Lato Light"/>
                <a:cs typeface="Lato Light"/>
                <a:sym typeface="Lato Light"/>
              </a:rPr>
              <a:t>experiencia</a:t>
            </a:r>
            <a:r>
              <a:rPr lang="en-US" sz="2400" dirty="0">
                <a:solidFill>
                  <a:srgbClr val="000000"/>
                </a:solidFill>
                <a:latin typeface="Lato Light" panose="020F0302020204030203" pitchFamily="34" charset="0"/>
                <a:ea typeface="Lato Light"/>
                <a:cs typeface="Lato Light"/>
                <a:sym typeface="Lato Light"/>
              </a:rPr>
              <a:t> humana del </a:t>
            </a:r>
            <a:r>
              <a:rPr lang="en-US" sz="2400" dirty="0" err="1">
                <a:solidFill>
                  <a:srgbClr val="000000"/>
                </a:solidFill>
                <a:latin typeface="Lato Light" panose="020F0302020204030203" pitchFamily="34" charset="0"/>
                <a:ea typeface="Lato Light"/>
                <a:cs typeface="Lato Light"/>
                <a:sym typeface="Lato Light"/>
              </a:rPr>
              <a:t>alumno</a:t>
            </a:r>
            <a:r>
              <a:rPr lang="en-US" sz="2400" dirty="0">
                <a:solidFill>
                  <a:srgbClr val="000000"/>
                </a:solidFill>
                <a:latin typeface="Lato Light" panose="020F0302020204030203" pitchFamily="34" charset="0"/>
                <a:ea typeface="Lato Light"/>
                <a:cs typeface="Lato Light"/>
                <a:sym typeface="Lato Light"/>
              </a:rPr>
              <a:t>.</a:t>
            </a:r>
          </a:p>
        </p:txBody>
      </p:sp>
      <p:sp>
        <p:nvSpPr>
          <p:cNvPr id="8" name="TextBox 8"/>
          <p:cNvSpPr txBox="1"/>
          <p:nvPr/>
        </p:nvSpPr>
        <p:spPr>
          <a:xfrm>
            <a:off x="9125712" y="3637683"/>
            <a:ext cx="8414223" cy="344453"/>
          </a:xfrm>
          <a:prstGeom prst="rect">
            <a:avLst/>
          </a:prstGeom>
        </p:spPr>
        <p:txBody>
          <a:bodyPr lIns="0" tIns="0" rIns="0" bIns="0" rtlCol="0" anchor="t">
            <a:spAutoFit/>
          </a:bodyPr>
          <a:lstStyle/>
          <a:p>
            <a:pPr algn="l">
              <a:lnSpc>
                <a:spcPts val="2879"/>
              </a:lnSpc>
            </a:pPr>
            <a:r>
              <a:rPr lang="en-US" sz="2400" b="1" dirty="0" err="1">
                <a:solidFill>
                  <a:srgbClr val="000000"/>
                </a:solidFill>
                <a:latin typeface="Lato Light" panose="020F0302020204030203" pitchFamily="34" charset="0"/>
                <a:ea typeface="Lato Bold"/>
                <a:cs typeface="Lato Bold"/>
                <a:sym typeface="Lato Bold"/>
              </a:rPr>
              <a:t>Estrategias</a:t>
            </a:r>
            <a:r>
              <a:rPr lang="en-US" sz="2400" b="1" dirty="0">
                <a:solidFill>
                  <a:srgbClr val="000000"/>
                </a:solidFill>
                <a:latin typeface="Lato Light" panose="020F0302020204030203" pitchFamily="34" charset="0"/>
                <a:ea typeface="Lato Bold"/>
                <a:cs typeface="Lato Bold"/>
                <a:sym typeface="Lato Bold"/>
              </a:rPr>
              <a:t> para </a:t>
            </a:r>
            <a:r>
              <a:rPr lang="en-US" sz="2400" b="1" dirty="0" err="1">
                <a:solidFill>
                  <a:srgbClr val="000000"/>
                </a:solidFill>
                <a:latin typeface="Lato Light" panose="020F0302020204030203" pitchFamily="34" charset="0"/>
                <a:ea typeface="Lato Bold"/>
                <a:cs typeface="Lato Bold"/>
                <a:sym typeface="Lato Bold"/>
              </a:rPr>
              <a:t>explicar</a:t>
            </a:r>
            <a:r>
              <a:rPr lang="en-US" sz="2400" b="1" dirty="0">
                <a:solidFill>
                  <a:srgbClr val="000000"/>
                </a:solidFill>
                <a:latin typeface="Lato Light" panose="020F0302020204030203" pitchFamily="34" charset="0"/>
                <a:ea typeface="Lato Bold"/>
                <a:cs typeface="Lato Bold"/>
                <a:sym typeface="Lato Bold"/>
              </a:rPr>
              <a:t> la </a:t>
            </a:r>
            <a:r>
              <a:rPr lang="en-US" sz="2400" b="1" dirty="0" err="1">
                <a:solidFill>
                  <a:srgbClr val="000000"/>
                </a:solidFill>
                <a:latin typeface="Lato Light" panose="020F0302020204030203" pitchFamily="34" charset="0"/>
                <a:ea typeface="Lato Bold"/>
                <a:cs typeface="Lato Bold"/>
                <a:sym typeface="Lato Bold"/>
              </a:rPr>
              <a:t>retroalimentación</a:t>
            </a:r>
            <a:r>
              <a:rPr lang="en-US" sz="2400" b="1" dirty="0">
                <a:solidFill>
                  <a:srgbClr val="000000"/>
                </a:solidFill>
                <a:latin typeface="Lato Light" panose="020F0302020204030203" pitchFamily="34" charset="0"/>
                <a:ea typeface="Lato Bold"/>
                <a:cs typeface="Lato Bold"/>
                <a:sym typeface="Lato Bold"/>
              </a:rPr>
              <a:t> de la IA</a:t>
            </a:r>
          </a:p>
        </p:txBody>
      </p:sp>
      <p:sp>
        <p:nvSpPr>
          <p:cNvPr id="9" name="TextBox 9"/>
          <p:cNvSpPr txBox="1"/>
          <p:nvPr/>
        </p:nvSpPr>
        <p:spPr>
          <a:xfrm>
            <a:off x="9974470" y="4456500"/>
            <a:ext cx="7284830" cy="1000274"/>
          </a:xfrm>
          <a:prstGeom prst="rect">
            <a:avLst/>
          </a:prstGeom>
        </p:spPr>
        <p:txBody>
          <a:bodyPr wrap="square" lIns="0" tIns="0" rIns="0" bIns="0" rtlCol="0" anchor="t">
            <a:spAutoFit/>
          </a:bodyPr>
          <a:lstStyle/>
          <a:p>
            <a:pPr algn="just">
              <a:lnSpc>
                <a:spcPts val="2639"/>
              </a:lnSpc>
            </a:pPr>
            <a:r>
              <a:rPr lang="en-US" sz="2400" b="1" dirty="0" err="1">
                <a:solidFill>
                  <a:srgbClr val="FE635B"/>
                </a:solidFill>
                <a:latin typeface="Lato Light" panose="020F0302020204030203" pitchFamily="34" charset="0"/>
                <a:ea typeface="Lato Bold"/>
                <a:cs typeface="Lato Bold"/>
                <a:sym typeface="Lato Bold"/>
              </a:rPr>
              <a:t>Desmitifica</a:t>
            </a:r>
            <a:r>
              <a:rPr lang="en-US" sz="2400" b="1" dirty="0">
                <a:solidFill>
                  <a:srgbClr val="FE635B"/>
                </a:solidFill>
                <a:latin typeface="Lato Light" panose="020F0302020204030203" pitchFamily="34" charset="0"/>
                <a:ea typeface="Lato Bold"/>
                <a:cs typeface="Lato Bold"/>
                <a:sym typeface="Lato Bold"/>
              </a:rPr>
              <a:t> la </a:t>
            </a:r>
            <a:r>
              <a:rPr lang="en-US" sz="2400" b="1" dirty="0" err="1">
                <a:solidFill>
                  <a:srgbClr val="FE635B"/>
                </a:solidFill>
                <a:latin typeface="Lato Light" panose="020F0302020204030203" pitchFamily="34" charset="0"/>
                <a:ea typeface="Lato Bold"/>
                <a:cs typeface="Lato Bold"/>
                <a:sym typeface="Lato Bold"/>
              </a:rPr>
              <a:t>herramienta</a:t>
            </a:r>
            <a:r>
              <a:rPr lang="en-US" sz="2400" b="1" dirty="0">
                <a:solidFill>
                  <a:srgbClr val="FE635B"/>
                </a:solidFill>
                <a:latin typeface="Lato Light" panose="020F0302020204030203" pitchFamily="34" charset="0"/>
                <a:ea typeface="Lato Bold"/>
                <a:cs typeface="Lato Bold"/>
                <a:sym typeface="Lato Bold"/>
              </a:rPr>
              <a:t>: </a:t>
            </a:r>
            <a:r>
              <a:rPr lang="en-US" sz="2400" dirty="0" err="1">
                <a:solidFill>
                  <a:srgbClr val="000000"/>
                </a:solidFill>
                <a:latin typeface="Lato Light" panose="020F0302020204030203" pitchFamily="34" charset="0"/>
                <a:ea typeface="Lato Light"/>
                <a:cs typeface="Lato Light"/>
                <a:sym typeface="Lato Light"/>
              </a:rPr>
              <a:t>Comienza</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diciéndole</a:t>
            </a:r>
            <a:r>
              <a:rPr lang="en-US" sz="2400" dirty="0">
                <a:solidFill>
                  <a:srgbClr val="000000"/>
                </a:solidFill>
                <a:latin typeface="Lato Light" panose="020F0302020204030203" pitchFamily="34" charset="0"/>
                <a:ea typeface="Lato Light"/>
                <a:cs typeface="Lato Light"/>
                <a:sym typeface="Lato Light"/>
              </a:rPr>
              <a:t> al </a:t>
            </a:r>
            <a:r>
              <a:rPr lang="en-US" sz="2400" dirty="0" err="1">
                <a:solidFill>
                  <a:srgbClr val="000000"/>
                </a:solidFill>
                <a:latin typeface="Lato Light" panose="020F0302020204030203" pitchFamily="34" charset="0"/>
                <a:ea typeface="Lato Light"/>
                <a:cs typeface="Lato Light"/>
                <a:sym typeface="Lato Light"/>
              </a:rPr>
              <a:t>estudiante</a:t>
            </a:r>
            <a:r>
              <a:rPr lang="en-US" sz="2400" dirty="0">
                <a:solidFill>
                  <a:srgbClr val="000000"/>
                </a:solidFill>
                <a:latin typeface="Lato Light" panose="020F0302020204030203" pitchFamily="34" charset="0"/>
                <a:ea typeface="Lato Light"/>
                <a:cs typeface="Lato Light"/>
                <a:sym typeface="Lato Light"/>
              </a:rPr>
              <a:t>: </a:t>
            </a:r>
            <a:r>
              <a:rPr lang="en-US" sz="2400" i="1" dirty="0">
                <a:solidFill>
                  <a:srgbClr val="000000"/>
                </a:solidFill>
                <a:latin typeface="Lato Light" panose="020F0302020204030203" pitchFamily="34" charset="0"/>
                <a:ea typeface="Lato Light Italics"/>
                <a:cs typeface="Lato Light Italics"/>
                <a:sym typeface="Lato Light Italics"/>
              </a:rPr>
              <a:t>"</a:t>
            </a:r>
            <a:r>
              <a:rPr lang="en-US" sz="2400" i="1" dirty="0" err="1">
                <a:solidFill>
                  <a:srgbClr val="000000"/>
                </a:solidFill>
                <a:latin typeface="Lato Light" panose="020F0302020204030203" pitchFamily="34" charset="0"/>
                <a:ea typeface="Lato Light Italics"/>
                <a:cs typeface="Lato Light Italics"/>
                <a:sym typeface="Lato Light Italics"/>
              </a:rPr>
              <a:t>Utilizamos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una</a:t>
            </a:r>
            <a:r>
              <a:rPr lang="en-US" sz="2400" i="1" dirty="0">
                <a:solidFill>
                  <a:srgbClr val="000000"/>
                </a:solidFill>
                <a:latin typeface="Lato Light" panose="020F0302020204030203" pitchFamily="34" charset="0"/>
                <a:ea typeface="Lato Light Italics"/>
                <a:cs typeface="Lato Light Italics"/>
                <a:sym typeface="Lato Light Italics"/>
              </a:rPr>
              <a:t> IA para </a:t>
            </a:r>
            <a:r>
              <a:rPr lang="en-US" sz="2400" i="1" dirty="0" err="1">
                <a:solidFill>
                  <a:srgbClr val="000000"/>
                </a:solidFill>
                <a:latin typeface="Lato Light" panose="020F0302020204030203" pitchFamily="34" charset="0"/>
                <a:ea typeface="Lato Light Italics"/>
                <a:cs typeface="Lato Light Italics"/>
                <a:sym typeface="Lato Light Italics"/>
              </a:rPr>
              <a:t>analizar</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tus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datos</a:t>
            </a:r>
            <a:r>
              <a:rPr lang="en-US" sz="2400" i="1" dirty="0">
                <a:solidFill>
                  <a:srgbClr val="000000"/>
                </a:solidFill>
                <a:latin typeface="Lato Light" panose="020F0302020204030203" pitchFamily="34" charset="0"/>
                <a:ea typeface="Lato Light Italics"/>
                <a:cs typeface="Lato Light Italics"/>
                <a:sym typeface="Lato Light Italics"/>
              </a:rPr>
              <a:t> de </a:t>
            </a:r>
            <a:r>
              <a:rPr lang="en-US" sz="2400" i="1" dirty="0" err="1">
                <a:solidFill>
                  <a:srgbClr val="000000"/>
                </a:solidFill>
                <a:latin typeface="Lato Light" panose="020F0302020204030203" pitchFamily="34" charset="0"/>
                <a:ea typeface="Lato Light Italics"/>
                <a:cs typeface="Lato Light Italics"/>
                <a:sym typeface="Lato Light Italics"/>
              </a:rPr>
              <a:t>progreso</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pero</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esto</a:t>
            </a:r>
            <a:r>
              <a:rPr lang="en-US" sz="2400" i="1" dirty="0">
                <a:solidFill>
                  <a:srgbClr val="000000"/>
                </a:solidFill>
                <a:latin typeface="Lato Light" panose="020F0302020204030203" pitchFamily="34" charset="0"/>
                <a:ea typeface="Lato Light Italics"/>
                <a:cs typeface="Lato Light Italics"/>
                <a:sym typeface="Lato Light Italics"/>
              </a:rPr>
              <a:t> es solo </a:t>
            </a:r>
            <a:r>
              <a:rPr lang="en-US" sz="2400" i="1" dirty="0" err="1">
                <a:solidFill>
                  <a:srgbClr val="000000"/>
                </a:solidFill>
                <a:latin typeface="Lato Light" panose="020F0302020204030203" pitchFamily="34" charset="0"/>
                <a:ea typeface="Lato Light Italics"/>
                <a:cs typeface="Lato Light Italics"/>
                <a:sym typeface="Lato Light Italics"/>
              </a:rPr>
              <a:t>una</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pieza</a:t>
            </a:r>
            <a:r>
              <a:rPr lang="en-US" sz="2400" i="1" dirty="0">
                <a:solidFill>
                  <a:srgbClr val="000000"/>
                </a:solidFill>
                <a:latin typeface="Lato Light" panose="020F0302020204030203" pitchFamily="34" charset="0"/>
                <a:ea typeface="Lato Light Italics"/>
                <a:cs typeface="Lato Light Italics"/>
                <a:sym typeface="Lato Light Italics"/>
              </a:rPr>
              <a:t> del </a:t>
            </a:r>
            <a:r>
              <a:rPr lang="en-US" sz="2400" i="1" dirty="0" err="1">
                <a:solidFill>
                  <a:srgbClr val="000000"/>
                </a:solidFill>
                <a:latin typeface="Lato Light" panose="020F0302020204030203" pitchFamily="34" charset="0"/>
                <a:ea typeface="Lato Light Italics"/>
                <a:cs typeface="Lato Light Italics"/>
                <a:sym typeface="Lato Light Italics"/>
              </a:rPr>
              <a:t>rompecabezas</a:t>
            </a:r>
            <a:r>
              <a:rPr lang="en-US" sz="2400" i="1" dirty="0">
                <a:solidFill>
                  <a:srgbClr val="000000"/>
                </a:solidFill>
                <a:latin typeface="Lato Light" panose="020F0302020204030203" pitchFamily="34" charset="0"/>
                <a:ea typeface="Lato Light Italics"/>
                <a:cs typeface="Lato Light Italics"/>
                <a:sym typeface="Lato Light Italics"/>
              </a:rPr>
              <a:t>".</a:t>
            </a:r>
          </a:p>
        </p:txBody>
      </p:sp>
      <p:grpSp>
        <p:nvGrpSpPr>
          <p:cNvPr id="10" name="Group 10"/>
          <p:cNvGrpSpPr/>
          <p:nvPr/>
        </p:nvGrpSpPr>
        <p:grpSpPr>
          <a:xfrm>
            <a:off x="8666698" y="4443190"/>
            <a:ext cx="1008507" cy="1010031"/>
            <a:chOff x="-611803" y="-17149"/>
            <a:chExt cx="1344676" cy="1346708"/>
          </a:xfrm>
        </p:grpSpPr>
        <p:sp>
          <p:nvSpPr>
            <p:cNvPr id="11" name="Freeform 11"/>
            <p:cNvSpPr/>
            <p:nvPr/>
          </p:nvSpPr>
          <p:spPr>
            <a:xfrm>
              <a:off x="-611803" y="-17149"/>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8704127" y="4665998"/>
            <a:ext cx="709261" cy="613198"/>
            <a:chOff x="-960943" y="-126003"/>
            <a:chExt cx="945681" cy="817597"/>
          </a:xfrm>
        </p:grpSpPr>
        <p:sp>
          <p:nvSpPr>
            <p:cNvPr id="13" name="Freeform 13"/>
            <p:cNvSpPr/>
            <p:nvPr/>
          </p:nvSpPr>
          <p:spPr>
            <a:xfrm>
              <a:off x="-960943" y="-51432"/>
              <a:ext cx="945681"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dirty="0"/>
            </a:p>
          </p:txBody>
        </p:sp>
        <p:sp>
          <p:nvSpPr>
            <p:cNvPr id="14" name="TextBox 14"/>
            <p:cNvSpPr txBox="1"/>
            <p:nvPr/>
          </p:nvSpPr>
          <p:spPr>
            <a:xfrm>
              <a:off x="-611828" y="-126003"/>
              <a:ext cx="546633" cy="752551"/>
            </a:xfrm>
            <a:prstGeom prst="rect">
              <a:avLst/>
            </a:prstGeom>
          </p:spPr>
          <p:txBody>
            <a:bodyPr lIns="0" tIns="0" rIns="0" bIns="0" rtlCol="0" anchor="ctr"/>
            <a:lstStyle/>
            <a:p>
              <a:pPr algn="ctr">
                <a:lnSpc>
                  <a:spcPts val="4320"/>
                </a:lnSpc>
              </a:pPr>
              <a:r>
                <a:rPr lang="en-US" sz="3600" dirty="0">
                  <a:solidFill>
                    <a:srgbClr val="FFFFFF"/>
                  </a:solidFill>
                  <a:latin typeface="Oswald"/>
                  <a:ea typeface="Oswald"/>
                  <a:cs typeface="Oswald"/>
                  <a:sym typeface="Oswald"/>
                </a:rPr>
                <a:t>1</a:t>
              </a:r>
            </a:p>
          </p:txBody>
        </p:sp>
      </p:grpSp>
      <p:sp>
        <p:nvSpPr>
          <p:cNvPr id="15" name="TextBox 15"/>
          <p:cNvSpPr txBox="1"/>
          <p:nvPr/>
        </p:nvSpPr>
        <p:spPr>
          <a:xfrm>
            <a:off x="9974470" y="6059938"/>
            <a:ext cx="7284830" cy="2009775"/>
          </a:xfrm>
          <a:prstGeom prst="rect">
            <a:avLst/>
          </a:prstGeom>
        </p:spPr>
        <p:txBody>
          <a:bodyPr wrap="square" lIns="0" tIns="0" rIns="0" bIns="0" rtlCol="0" anchor="t">
            <a:spAutoFit/>
          </a:bodyPr>
          <a:lstStyle/>
          <a:p>
            <a:pPr algn="just">
              <a:lnSpc>
                <a:spcPts val="2639"/>
              </a:lnSpc>
            </a:pPr>
            <a:r>
              <a:rPr lang="en-US" sz="2400" b="1" dirty="0" err="1">
                <a:solidFill>
                  <a:srgbClr val="FE635B"/>
                </a:solidFill>
                <a:latin typeface="Lato Light" panose="020F0302020204030203" pitchFamily="34" charset="0"/>
                <a:ea typeface="Lato Bold"/>
                <a:cs typeface="Lato Bold"/>
                <a:sym typeface="Lato Bold"/>
              </a:rPr>
              <a:t>Céntrate</a:t>
            </a:r>
            <a:r>
              <a:rPr lang="en-US" sz="2400" b="1" dirty="0">
                <a:solidFill>
                  <a:srgbClr val="FE635B"/>
                </a:solidFill>
                <a:latin typeface="Lato Light" panose="020F0302020204030203" pitchFamily="34" charset="0"/>
                <a:ea typeface="Lato Bold"/>
                <a:cs typeface="Lato Bold"/>
                <a:sym typeface="Lato Bold"/>
              </a:rPr>
              <a:t> </a:t>
            </a:r>
            <a:r>
              <a:rPr lang="en-US" sz="2400" b="1" dirty="0" err="1">
                <a:solidFill>
                  <a:srgbClr val="FE635B"/>
                </a:solidFill>
                <a:latin typeface="Lato Light" panose="020F0302020204030203" pitchFamily="34" charset="0"/>
                <a:ea typeface="Lato Bold"/>
                <a:cs typeface="Lato Bold"/>
                <a:sym typeface="Lato Bold"/>
              </a:rPr>
              <a:t>en</a:t>
            </a:r>
            <a:r>
              <a:rPr lang="en-US" sz="2400" b="1" dirty="0">
                <a:solidFill>
                  <a:srgbClr val="FE635B"/>
                </a:solidFill>
                <a:latin typeface="Lato Light" panose="020F0302020204030203" pitchFamily="34" charset="0"/>
                <a:ea typeface="Lato Bold"/>
                <a:cs typeface="Lato Bold"/>
                <a:sym typeface="Lato Bold"/>
              </a:rPr>
              <a:t> las "</a:t>
            </a:r>
            <a:r>
              <a:rPr lang="en-US" sz="2400" b="1" dirty="0" err="1">
                <a:solidFill>
                  <a:srgbClr val="FE635B"/>
                </a:solidFill>
                <a:latin typeface="Lato Light" panose="020F0302020204030203" pitchFamily="34" charset="0"/>
                <a:ea typeface="Lato Bold"/>
                <a:cs typeface="Lato Bold"/>
                <a:sym typeface="Lato Bold"/>
              </a:rPr>
              <a:t>Funciones</a:t>
            </a:r>
            <a:r>
              <a:rPr lang="en-US" sz="2400" b="1" dirty="0">
                <a:solidFill>
                  <a:srgbClr val="FE635B"/>
                </a:solidFill>
                <a:latin typeface="Lato Light" panose="020F0302020204030203" pitchFamily="34" charset="0"/>
                <a:ea typeface="Lato Bold"/>
                <a:cs typeface="Lato Bold"/>
                <a:sym typeface="Lato Bold"/>
              </a:rPr>
              <a:t> </a:t>
            </a:r>
            <a:r>
              <a:rPr lang="en-US" sz="2400" b="1" dirty="0" err="1">
                <a:solidFill>
                  <a:srgbClr val="FE635B"/>
                </a:solidFill>
                <a:latin typeface="Lato Light" panose="020F0302020204030203" pitchFamily="34" charset="0"/>
                <a:ea typeface="Lato Bold"/>
                <a:cs typeface="Lato Bold"/>
                <a:sym typeface="Lato Bold"/>
              </a:rPr>
              <a:t>prácticas</a:t>
            </a:r>
            <a:r>
              <a:rPr lang="en-US" sz="2400" b="1" dirty="0">
                <a:solidFill>
                  <a:srgbClr val="FE635B"/>
                </a:solidFill>
                <a:latin typeface="Lato Light" panose="020F0302020204030203" pitchFamily="34" charset="0"/>
                <a:ea typeface="Lato Bold"/>
                <a:cs typeface="Lato Bold"/>
                <a:sym typeface="Lato Bold"/>
              </a:rPr>
              <a:t>":</a:t>
            </a:r>
            <a:r>
              <a:rPr lang="en-US" sz="2400" dirty="0">
                <a:solidFill>
                  <a:srgbClr val="000000"/>
                </a:solidFill>
                <a:latin typeface="Lato Light" panose="020F0302020204030203" pitchFamily="34" charset="0"/>
                <a:ea typeface="Lato Light"/>
                <a:cs typeface="Lato Light"/>
                <a:sym typeface="Lato Light"/>
              </a:rPr>
              <a:t> No </a:t>
            </a:r>
            <a:r>
              <a:rPr lang="en-US" sz="2400" dirty="0" err="1">
                <a:solidFill>
                  <a:srgbClr val="000000"/>
                </a:solidFill>
                <a:latin typeface="Lato Light" panose="020F0302020204030203" pitchFamily="34" charset="0"/>
                <a:ea typeface="Lato Light"/>
                <a:cs typeface="Lato Light"/>
                <a:sym typeface="Lato Light"/>
              </a:rPr>
              <a:t>hables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datos</a:t>
            </a:r>
            <a:r>
              <a:rPr lang="en-US" sz="2400" dirty="0">
                <a:solidFill>
                  <a:srgbClr val="000000"/>
                </a:solidFill>
                <a:latin typeface="Lato Light" panose="020F0302020204030203" pitchFamily="34" charset="0"/>
                <a:ea typeface="Lato Light"/>
                <a:cs typeface="Lato Light"/>
                <a:sym typeface="Lato Light"/>
              </a:rPr>
              <a:t>". Habla de "</a:t>
            </a:r>
            <a:r>
              <a:rPr lang="en-US" sz="2400" dirty="0" err="1">
                <a:solidFill>
                  <a:srgbClr val="000000"/>
                </a:solidFill>
                <a:latin typeface="Lato Light" panose="020F0302020204030203" pitchFamily="34" charset="0"/>
                <a:ea typeface="Lato Light"/>
                <a:cs typeface="Lato Light"/>
                <a:sym typeface="Lato Light"/>
              </a:rPr>
              <a:t>comportamientos</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aprendizaje</a:t>
            </a:r>
            <a:r>
              <a:rPr lang="en-US" sz="2400" dirty="0">
                <a:solidFill>
                  <a:srgbClr val="000000"/>
                </a:solidFill>
                <a:latin typeface="Lato Light" panose="020F0302020204030203" pitchFamily="34" charset="0"/>
                <a:ea typeface="Lato Light"/>
                <a:cs typeface="Lato Light"/>
                <a:sym typeface="Lato Light"/>
              </a:rPr>
              <a:t>". En </a:t>
            </a:r>
            <a:r>
              <a:rPr lang="en-US" sz="2400" dirty="0" err="1">
                <a:solidFill>
                  <a:srgbClr val="000000"/>
                </a:solidFill>
                <a:latin typeface="Lato Light" panose="020F0302020204030203" pitchFamily="34" charset="0"/>
                <a:ea typeface="Lato Light"/>
                <a:cs typeface="Lato Light"/>
                <a:sym typeface="Lato Light"/>
              </a:rPr>
              <a:t>lugar</a:t>
            </a:r>
            <a:r>
              <a:rPr lang="en-US" sz="2400" dirty="0">
                <a:solidFill>
                  <a:srgbClr val="000000"/>
                </a:solidFill>
                <a:latin typeface="Lato Light" panose="020F0302020204030203" pitchFamily="34" charset="0"/>
                <a:ea typeface="Lato Light"/>
                <a:cs typeface="Lato Light"/>
                <a:sym typeface="Lato Light"/>
              </a:rPr>
              <a:t> de </a:t>
            </a:r>
            <a:r>
              <a:rPr lang="en-US" sz="2400" dirty="0" err="1">
                <a:solidFill>
                  <a:srgbClr val="000000"/>
                </a:solidFill>
                <a:latin typeface="Lato Light" panose="020F0302020204030203" pitchFamily="34" charset="0"/>
                <a:ea typeface="Lato Light"/>
                <a:cs typeface="Lato Light"/>
                <a:sym typeface="Lato Light"/>
              </a:rPr>
              <a:t>decir</a:t>
            </a:r>
            <a:r>
              <a:rPr lang="en-US" sz="2400" dirty="0">
                <a:solidFill>
                  <a:srgbClr val="000000"/>
                </a:solidFill>
                <a:latin typeface="Lato Light" panose="020F0302020204030203" pitchFamily="34" charset="0"/>
                <a:ea typeface="Lato Light"/>
                <a:cs typeface="Lato Light"/>
                <a:sym typeface="Lato Light"/>
              </a:rPr>
              <a:t> "Tu </a:t>
            </a:r>
            <a:r>
              <a:rPr lang="en-US" sz="2400" dirty="0" err="1">
                <a:solidFill>
                  <a:srgbClr val="000000"/>
                </a:solidFill>
                <a:latin typeface="Lato Light" panose="020F0302020204030203" pitchFamily="34" charset="0"/>
                <a:ea typeface="Lato Light"/>
                <a:cs typeface="Lato Light"/>
                <a:sym typeface="Lato Light"/>
              </a:rPr>
              <a:t>puntuación</a:t>
            </a:r>
            <a:r>
              <a:rPr lang="en-US" sz="2400" dirty="0">
                <a:solidFill>
                  <a:srgbClr val="000000"/>
                </a:solidFill>
                <a:latin typeface="Lato Light" panose="020F0302020204030203" pitchFamily="34" charset="0"/>
                <a:ea typeface="Lato Light"/>
                <a:cs typeface="Lato Light"/>
                <a:sym typeface="Lato Light"/>
              </a:rPr>
              <a:t> es baja", di: "El </a:t>
            </a:r>
            <a:r>
              <a:rPr lang="en-US" sz="2400" dirty="0" err="1">
                <a:solidFill>
                  <a:srgbClr val="000000"/>
                </a:solidFill>
                <a:latin typeface="Lato Light" panose="020F0302020204030203" pitchFamily="34" charset="0"/>
                <a:ea typeface="Lato Light"/>
                <a:cs typeface="Lato Light"/>
                <a:sym typeface="Lato Light"/>
              </a:rPr>
              <a:t>sistema</a:t>
            </a:r>
            <a:r>
              <a:rPr lang="en-US" sz="2400" dirty="0">
                <a:solidFill>
                  <a:srgbClr val="000000"/>
                </a:solidFill>
                <a:latin typeface="Lato Light" panose="020F0302020204030203" pitchFamily="34" charset="0"/>
                <a:ea typeface="Lato Light"/>
                <a:cs typeface="Lato Light"/>
                <a:sym typeface="Lato Light"/>
              </a:rPr>
              <a:t> ha </a:t>
            </a:r>
            <a:r>
              <a:rPr lang="en-US" sz="2400" dirty="0" err="1">
                <a:solidFill>
                  <a:srgbClr val="000000"/>
                </a:solidFill>
                <a:latin typeface="Lato Light" panose="020F0302020204030203" pitchFamily="34" charset="0"/>
                <a:ea typeface="Lato Light"/>
                <a:cs typeface="Lato Light"/>
                <a:sym typeface="Lato Light"/>
              </a:rPr>
              <a:t>detectado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no has </a:t>
            </a:r>
            <a:r>
              <a:rPr lang="en-US" sz="2400" dirty="0" err="1">
                <a:solidFill>
                  <a:srgbClr val="000000"/>
                </a:solidFill>
                <a:latin typeface="Lato Light" panose="020F0302020204030203" pitchFamily="34" charset="0"/>
                <a:ea typeface="Lato Light"/>
                <a:cs typeface="Lato Light"/>
                <a:sym typeface="Lato Light"/>
              </a:rPr>
              <a:t>completado</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los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últimos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tres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cuestionarios</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interactivos</a:t>
            </a:r>
            <a:r>
              <a:rPr lang="en-US" sz="2400" dirty="0">
                <a:solidFill>
                  <a:srgbClr val="000000"/>
                </a:solidFill>
                <a:latin typeface="Lato Light" panose="020F0302020204030203" pitchFamily="34" charset="0"/>
                <a:ea typeface="Lato Light"/>
                <a:cs typeface="Lato Light"/>
                <a:sym typeface="Lato Light"/>
              </a:rPr>
              <a:t>, lo </a:t>
            </a:r>
            <a:r>
              <a:rPr lang="en-US" sz="2400" dirty="0" err="1">
                <a:solidFill>
                  <a:srgbClr val="000000"/>
                </a:solidFill>
                <a:latin typeface="Lato Light" panose="020F0302020204030203" pitchFamily="34" charset="0"/>
                <a:ea typeface="Lato Light"/>
                <a:cs typeface="Lato Light"/>
                <a:sym typeface="Lato Light"/>
              </a:rPr>
              <a:t>que</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afecta</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tu</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calificación</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prevista</a:t>
            </a:r>
            <a:r>
              <a:rPr lang="en-US" sz="2400" dirty="0">
                <a:solidFill>
                  <a:srgbClr val="000000"/>
                </a:solidFill>
                <a:latin typeface="Lato Light" panose="020F0302020204030203" pitchFamily="34" charset="0"/>
                <a:ea typeface="Lato Light"/>
                <a:cs typeface="Lato Light"/>
                <a:sym typeface="Lato Light"/>
              </a:rPr>
              <a:t>".</a:t>
            </a:r>
          </a:p>
        </p:txBody>
      </p:sp>
      <p:sp>
        <p:nvSpPr>
          <p:cNvPr id="16" name="TextBox 16"/>
          <p:cNvSpPr txBox="1"/>
          <p:nvPr/>
        </p:nvSpPr>
        <p:spPr>
          <a:xfrm>
            <a:off x="9974470" y="8575737"/>
            <a:ext cx="7284830" cy="1000274"/>
          </a:xfrm>
          <a:prstGeom prst="rect">
            <a:avLst/>
          </a:prstGeom>
        </p:spPr>
        <p:txBody>
          <a:bodyPr wrap="square" lIns="0" tIns="0" rIns="0" bIns="0" rtlCol="0" anchor="t">
            <a:spAutoFit/>
          </a:bodyPr>
          <a:lstStyle/>
          <a:p>
            <a:pPr algn="just">
              <a:lnSpc>
                <a:spcPts val="2639"/>
              </a:lnSpc>
            </a:pPr>
            <a:r>
              <a:rPr lang="en-US" sz="2400" b="1" dirty="0" err="1">
                <a:solidFill>
                  <a:srgbClr val="FE635B"/>
                </a:solidFill>
                <a:latin typeface="Lato Light" panose="020F0302020204030203" pitchFamily="34" charset="0"/>
                <a:ea typeface="Lato Bold"/>
                <a:cs typeface="Lato Bold"/>
                <a:sym typeface="Lato Bold"/>
              </a:rPr>
              <a:t>Fomenta</a:t>
            </a:r>
            <a:r>
              <a:rPr lang="en-US" sz="2400" b="1" dirty="0">
                <a:solidFill>
                  <a:srgbClr val="FE635B"/>
                </a:solidFill>
                <a:latin typeface="Lato Light" panose="020F0302020204030203" pitchFamily="34" charset="0"/>
                <a:ea typeface="Lato Bold"/>
                <a:cs typeface="Lato Bold"/>
                <a:sym typeface="Lato Bold"/>
              </a:rPr>
              <a:t> el </a:t>
            </a:r>
            <a:r>
              <a:rPr lang="en-US" sz="2400" b="1" dirty="0" err="1">
                <a:solidFill>
                  <a:srgbClr val="FE635B"/>
                </a:solidFill>
                <a:latin typeface="Lato Light" panose="020F0302020204030203" pitchFamily="34" charset="0"/>
                <a:ea typeface="Lato Bold"/>
                <a:cs typeface="Lato Bold"/>
                <a:sym typeface="Lato Bold"/>
              </a:rPr>
              <a:t>escepticismo</a:t>
            </a:r>
            <a:r>
              <a:rPr lang="en-US" sz="2400" b="1" dirty="0">
                <a:solidFill>
                  <a:srgbClr val="FE635B"/>
                </a:solidFill>
                <a:latin typeface="Lato Light" panose="020F0302020204030203" pitchFamily="34" charset="0"/>
                <a:ea typeface="Lato Bold"/>
                <a:cs typeface="Lato Bold"/>
                <a:sym typeface="Lato Bold"/>
              </a:rPr>
              <a:t>:</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invita</a:t>
            </a:r>
            <a:r>
              <a:rPr lang="en-US" sz="2400" dirty="0">
                <a:solidFill>
                  <a:srgbClr val="000000"/>
                </a:solidFill>
                <a:latin typeface="Lato Light" panose="020F0302020204030203" pitchFamily="34" charset="0"/>
                <a:ea typeface="Lato Light"/>
                <a:cs typeface="Lato Light"/>
                <a:sym typeface="Lato Light"/>
              </a:rPr>
              <a:t> al </a:t>
            </a:r>
            <a:r>
              <a:rPr lang="en-US" sz="2400" dirty="0" err="1">
                <a:solidFill>
                  <a:srgbClr val="000000"/>
                </a:solidFill>
                <a:latin typeface="Lato Light" panose="020F0302020204030203" pitchFamily="34" charset="0"/>
                <a:ea typeface="Lato Light"/>
                <a:cs typeface="Lato Light"/>
                <a:sym typeface="Lato Light"/>
              </a:rPr>
              <a:t>estudiante</a:t>
            </a:r>
            <a:r>
              <a:rPr lang="en-US" sz="2400" dirty="0">
                <a:solidFill>
                  <a:srgbClr val="000000"/>
                </a:solidFill>
                <a:latin typeface="Lato Light" panose="020F0302020204030203" pitchFamily="34" charset="0"/>
                <a:ea typeface="Lato Light"/>
                <a:cs typeface="Lato Light"/>
                <a:sym typeface="Lato Light"/>
              </a:rPr>
              <a:t> a </a:t>
            </a:r>
            <a:r>
              <a:rPr lang="en-US" sz="2400" dirty="0" err="1">
                <a:solidFill>
                  <a:srgbClr val="000000"/>
                </a:solidFill>
                <a:latin typeface="Lato Light" panose="020F0302020204030203" pitchFamily="34" charset="0"/>
                <a:ea typeface="Lato Light"/>
                <a:cs typeface="Lato Light"/>
                <a:sym typeface="Lato Light"/>
              </a:rPr>
              <a:t>discrepar</a:t>
            </a:r>
            <a:r>
              <a:rPr lang="en-US" sz="2400" dirty="0">
                <a:solidFill>
                  <a:srgbClr val="000000"/>
                </a:solidFill>
                <a:latin typeface="Lato Light" panose="020F0302020204030203" pitchFamily="34" charset="0"/>
                <a:ea typeface="Lato Light"/>
                <a:cs typeface="Lato Light"/>
                <a:sym typeface="Lato Light"/>
              </a:rPr>
              <a:t>. </a:t>
            </a:r>
            <a:r>
              <a:rPr lang="en-US" sz="2400" dirty="0" err="1">
                <a:solidFill>
                  <a:srgbClr val="000000"/>
                </a:solidFill>
                <a:latin typeface="Lato Light" panose="020F0302020204030203" pitchFamily="34" charset="0"/>
                <a:ea typeface="Lato Light"/>
                <a:cs typeface="Lato Light"/>
                <a:sym typeface="Lato Light"/>
              </a:rPr>
              <a:t>Pregúntale</a:t>
            </a:r>
            <a:r>
              <a:rPr lang="en-US" sz="2400" dirty="0">
                <a:solidFill>
                  <a:srgbClr val="000000"/>
                </a:solidFill>
                <a:latin typeface="Lato Light" panose="020F0302020204030203" pitchFamily="34" charset="0"/>
                <a:ea typeface="Lato Light"/>
                <a:cs typeface="Lato Light"/>
                <a:sym typeface="Lato Light"/>
              </a:rPr>
              <a:t>: </a:t>
            </a:r>
            <a:r>
              <a:rPr lang="en-US" sz="2400" i="1" dirty="0">
                <a:solidFill>
                  <a:srgbClr val="000000"/>
                </a:solidFill>
                <a:latin typeface="Lato Light" panose="020F0302020204030203" pitchFamily="34" charset="0"/>
                <a:ea typeface="Lato Light Italics"/>
                <a:cs typeface="Lato Light Italics"/>
                <a:sym typeface="Lato Light Italics"/>
              </a:rPr>
              <a:t>"La IA </a:t>
            </a:r>
            <a:r>
              <a:rPr lang="en-US" sz="2400" i="1" dirty="0" err="1">
                <a:solidFill>
                  <a:srgbClr val="000000"/>
                </a:solidFill>
                <a:latin typeface="Lato Light" panose="020F0302020204030203" pitchFamily="34" charset="0"/>
                <a:ea typeface="Lato Light Italics"/>
                <a:cs typeface="Lato Light Italics"/>
                <a:sym typeface="Lato Light Italics"/>
              </a:rPr>
              <a:t>cree</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que</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serías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excelente</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en</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Logística</a:t>
            </a:r>
            <a:r>
              <a:rPr lang="en-US" sz="2400" i="1" dirty="0">
                <a:solidFill>
                  <a:srgbClr val="000000"/>
                </a:solidFill>
                <a:latin typeface="Lato Light" panose="020F0302020204030203" pitchFamily="34" charset="0"/>
                <a:ea typeface="Lato Light Italics"/>
                <a:cs typeface="Lato Light Italics"/>
                <a:sym typeface="Lato Light Italics"/>
              </a:rPr>
              <a:t>. ¿Coincide </a:t>
            </a:r>
            <a:r>
              <a:rPr lang="en-US" sz="2400" i="1" dirty="0" err="1">
                <a:solidFill>
                  <a:srgbClr val="000000"/>
                </a:solidFill>
                <a:latin typeface="Lato Light" panose="020F0302020204030203" pitchFamily="34" charset="0"/>
                <a:ea typeface="Lato Light Italics"/>
                <a:cs typeface="Lato Light Italics"/>
                <a:sym typeface="Lato Light Italics"/>
              </a:rPr>
              <a:t>eso</a:t>
            </a:r>
            <a:r>
              <a:rPr lang="en-US" sz="2400" i="1" dirty="0">
                <a:solidFill>
                  <a:srgbClr val="000000"/>
                </a:solidFill>
                <a:latin typeface="Lato Light" panose="020F0302020204030203" pitchFamily="34" charset="0"/>
                <a:ea typeface="Lato Light Italics"/>
                <a:cs typeface="Lato Light Italics"/>
                <a:sym typeface="Lato Light Italics"/>
              </a:rPr>
              <a:t> con </a:t>
            </a:r>
            <a:r>
              <a:rPr lang="en-US" sz="2400" i="1" dirty="0" err="1">
                <a:solidFill>
                  <a:srgbClr val="000000"/>
                </a:solidFill>
                <a:latin typeface="Lato Light" panose="020F0302020204030203" pitchFamily="34" charset="0"/>
                <a:ea typeface="Lato Light Italics"/>
                <a:cs typeface="Lato Light Italics"/>
                <a:sym typeface="Lato Light Italics"/>
              </a:rPr>
              <a:t>tu</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percepción</a:t>
            </a:r>
            <a:r>
              <a:rPr lang="en-US" sz="2400" i="1" dirty="0">
                <a:solidFill>
                  <a:srgbClr val="000000"/>
                </a:solidFill>
                <a:latin typeface="Lato Light" panose="020F0302020204030203" pitchFamily="34" charset="0"/>
                <a:ea typeface="Lato Light Italics"/>
                <a:cs typeface="Lato Light Italics"/>
                <a:sym typeface="Lato Light Italics"/>
              </a:rPr>
              <a:t> de </a:t>
            </a:r>
            <a:r>
              <a:rPr lang="en-US" sz="2400" i="1" dirty="0" err="1">
                <a:solidFill>
                  <a:srgbClr val="000000"/>
                </a:solidFill>
                <a:latin typeface="Lato Light" panose="020F0302020204030203" pitchFamily="34" charset="0"/>
                <a:ea typeface="Lato Light Italics"/>
                <a:cs typeface="Lato Light Italics"/>
                <a:sym typeface="Lato Light Italics"/>
              </a:rPr>
              <a:t>tus</a:t>
            </a:r>
            <a:r>
              <a:rPr lang="en-US" sz="2400" i="1" dirty="0">
                <a:solidFill>
                  <a:srgbClr val="000000"/>
                </a:solidFill>
                <a:latin typeface="Lato Light" panose="020F0302020204030203" pitchFamily="34" charset="0"/>
                <a:ea typeface="Lato Light Italics"/>
                <a:cs typeface="Lato Light Italics"/>
                <a:sym typeface="Lato Light Italics"/>
              </a:rPr>
              <a:t> </a:t>
            </a:r>
            <a:r>
              <a:rPr lang="en-US" sz="2400" i="1" dirty="0" err="1">
                <a:solidFill>
                  <a:srgbClr val="000000"/>
                </a:solidFill>
                <a:latin typeface="Lato Light" panose="020F0302020204030203" pitchFamily="34" charset="0"/>
                <a:ea typeface="Lato Light Italics"/>
                <a:cs typeface="Lato Light Italics"/>
                <a:sym typeface="Lato Light Italics"/>
              </a:rPr>
              <a:t>fortalezas</a:t>
            </a:r>
            <a:r>
              <a:rPr lang="en-US" sz="2400" i="1" dirty="0">
                <a:solidFill>
                  <a:srgbClr val="000000"/>
                </a:solidFill>
                <a:latin typeface="Lato Light" panose="020F0302020204030203" pitchFamily="34" charset="0"/>
                <a:ea typeface="Lato Light Italics"/>
                <a:cs typeface="Lato Light Italics"/>
                <a:sym typeface="Lato Light Italics"/>
              </a:rPr>
              <a:t>?"</a:t>
            </a:r>
            <a:r>
              <a:rPr lang="en-US" sz="2400" dirty="0">
                <a:solidFill>
                  <a:srgbClr val="000000"/>
                </a:solidFill>
                <a:latin typeface="Lato Light" panose="020F0302020204030203" pitchFamily="34" charset="0"/>
                <a:ea typeface="Lato Light"/>
                <a:cs typeface="Lato Light"/>
                <a:sym typeface="Lato Light"/>
              </a:rPr>
              <a:t>.</a:t>
            </a:r>
          </a:p>
        </p:txBody>
      </p:sp>
      <p:grpSp>
        <p:nvGrpSpPr>
          <p:cNvPr id="17" name="Group 17"/>
          <p:cNvGrpSpPr/>
          <p:nvPr/>
        </p:nvGrpSpPr>
        <p:grpSpPr>
          <a:xfrm>
            <a:off x="8666668" y="6431384"/>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9" name="Group 19"/>
          <p:cNvGrpSpPr/>
          <p:nvPr/>
        </p:nvGrpSpPr>
        <p:grpSpPr>
          <a:xfrm>
            <a:off x="8965963" y="6721306"/>
            <a:ext cx="409975" cy="557270"/>
            <a:chOff x="0" y="0"/>
            <a:chExt cx="546633" cy="743026"/>
          </a:xfrm>
        </p:grpSpPr>
        <p:sp>
          <p:nvSpPr>
            <p:cNvPr id="20" name="Freeform 20"/>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1" name="TextBox 21"/>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2</a:t>
              </a:r>
            </a:p>
          </p:txBody>
        </p:sp>
      </p:grpSp>
      <p:grpSp>
        <p:nvGrpSpPr>
          <p:cNvPr id="22" name="Group 22"/>
          <p:cNvGrpSpPr/>
          <p:nvPr/>
        </p:nvGrpSpPr>
        <p:grpSpPr>
          <a:xfrm>
            <a:off x="8737655" y="8312209"/>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4" name="Group 24"/>
          <p:cNvGrpSpPr/>
          <p:nvPr/>
        </p:nvGrpSpPr>
        <p:grpSpPr>
          <a:xfrm>
            <a:off x="9036940" y="8611837"/>
            <a:ext cx="409975" cy="557270"/>
            <a:chOff x="0" y="0"/>
            <a:chExt cx="546633" cy="743026"/>
          </a:xfrm>
        </p:grpSpPr>
        <p:sp>
          <p:nvSpPr>
            <p:cNvPr id="25" name="Freeform 25"/>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26" name="TextBox 26"/>
            <p:cNvSpPr txBox="1"/>
            <p:nvPr/>
          </p:nvSpPr>
          <p:spPr>
            <a:xfrm>
              <a:off x="0" y="-9525"/>
              <a:ext cx="546633" cy="752551"/>
            </a:xfrm>
            <a:prstGeom prst="rect">
              <a:avLst/>
            </a:prstGeom>
          </p:spPr>
          <p:txBody>
            <a:bodyPr lIns="0" tIns="0" rIns="0" bIns="0" rtlCol="0" anchor="ctr"/>
            <a:lstStyle/>
            <a:p>
              <a:pPr algn="ctr">
                <a:lnSpc>
                  <a:spcPts val="4320"/>
                </a:lnSpc>
              </a:pPr>
              <a:r>
                <a:rPr lang="en-US" sz="3600" dirty="0">
                  <a:solidFill>
                    <a:srgbClr val="FFFFFF"/>
                  </a:solidFill>
                  <a:latin typeface="Oswald"/>
                  <a:ea typeface="Oswald"/>
                  <a:cs typeface="Oswald"/>
                  <a:sym typeface="Oswald"/>
                </a:rPr>
                <a:t>3</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1316"/>
            <a:ext cx="14276487"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ACTIVIDAD PRÁCTICA: EL LABORATORIO DE TRADUCCIÓN DE PARTITURAS</a:t>
            </a:r>
          </a:p>
        </p:txBody>
      </p:sp>
      <p:grpSp>
        <p:nvGrpSpPr>
          <p:cNvPr id="5" name="Group 5"/>
          <p:cNvGrpSpPr/>
          <p:nvPr/>
        </p:nvGrpSpPr>
        <p:grpSpPr>
          <a:xfrm>
            <a:off x="1028700" y="2242833"/>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Objetivo:</a:t>
              </a:r>
            </a:p>
          </p:txBody>
        </p:sp>
      </p:grpSp>
      <p:sp>
        <p:nvSpPr>
          <p:cNvPr id="8" name="TextBox 8"/>
          <p:cNvSpPr txBox="1"/>
          <p:nvPr/>
        </p:nvSpPr>
        <p:spPr>
          <a:xfrm>
            <a:off x="1118702" y="2878465"/>
            <a:ext cx="6964829" cy="723900"/>
          </a:xfrm>
          <a:prstGeom prst="rect">
            <a:avLst/>
          </a:prstGeom>
        </p:spPr>
        <p:txBody>
          <a:bodyPr lIns="0" tIns="0" rIns="0" bIns="0" rtlCol="0" anchor="t">
            <a:spAutoFit/>
          </a:bodyPr>
          <a:lstStyle/>
          <a:p>
            <a:pPr algn="just">
              <a:lnSpc>
                <a:spcPts val="2879"/>
              </a:lnSpc>
            </a:pPr>
            <a:r>
              <a:rPr lang="en-US" sz="2400">
                <a:solidFill>
                  <a:srgbClr val="53575E"/>
                </a:solidFill>
                <a:latin typeface="Lato Light"/>
                <a:ea typeface="Lato Light"/>
                <a:cs typeface="Lato Light"/>
                <a:sym typeface="Lato Light"/>
              </a:rPr>
              <a:t>Practicar la transformación de resultados técnicos y fríos de la IA en orientación pedagógica y de apoyo.</a:t>
            </a:r>
          </a:p>
        </p:txBody>
      </p:sp>
      <p:grpSp>
        <p:nvGrpSpPr>
          <p:cNvPr id="9" name="Group 9"/>
          <p:cNvGrpSpPr/>
          <p:nvPr/>
        </p:nvGrpSpPr>
        <p:grpSpPr>
          <a:xfrm>
            <a:off x="1028700" y="3748031"/>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Escenario:</a:t>
              </a:r>
            </a:p>
          </p:txBody>
        </p:sp>
      </p:grpSp>
      <p:sp>
        <p:nvSpPr>
          <p:cNvPr id="12" name="TextBox 12"/>
          <p:cNvSpPr txBox="1"/>
          <p:nvPr/>
        </p:nvSpPr>
        <p:spPr>
          <a:xfrm>
            <a:off x="1118702" y="4383663"/>
            <a:ext cx="6964829" cy="1447800"/>
          </a:xfrm>
          <a:prstGeom prst="rect">
            <a:avLst/>
          </a:prstGeom>
        </p:spPr>
        <p:txBody>
          <a:bodyPr lIns="0" tIns="0" rIns="0" bIns="0" rtlCol="0" anchor="t">
            <a:spAutoFit/>
          </a:bodyPr>
          <a:lstStyle/>
          <a:p>
            <a:pPr algn="just">
              <a:lnSpc>
                <a:spcPts val="2879"/>
              </a:lnSpc>
            </a:pPr>
            <a:r>
              <a:rPr lang="en-US" sz="2400">
                <a:solidFill>
                  <a:srgbClr val="53575E"/>
                </a:solidFill>
                <a:latin typeface="Lato Light"/>
                <a:ea typeface="Lato Light"/>
                <a:cs typeface="Lato Light"/>
                <a:sym typeface="Lato Light"/>
              </a:rPr>
              <a:t>Estás utilizando una herramienta de "Comparación de Habilidades". La herramienta te proporciona el siguiente resultado técnico para un alumno llamado Alex, que quiere ser técnico mecánico.</a:t>
            </a:r>
          </a:p>
        </p:txBody>
      </p:sp>
      <p:grpSp>
        <p:nvGrpSpPr>
          <p:cNvPr id="13" name="Group 13"/>
          <p:cNvGrpSpPr/>
          <p:nvPr/>
        </p:nvGrpSpPr>
        <p:grpSpPr>
          <a:xfrm>
            <a:off x="1028700" y="5974338"/>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Resultado de la IA:</a:t>
              </a:r>
            </a:p>
          </p:txBody>
        </p:sp>
      </p:grpSp>
      <p:sp>
        <p:nvSpPr>
          <p:cNvPr id="16" name="TextBox 16"/>
          <p:cNvSpPr txBox="1"/>
          <p:nvPr/>
        </p:nvSpPr>
        <p:spPr>
          <a:xfrm>
            <a:off x="1118702" y="6609979"/>
            <a:ext cx="6964829" cy="1085850"/>
          </a:xfrm>
          <a:prstGeom prst="rect">
            <a:avLst/>
          </a:prstGeom>
        </p:spPr>
        <p:txBody>
          <a:bodyPr lIns="0" tIns="0" rIns="0" bIns="0" rtlCol="0" anchor="t">
            <a:spAutoFit/>
          </a:bodyPr>
          <a:lstStyle/>
          <a:p>
            <a:pPr algn="just">
              <a:lnSpc>
                <a:spcPts val="2879"/>
              </a:lnSpc>
            </a:pPr>
            <a:r>
              <a:rPr lang="en-US" sz="2400" i="1">
                <a:solidFill>
                  <a:srgbClr val="53575E"/>
                </a:solidFill>
                <a:latin typeface="Lato Light Italics"/>
                <a:ea typeface="Lato Light Italics"/>
                <a:cs typeface="Lato Light Italics"/>
                <a:sym typeface="Lato Light Italics"/>
              </a:rPr>
              <a:t>ID de usuario 445. Confianza de coincidencia: 0,62. Correlación negativa: Comunicación verbal (-0,4). Correlación positiva: Destreza manual (+0,8).</a:t>
            </a:r>
          </a:p>
        </p:txBody>
      </p:sp>
      <p:grpSp>
        <p:nvGrpSpPr>
          <p:cNvPr id="17" name="Group 17"/>
          <p:cNvGrpSpPr/>
          <p:nvPr/>
        </p:nvGrpSpPr>
        <p:grpSpPr>
          <a:xfrm>
            <a:off x="1028700" y="7746511"/>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Tu tarea:</a:t>
              </a:r>
            </a:p>
          </p:txBody>
        </p:sp>
      </p:grpSp>
      <p:sp>
        <p:nvSpPr>
          <p:cNvPr id="20" name="TextBox 20"/>
          <p:cNvSpPr txBox="1"/>
          <p:nvPr/>
        </p:nvSpPr>
        <p:spPr>
          <a:xfrm>
            <a:off x="1118702" y="8426158"/>
            <a:ext cx="6964829" cy="1085850"/>
          </a:xfrm>
          <a:prstGeom prst="rect">
            <a:avLst/>
          </a:prstGeom>
        </p:spPr>
        <p:txBody>
          <a:bodyPr lIns="0" tIns="0" rIns="0" bIns="0" rtlCol="0" anchor="t">
            <a:spAutoFit/>
          </a:bodyPr>
          <a:lstStyle/>
          <a:p>
            <a:pPr algn="just">
              <a:lnSpc>
                <a:spcPts val="2879"/>
              </a:lnSpc>
            </a:pPr>
            <a:r>
              <a:rPr lang="en-US" sz="2400">
                <a:solidFill>
                  <a:srgbClr val="53575E"/>
                </a:solidFill>
                <a:latin typeface="Lato Light"/>
                <a:ea typeface="Lato Light"/>
                <a:cs typeface="Lato Light"/>
                <a:sym typeface="Lato Light"/>
              </a:rPr>
              <a:t>Reescribe estos datos de "caja negra" en una explicación centrada en el ser humano, como la que le darías a Alex durante una sesión de orientación.</a:t>
            </a:r>
          </a:p>
        </p:txBody>
      </p:sp>
      <p:grpSp>
        <p:nvGrpSpPr>
          <p:cNvPr id="21" name="Group 21"/>
          <p:cNvGrpSpPr/>
          <p:nvPr/>
        </p:nvGrpSpPr>
        <p:grpSpPr>
          <a:xfrm>
            <a:off x="8933174" y="2242833"/>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Paso 1 (Identificar la lógica):</a:t>
              </a:r>
            </a:p>
          </p:txBody>
        </p:sp>
      </p:grpSp>
      <p:sp>
        <p:nvSpPr>
          <p:cNvPr id="24" name="TextBox 24"/>
          <p:cNvSpPr txBox="1"/>
          <p:nvPr/>
        </p:nvSpPr>
        <p:spPr>
          <a:xfrm>
            <a:off x="8933174" y="2915518"/>
            <a:ext cx="8236125" cy="1085850"/>
          </a:xfrm>
          <a:prstGeom prst="rect">
            <a:avLst/>
          </a:prstGeom>
        </p:spPr>
        <p:txBody>
          <a:bodyPr lIns="0" tIns="0" rIns="0" bIns="0" rtlCol="0" anchor="t">
            <a:spAutoFit/>
          </a:bodyPr>
          <a:lstStyle/>
          <a:p>
            <a:pPr algn="just">
              <a:lnSpc>
                <a:spcPts val="2879"/>
              </a:lnSpc>
            </a:pPr>
            <a:r>
              <a:rPr lang="en-US" sz="2400">
                <a:solidFill>
                  <a:srgbClr val="53575E"/>
                </a:solidFill>
                <a:latin typeface="Lato Light"/>
                <a:ea typeface="Lato Light"/>
                <a:cs typeface="Lato Light"/>
                <a:sym typeface="Lato Light"/>
              </a:rPr>
              <a:t>A la IA le gustan sus habilidades manuales (destreza manual), pero le preocupan sus habilidades de habla/interacción (comunicación verbal).</a:t>
            </a:r>
          </a:p>
        </p:txBody>
      </p:sp>
      <p:grpSp>
        <p:nvGrpSpPr>
          <p:cNvPr id="25" name="Group 25"/>
          <p:cNvGrpSpPr/>
          <p:nvPr/>
        </p:nvGrpSpPr>
        <p:grpSpPr>
          <a:xfrm>
            <a:off x="8933174" y="436675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Paso 2 (La traducción):</a:t>
              </a:r>
            </a:p>
          </p:txBody>
        </p:sp>
      </p:grpSp>
      <p:sp>
        <p:nvSpPr>
          <p:cNvPr id="28" name="TextBox 28"/>
          <p:cNvSpPr txBox="1"/>
          <p:nvPr/>
        </p:nvSpPr>
        <p:spPr>
          <a:xfrm>
            <a:off x="8929975" y="5107563"/>
            <a:ext cx="8329325" cy="2533650"/>
          </a:xfrm>
          <a:prstGeom prst="rect">
            <a:avLst/>
          </a:prstGeom>
        </p:spPr>
        <p:txBody>
          <a:bodyPr lIns="0" tIns="0" rIns="0" bIns="0" rtlCol="0" anchor="t">
            <a:spAutoFit/>
          </a:bodyPr>
          <a:lstStyle/>
          <a:p>
            <a:pPr algn="just">
              <a:lnSpc>
                <a:spcPts val="2879"/>
              </a:lnSpc>
            </a:pPr>
            <a:r>
              <a:rPr lang="en-US" sz="2400">
                <a:solidFill>
                  <a:srgbClr val="53575E"/>
                </a:solidFill>
                <a:latin typeface="Lato Light"/>
                <a:ea typeface="Lato Light"/>
                <a:cs typeface="Lato Light"/>
                <a:sym typeface="Lato Light"/>
              </a:rPr>
              <a:t>Redacción de tu respuesta: "Alex, el análisis muestra que tienes un gran talento natural para la parte práctica de la mecánica; el sistema te otorgó una calificación muy alta en ese aspecto. Sin embargo, sugiere que para tener éxito en un taller moderno, quizás deberías mejorar tu forma de explicar los problemas técnicos a los clientes, ya que es un área en la que podemos ayudarte a crecer."</a:t>
            </a:r>
          </a:p>
        </p:txBody>
      </p:sp>
      <p:grpSp>
        <p:nvGrpSpPr>
          <p:cNvPr id="29" name="Group 29"/>
          <p:cNvGrpSpPr/>
          <p:nvPr/>
        </p:nvGrpSpPr>
        <p:grpSpPr>
          <a:xfrm>
            <a:off x="8929975" y="8003163"/>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Pregunta de reflexión:</a:t>
              </a:r>
            </a:p>
          </p:txBody>
        </p:sp>
      </p:grpSp>
      <p:sp>
        <p:nvSpPr>
          <p:cNvPr id="32" name="TextBox 32"/>
          <p:cNvSpPr txBox="1"/>
          <p:nvPr/>
        </p:nvSpPr>
        <p:spPr>
          <a:xfrm>
            <a:off x="9019977" y="8638804"/>
            <a:ext cx="8239323" cy="1085850"/>
          </a:xfrm>
          <a:prstGeom prst="rect">
            <a:avLst/>
          </a:prstGeom>
        </p:spPr>
        <p:txBody>
          <a:bodyPr lIns="0" tIns="0" rIns="0" bIns="0" rtlCol="0" anchor="t">
            <a:spAutoFit/>
          </a:bodyPr>
          <a:lstStyle/>
          <a:p>
            <a:pPr algn="just">
              <a:lnSpc>
                <a:spcPts val="2879"/>
              </a:lnSpc>
            </a:pPr>
            <a:r>
              <a:rPr lang="en-US" sz="2400">
                <a:solidFill>
                  <a:srgbClr val="000000"/>
                </a:solidFill>
                <a:latin typeface="Lato Light"/>
                <a:ea typeface="Lato Light"/>
                <a:cs typeface="Lato Light"/>
                <a:sym typeface="Lato Light"/>
              </a:rPr>
              <a:t>¿Cómo empodera esta versión "traducida" a Alex en comparación con simplemente mostrarle una puntuación de "0,62"?</a:t>
            </a:r>
          </a:p>
        </p:txBody>
      </p:sp>
      <p:sp>
        <p:nvSpPr>
          <p:cNvPr id="33" name="AutoShape 33"/>
          <p:cNvSpPr/>
          <p:nvPr/>
        </p:nvSpPr>
        <p:spPr>
          <a:xfrm>
            <a:off x="8506113" y="2242833"/>
            <a:ext cx="0" cy="7683349"/>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52369"/>
            <a:ext cx="5752728" cy="4458462"/>
          </a:xfrm>
          <a:prstGeom prst="rect">
            <a:avLst/>
          </a:prstGeom>
        </p:spPr>
        <p:txBody>
          <a:bodyPr lIns="0" tIns="0" rIns="0" bIns="0" rtlCol="0" anchor="t">
            <a:spAutoFit/>
          </a:bodyPr>
          <a:lstStyle/>
          <a:p>
            <a:pPr algn="l">
              <a:lnSpc>
                <a:spcPts val="6480"/>
              </a:lnSpc>
            </a:pPr>
            <a:r>
              <a:rPr lang="en-US" sz="6000" dirty="0">
                <a:solidFill>
                  <a:srgbClr val="000000"/>
                </a:solidFill>
                <a:latin typeface="Oswald"/>
                <a:ea typeface="Oswald"/>
                <a:cs typeface="Oswald"/>
                <a:sym typeface="Oswald"/>
              </a:rPr>
              <a:t>UNIDAD 2: </a:t>
            </a:r>
          </a:p>
          <a:p>
            <a:pPr algn="l">
              <a:lnSpc>
                <a:spcPts val="7127"/>
              </a:lnSpc>
            </a:pPr>
            <a:r>
              <a:rPr lang="en-US" sz="6599" dirty="0">
                <a:solidFill>
                  <a:srgbClr val="000000"/>
                </a:solidFill>
                <a:latin typeface="Oswald"/>
                <a:ea typeface="Oswald"/>
                <a:cs typeface="Oswald"/>
                <a:sym typeface="Oswald"/>
              </a:rPr>
              <a:t>EQUIDAD ALGORÍTMICA Y DETECCIÓN DE SESGOS EN LA FPE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41538"/>
            <a:ext cx="6699895" cy="331851"/>
          </a:xfrm>
          <a:prstGeom prst="rect">
            <a:avLst/>
          </a:prstGeom>
        </p:spPr>
        <p:txBody>
          <a:bodyPr lIns="0" tIns="0" rIns="0" bIns="0" rtlCol="0" anchor="t">
            <a:spAutoFit/>
          </a:bodyPr>
          <a:lstStyle/>
          <a:p>
            <a:pPr algn="l">
              <a:lnSpc>
                <a:spcPts val="2592"/>
              </a:lnSpc>
            </a:pPr>
            <a:r>
              <a:rPr lang="en-US" sz="2400">
                <a:solidFill>
                  <a:srgbClr val="FFFFFF"/>
                </a:solidFill>
                <a:latin typeface="Lato Light"/>
                <a:ea typeface="Lato Light"/>
                <a:cs typeface="Lato Light"/>
                <a:sym typeface="Lato Light"/>
              </a:rPr>
              <a:t>TITLE LAYOUT</a:t>
            </a:r>
          </a:p>
        </p:txBody>
      </p:sp>
      <p:grpSp>
        <p:nvGrpSpPr>
          <p:cNvPr id="3" name="Group 3"/>
          <p:cNvGrpSpPr/>
          <p:nvPr/>
        </p:nvGrpSpPr>
        <p:grpSpPr>
          <a:xfrm>
            <a:off x="1028700" y="2101573"/>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algn="l">
                <a:lnSpc>
                  <a:spcPts val="2879"/>
                </a:lnSpc>
              </a:pPr>
              <a:r>
                <a:rPr lang="en-US" sz="2400" b="1" i="1">
                  <a:solidFill>
                    <a:srgbClr val="000000"/>
                  </a:solidFill>
                  <a:latin typeface="Lato Bold Italics"/>
                  <a:ea typeface="Lato Bold Italics"/>
                  <a:cs typeface="Lato Bold Italics"/>
                  <a:sym typeface="Lato Bold Italics"/>
                </a:rPr>
                <a:t>Enfoque: Reconocer los orígenes de los prejuicios y garantizar la equidad en los resultados vocacionales.</a:t>
              </a:r>
            </a:p>
          </p:txBody>
        </p:sp>
      </p:grpSp>
      <p:sp>
        <p:nvSpPr>
          <p:cNvPr id="6" name="TextBox 6"/>
          <p:cNvSpPr txBox="1"/>
          <p:nvPr/>
        </p:nvSpPr>
        <p:spPr>
          <a:xfrm>
            <a:off x="1028700" y="4210684"/>
            <a:ext cx="5393436" cy="1447800"/>
          </a:xfrm>
          <a:prstGeom prst="rect">
            <a:avLst/>
          </a:prstGeom>
        </p:spPr>
        <p:txBody>
          <a:bodyPr lIns="0" tIns="0" rIns="0" bIns="0" rtlCol="0" anchor="t">
            <a:spAutoFit/>
          </a:bodyPr>
          <a:lstStyle/>
          <a:p>
            <a:pPr algn="just">
              <a:lnSpc>
                <a:spcPts val="2879"/>
              </a:lnSpc>
            </a:pPr>
            <a:r>
              <a:rPr lang="en-US" sz="2400">
                <a:solidFill>
                  <a:srgbClr val="000000"/>
                </a:solidFill>
                <a:latin typeface="Lato Light"/>
                <a:ea typeface="Lato Light"/>
                <a:cs typeface="Lato Light"/>
                <a:sym typeface="Lato Light"/>
              </a:rPr>
              <a:t>El sesgo en la IA no es un "fallo", sino que a menudo es un reflejo de los datos y de las personas involucradas en su creación.</a:t>
            </a:r>
          </a:p>
        </p:txBody>
      </p:sp>
      <p:grpSp>
        <p:nvGrpSpPr>
          <p:cNvPr id="7" name="Group 7"/>
          <p:cNvGrpSpPr/>
          <p:nvPr/>
        </p:nvGrpSpPr>
        <p:grpSpPr>
          <a:xfrm>
            <a:off x="1028700" y="1028700"/>
            <a:ext cx="16069904" cy="885053"/>
            <a:chOff x="0" y="0"/>
            <a:chExt cx="21426538" cy="1180071"/>
          </a:xfrm>
        </p:grpSpPr>
        <p:sp>
          <p:nvSpPr>
            <p:cNvPr id="8" name="Freeform 8"/>
            <p:cNvSpPr/>
            <p:nvPr/>
          </p:nvSpPr>
          <p:spPr>
            <a:xfrm>
              <a:off x="0" y="0"/>
              <a:ext cx="21426536" cy="1180068"/>
            </a:xfrm>
            <a:custGeom>
              <a:avLst/>
              <a:gdLst/>
              <a:ahLst/>
              <a:cxnLst/>
              <a:rect l="l" t="t" r="r" b="b"/>
              <a:pathLst>
                <a:path w="21426536" h="1180068">
                  <a:moveTo>
                    <a:pt x="0" y="0"/>
                  </a:moveTo>
                  <a:lnTo>
                    <a:pt x="21426536" y="0"/>
                  </a:lnTo>
                  <a:lnTo>
                    <a:pt x="21426536" y="1180068"/>
                  </a:lnTo>
                  <a:lnTo>
                    <a:pt x="0" y="1180068"/>
                  </a:lnTo>
                  <a:close/>
                </a:path>
              </a:pathLst>
            </a:custGeom>
            <a:blipFill>
              <a:blip r:embed="rId4">
                <a:alphaModFix amt="0"/>
              </a:blip>
              <a:stretch>
                <a:fillRect t="-303790" b="-303790"/>
              </a:stretch>
            </a:blipFill>
          </p:spPr>
          <p:txBody>
            <a:bodyPr/>
            <a:lstStyle/>
            <a:p>
              <a:endParaRPr lang="es-ES"/>
            </a:p>
          </p:txBody>
        </p:sp>
        <p:sp>
          <p:nvSpPr>
            <p:cNvPr id="9" name="TextBox 9"/>
            <p:cNvSpPr txBox="1"/>
            <p:nvPr/>
          </p:nvSpPr>
          <p:spPr>
            <a:xfrm>
              <a:off x="0" y="9525"/>
              <a:ext cx="21426538" cy="1170546"/>
            </a:xfrm>
            <a:prstGeom prst="rect">
              <a:avLst/>
            </a:prstGeom>
          </p:spPr>
          <p:txBody>
            <a:bodyPr lIns="0" tIns="0" rIns="0" bIns="0" rtlCol="0" anchor="ctr"/>
            <a:lstStyle/>
            <a:p>
              <a:pPr algn="l">
                <a:lnSpc>
                  <a:spcPts val="5040"/>
                </a:lnSpc>
              </a:pPr>
              <a:r>
                <a:rPr lang="en-US" sz="4200" dirty="0">
                  <a:solidFill>
                    <a:srgbClr val="000000"/>
                  </a:solidFill>
                  <a:latin typeface="Oswald"/>
                  <a:ea typeface="Oswald"/>
                  <a:cs typeface="Oswald"/>
                  <a:sym typeface="Oswald"/>
                </a:rPr>
                <a:t>EQUIDAD ALGORÍTMICA: IDENTIFICACIÓN Y MITIGACIÓN DE SESGOS</a:t>
              </a:r>
            </a:p>
          </p:txBody>
        </p:sp>
      </p:grpSp>
      <p:sp>
        <p:nvSpPr>
          <p:cNvPr id="10" name="TextBox 10"/>
          <p:cNvSpPr txBox="1"/>
          <p:nvPr/>
        </p:nvSpPr>
        <p:spPr>
          <a:xfrm>
            <a:off x="1028700" y="3512963"/>
            <a:ext cx="5393436" cy="361950"/>
          </a:xfrm>
          <a:prstGeom prst="rect">
            <a:avLst/>
          </a:prstGeom>
        </p:spPr>
        <p:txBody>
          <a:bodyPr lIns="0" tIns="0" rIns="0" bIns="0" rtlCol="0" anchor="t">
            <a:spAutoFit/>
          </a:bodyPr>
          <a:lstStyle/>
          <a:p>
            <a:pPr algn="l">
              <a:lnSpc>
                <a:spcPts val="2879"/>
              </a:lnSpc>
            </a:pPr>
            <a:r>
              <a:rPr lang="en-US" sz="2400" b="1">
                <a:solidFill>
                  <a:srgbClr val="000000"/>
                </a:solidFill>
                <a:latin typeface="Lato Bold"/>
                <a:ea typeface="Lato Bold"/>
                <a:cs typeface="Lato Bold"/>
                <a:sym typeface="Lato Bold"/>
              </a:rPr>
              <a:t>Las raíces del sesgo en la IA</a:t>
            </a:r>
          </a:p>
        </p:txBody>
      </p:sp>
      <p:sp>
        <p:nvSpPr>
          <p:cNvPr id="11" name="TextBox 11"/>
          <p:cNvSpPr txBox="1"/>
          <p:nvPr/>
        </p:nvSpPr>
        <p:spPr>
          <a:xfrm>
            <a:off x="7565956" y="6010275"/>
            <a:ext cx="9693344" cy="2171700"/>
          </a:xfrm>
          <a:prstGeom prst="rect">
            <a:avLst/>
          </a:prstGeom>
        </p:spPr>
        <p:txBody>
          <a:bodyPr lIns="0" tIns="0" rIns="0" bIns="0" rtlCol="0" anchor="t">
            <a:spAutoFit/>
          </a:bodyPr>
          <a:lstStyle/>
          <a:p>
            <a:pPr algn="just">
              <a:lnSpc>
                <a:spcPts val="2879"/>
              </a:lnSpc>
            </a:pPr>
            <a:r>
              <a:rPr lang="en-US" sz="2400" b="1" dirty="0" err="1">
                <a:solidFill>
                  <a:srgbClr val="FE635B"/>
                </a:solidFill>
                <a:latin typeface="Lato Bold"/>
                <a:ea typeface="Lato Bold"/>
                <a:cs typeface="Lato Bold"/>
                <a:sym typeface="Lato Bold"/>
              </a:rPr>
              <a:t>Sesgo</a:t>
            </a:r>
            <a:r>
              <a:rPr lang="en-US" sz="2400" b="1" dirty="0">
                <a:solidFill>
                  <a:srgbClr val="FE635B"/>
                </a:solidFill>
                <a:latin typeface="Lato Bold"/>
                <a:ea typeface="Lato Bold"/>
                <a:cs typeface="Lato Bold"/>
                <a:sym typeface="Lato Bold"/>
              </a:rPr>
              <a:t> de </a:t>
            </a:r>
            <a:r>
              <a:rPr lang="en-US" sz="2400" b="1" dirty="0" err="1">
                <a:solidFill>
                  <a:srgbClr val="FE635B"/>
                </a:solidFill>
                <a:latin typeface="Lato Bold"/>
                <a:ea typeface="Lato Bold"/>
                <a:cs typeface="Lato Bold"/>
                <a:sym typeface="Lato Bold"/>
              </a:rPr>
              <a:t>diseño</a:t>
            </a:r>
            <a:r>
              <a:rPr lang="en-US" sz="2400" b="1" dirty="0">
                <a:solidFill>
                  <a:srgbClr val="FE635B"/>
                </a:solidFill>
                <a:latin typeface="Lato Bold"/>
                <a:ea typeface="Lato Bold"/>
                <a:cs typeface="Lato Bold"/>
                <a:sym typeface="Lato Bold"/>
              </a:rPr>
              <a:t>: </a:t>
            </a:r>
          </a:p>
          <a:p>
            <a:pPr algn="just">
              <a:lnSpc>
                <a:spcPts val="2879"/>
              </a:lnSpc>
            </a:pPr>
            <a:r>
              <a:rPr lang="en-US" sz="2400" dirty="0">
                <a:solidFill>
                  <a:srgbClr val="000000"/>
                </a:solidFill>
                <a:latin typeface="Lato Light"/>
                <a:ea typeface="Lato Light"/>
                <a:cs typeface="Lato Light"/>
                <a:sym typeface="Lato Light"/>
              </a:rPr>
              <a:t>Esto </a:t>
            </a:r>
            <a:r>
              <a:rPr lang="en-US" sz="2400" dirty="0" err="1">
                <a:solidFill>
                  <a:srgbClr val="000000"/>
                </a:solidFill>
                <a:latin typeface="Lato Light"/>
                <a:ea typeface="Lato Light"/>
                <a:cs typeface="Lato Light"/>
                <a:sym typeface="Lato Light"/>
              </a:rPr>
              <a:t>ocurre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cuando</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perspectivas</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suposiciones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culturales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desarrolladores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influyen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software. Por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podría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priorizar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puntuaciones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pruebas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estandarizadas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experiencia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práctica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talleres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desarrolladores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valoran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más</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métricas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académicas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tradicionales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vocacionales</a:t>
            </a:r>
            <a:r>
              <a:rPr lang="en-US" sz="2400" dirty="0">
                <a:solidFill>
                  <a:srgbClr val="000000"/>
                </a:solidFill>
                <a:latin typeface="Lato Light"/>
                <a:ea typeface="Lato Light"/>
                <a:cs typeface="Lato Light"/>
                <a:sym typeface="Lato Light"/>
              </a:rPr>
              <a:t>.</a:t>
            </a:r>
          </a:p>
        </p:txBody>
      </p:sp>
      <p:sp>
        <p:nvSpPr>
          <p:cNvPr id="12" name="TextBox 12"/>
          <p:cNvSpPr txBox="1"/>
          <p:nvPr/>
        </p:nvSpPr>
        <p:spPr>
          <a:xfrm>
            <a:off x="7565956" y="3333750"/>
            <a:ext cx="9693344" cy="2171700"/>
          </a:xfrm>
          <a:prstGeom prst="rect">
            <a:avLst/>
          </a:prstGeom>
        </p:spPr>
        <p:txBody>
          <a:bodyPr lIns="0" tIns="0" rIns="0" bIns="0" rtlCol="0" anchor="t">
            <a:spAutoFit/>
          </a:bodyPr>
          <a:lstStyle/>
          <a:p>
            <a:pPr algn="just">
              <a:lnSpc>
                <a:spcPts val="2879"/>
              </a:lnSpc>
            </a:pPr>
            <a:r>
              <a:rPr lang="en-US" sz="2400" b="1" dirty="0" err="1">
                <a:solidFill>
                  <a:srgbClr val="FE635B"/>
                </a:solidFill>
                <a:latin typeface="Lato Bold"/>
                <a:ea typeface="Lato Bold"/>
                <a:cs typeface="Lato Bold"/>
                <a:sym typeface="Lato Bold"/>
              </a:rPr>
              <a:t>Sesgo</a:t>
            </a:r>
            <a:r>
              <a:rPr lang="en-US" sz="2400" b="1" dirty="0">
                <a:solidFill>
                  <a:srgbClr val="FE635B"/>
                </a:solidFill>
                <a:latin typeface="Lato Bold"/>
                <a:ea typeface="Lato Bold"/>
                <a:cs typeface="Lato Bold"/>
                <a:sym typeface="Lato Bold"/>
              </a:rPr>
              <a:t> de </a:t>
            </a:r>
            <a:r>
              <a:rPr lang="en-US" sz="2400" b="1" dirty="0" err="1">
                <a:solidFill>
                  <a:srgbClr val="FE635B"/>
                </a:solidFill>
                <a:latin typeface="Lato Bold"/>
                <a:ea typeface="Lato Bold"/>
                <a:cs typeface="Lato Bold"/>
                <a:sym typeface="Lato Bold"/>
              </a:rPr>
              <a:t>datos</a:t>
            </a:r>
            <a:r>
              <a:rPr lang="en-US" sz="2400" b="1" dirty="0">
                <a:solidFill>
                  <a:srgbClr val="FE635B"/>
                </a:solidFill>
                <a:latin typeface="Lato Bold"/>
                <a:ea typeface="Lato Bold"/>
                <a:cs typeface="Lato Bold"/>
                <a:sym typeface="Lato Bold"/>
              </a:rPr>
              <a:t>:</a:t>
            </a:r>
          </a:p>
          <a:p>
            <a:pPr algn="just">
              <a:lnSpc>
                <a:spcPts val="2879"/>
              </a:lnSpc>
            </a:pPr>
            <a:r>
              <a:rPr lang="en-US" sz="2400" dirty="0">
                <a:solidFill>
                  <a:srgbClr val="000000"/>
                </a:solidFill>
                <a:latin typeface="Lato Light"/>
                <a:ea typeface="Lato Light"/>
                <a:cs typeface="Lato Light"/>
                <a:sym typeface="Lato Light"/>
              </a:rPr>
              <a:t>La IA </a:t>
            </a:r>
            <a:r>
              <a:rPr lang="en-US" sz="2400" dirty="0" err="1">
                <a:solidFill>
                  <a:srgbClr val="000000"/>
                </a:solidFill>
                <a:latin typeface="Lato Light"/>
                <a:ea typeface="Lato Light"/>
                <a:cs typeface="Lato Light"/>
                <a:sym typeface="Lato Light"/>
              </a:rPr>
              <a:t>aprende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observando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pasado</a:t>
            </a:r>
            <a:r>
              <a:rPr lang="en-US" sz="2400" dirty="0">
                <a:solidFill>
                  <a:srgbClr val="000000"/>
                </a:solidFill>
                <a:latin typeface="Lato Light"/>
                <a:ea typeface="Lato Light"/>
                <a:cs typeface="Lato Light"/>
                <a:sym typeface="Lato Light"/>
              </a:rPr>
              <a:t>. Si un conjunto de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entrenamiento</a:t>
            </a:r>
            <a:r>
              <a:rPr lang="en-US" sz="2400" dirty="0">
                <a:solidFill>
                  <a:srgbClr val="000000"/>
                </a:solidFill>
                <a:latin typeface="Lato Light"/>
                <a:ea typeface="Lato Light"/>
                <a:cs typeface="Lato Light"/>
                <a:sym typeface="Lato Light"/>
              </a:rPr>
              <a:t> para "Ingenieros </a:t>
            </a:r>
            <a:r>
              <a:rPr lang="en-US" sz="2400" dirty="0" err="1">
                <a:solidFill>
                  <a:srgbClr val="000000"/>
                </a:solidFill>
                <a:latin typeface="Lato Light"/>
                <a:ea typeface="Lato Light"/>
                <a:cs typeface="Lato Light"/>
                <a:sym typeface="Lato Light"/>
              </a:rPr>
              <a:t>Exitosos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contiene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principalmente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currículos</a:t>
            </a:r>
            <a:r>
              <a:rPr lang="en-US" sz="2400" dirty="0">
                <a:solidFill>
                  <a:srgbClr val="000000"/>
                </a:solidFill>
                <a:latin typeface="Lato Light"/>
                <a:ea typeface="Lato Light"/>
                <a:cs typeface="Lato Light"/>
                <a:sym typeface="Lato Light"/>
              </a:rPr>
              <a:t> de hombres </a:t>
            </a:r>
            <a:r>
              <a:rPr lang="en-US" sz="2400" dirty="0" err="1">
                <a:solidFill>
                  <a:srgbClr val="000000"/>
                </a:solidFill>
                <a:latin typeface="Lato Light"/>
                <a:ea typeface="Lato Light"/>
                <a:cs typeface="Lato Light"/>
                <a:sym typeface="Lato Light"/>
              </a:rPr>
              <a:t>debido</a:t>
            </a:r>
            <a:r>
              <a:rPr lang="en-US" sz="2400" dirty="0">
                <a:solidFill>
                  <a:srgbClr val="000000"/>
                </a:solidFill>
                <a:latin typeface="Lato Light"/>
                <a:ea typeface="Lato Light"/>
                <a:cs typeface="Lato Light"/>
                <a:sym typeface="Lato Light"/>
              </a:rPr>
              <a:t> a las </a:t>
            </a:r>
            <a:r>
              <a:rPr lang="en-US" sz="2400" dirty="0" err="1">
                <a:solidFill>
                  <a:srgbClr val="000000"/>
                </a:solidFill>
                <a:latin typeface="Lato Light"/>
                <a:ea typeface="Lato Light"/>
                <a:cs typeface="Lato Light"/>
                <a:sym typeface="Lato Light"/>
              </a:rPr>
              <a:t>tendencias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históricas</a:t>
            </a:r>
            <a:r>
              <a:rPr lang="en-US" sz="2400" dirty="0">
                <a:solidFill>
                  <a:srgbClr val="000000"/>
                </a:solidFill>
                <a:latin typeface="Lato Light"/>
                <a:ea typeface="Lato Light"/>
                <a:cs typeface="Lato Light"/>
                <a:sym typeface="Lato Light"/>
              </a:rPr>
              <a:t> del sector, la IA </a:t>
            </a:r>
            <a:r>
              <a:rPr lang="en-US" sz="2400" dirty="0" err="1">
                <a:solidFill>
                  <a:srgbClr val="000000"/>
                </a:solidFill>
                <a:latin typeface="Lato Light"/>
                <a:ea typeface="Lato Light"/>
                <a:cs typeface="Lato Light"/>
                <a:sym typeface="Lato Light"/>
              </a:rPr>
              <a:t>aprenderá</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ser hombre es un "factor de </a:t>
            </a:r>
            <a:r>
              <a:rPr lang="en-US" sz="2400" dirty="0" err="1">
                <a:solidFill>
                  <a:srgbClr val="000000"/>
                </a:solidFill>
                <a:latin typeface="Lato Light"/>
                <a:ea typeface="Lato Light"/>
                <a:cs typeface="Lato Light"/>
                <a:sym typeface="Lato Light"/>
              </a:rPr>
              <a:t>éxito</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penalizará</a:t>
            </a:r>
            <a:r>
              <a:rPr lang="en-US" sz="2400" dirty="0">
                <a:solidFill>
                  <a:srgbClr val="000000"/>
                </a:solidFill>
                <a:latin typeface="Lato Light"/>
                <a:ea typeface="Lato Light"/>
                <a:cs typeface="Lato Light"/>
                <a:sym typeface="Lato Light"/>
              </a:rPr>
              <a:t> a las </a:t>
            </a:r>
            <a:r>
              <a:rPr lang="en-US" sz="2400" dirty="0" err="1">
                <a:solidFill>
                  <a:srgbClr val="000000"/>
                </a:solidFill>
                <a:latin typeface="Lato Light"/>
                <a:ea typeface="Lato Light"/>
                <a:cs typeface="Lato Light"/>
                <a:sym typeface="Lato Light"/>
              </a:rPr>
              <a:t>candidatas</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2"/>
            <a:chOff x="0" y="0"/>
            <a:chExt cx="11145520" cy="1350162"/>
          </a:xfrm>
        </p:grpSpPr>
        <p:sp>
          <p:nvSpPr>
            <p:cNvPr id="5" name="Freeform 5"/>
            <p:cNvSpPr/>
            <p:nvPr/>
          </p:nvSpPr>
          <p:spPr>
            <a:xfrm>
              <a:off x="0" y="0"/>
              <a:ext cx="11145522" cy="1350159"/>
            </a:xfrm>
            <a:custGeom>
              <a:avLst/>
              <a:gdLst/>
              <a:ahLst/>
              <a:cxnLst/>
              <a:rect l="l" t="t" r="r" b="b"/>
              <a:pathLst>
                <a:path w="11145522" h="1350159">
                  <a:moveTo>
                    <a:pt x="0" y="0"/>
                  </a:moveTo>
                  <a:lnTo>
                    <a:pt x="11145522" y="0"/>
                  </a:lnTo>
                  <a:lnTo>
                    <a:pt x="11145522" y="1350159"/>
                  </a:lnTo>
                  <a:lnTo>
                    <a:pt x="0" y="1350159"/>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IMPACTO EN LA FPE</a:t>
              </a:r>
            </a:p>
          </p:txBody>
        </p:sp>
      </p:grpSp>
      <p:sp>
        <p:nvSpPr>
          <p:cNvPr id="7" name="TextBox 7"/>
          <p:cNvSpPr txBox="1"/>
          <p:nvPr/>
        </p:nvSpPr>
        <p:spPr>
          <a:xfrm>
            <a:off x="1035691" y="6511416"/>
            <a:ext cx="8717884" cy="2171700"/>
          </a:xfrm>
          <a:prstGeom prst="rect">
            <a:avLst/>
          </a:prstGeom>
        </p:spPr>
        <p:txBody>
          <a:bodyPr lIns="0" tIns="0" rIns="0" bIns="0" rtlCol="0" anchor="t">
            <a:spAutoFit/>
          </a:bodyPr>
          <a:lstStyle/>
          <a:p>
            <a:pPr algn="just">
              <a:lnSpc>
                <a:spcPts val="2879"/>
              </a:lnSpc>
            </a:pPr>
            <a:r>
              <a:rPr lang="en-US" sz="2400" b="1" dirty="0">
                <a:solidFill>
                  <a:srgbClr val="FE635B"/>
                </a:solidFill>
                <a:latin typeface="Lato Bold"/>
                <a:ea typeface="Lato Bold"/>
                <a:cs typeface="Lato Bold"/>
                <a:sym typeface="Lato Bold"/>
              </a:rPr>
              <a:t>Caso </a:t>
            </a:r>
            <a:r>
              <a:rPr lang="en-US" sz="2400" b="1" dirty="0" err="1">
                <a:solidFill>
                  <a:srgbClr val="FE635B"/>
                </a:solidFill>
                <a:latin typeface="Lato Bold"/>
                <a:ea typeface="Lato Bold"/>
                <a:cs typeface="Lato Bold"/>
                <a:sym typeface="Lato Bold"/>
              </a:rPr>
              <a:t>práctico</a:t>
            </a:r>
            <a:r>
              <a:rPr lang="en-US" sz="2400" b="1" dirty="0">
                <a:solidFill>
                  <a:srgbClr val="FE635B"/>
                </a:solidFill>
                <a:latin typeface="Lato Bold"/>
                <a:ea typeface="Lato Bold"/>
                <a:cs typeface="Lato Bold"/>
                <a:sym typeface="Lato Bold"/>
              </a:rPr>
              <a:t> (</a:t>
            </a:r>
            <a:r>
              <a:rPr lang="en-US" sz="2400" b="1" dirty="0" err="1">
                <a:solidFill>
                  <a:srgbClr val="FE635B"/>
                </a:solidFill>
                <a:latin typeface="Lato Bold"/>
                <a:ea typeface="Lato Bold"/>
                <a:cs typeface="Lato Bold"/>
                <a:sym typeface="Lato Bold"/>
              </a:rPr>
              <a:t>Orientación</a:t>
            </a:r>
            <a:r>
              <a:rPr lang="en-US" sz="2400" b="1" dirty="0">
                <a:solidFill>
                  <a:srgbClr val="FE635B"/>
                </a:solidFill>
                <a:latin typeface="Lato Bold"/>
                <a:ea typeface="Lato Bold"/>
                <a:cs typeface="Lato Bold"/>
                <a:sym typeface="Lato Bold"/>
              </a:rPr>
              <a:t>): </a:t>
            </a:r>
          </a:p>
          <a:p>
            <a:pPr algn="just">
              <a:lnSpc>
                <a:spcPts val="2879"/>
              </a:lnSpc>
            </a:pPr>
            <a:r>
              <a:rPr lang="en-US" sz="2400" dirty="0">
                <a:solidFill>
                  <a:srgbClr val="000000"/>
                </a:solidFill>
                <a:latin typeface="Lato Light"/>
                <a:ea typeface="Lato Light"/>
                <a:cs typeface="Lato Light"/>
                <a:sym typeface="Lato Light"/>
              </a:rPr>
              <a:t>Un </a:t>
            </a:r>
            <a:r>
              <a:rPr lang="en-US" sz="2400" dirty="0" err="1">
                <a:solidFill>
                  <a:srgbClr val="000000"/>
                </a:solidFill>
                <a:latin typeface="Lato Light"/>
                <a:ea typeface="Lato Light"/>
                <a:cs typeface="Lato Light"/>
                <a:sym typeface="Lato Light"/>
              </a:rPr>
              <a:t>asesor</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carrera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sugiere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sistemáticamente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puestos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"Sector de </a:t>
            </a:r>
            <a:r>
              <a:rPr lang="en-US" sz="2400" dirty="0" err="1">
                <a:solidFill>
                  <a:srgbClr val="000000"/>
                </a:solidFill>
                <a:latin typeface="Lato Light"/>
                <a:ea typeface="Lato Light"/>
                <a:cs typeface="Lato Light"/>
                <a:sym typeface="Lato Light"/>
              </a:rPr>
              <a:t>servicios</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trabajadores</a:t>
            </a:r>
            <a:r>
              <a:rPr lang="en-US" sz="2400" dirty="0">
                <a:solidFill>
                  <a:srgbClr val="000000"/>
                </a:solidFill>
                <a:latin typeface="Lato Light"/>
                <a:ea typeface="Lato Light"/>
                <a:cs typeface="Lato Light"/>
                <a:sym typeface="Lato Light"/>
              </a:rPr>
              <a:t> no </a:t>
            </a:r>
            <a:r>
              <a:rPr lang="en-US" sz="2400" dirty="0" err="1">
                <a:solidFill>
                  <a:srgbClr val="000000"/>
                </a:solidFill>
                <a:latin typeface="Lato Light"/>
                <a:ea typeface="Lato Light"/>
                <a:cs typeface="Lato Light"/>
                <a:sym typeface="Lato Light"/>
              </a:rPr>
              <a:t>nativos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independientemente</a:t>
            </a:r>
            <a:r>
              <a:rPr lang="en-US" sz="2400" dirty="0">
                <a:solidFill>
                  <a:srgbClr val="000000"/>
                </a:solidFill>
                <a:latin typeface="Lato Light"/>
                <a:ea typeface="Lato Light"/>
                <a:cs typeface="Lato Light"/>
                <a:sym typeface="Lato Light"/>
              </a:rPr>
              <a:t> de sus </a:t>
            </a:r>
            <a:r>
              <a:rPr lang="en-US" sz="2400" dirty="0" err="1">
                <a:solidFill>
                  <a:srgbClr val="000000"/>
                </a:solidFill>
                <a:latin typeface="Lato Light"/>
                <a:ea typeface="Lato Light"/>
                <a:cs typeface="Lato Light"/>
                <a:sym typeface="Lato Light"/>
              </a:rPr>
              <a:t>altas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puntuaciones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evaluaciones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técnicas</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matemáticas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interpreta</a:t>
            </a:r>
            <a:r>
              <a:rPr lang="en-US" sz="2400" dirty="0">
                <a:solidFill>
                  <a:srgbClr val="000000"/>
                </a:solidFill>
                <a:latin typeface="Lato Light"/>
                <a:ea typeface="Lato Light"/>
                <a:cs typeface="Lato Light"/>
                <a:sym typeface="Lato Light"/>
              </a:rPr>
              <a:t> las barreras </a:t>
            </a:r>
            <a:r>
              <a:rPr lang="en-US" sz="2400" dirty="0" err="1">
                <a:solidFill>
                  <a:srgbClr val="000000"/>
                </a:solidFill>
                <a:latin typeface="Lato Light"/>
                <a:ea typeface="Lato Light"/>
                <a:cs typeface="Lato Light"/>
                <a:sym typeface="Lato Light"/>
              </a:rPr>
              <a:t>lingüísticas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falta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aptitud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técnica</a:t>
            </a:r>
            <a:r>
              <a:rPr lang="en-US" sz="2400" dirty="0">
                <a:solidFill>
                  <a:srgbClr val="000000"/>
                </a:solidFill>
                <a:latin typeface="Lato Light"/>
                <a:ea typeface="Lato Light"/>
                <a:cs typeface="Lato Light"/>
                <a:sym typeface="Lato Light"/>
              </a:rPr>
              <a:t>.</a:t>
            </a:r>
          </a:p>
        </p:txBody>
      </p:sp>
      <p:sp>
        <p:nvSpPr>
          <p:cNvPr id="8" name="TextBox 8"/>
          <p:cNvSpPr txBox="1"/>
          <p:nvPr/>
        </p:nvSpPr>
        <p:spPr>
          <a:xfrm>
            <a:off x="1028700" y="3682435"/>
            <a:ext cx="8724875" cy="2171700"/>
          </a:xfrm>
          <a:prstGeom prst="rect">
            <a:avLst/>
          </a:prstGeom>
        </p:spPr>
        <p:txBody>
          <a:bodyPr lIns="0" tIns="0" rIns="0" bIns="0" rtlCol="0" anchor="t">
            <a:spAutoFit/>
          </a:bodyPr>
          <a:lstStyle/>
          <a:p>
            <a:pPr algn="just">
              <a:lnSpc>
                <a:spcPts val="2879"/>
              </a:lnSpc>
            </a:pPr>
            <a:r>
              <a:rPr lang="en-US" sz="2400" b="1" dirty="0">
                <a:solidFill>
                  <a:srgbClr val="FE635B"/>
                </a:solidFill>
                <a:latin typeface="Lato Bold"/>
                <a:ea typeface="Lato Bold"/>
                <a:cs typeface="Lato Bold"/>
                <a:sym typeface="Lato Bold"/>
              </a:rPr>
              <a:t>El </a:t>
            </a:r>
            <a:r>
              <a:rPr lang="en-US" sz="2400" b="1" dirty="0" err="1">
                <a:solidFill>
                  <a:srgbClr val="FE635B"/>
                </a:solidFill>
                <a:latin typeface="Lato Bold"/>
                <a:ea typeface="Lato Bold"/>
                <a:cs typeface="Lato Bold"/>
                <a:sym typeface="Lato Bold"/>
              </a:rPr>
              <a:t>efecto</a:t>
            </a:r>
            <a:r>
              <a:rPr lang="en-US" sz="2400" b="1" dirty="0">
                <a:solidFill>
                  <a:srgbClr val="FE635B"/>
                </a:solidFill>
                <a:latin typeface="Lato Bold"/>
                <a:ea typeface="Lato Bold"/>
                <a:cs typeface="Lato Bold"/>
                <a:sym typeface="Lato Bold"/>
              </a:rPr>
              <a:t> de </a:t>
            </a:r>
            <a:r>
              <a:rPr lang="en-US" sz="2400" b="1" dirty="0" err="1">
                <a:solidFill>
                  <a:srgbClr val="FE635B"/>
                </a:solidFill>
                <a:latin typeface="Lato Bold"/>
                <a:ea typeface="Lato Bold"/>
                <a:cs typeface="Lato Bold"/>
                <a:sym typeface="Lato Bold"/>
              </a:rPr>
              <a:t>amplificación</a:t>
            </a:r>
            <a:r>
              <a:rPr lang="en-US" sz="2400" b="1" dirty="0">
                <a:solidFill>
                  <a:srgbClr val="FE635B"/>
                </a:solidFill>
                <a:latin typeface="Lato Bold"/>
                <a:ea typeface="Lato Bold"/>
                <a:cs typeface="Lato Bold"/>
                <a:sym typeface="Lato Bold"/>
              </a:rPr>
              <a:t>: </a:t>
            </a:r>
          </a:p>
          <a:p>
            <a:pPr algn="just">
              <a:lnSpc>
                <a:spcPts val="2879"/>
              </a:lnSpc>
            </a:pPr>
            <a:r>
              <a:rPr lang="en-US" sz="2400" dirty="0">
                <a:solidFill>
                  <a:srgbClr val="000000"/>
                </a:solidFill>
                <a:latin typeface="Lato Light"/>
                <a:ea typeface="Lato Light"/>
                <a:cs typeface="Lato Light"/>
                <a:sym typeface="Lato Light"/>
              </a:rPr>
              <a:t>La IA no solo </a:t>
            </a:r>
            <a:r>
              <a:rPr lang="en-US" sz="2400" dirty="0" err="1">
                <a:solidFill>
                  <a:srgbClr val="000000"/>
                </a:solidFill>
                <a:latin typeface="Lato Light"/>
                <a:ea typeface="Lato Light"/>
                <a:cs typeface="Lato Light"/>
                <a:sym typeface="Lato Light"/>
              </a:rPr>
              <a:t>repite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sesgos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amplifica</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reclutador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tener</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pequeño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sesgo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rechazar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automáticamente</a:t>
            </a:r>
            <a:r>
              <a:rPr lang="en-US" sz="2400" dirty="0">
                <a:solidFill>
                  <a:srgbClr val="000000"/>
                </a:solidFill>
                <a:latin typeface="Lato Light"/>
                <a:ea typeface="Lato Light"/>
                <a:cs typeface="Lato Light"/>
                <a:sym typeface="Lato Light"/>
              </a:rPr>
              <a:t> a miles de </a:t>
            </a:r>
            <a:r>
              <a:rPr lang="en-US" sz="2400" dirty="0" err="1">
                <a:solidFill>
                  <a:srgbClr val="000000"/>
                </a:solidFill>
                <a:latin typeface="Lato Light"/>
                <a:ea typeface="Lato Light"/>
                <a:cs typeface="Lato Light"/>
                <a:sym typeface="Lato Light"/>
              </a:rPr>
              <a:t>candidatos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cualificados</a:t>
            </a:r>
            <a:r>
              <a:rPr lang="en-US" sz="2400" dirty="0">
                <a:solidFill>
                  <a:srgbClr val="000000"/>
                </a:solidFill>
                <a:latin typeface="Lato Light"/>
                <a:ea typeface="Lato Light"/>
                <a:cs typeface="Lato Light"/>
                <a:sym typeface="Lato Light"/>
              </a:rPr>
              <a:t> de un </a:t>
            </a:r>
            <a:r>
              <a:rPr lang="en-US" sz="2400" dirty="0" err="1">
                <a:solidFill>
                  <a:srgbClr val="000000"/>
                </a:solidFill>
                <a:latin typeface="Lato Light"/>
                <a:ea typeface="Lato Light"/>
                <a:cs typeface="Lato Light"/>
                <a:sym typeface="Lato Light"/>
              </a:rPr>
              <a:t>grupo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demográfico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específico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cuestión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segundos</a:t>
            </a:r>
            <a:r>
              <a:rPr lang="en-US" sz="2400" dirty="0">
                <a:solidFill>
                  <a:srgbClr val="000000"/>
                </a:solidFill>
                <a:latin typeface="Lato Light"/>
                <a:ea typeface="Lato Light"/>
                <a:cs typeface="Lato Light"/>
                <a:sym typeface="Lato Light"/>
              </a:rPr>
              <a:t>.</a:t>
            </a:r>
          </a:p>
        </p:txBody>
      </p:sp>
      <p:sp>
        <p:nvSpPr>
          <p:cNvPr id="9" name="TextBox 9"/>
          <p:cNvSpPr txBox="1"/>
          <p:nvPr/>
        </p:nvSpPr>
        <p:spPr>
          <a:xfrm>
            <a:off x="1028700" y="2342448"/>
            <a:ext cx="8724875" cy="723900"/>
          </a:xfrm>
          <a:prstGeom prst="rect">
            <a:avLst/>
          </a:prstGeom>
        </p:spPr>
        <p:txBody>
          <a:bodyPr lIns="0" tIns="0" rIns="0" bIns="0" rtlCol="0" anchor="t">
            <a:spAutoFit/>
          </a:bodyPr>
          <a:lstStyle/>
          <a:p>
            <a:pPr algn="l">
              <a:lnSpc>
                <a:spcPts val="2879"/>
              </a:lnSpc>
            </a:pPr>
            <a:r>
              <a:rPr lang="en-US" sz="2400" dirty="0">
                <a:solidFill>
                  <a:srgbClr val="000000"/>
                </a:solidFill>
                <a:latin typeface="Lato Light"/>
                <a:ea typeface="Lato Light"/>
                <a:cs typeface="Lato Light"/>
                <a:sym typeface="Lato Light"/>
              </a:rPr>
              <a:t>En la FPE,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prejuicios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tener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consecuencias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inmediatas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trayectoria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alumno</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45719" y="830954"/>
            <a:ext cx="7975149" cy="1650797"/>
            <a:chOff x="0" y="0"/>
            <a:chExt cx="10633532" cy="2201062"/>
          </a:xfrm>
        </p:grpSpPr>
        <p:sp>
          <p:nvSpPr>
            <p:cNvPr id="3" name="Freeform 3"/>
            <p:cNvSpPr/>
            <p:nvPr/>
          </p:nvSpPr>
          <p:spPr>
            <a:xfrm>
              <a:off x="0" y="0"/>
              <a:ext cx="10633534" cy="2201060"/>
            </a:xfrm>
            <a:custGeom>
              <a:avLst/>
              <a:gdLst/>
              <a:ahLst/>
              <a:cxnLst/>
              <a:rect l="l" t="t" r="r" b="b"/>
              <a:pathLst>
                <a:path w="10633534" h="2201060">
                  <a:moveTo>
                    <a:pt x="0" y="0"/>
                  </a:moveTo>
                  <a:lnTo>
                    <a:pt x="10633534" y="0"/>
                  </a:lnTo>
                  <a:lnTo>
                    <a:pt x="10633534" y="2201060"/>
                  </a:lnTo>
                  <a:lnTo>
                    <a:pt x="0" y="2201060"/>
                  </a:lnTo>
                  <a:close/>
                </a:path>
              </a:pathLst>
            </a:custGeom>
            <a:blipFill>
              <a:blip r:embed="rId4">
                <a:alphaModFix amt="0"/>
              </a:blip>
              <a:stretch>
                <a:fillRect t="-68229" b="-20039"/>
              </a:stretch>
            </a:blipFill>
          </p:spPr>
          <p:txBody>
            <a:bodyPr/>
            <a:lstStyle/>
            <a:p>
              <a:endParaRPr lang="es-ES"/>
            </a:p>
          </p:txBody>
        </p:sp>
        <p:sp>
          <p:nvSpPr>
            <p:cNvPr id="4" name="TextBox 4"/>
            <p:cNvSpPr txBox="1"/>
            <p:nvPr/>
          </p:nvSpPr>
          <p:spPr>
            <a:xfrm>
              <a:off x="0" y="9525"/>
              <a:ext cx="10633532" cy="21915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AUDITORÍA PARA LA EQUIDAD: MÉTODOS PRÁCTICOS</a:t>
              </a:r>
            </a:p>
          </p:txBody>
        </p:sp>
      </p:grpSp>
      <p:sp>
        <p:nvSpPr>
          <p:cNvPr id="5" name="TextBox 5"/>
          <p:cNvSpPr txBox="1"/>
          <p:nvPr/>
        </p:nvSpPr>
        <p:spPr>
          <a:xfrm>
            <a:off x="8845719" y="2777913"/>
            <a:ext cx="8413581" cy="72390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Como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actuar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primera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línea</a:t>
            </a:r>
            <a:r>
              <a:rPr lang="en-US" sz="2400" dirty="0">
                <a:solidFill>
                  <a:srgbClr val="000000"/>
                </a:solidFill>
                <a:latin typeface="Lato Light"/>
                <a:ea typeface="Lato Light"/>
                <a:cs typeface="Lato Light"/>
                <a:sym typeface="Lato Light"/>
              </a:rPr>
              <a:t> de defensa contra las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sesgadas</a:t>
            </a:r>
            <a:r>
              <a:rPr lang="en-US" sz="2400" dirty="0">
                <a:solidFill>
                  <a:srgbClr val="000000"/>
                </a:solidFill>
                <a:latin typeface="Lato Light"/>
                <a:ea typeface="Lato Light"/>
                <a:cs typeface="Lato Light"/>
                <a:sym typeface="Lato Light"/>
              </a:rPr>
              <a:t>.</a:t>
            </a:r>
          </a:p>
        </p:txBody>
      </p:sp>
      <p:sp>
        <p:nvSpPr>
          <p:cNvPr id="6" name="TextBox 6"/>
          <p:cNvSpPr txBox="1"/>
          <p:nvPr/>
        </p:nvSpPr>
        <p:spPr>
          <a:xfrm>
            <a:off x="8845719" y="4008633"/>
            <a:ext cx="8413581" cy="2171700"/>
          </a:xfrm>
          <a:prstGeom prst="rect">
            <a:avLst/>
          </a:prstGeom>
        </p:spPr>
        <p:txBody>
          <a:bodyPr lIns="0" tIns="0" rIns="0" bIns="0" rtlCol="0" anchor="t">
            <a:spAutoFit/>
          </a:bodyPr>
          <a:lstStyle/>
          <a:p>
            <a:pPr algn="just">
              <a:lnSpc>
                <a:spcPts val="2879"/>
              </a:lnSpc>
            </a:pPr>
            <a:r>
              <a:rPr lang="en-US" sz="2400" b="1" dirty="0">
                <a:solidFill>
                  <a:srgbClr val="FE635B"/>
                </a:solidFill>
                <a:latin typeface="Lato Bold"/>
                <a:ea typeface="Lato Bold"/>
                <a:cs typeface="Lato Bold"/>
                <a:sym typeface="Lato Bold"/>
              </a:rPr>
              <a:t>Datos de entrada para las </a:t>
            </a:r>
            <a:r>
              <a:rPr lang="en-US" sz="2400" b="1" dirty="0" err="1">
                <a:solidFill>
                  <a:srgbClr val="FE635B"/>
                </a:solidFill>
                <a:latin typeface="Lato Bold"/>
                <a:ea typeface="Lato Bold"/>
                <a:cs typeface="Lato Bold"/>
                <a:sym typeface="Lato Bold"/>
              </a:rPr>
              <a:t>pruebas</a:t>
            </a:r>
            <a:r>
              <a:rPr lang="en-US" sz="2400" b="1" dirty="0">
                <a:solidFill>
                  <a:srgbClr val="FE635B"/>
                </a:solidFill>
                <a:latin typeface="Lato Bold"/>
                <a:ea typeface="Lato Bold"/>
                <a:cs typeface="Lato Bold"/>
                <a:sym typeface="Lato Bold"/>
              </a:rPr>
              <a:t> de </a:t>
            </a:r>
            <a:r>
              <a:rPr lang="en-US" sz="2400" b="1" dirty="0" err="1">
                <a:solidFill>
                  <a:srgbClr val="FE635B"/>
                </a:solidFill>
                <a:latin typeface="Lato Bold"/>
                <a:ea typeface="Lato Bold"/>
                <a:cs typeface="Lato Bold"/>
                <a:sym typeface="Lato Bold"/>
              </a:rPr>
              <a:t>estrés</a:t>
            </a:r>
            <a:r>
              <a:rPr lang="en-US" sz="2400" b="1" dirty="0">
                <a:solidFill>
                  <a:srgbClr val="FE635B"/>
                </a:solidFill>
                <a:latin typeface="Lato Bold"/>
                <a:ea typeface="Lato Bold"/>
                <a:cs typeface="Lato Bold"/>
                <a:sym typeface="Lato Bold"/>
              </a:rPr>
              <a:t>: </a:t>
            </a:r>
          </a:p>
          <a:p>
            <a:pPr algn="just">
              <a:lnSpc>
                <a:spcPts val="2879"/>
              </a:lnSpc>
            </a:pPr>
            <a:r>
              <a:rPr lang="en-US" sz="2400" dirty="0">
                <a:solidFill>
                  <a:srgbClr val="000000"/>
                </a:solidFill>
                <a:latin typeface="Lato Light"/>
                <a:ea typeface="Lato Light"/>
                <a:cs typeface="Lato Light"/>
                <a:sym typeface="Lato Light"/>
              </a:rPr>
              <a:t>Antes de </a:t>
            </a:r>
            <a:r>
              <a:rPr lang="en-US" sz="2400" dirty="0" err="1">
                <a:solidFill>
                  <a:srgbClr val="000000"/>
                </a:solidFill>
                <a:latin typeface="Lato Light"/>
                <a:ea typeface="Lato Light"/>
                <a:cs typeface="Lato Light"/>
                <a:sym typeface="Lato Light"/>
              </a:rPr>
              <a:t>implementar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introduce un conjunto de "</a:t>
            </a:r>
            <a:r>
              <a:rPr lang="en-US" sz="2400" dirty="0" err="1">
                <a:solidFill>
                  <a:srgbClr val="000000"/>
                </a:solidFill>
                <a:latin typeface="Lato Light"/>
                <a:ea typeface="Lato Light"/>
                <a:cs typeface="Lato Light"/>
                <a:sym typeface="Lato Light"/>
              </a:rPr>
              <a:t>perfiles</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prueba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joven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persona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cambia de </a:t>
            </a:r>
            <a:r>
              <a:rPr lang="en-US" sz="2400" dirty="0" err="1">
                <a:solidFill>
                  <a:srgbClr val="000000"/>
                </a:solidFill>
                <a:latin typeface="Lato Light"/>
                <a:ea typeface="Lato Light"/>
                <a:cs typeface="Lato Light"/>
                <a:sym typeface="Lato Light"/>
              </a:rPr>
              <a:t>carrera</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50 </a:t>
            </a:r>
            <a:r>
              <a:rPr lang="en-US" sz="2400" dirty="0" err="1">
                <a:solidFill>
                  <a:srgbClr val="000000"/>
                </a:solidFill>
                <a:latin typeface="Lato Light"/>
                <a:ea typeface="Lato Light"/>
                <a:cs typeface="Lato Light"/>
                <a:sym typeface="Lato Light"/>
              </a:rPr>
              <a:t>años</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discapacidad</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habilidades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idénticas</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ver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a:t>
            </a:r>
            <a:r>
              <a:rPr lang="en-US" sz="2400" dirty="0">
                <a:solidFill>
                  <a:srgbClr val="000000"/>
                </a:solidFill>
                <a:latin typeface="Lato Light"/>
                <a:ea typeface="Lato Light"/>
                <a:cs typeface="Lato Light"/>
                <a:sym typeface="Lato Light"/>
              </a:rPr>
              <a:t> la IA produce </a:t>
            </a:r>
            <a:r>
              <a:rPr lang="en-US" sz="2400" dirty="0" err="1">
                <a:solidFill>
                  <a:srgbClr val="000000"/>
                </a:solidFill>
                <a:latin typeface="Lato Light"/>
                <a:ea typeface="Lato Light"/>
                <a:cs typeface="Lato Light"/>
                <a:sym typeface="Lato Light"/>
              </a:rPr>
              <a:t>resultados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diferentes</a:t>
            </a:r>
            <a:r>
              <a:rPr lang="en-US" sz="2400" dirty="0">
                <a:solidFill>
                  <a:srgbClr val="000000"/>
                </a:solidFill>
                <a:latin typeface="Lato Light"/>
                <a:ea typeface="Lato Light"/>
                <a:cs typeface="Lato Light"/>
                <a:sym typeface="Lato Light"/>
              </a:rPr>
              <a:t>.</a:t>
            </a:r>
          </a:p>
        </p:txBody>
      </p:sp>
      <p:sp>
        <p:nvSpPr>
          <p:cNvPr id="7" name="TextBox 7"/>
          <p:cNvSpPr txBox="1"/>
          <p:nvPr/>
        </p:nvSpPr>
        <p:spPr>
          <a:xfrm>
            <a:off x="8845719" y="6685158"/>
            <a:ext cx="8413581" cy="1447800"/>
          </a:xfrm>
          <a:prstGeom prst="rect">
            <a:avLst/>
          </a:prstGeom>
        </p:spPr>
        <p:txBody>
          <a:bodyPr lIns="0" tIns="0" rIns="0" bIns="0" rtlCol="0" anchor="t">
            <a:spAutoFit/>
          </a:bodyPr>
          <a:lstStyle/>
          <a:p>
            <a:pPr algn="just">
              <a:lnSpc>
                <a:spcPts val="2879"/>
              </a:lnSpc>
            </a:pPr>
            <a:r>
              <a:rPr lang="en-US" sz="2400" b="1" dirty="0" err="1">
                <a:solidFill>
                  <a:srgbClr val="FE635B"/>
                </a:solidFill>
                <a:latin typeface="Lato Bold"/>
                <a:ea typeface="Lato Bold"/>
                <a:cs typeface="Lato Bold"/>
                <a:sym typeface="Lato Bold"/>
              </a:rPr>
              <a:t>Equidad</a:t>
            </a:r>
            <a:r>
              <a:rPr lang="en-US" sz="2400" b="1" dirty="0">
                <a:solidFill>
                  <a:srgbClr val="FE635B"/>
                </a:solidFill>
                <a:latin typeface="Lato Bold"/>
                <a:ea typeface="Lato Bold"/>
                <a:cs typeface="Lato Bold"/>
                <a:sym typeface="Lato Bold"/>
              </a:rPr>
              <a:t> </a:t>
            </a:r>
            <a:r>
              <a:rPr lang="en-US" sz="2400" b="1" dirty="0" err="1">
                <a:solidFill>
                  <a:srgbClr val="FE635B"/>
                </a:solidFill>
                <a:latin typeface="Lato Bold"/>
                <a:ea typeface="Lato Bold"/>
                <a:cs typeface="Lato Bold"/>
                <a:sym typeface="Lato Bold"/>
              </a:rPr>
              <a:t>desde</a:t>
            </a:r>
            <a:r>
              <a:rPr lang="en-US" sz="2400" b="1" dirty="0">
                <a:solidFill>
                  <a:srgbClr val="FE635B"/>
                </a:solidFill>
                <a:latin typeface="Lato Bold"/>
                <a:ea typeface="Lato Bold"/>
                <a:cs typeface="Lato Bold"/>
                <a:sym typeface="Lato Bold"/>
              </a:rPr>
              <a:t> el </a:t>
            </a:r>
            <a:r>
              <a:rPr lang="en-US" sz="2400" b="1" dirty="0" err="1">
                <a:solidFill>
                  <a:srgbClr val="FE635B"/>
                </a:solidFill>
                <a:latin typeface="Lato Bold"/>
                <a:ea typeface="Lato Bold"/>
                <a:cs typeface="Lato Bold"/>
                <a:sym typeface="Lato Bold"/>
              </a:rPr>
              <a:t>diseño</a:t>
            </a:r>
            <a:r>
              <a:rPr lang="en-US" sz="2400" b="1" dirty="0">
                <a:solidFill>
                  <a:srgbClr val="FE635B"/>
                </a:solidFill>
                <a:latin typeface="Lato Bold"/>
                <a:ea typeface="Lato Bold"/>
                <a:cs typeface="Lato Bold"/>
                <a:sym typeface="Lato Bold"/>
              </a:rPr>
              <a:t>: </a:t>
            </a:r>
          </a:p>
          <a:p>
            <a:pPr algn="just">
              <a:lnSpc>
                <a:spcPts val="2879"/>
              </a:lnSpc>
            </a:pPr>
            <a:r>
              <a:rPr lang="en-US" sz="2400" dirty="0">
                <a:solidFill>
                  <a:srgbClr val="000000"/>
                </a:solidFill>
                <a:latin typeface="Lato Light"/>
                <a:ea typeface="Lato Light"/>
                <a:cs typeface="Lato Light"/>
                <a:sym typeface="Lato Light"/>
              </a:rPr>
              <a:t>Opta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seleccionar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transparentes</a:t>
            </a:r>
            <a:r>
              <a:rPr lang="en-US" sz="2400" dirty="0">
                <a:solidFill>
                  <a:srgbClr val="000000"/>
                </a:solidFill>
                <a:latin typeface="Lato Light"/>
                <a:ea typeface="Lato Light"/>
                <a:cs typeface="Lato Light"/>
                <a:sym typeface="Lato Light"/>
              </a:rPr>
              <a:t>": software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le </a:t>
            </a:r>
            <a:r>
              <a:rPr lang="en-US" sz="2400" dirty="0" err="1">
                <a:solidFill>
                  <a:srgbClr val="000000"/>
                </a:solidFill>
                <a:latin typeface="Lato Light"/>
                <a:ea typeface="Lato Light"/>
                <a:cs typeface="Lato Light"/>
                <a:sym typeface="Lato Light"/>
              </a:rPr>
              <a:t>permita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ver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factores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ubicación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calificaciones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tienen</a:t>
            </a:r>
            <a:r>
              <a:rPr lang="en-US" sz="2400" dirty="0">
                <a:solidFill>
                  <a:srgbClr val="000000"/>
                </a:solidFill>
                <a:latin typeface="Lato Light"/>
                <a:ea typeface="Lato Light"/>
                <a:cs typeface="Lato Light"/>
                <a:sym typeface="Lato Light"/>
              </a:rPr>
              <a:t> mayor peso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proceso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toma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857244"/>
            <a:ext cx="5814933" cy="2648712"/>
          </a:xfrm>
          <a:prstGeom prst="rect">
            <a:avLst/>
          </a:prstGeom>
        </p:spPr>
        <p:txBody>
          <a:bodyPr lIns="0" tIns="0" rIns="0" bIns="0" rtlCol="0" anchor="t">
            <a:spAutoFit/>
          </a:bodyPr>
          <a:lstStyle/>
          <a:p>
            <a:pPr algn="l">
              <a:lnSpc>
                <a:spcPts val="6480"/>
              </a:lnSpc>
            </a:pPr>
            <a:r>
              <a:rPr lang="en-US" sz="6000" dirty="0">
                <a:solidFill>
                  <a:srgbClr val="000000"/>
                </a:solidFill>
                <a:latin typeface="Oswald"/>
                <a:ea typeface="Oswald"/>
                <a:cs typeface="Oswald"/>
                <a:sym typeface="Oswald"/>
              </a:rPr>
              <a:t>UNIDAD 3: </a:t>
            </a:r>
          </a:p>
          <a:p>
            <a:pPr algn="l">
              <a:lnSpc>
                <a:spcPts val="7127"/>
              </a:lnSpc>
            </a:pPr>
            <a:r>
              <a:rPr lang="en-US" sz="6599" dirty="0">
                <a:solidFill>
                  <a:srgbClr val="000000"/>
                </a:solidFill>
                <a:latin typeface="Oswald"/>
                <a:ea typeface="Oswald"/>
                <a:cs typeface="Oswald"/>
                <a:sym typeface="Oswald"/>
              </a:rPr>
              <a:t>IA CENTRADA EN EL SER HUMANO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1028700" y="3467396"/>
            <a:ext cx="8824579" cy="850697"/>
            <a:chOff x="0" y="0"/>
            <a:chExt cx="11766105" cy="1134262"/>
          </a:xfrm>
        </p:grpSpPr>
        <p:sp>
          <p:nvSpPr>
            <p:cNvPr id="5" name="Freeform 5"/>
            <p:cNvSpPr/>
            <p:nvPr/>
          </p:nvSpPr>
          <p:spPr>
            <a:xfrm>
              <a:off x="0" y="0"/>
              <a:ext cx="11766104" cy="1134259"/>
            </a:xfrm>
            <a:custGeom>
              <a:avLst/>
              <a:gdLst/>
              <a:ahLst/>
              <a:cxnLst/>
              <a:rect l="l" t="t" r="r" b="b"/>
              <a:pathLst>
                <a:path w="11766104" h="1134259">
                  <a:moveTo>
                    <a:pt x="0" y="0"/>
                  </a:moveTo>
                  <a:lnTo>
                    <a:pt x="11766104" y="0"/>
                  </a:lnTo>
                  <a:lnTo>
                    <a:pt x="11766104" y="1134259"/>
                  </a:lnTo>
                  <a:lnTo>
                    <a:pt x="0" y="1134259"/>
                  </a:lnTo>
                  <a:close/>
                </a:path>
              </a:pathLst>
            </a:custGeom>
            <a:blipFill>
              <a:blip r:embed="rId5">
                <a:alphaModFix amt="0"/>
              </a:blip>
              <a:stretch>
                <a:fillRect t="-174547" r="-7393" b="-159592"/>
              </a:stretch>
            </a:blipFill>
          </p:spPr>
          <p:txBody>
            <a:bodyPr/>
            <a:lstStyle/>
            <a:p>
              <a:endParaRPr lang="es-ES"/>
            </a:p>
          </p:txBody>
        </p:sp>
        <p:sp>
          <p:nvSpPr>
            <p:cNvPr id="6" name="TextBox 6"/>
            <p:cNvSpPr txBox="1"/>
            <p:nvPr/>
          </p:nvSpPr>
          <p:spPr>
            <a:xfrm>
              <a:off x="0" y="0"/>
              <a:ext cx="11766105" cy="1134262"/>
            </a:xfrm>
            <a:prstGeom prst="rect">
              <a:avLst/>
            </a:prstGeom>
          </p:spPr>
          <p:txBody>
            <a:bodyPr lIns="0" tIns="0" rIns="0" bIns="0" rtlCol="0" anchor="ctr"/>
            <a:lstStyle/>
            <a:p>
              <a:pPr algn="l">
                <a:lnSpc>
                  <a:spcPts val="2879"/>
                </a:lnSpc>
              </a:pPr>
              <a:r>
                <a:rPr lang="en-US" sz="2400" b="1" i="1">
                  <a:solidFill>
                    <a:srgbClr val="000000"/>
                  </a:solidFill>
                  <a:latin typeface="Lato Bold Italics"/>
                  <a:ea typeface="Lato Bold Italics"/>
                  <a:cs typeface="Lato Bold Italics"/>
                  <a:sym typeface="Lato Bold Italics"/>
                </a:rPr>
                <a:t>Enfoque: Redefinir el papel del formador como responsable de la decisión final.</a:t>
              </a:r>
            </a:p>
          </p:txBody>
        </p:sp>
      </p:grpSp>
      <p:sp>
        <p:nvSpPr>
          <p:cNvPr id="7" name="TextBox 7"/>
          <p:cNvSpPr txBox="1"/>
          <p:nvPr/>
        </p:nvSpPr>
        <p:spPr>
          <a:xfrm>
            <a:off x="1028700" y="4600575"/>
            <a:ext cx="8115300" cy="10858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La IA </a:t>
            </a:r>
            <a:r>
              <a:rPr lang="en-US" sz="2400" dirty="0" err="1">
                <a:solidFill>
                  <a:srgbClr val="000000"/>
                </a:solidFill>
                <a:latin typeface="Lato Light"/>
                <a:ea typeface="Lato Light"/>
                <a:cs typeface="Lato Light"/>
                <a:sym typeface="Lato Light"/>
              </a:rPr>
              <a:t>centrada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ser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(HCAI,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siglas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inglés</a:t>
            </a:r>
            <a:r>
              <a:rPr lang="en-US" sz="2400" dirty="0">
                <a:solidFill>
                  <a:srgbClr val="000000"/>
                </a:solidFill>
                <a:latin typeface="Lato Light"/>
                <a:ea typeface="Lato Light"/>
                <a:cs typeface="Lato Light"/>
                <a:sym typeface="Lato Light"/>
              </a:rPr>
              <a:t>) es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filosofía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sitúa</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necesidades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humanas</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ética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centro</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desarrollo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tecnológico</a:t>
            </a:r>
            <a:r>
              <a:rPr lang="en-US" sz="2400" dirty="0">
                <a:solidFill>
                  <a:srgbClr val="000000"/>
                </a:solidFill>
                <a:latin typeface="Lato Light"/>
                <a:ea typeface="Lato Light"/>
                <a:cs typeface="Lato Light"/>
                <a:sym typeface="Lato Light"/>
              </a:rPr>
              <a:t>.</a:t>
            </a:r>
          </a:p>
        </p:txBody>
      </p:sp>
      <p:grpSp>
        <p:nvGrpSpPr>
          <p:cNvPr id="8" name="Group 8"/>
          <p:cNvGrpSpPr/>
          <p:nvPr/>
        </p:nvGrpSpPr>
        <p:grpSpPr>
          <a:xfrm>
            <a:off x="952367" y="1011641"/>
            <a:ext cx="8541325" cy="2288972"/>
            <a:chOff x="0" y="0"/>
            <a:chExt cx="11388433" cy="3051962"/>
          </a:xfrm>
        </p:grpSpPr>
        <p:sp>
          <p:nvSpPr>
            <p:cNvPr id="9" name="Freeform 9"/>
            <p:cNvSpPr/>
            <p:nvPr/>
          </p:nvSpPr>
          <p:spPr>
            <a:xfrm>
              <a:off x="0" y="0"/>
              <a:ext cx="11388436" cy="3051954"/>
            </a:xfrm>
            <a:custGeom>
              <a:avLst/>
              <a:gdLst/>
              <a:ahLst/>
              <a:cxnLst/>
              <a:rect l="l" t="t" r="r" b="b"/>
              <a:pathLst>
                <a:path w="11388436" h="3051954">
                  <a:moveTo>
                    <a:pt x="0" y="0"/>
                  </a:moveTo>
                  <a:lnTo>
                    <a:pt x="11388436" y="0"/>
                  </a:lnTo>
                  <a:lnTo>
                    <a:pt x="11388436" y="3051954"/>
                  </a:lnTo>
                  <a:lnTo>
                    <a:pt x="0" y="3051954"/>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0" y="9525"/>
              <a:ext cx="11388433" cy="30424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INTELIGENCIA ARTIFICIAL CENTRADA EN EL SER HUMANO. EL MODELO DE "INTERACCIÓN HUMANA"</a:t>
              </a:r>
            </a:p>
          </p:txBody>
        </p:sp>
      </p:grpSp>
      <p:sp>
        <p:nvSpPr>
          <p:cNvPr id="11" name="TextBox 11"/>
          <p:cNvSpPr txBox="1"/>
          <p:nvPr/>
        </p:nvSpPr>
        <p:spPr>
          <a:xfrm>
            <a:off x="1028700" y="6228355"/>
            <a:ext cx="8115300" cy="10858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En </a:t>
            </a:r>
            <a:r>
              <a:rPr lang="en-US" sz="2400" dirty="0" err="1">
                <a:solidFill>
                  <a:srgbClr val="000000"/>
                </a:solidFill>
                <a:latin typeface="Lato Light"/>
                <a:ea typeface="Lato Light"/>
                <a:cs typeface="Lato Light"/>
                <a:sym typeface="Lato Light"/>
              </a:rPr>
              <a:t>lugar</a:t>
            </a:r>
            <a:r>
              <a:rPr lang="en-US" sz="2400" dirty="0">
                <a:solidFill>
                  <a:srgbClr val="000000"/>
                </a:solidFill>
                <a:latin typeface="Lato Light"/>
                <a:ea typeface="Lato Light"/>
                <a:cs typeface="Lato Light"/>
                <a:sym typeface="Lato Light"/>
              </a:rPr>
              <a:t> de ser la "</a:t>
            </a:r>
            <a:r>
              <a:rPr lang="en-US" sz="2400" dirty="0" err="1">
                <a:solidFill>
                  <a:srgbClr val="000000"/>
                </a:solidFill>
                <a:latin typeface="Lato Light"/>
                <a:ea typeface="Lato Light"/>
                <a:cs typeface="Lato Light"/>
                <a:sym typeface="Lato Light"/>
              </a:rPr>
              <a:t>jefa</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actúa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copiloto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Amplifica</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capacidad</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personalizar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lecciones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nunca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reemplaza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empatía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ni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criterio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profesional</a:t>
            </a:r>
            <a:r>
              <a:rPr lang="en-US" sz="2400" dirty="0">
                <a:solidFill>
                  <a:srgbClr val="000000"/>
                </a:solidFill>
                <a:latin typeface="Lato Light"/>
                <a:ea typeface="Lato Light"/>
                <a:cs typeface="Lato Light"/>
                <a:sym typeface="Lato Light"/>
              </a:rPr>
              <a:t>.</a:t>
            </a:r>
          </a:p>
        </p:txBody>
      </p:sp>
      <p:sp>
        <p:nvSpPr>
          <p:cNvPr id="12" name="TextBox 12"/>
          <p:cNvSpPr txBox="1"/>
          <p:nvPr/>
        </p:nvSpPr>
        <p:spPr>
          <a:xfrm>
            <a:off x="1028700" y="7857130"/>
            <a:ext cx="8115300" cy="10858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HCAI </a:t>
            </a:r>
            <a:r>
              <a:rPr lang="en-US" sz="2400" dirty="0" err="1">
                <a:solidFill>
                  <a:srgbClr val="000000"/>
                </a:solidFill>
                <a:latin typeface="Lato Light"/>
                <a:ea typeface="Lato Light"/>
                <a:cs typeface="Lato Light"/>
                <a:sym typeface="Lato Light"/>
              </a:rPr>
              <a:t>garantiza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estudiantes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sientan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están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siendo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enseñados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persona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comprende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contexto</a:t>
            </a:r>
            <a:r>
              <a:rPr lang="en-US" sz="2400" dirty="0">
                <a:solidFill>
                  <a:srgbClr val="000000"/>
                </a:solidFill>
                <a:latin typeface="Lato Light"/>
                <a:ea typeface="Lato Light"/>
                <a:cs typeface="Lato Light"/>
                <a:sym typeface="Lato Light"/>
              </a:rPr>
              <a:t> particular, y no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algoritmo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frío</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76300"/>
            <a:ext cx="16424234"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"HUMAN-IN-THE-LOOP" (HITL) VS. "HUMAN-ON-THE-LOOP"</a:t>
            </a:r>
          </a:p>
        </p:txBody>
      </p:sp>
      <p:sp>
        <p:nvSpPr>
          <p:cNvPr id="3" name="TextBox 3"/>
          <p:cNvSpPr txBox="1"/>
          <p:nvPr/>
        </p:nvSpPr>
        <p:spPr>
          <a:xfrm>
            <a:off x="1028700" y="1789119"/>
            <a:ext cx="16538800" cy="411861"/>
          </a:xfrm>
          <a:prstGeom prst="rect">
            <a:avLst/>
          </a:prstGeom>
        </p:spPr>
        <p:txBody>
          <a:bodyPr lIns="0" tIns="0" rIns="0" bIns="0" rtlCol="0" anchor="t">
            <a:spAutoFit/>
          </a:bodyPr>
          <a:lstStyle/>
          <a:p>
            <a:pPr algn="l">
              <a:lnSpc>
                <a:spcPts val="3311"/>
              </a:lnSpc>
            </a:pPr>
            <a:r>
              <a:rPr lang="en-US" sz="2400" dirty="0" err="1">
                <a:solidFill>
                  <a:srgbClr val="000000"/>
                </a:solidFill>
                <a:latin typeface="Lato Light"/>
                <a:ea typeface="Lato Light"/>
                <a:cs typeface="Lato Light"/>
                <a:sym typeface="Lato Light"/>
              </a:rPr>
              <a:t>Comprender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modelos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ayuda</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entrenadores</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establecer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límites</a:t>
            </a:r>
            <a:r>
              <a:rPr lang="en-US" sz="2400" dirty="0">
                <a:solidFill>
                  <a:srgbClr val="000000"/>
                </a:solidFill>
                <a:latin typeface="Lato Light"/>
                <a:ea typeface="Lato Light"/>
                <a:cs typeface="Lato Light"/>
                <a:sym typeface="Lato Light"/>
              </a:rPr>
              <a:t> para el </a:t>
            </a:r>
            <a:r>
              <a:rPr lang="en-US" sz="2400" dirty="0" err="1">
                <a:solidFill>
                  <a:srgbClr val="000000"/>
                </a:solidFill>
                <a:latin typeface="Lato Light"/>
                <a:ea typeface="Lato Light"/>
                <a:cs typeface="Lato Light"/>
                <a:sym typeface="Lato Light"/>
              </a:rPr>
              <a:t>uso</a:t>
            </a:r>
            <a:r>
              <a:rPr lang="en-US" sz="2400" dirty="0">
                <a:solidFill>
                  <a:srgbClr val="000000"/>
                </a:solidFill>
                <a:latin typeface="Lato Light"/>
                <a:ea typeface="Lato Light"/>
                <a:cs typeface="Lato Light"/>
                <a:sym typeface="Lato Light"/>
              </a:rPr>
              <a:t> de la IA.</a:t>
            </a:r>
          </a:p>
        </p:txBody>
      </p:sp>
      <p:grpSp>
        <p:nvGrpSpPr>
          <p:cNvPr id="14" name="Group 13">
            <a:extLst>
              <a:ext uri="{FF2B5EF4-FFF2-40B4-BE49-F238E27FC236}">
                <a16:creationId xmlns:a16="http://schemas.microsoft.com/office/drawing/2014/main" id="{6728C584-8134-3283-4E45-46C226451B7A}"/>
              </a:ext>
            </a:extLst>
          </p:cNvPr>
          <p:cNvGrpSpPr/>
          <p:nvPr/>
        </p:nvGrpSpPr>
        <p:grpSpPr>
          <a:xfrm>
            <a:off x="1028700" y="2605640"/>
            <a:ext cx="7614042" cy="4747660"/>
            <a:chOff x="1028700" y="2348522"/>
            <a:chExt cx="7614042" cy="4747660"/>
          </a:xfrm>
        </p:grpSpPr>
        <p:grpSp>
          <p:nvGrpSpPr>
            <p:cNvPr id="4" name="Group 4"/>
            <p:cNvGrpSpPr/>
            <p:nvPr/>
          </p:nvGrpSpPr>
          <p:grpSpPr>
            <a:xfrm>
              <a:off x="1028700" y="2348522"/>
              <a:ext cx="7614042" cy="4747660"/>
              <a:chOff x="0" y="0"/>
              <a:chExt cx="10152056" cy="6330213"/>
            </a:xfrm>
          </p:grpSpPr>
          <p:sp>
            <p:nvSpPr>
              <p:cNvPr id="5" name="Freeform 5"/>
              <p:cNvSpPr/>
              <p:nvPr/>
            </p:nvSpPr>
            <p:spPr>
              <a:xfrm>
                <a:off x="0" y="0"/>
                <a:ext cx="10152056" cy="6330315"/>
              </a:xfrm>
              <a:custGeom>
                <a:avLst/>
                <a:gdLst/>
                <a:ahLst/>
                <a:cxnLst/>
                <a:rect l="l" t="t" r="r" b="b"/>
                <a:pathLst>
                  <a:path w="10152056" h="6330315">
                    <a:moveTo>
                      <a:pt x="0" y="1055116"/>
                    </a:moveTo>
                    <a:cubicBezTo>
                      <a:pt x="0" y="472313"/>
                      <a:pt x="439918" y="0"/>
                      <a:pt x="982747" y="0"/>
                    </a:cubicBezTo>
                    <a:lnTo>
                      <a:pt x="9169309" y="0"/>
                    </a:lnTo>
                    <a:cubicBezTo>
                      <a:pt x="9712020" y="0"/>
                      <a:pt x="10152056" y="472313"/>
                      <a:pt x="10152056" y="1055116"/>
                    </a:cubicBezTo>
                    <a:lnTo>
                      <a:pt x="10152056" y="5275199"/>
                    </a:lnTo>
                    <a:cubicBezTo>
                      <a:pt x="10152056" y="5857875"/>
                      <a:pt x="9712138" y="6330315"/>
                      <a:pt x="9169309" y="6330315"/>
                    </a:cubicBezTo>
                    <a:lnTo>
                      <a:pt x="982747" y="6330315"/>
                    </a:lnTo>
                    <a:cubicBezTo>
                      <a:pt x="439918" y="6330188"/>
                      <a:pt x="0" y="5857875"/>
                      <a:pt x="0" y="5275199"/>
                    </a:cubicBezTo>
                    <a:close/>
                  </a:path>
                </a:pathLst>
              </a:custGeom>
              <a:solidFill>
                <a:srgbClr val="F0C8B9"/>
              </a:solidFill>
            </p:spPr>
            <p:txBody>
              <a:bodyPr/>
              <a:lstStyle/>
              <a:p>
                <a:endParaRPr lang="es-ES"/>
              </a:p>
            </p:txBody>
          </p:sp>
        </p:grpSp>
        <p:sp>
          <p:nvSpPr>
            <p:cNvPr id="8" name="TextBox 8"/>
            <p:cNvSpPr txBox="1"/>
            <p:nvPr/>
          </p:nvSpPr>
          <p:spPr>
            <a:xfrm>
              <a:off x="1222579" y="3133611"/>
              <a:ext cx="7226284" cy="1085850"/>
            </a:xfrm>
            <a:prstGeom prst="rect">
              <a:avLst/>
            </a:prstGeom>
          </p:spPr>
          <p:txBody>
            <a:bodyPr lIns="0" tIns="0" rIns="0" bIns="0" rtlCol="0" anchor="t">
              <a:spAutoFit/>
            </a:bodyPr>
            <a:lstStyle/>
            <a:p>
              <a:pPr algn="ctr">
                <a:lnSpc>
                  <a:spcPts val="2879"/>
                </a:lnSpc>
              </a:pPr>
              <a:r>
                <a:rPr lang="en-US" sz="2400" b="1" dirty="0">
                  <a:solidFill>
                    <a:srgbClr val="000000"/>
                  </a:solidFill>
                  <a:latin typeface="Lato Bold"/>
                  <a:ea typeface="Lato Bold"/>
                  <a:cs typeface="Lato Bold"/>
                  <a:sym typeface="Lato Bold"/>
                </a:rPr>
                <a:t>Human-in-the-Loop (HITL)</a:t>
              </a:r>
            </a:p>
            <a:p>
              <a:pPr algn="ctr">
                <a:lnSpc>
                  <a:spcPts val="2879"/>
                </a:lnSpc>
              </a:pPr>
              <a:r>
                <a:rPr lang="en-US" sz="2400" dirty="0">
                  <a:solidFill>
                    <a:srgbClr val="000000"/>
                  </a:solidFill>
                  <a:latin typeface="Lato Light"/>
                  <a:ea typeface="Lato Light"/>
                  <a:cs typeface="Lato Light"/>
                  <a:sym typeface="Lato Light"/>
                </a:rPr>
                <a:t>La IA no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completar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tarea</a:t>
              </a:r>
              <a:r>
                <a:rPr lang="en-US" sz="2400" dirty="0">
                  <a:solidFill>
                    <a:srgbClr val="000000"/>
                  </a:solidFill>
                  <a:latin typeface="Lato Light"/>
                  <a:ea typeface="Lato Light"/>
                  <a:cs typeface="Lato Light"/>
                  <a:sym typeface="Lato Light"/>
                </a:rPr>
                <a:t> sin la </a:t>
              </a:r>
              <a:r>
                <a:rPr lang="en-US" sz="2400" dirty="0" err="1">
                  <a:solidFill>
                    <a:srgbClr val="000000"/>
                  </a:solidFill>
                  <a:latin typeface="Lato Light"/>
                  <a:ea typeface="Lato Light"/>
                  <a:cs typeface="Lato Light"/>
                  <a:sym typeface="Lato Light"/>
                </a:rPr>
                <a:t>intervención</a:t>
              </a:r>
              <a:r>
                <a:rPr lang="en-US" sz="2400" dirty="0">
                  <a:solidFill>
                    <a:srgbClr val="000000"/>
                  </a:solidFill>
                  <a:latin typeface="Lato Light"/>
                  <a:ea typeface="Lato Light"/>
                  <a:cs typeface="Lato Light"/>
                  <a:sym typeface="Lato Light"/>
                </a:rPr>
                <a:t> humana.</a:t>
              </a:r>
            </a:p>
          </p:txBody>
        </p:sp>
        <p:sp>
          <p:nvSpPr>
            <p:cNvPr id="9" name="TextBox 9"/>
            <p:cNvSpPr txBox="1"/>
            <p:nvPr/>
          </p:nvSpPr>
          <p:spPr>
            <a:xfrm>
              <a:off x="1222579" y="4855677"/>
              <a:ext cx="6987788" cy="1447800"/>
            </a:xfrm>
            <a:prstGeom prst="rect">
              <a:avLst/>
            </a:prstGeom>
          </p:spPr>
          <p:txBody>
            <a:bodyPr lIns="0" tIns="0" rIns="0" bIns="0" rtlCol="0" anchor="t">
              <a:spAutoFit/>
            </a:bodyPr>
            <a:lstStyle/>
            <a:p>
              <a:pPr algn="ctr">
                <a:lnSpc>
                  <a:spcPts val="2879"/>
                </a:lnSpc>
              </a:pPr>
              <a:r>
                <a:rPr lang="en-US" sz="2400" b="1" dirty="0" err="1">
                  <a:solidFill>
                    <a:srgbClr val="000000"/>
                  </a:solidFill>
                  <a:latin typeface="Lato Bold"/>
                  <a:ea typeface="Lato Bold"/>
                  <a:cs typeface="Lato Bold"/>
                  <a:sym typeface="Lato Bold"/>
                </a:rPr>
                <a:t>Ejemplo</a:t>
              </a:r>
              <a:r>
                <a:rPr lang="en-US" sz="2400" b="1" dirty="0">
                  <a:solidFill>
                    <a:srgbClr val="000000"/>
                  </a:solidFill>
                  <a:latin typeface="Lato Bold"/>
                  <a:ea typeface="Lato Bold"/>
                  <a:cs typeface="Lato Bold"/>
                  <a:sym typeface="Lato Bold"/>
                </a:rPr>
                <a:t>: </a:t>
              </a:r>
            </a:p>
            <a:p>
              <a:pPr algn="ctr">
                <a:lnSpc>
                  <a:spcPts val="2879"/>
                </a:lnSpc>
              </a:pPr>
              <a:r>
                <a:rPr lang="en-US" sz="2400" dirty="0">
                  <a:solidFill>
                    <a:srgbClr val="000000"/>
                  </a:solidFill>
                  <a:latin typeface="Lato Light"/>
                  <a:ea typeface="Lato Light"/>
                  <a:cs typeface="Lato Light"/>
                  <a:sym typeface="Lato Light"/>
                </a:rPr>
                <a:t>La IA </a:t>
              </a:r>
              <a:r>
                <a:rPr lang="en-US" sz="2400" dirty="0" err="1">
                  <a:solidFill>
                    <a:srgbClr val="000000"/>
                  </a:solidFill>
                  <a:latin typeface="Lato Light"/>
                  <a:ea typeface="Lato Light"/>
                  <a:cs typeface="Lato Light"/>
                  <a:sym typeface="Lato Light"/>
                </a:rPr>
                <a:t>elabora</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informe</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retroalimentación</a:t>
              </a:r>
              <a:r>
                <a:rPr lang="en-US" sz="2400" dirty="0">
                  <a:solidFill>
                    <a:srgbClr val="000000"/>
                  </a:solidFill>
                  <a:latin typeface="Lato Light"/>
                  <a:ea typeface="Lato Light"/>
                  <a:cs typeface="Lato Light"/>
                  <a:sym typeface="Lato Light"/>
                </a:rPr>
                <a:t> para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pero</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formador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debe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leerlo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editarlo</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hacer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clic</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Enviar</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llegue</a:t>
              </a:r>
              <a:r>
                <a:rPr lang="en-US" sz="2400" dirty="0">
                  <a:solidFill>
                    <a:srgbClr val="000000"/>
                  </a:solidFill>
                  <a:latin typeface="Lato Light"/>
                  <a:ea typeface="Lato Light"/>
                  <a:cs typeface="Lato Light"/>
                  <a:sym typeface="Lato Light"/>
                </a:rPr>
                <a:t> al </a:t>
              </a:r>
              <a:r>
                <a:rPr lang="en-US" sz="2400" dirty="0" err="1">
                  <a:solidFill>
                    <a:srgbClr val="000000"/>
                  </a:solidFill>
                  <a:latin typeface="Lato Light"/>
                  <a:ea typeface="Lato Light"/>
                  <a:cs typeface="Lato Light"/>
                  <a:sym typeface="Lato Light"/>
                </a:rPr>
                <a:t>alumno</a:t>
              </a:r>
              <a:r>
                <a:rPr lang="en-US" sz="2400" dirty="0">
                  <a:solidFill>
                    <a:srgbClr val="000000"/>
                  </a:solidFill>
                  <a:latin typeface="Lato Light"/>
                  <a:ea typeface="Lato Light"/>
                  <a:cs typeface="Lato Light"/>
                  <a:sym typeface="Lato Light"/>
                </a:rPr>
                <a:t>.</a:t>
              </a:r>
            </a:p>
          </p:txBody>
        </p:sp>
      </p:grpSp>
      <p:grpSp>
        <p:nvGrpSpPr>
          <p:cNvPr id="15" name="Group 14">
            <a:extLst>
              <a:ext uri="{FF2B5EF4-FFF2-40B4-BE49-F238E27FC236}">
                <a16:creationId xmlns:a16="http://schemas.microsoft.com/office/drawing/2014/main" id="{DD38EB34-78A0-D306-7603-F6652C30D4A4}"/>
              </a:ext>
            </a:extLst>
          </p:cNvPr>
          <p:cNvGrpSpPr/>
          <p:nvPr/>
        </p:nvGrpSpPr>
        <p:grpSpPr>
          <a:xfrm>
            <a:off x="9008502" y="2562863"/>
            <a:ext cx="8250798" cy="4790437"/>
            <a:chOff x="9008502" y="2305755"/>
            <a:chExt cx="8250798" cy="4790437"/>
          </a:xfrm>
        </p:grpSpPr>
        <p:grpSp>
          <p:nvGrpSpPr>
            <p:cNvPr id="6" name="Group 6"/>
            <p:cNvGrpSpPr/>
            <p:nvPr/>
          </p:nvGrpSpPr>
          <p:grpSpPr>
            <a:xfrm>
              <a:off x="9008502" y="2305755"/>
              <a:ext cx="8250798" cy="4790437"/>
              <a:chOff x="0" y="0"/>
              <a:chExt cx="11001064" cy="6387249"/>
            </a:xfrm>
          </p:grpSpPr>
          <p:sp>
            <p:nvSpPr>
              <p:cNvPr id="7" name="Freeform 7"/>
              <p:cNvSpPr/>
              <p:nvPr/>
            </p:nvSpPr>
            <p:spPr>
              <a:xfrm>
                <a:off x="0" y="0"/>
                <a:ext cx="11001053" cy="6387211"/>
              </a:xfrm>
              <a:custGeom>
                <a:avLst/>
                <a:gdLst/>
                <a:ahLst/>
                <a:cxnLst/>
                <a:rect l="l" t="t" r="r" b="b"/>
                <a:pathLst>
                  <a:path w="11001053" h="6387211">
                    <a:moveTo>
                      <a:pt x="0" y="1064514"/>
                    </a:moveTo>
                    <a:cubicBezTo>
                      <a:pt x="0" y="476631"/>
                      <a:pt x="446302" y="0"/>
                      <a:pt x="996777" y="0"/>
                    </a:cubicBezTo>
                    <a:lnTo>
                      <a:pt x="10004275" y="0"/>
                    </a:lnTo>
                    <a:cubicBezTo>
                      <a:pt x="10554750" y="0"/>
                      <a:pt x="11001053" y="476631"/>
                      <a:pt x="11001053" y="1064514"/>
                    </a:cubicBezTo>
                    <a:lnTo>
                      <a:pt x="11001053" y="5322697"/>
                    </a:lnTo>
                    <a:cubicBezTo>
                      <a:pt x="11001053" y="5910580"/>
                      <a:pt x="10554750" y="6387211"/>
                      <a:pt x="10004275" y="6387211"/>
                    </a:cubicBezTo>
                    <a:lnTo>
                      <a:pt x="996777" y="6387211"/>
                    </a:lnTo>
                    <a:cubicBezTo>
                      <a:pt x="446302" y="6387211"/>
                      <a:pt x="0" y="5910580"/>
                      <a:pt x="0" y="5322697"/>
                    </a:cubicBezTo>
                    <a:close/>
                  </a:path>
                </a:pathLst>
              </a:custGeom>
              <a:solidFill>
                <a:srgbClr val="F0C8B9"/>
              </a:solidFill>
            </p:spPr>
            <p:txBody>
              <a:bodyPr/>
              <a:lstStyle/>
              <a:p>
                <a:endParaRPr lang="es-ES"/>
              </a:p>
            </p:txBody>
          </p:sp>
        </p:grpSp>
        <p:sp>
          <p:nvSpPr>
            <p:cNvPr id="10" name="TextBox 10"/>
            <p:cNvSpPr txBox="1"/>
            <p:nvPr/>
          </p:nvSpPr>
          <p:spPr>
            <a:xfrm>
              <a:off x="9691486" y="2971352"/>
              <a:ext cx="7150688" cy="1447800"/>
            </a:xfrm>
            <a:prstGeom prst="rect">
              <a:avLst/>
            </a:prstGeom>
          </p:spPr>
          <p:txBody>
            <a:bodyPr lIns="0" tIns="0" rIns="0" bIns="0" rtlCol="0" anchor="t">
              <a:spAutoFit/>
            </a:bodyPr>
            <a:lstStyle/>
            <a:p>
              <a:pPr algn="ctr">
                <a:lnSpc>
                  <a:spcPts val="2879"/>
                </a:lnSpc>
              </a:pPr>
              <a:r>
                <a:rPr lang="en-US" sz="2400" b="1" dirty="0">
                  <a:solidFill>
                    <a:srgbClr val="000000"/>
                  </a:solidFill>
                  <a:latin typeface="Lato Bold"/>
                  <a:ea typeface="Lato Bold"/>
                  <a:cs typeface="Lato Bold"/>
                  <a:sym typeface="Lato Bold"/>
                </a:rPr>
                <a:t>Human-on-the-Loop (HOTL)</a:t>
              </a:r>
            </a:p>
            <a:p>
              <a:pPr algn="ctr">
                <a:lnSpc>
                  <a:spcPts val="2879"/>
                </a:lnSpc>
              </a:pPr>
              <a:r>
                <a:rPr lang="en-US" sz="2400" dirty="0">
                  <a:solidFill>
                    <a:srgbClr val="000000"/>
                  </a:solidFill>
                  <a:latin typeface="Lato Light"/>
                  <a:ea typeface="Lato Light"/>
                  <a:cs typeface="Lato Light"/>
                  <a:sym typeface="Lato Light"/>
                </a:rPr>
                <a:t>La IA </a:t>
              </a:r>
              <a:r>
                <a:rPr lang="en-US" sz="2400" dirty="0" err="1">
                  <a:solidFill>
                    <a:srgbClr val="000000"/>
                  </a:solidFill>
                  <a:latin typeface="Lato Light"/>
                  <a:ea typeface="Lato Light"/>
                  <a:cs typeface="Lato Light"/>
                  <a:sym typeface="Lato Light"/>
                </a:rPr>
                <a:t>funciona</a:t>
              </a:r>
              <a:r>
                <a:rPr lang="en-US" sz="2400" dirty="0">
                  <a:solidFill>
                    <a:srgbClr val="000000"/>
                  </a:solidFill>
                  <a:latin typeface="Lato Light"/>
                  <a:ea typeface="Lato Light"/>
                  <a:cs typeface="Lato Light"/>
                  <a:sym typeface="Lato Light"/>
                </a:rPr>
                <a:t> de forma </a:t>
              </a:r>
              <a:r>
                <a:rPr lang="en-US" sz="2400" dirty="0" err="1">
                  <a:solidFill>
                    <a:srgbClr val="000000"/>
                  </a:solidFill>
                  <a:latin typeface="Lato Light"/>
                  <a:ea typeface="Lato Light"/>
                  <a:cs typeface="Lato Light"/>
                  <a:sym typeface="Lato Light"/>
                </a:rPr>
                <a:t>independiente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pero</a:t>
              </a:r>
              <a:r>
                <a:rPr lang="en-US" sz="2400" dirty="0">
                  <a:solidFill>
                    <a:srgbClr val="000000"/>
                  </a:solidFill>
                  <a:latin typeface="Lato Light"/>
                  <a:ea typeface="Lato Light"/>
                  <a:cs typeface="Lato Light"/>
                  <a:sym typeface="Lato Light"/>
                </a:rPr>
                <a:t> el ser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supervisa</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sistema</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accionar</a:t>
              </a:r>
              <a:r>
                <a:rPr lang="en-US" sz="2400" dirty="0">
                  <a:solidFill>
                    <a:srgbClr val="000000"/>
                  </a:solidFill>
                  <a:latin typeface="Lato Light"/>
                  <a:ea typeface="Lato Light"/>
                  <a:cs typeface="Lato Light"/>
                  <a:sym typeface="Lato Light"/>
                </a:rPr>
                <a:t> el </a:t>
              </a:r>
              <a:r>
                <a:rPr lang="en-US" sz="2400" dirty="0" err="1">
                  <a:solidFill>
                    <a:srgbClr val="000000"/>
                  </a:solidFill>
                  <a:latin typeface="Lato Light"/>
                  <a:ea typeface="Lato Light"/>
                  <a:cs typeface="Lato Light"/>
                  <a:sym typeface="Lato Light"/>
                </a:rPr>
                <a:t>freno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emergencia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si</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falla</a:t>
              </a:r>
              <a:r>
                <a:rPr lang="en-US" sz="2400" dirty="0">
                  <a:solidFill>
                    <a:srgbClr val="000000"/>
                  </a:solidFill>
                  <a:latin typeface="Lato Light"/>
                  <a:ea typeface="Lato Light"/>
                  <a:cs typeface="Lato Light"/>
                  <a:sym typeface="Lato Light"/>
                </a:rPr>
                <a:t>.</a:t>
              </a:r>
            </a:p>
          </p:txBody>
        </p:sp>
        <p:sp>
          <p:nvSpPr>
            <p:cNvPr id="11" name="TextBox 11"/>
            <p:cNvSpPr txBox="1"/>
            <p:nvPr/>
          </p:nvSpPr>
          <p:spPr>
            <a:xfrm>
              <a:off x="9165172" y="4855677"/>
              <a:ext cx="7937459" cy="1447800"/>
            </a:xfrm>
            <a:prstGeom prst="rect">
              <a:avLst/>
            </a:prstGeom>
          </p:spPr>
          <p:txBody>
            <a:bodyPr lIns="0" tIns="0" rIns="0" bIns="0" rtlCol="0" anchor="t">
              <a:spAutoFit/>
            </a:bodyPr>
            <a:lstStyle/>
            <a:p>
              <a:pPr algn="ctr">
                <a:lnSpc>
                  <a:spcPts val="2879"/>
                </a:lnSpc>
              </a:pPr>
              <a:r>
                <a:rPr lang="en-US" sz="2400" b="1" dirty="0" err="1">
                  <a:solidFill>
                    <a:srgbClr val="000000"/>
                  </a:solidFill>
                  <a:latin typeface="Lato Bold"/>
                  <a:ea typeface="Lato Bold"/>
                  <a:cs typeface="Lato Bold"/>
                  <a:sym typeface="Lato Bold"/>
                </a:rPr>
                <a:t>Ejemplo</a:t>
              </a:r>
              <a:r>
                <a:rPr lang="en-US" sz="2400" b="1" dirty="0">
                  <a:solidFill>
                    <a:srgbClr val="000000"/>
                  </a:solidFill>
                  <a:latin typeface="Lato Bold"/>
                  <a:ea typeface="Lato Bold"/>
                  <a:cs typeface="Lato Bold"/>
                  <a:sym typeface="Lato Bold"/>
                </a:rPr>
                <a:t>: </a:t>
              </a:r>
            </a:p>
            <a:p>
              <a:pPr algn="ctr">
                <a:lnSpc>
                  <a:spcPts val="2879"/>
                </a:lnSpc>
              </a:pPr>
              <a:r>
                <a:rPr lang="en-US" sz="2400" dirty="0">
                  <a:solidFill>
                    <a:srgbClr val="000000"/>
                  </a:solidFill>
                  <a:latin typeface="Lato Light"/>
                  <a:ea typeface="Lato Light"/>
                  <a:cs typeface="Lato Light"/>
                  <a:sym typeface="Lato Light"/>
                </a:rPr>
                <a:t>Un supervisor de IA </a:t>
              </a:r>
              <a:r>
                <a:rPr lang="en-US" sz="2400" dirty="0" err="1">
                  <a:solidFill>
                    <a:srgbClr val="000000"/>
                  </a:solidFill>
                  <a:latin typeface="Lato Light"/>
                  <a:ea typeface="Lato Light"/>
                  <a:cs typeface="Lato Light"/>
                  <a:sym typeface="Lato Light"/>
                </a:rPr>
                <a:t>monitorea</a:t>
              </a:r>
              <a:r>
                <a:rPr lang="en-US" sz="2400" dirty="0">
                  <a:solidFill>
                    <a:srgbClr val="000000"/>
                  </a:solidFill>
                  <a:latin typeface="Lato Light"/>
                  <a:ea typeface="Lato Light"/>
                  <a:cs typeface="Lato Light"/>
                  <a:sym typeface="Lato Light"/>
                </a:rPr>
                <a:t> un examen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línea</a:t>
              </a:r>
              <a:r>
                <a:rPr lang="en-US" sz="2400" dirty="0">
                  <a:solidFill>
                    <a:srgbClr val="000000"/>
                  </a:solidFill>
                  <a:latin typeface="Lato Light"/>
                  <a:ea typeface="Lato Light"/>
                  <a:cs typeface="Lato Light"/>
                  <a:sym typeface="Lato Light"/>
                </a:rPr>
                <a:t> para </a:t>
              </a:r>
              <a:r>
                <a:rPr lang="en-US" sz="2400" dirty="0" err="1">
                  <a:solidFill>
                    <a:srgbClr val="000000"/>
                  </a:solidFill>
                  <a:latin typeface="Lato Light"/>
                  <a:ea typeface="Lato Light"/>
                  <a:cs typeface="Lato Light"/>
                  <a:sym typeface="Lato Light"/>
                </a:rPr>
                <a:t>detectar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trampas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pero</a:t>
              </a:r>
              <a:r>
                <a:rPr lang="en-US" sz="2400" dirty="0">
                  <a:solidFill>
                    <a:srgbClr val="000000"/>
                  </a:solidFill>
                  <a:latin typeface="Lato Light"/>
                  <a:ea typeface="Lato Light"/>
                  <a:cs typeface="Lato Light"/>
                  <a:sym typeface="Lato Light"/>
                </a:rPr>
                <a:t> solo un instructor </a:t>
              </a:r>
              <a:r>
                <a:rPr lang="en-US" sz="2400" dirty="0" err="1">
                  <a:solidFill>
                    <a:srgbClr val="000000"/>
                  </a:solidFill>
                  <a:latin typeface="Lato Light"/>
                  <a:ea typeface="Lato Light"/>
                  <a:cs typeface="Lato Light"/>
                  <a:sym typeface="Lato Light"/>
                </a:rPr>
                <a:t>humano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tomar</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decisión</a:t>
              </a:r>
              <a:r>
                <a:rPr lang="en-US" sz="2400" dirty="0">
                  <a:solidFill>
                    <a:srgbClr val="000000"/>
                  </a:solidFill>
                  <a:latin typeface="Lato Light"/>
                  <a:ea typeface="Lato Light"/>
                  <a:cs typeface="Lato Light"/>
                  <a:sym typeface="Lato Light"/>
                </a:rPr>
                <a:t> final de </a:t>
              </a:r>
              <a:r>
                <a:rPr lang="en-US" sz="2400" dirty="0" err="1">
                  <a:solidFill>
                    <a:srgbClr val="000000"/>
                  </a:solidFill>
                  <a:latin typeface="Lato Light"/>
                  <a:ea typeface="Lato Light"/>
                  <a:cs typeface="Lato Light"/>
                  <a:sym typeface="Lato Light"/>
                </a:rPr>
                <a:t>descalificar</a:t>
              </a:r>
              <a:r>
                <a:rPr lang="en-US" sz="2400" dirty="0">
                  <a:solidFill>
                    <a:srgbClr val="000000"/>
                  </a:solidFill>
                  <a:latin typeface="Lato Light"/>
                  <a:ea typeface="Lato Light"/>
                  <a:cs typeface="Lato Light"/>
                  <a:sym typeface="Lato Light"/>
                </a:rPr>
                <a:t> a un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a:t>
              </a:r>
            </a:p>
          </p:txBody>
        </p:sp>
      </p:grpSp>
      <p:sp>
        <p:nvSpPr>
          <p:cNvPr id="12" name="TextBox 12"/>
          <p:cNvSpPr txBox="1"/>
          <p:nvPr/>
        </p:nvSpPr>
        <p:spPr>
          <a:xfrm>
            <a:off x="1028700" y="7581900"/>
            <a:ext cx="14432280" cy="411861"/>
          </a:xfrm>
          <a:prstGeom prst="rect">
            <a:avLst/>
          </a:prstGeom>
        </p:spPr>
        <p:txBody>
          <a:bodyPr lIns="0" tIns="0" rIns="0" bIns="0" rtlCol="0" anchor="t">
            <a:spAutoFit/>
          </a:bodyPr>
          <a:lstStyle/>
          <a:p>
            <a:pPr algn="l">
              <a:lnSpc>
                <a:spcPts val="3311"/>
              </a:lnSpc>
            </a:pPr>
            <a:r>
              <a:rPr lang="en-US" sz="2400" b="1" dirty="0">
                <a:solidFill>
                  <a:srgbClr val="000000"/>
                </a:solidFill>
                <a:latin typeface="Lato Bold"/>
                <a:ea typeface="Lato Bold"/>
                <a:cs typeface="Lato Bold"/>
                <a:sym typeface="Lato Bold"/>
              </a:rPr>
              <a:t>¿Por </a:t>
            </a:r>
            <a:r>
              <a:rPr lang="en-US" sz="2400" b="1" dirty="0" err="1">
                <a:solidFill>
                  <a:srgbClr val="000000"/>
                </a:solidFill>
                <a:latin typeface="Lato Bold"/>
                <a:ea typeface="Lato Bold"/>
                <a:cs typeface="Lato Bold"/>
                <a:sym typeface="Lato Bold"/>
              </a:rPr>
              <a:t>qué</a:t>
            </a:r>
            <a:r>
              <a:rPr lang="en-US" sz="2400" b="1" dirty="0">
                <a:solidFill>
                  <a:srgbClr val="000000"/>
                </a:solidFill>
                <a:latin typeface="Lato Bold"/>
                <a:ea typeface="Lato Bold"/>
                <a:cs typeface="Lato Bold"/>
                <a:sym typeface="Lato Bold"/>
              </a:rPr>
              <a:t> es </a:t>
            </a:r>
            <a:r>
              <a:rPr lang="en-US" sz="2400" b="1" dirty="0" err="1">
                <a:solidFill>
                  <a:srgbClr val="000000"/>
                </a:solidFill>
                <a:latin typeface="Lato Bold"/>
                <a:ea typeface="Lato Bold"/>
                <a:cs typeface="Lato Bold"/>
                <a:sym typeface="Lato Bold"/>
              </a:rPr>
              <a:t>importante</a:t>
            </a:r>
            <a:r>
              <a:rPr lang="en-US" sz="2400" b="1" dirty="0">
                <a:solidFill>
                  <a:srgbClr val="000000"/>
                </a:solidFill>
                <a:latin typeface="Lato Bold"/>
                <a:ea typeface="Lato Bold"/>
                <a:cs typeface="Lato Bold"/>
                <a:sym typeface="Lato Bold"/>
              </a:rPr>
              <a:t> HITL?</a:t>
            </a:r>
          </a:p>
        </p:txBody>
      </p:sp>
      <p:sp>
        <p:nvSpPr>
          <p:cNvPr id="13" name="TextBox 13"/>
          <p:cNvSpPr txBox="1"/>
          <p:nvPr/>
        </p:nvSpPr>
        <p:spPr>
          <a:xfrm>
            <a:off x="1049872" y="8117586"/>
            <a:ext cx="16230600" cy="1669161"/>
          </a:xfrm>
          <a:prstGeom prst="rect">
            <a:avLst/>
          </a:prstGeom>
        </p:spPr>
        <p:txBody>
          <a:bodyPr lIns="0" tIns="0" rIns="0" bIns="0" rtlCol="0" anchor="t">
            <a:spAutoFit/>
          </a:bodyPr>
          <a:lstStyle/>
          <a:p>
            <a:pPr algn="l">
              <a:lnSpc>
                <a:spcPts val="3311"/>
              </a:lnSpc>
            </a:pPr>
            <a:r>
              <a:rPr lang="en-US" sz="2400" dirty="0">
                <a:solidFill>
                  <a:srgbClr val="000000"/>
                </a:solidFill>
                <a:latin typeface="Lato Light"/>
                <a:ea typeface="Lato Light"/>
                <a:cs typeface="Lato Light"/>
                <a:sym typeface="Lato Light"/>
              </a:rPr>
              <a:t>La IA no es </a:t>
            </a:r>
            <a:r>
              <a:rPr lang="en-US" sz="2400" dirty="0" err="1">
                <a:solidFill>
                  <a:srgbClr val="000000"/>
                </a:solidFill>
                <a:latin typeface="Lato Light"/>
                <a:ea typeface="Lato Light"/>
                <a:cs typeface="Lato Light"/>
                <a:sym typeface="Lato Light"/>
              </a:rPr>
              <a:t>infalible</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intervención</a:t>
            </a:r>
            <a:r>
              <a:rPr lang="en-US" sz="2400" dirty="0">
                <a:solidFill>
                  <a:srgbClr val="000000"/>
                </a:solidFill>
                <a:latin typeface="Lato Light"/>
                <a:ea typeface="Lato Light"/>
                <a:cs typeface="Lato Light"/>
                <a:sym typeface="Lato Light"/>
              </a:rPr>
              <a:t> humana </a:t>
            </a:r>
            <a:r>
              <a:rPr lang="en-US" sz="2400" dirty="0" err="1">
                <a:solidFill>
                  <a:srgbClr val="000000"/>
                </a:solidFill>
                <a:latin typeface="Lato Light"/>
                <a:ea typeface="Lato Light"/>
                <a:cs typeface="Lato Light"/>
                <a:sym typeface="Lato Light"/>
              </a:rPr>
              <a:t>ayuda</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eliminar</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alucinaciones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invenciones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sesgos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garantiza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las </a:t>
            </a:r>
            <a:r>
              <a:rPr lang="en-US" sz="2400" dirty="0" err="1">
                <a:solidFill>
                  <a:srgbClr val="000000"/>
                </a:solidFill>
                <a:latin typeface="Lato Light"/>
                <a:ea typeface="Lato Light"/>
                <a:cs typeface="Lato Light"/>
                <a:sym typeface="Lato Light"/>
              </a:rPr>
              <a:t>decisiones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automatizadas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sean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éticas</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cumplan</a:t>
            </a:r>
            <a:r>
              <a:rPr lang="en-US" sz="2400" dirty="0">
                <a:solidFill>
                  <a:srgbClr val="000000"/>
                </a:solidFill>
                <a:latin typeface="Lato Light"/>
                <a:ea typeface="Lato Light"/>
                <a:cs typeface="Lato Light"/>
                <a:sym typeface="Lato Light"/>
              </a:rPr>
              <a:t> con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estándares</a:t>
            </a:r>
            <a:r>
              <a:rPr lang="en-US" sz="2400" dirty="0">
                <a:solidFill>
                  <a:srgbClr val="000000"/>
                </a:solidFill>
                <a:latin typeface="Lato Light"/>
                <a:ea typeface="Lato Light"/>
                <a:cs typeface="Lato Light"/>
                <a:sym typeface="Lato Light"/>
              </a:rPr>
              <a:t>.</a:t>
            </a:r>
          </a:p>
          <a:p>
            <a:pPr algn="l">
              <a:lnSpc>
                <a:spcPts val="3311"/>
              </a:lnSpc>
            </a:pPr>
            <a:r>
              <a:rPr lang="en-US" sz="2400" dirty="0">
                <a:solidFill>
                  <a:srgbClr val="000000"/>
                </a:solidFill>
                <a:latin typeface="Lato Light"/>
                <a:ea typeface="Lato Light"/>
                <a:cs typeface="Lato Light"/>
                <a:sym typeface="Lato Light"/>
              </a:rPr>
              <a:t>HITL no es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confrontación</a:t>
            </a:r>
            <a:r>
              <a:rPr lang="en-US" sz="2400" dirty="0">
                <a:solidFill>
                  <a:srgbClr val="000000"/>
                </a:solidFill>
                <a:latin typeface="Lato Light"/>
                <a:ea typeface="Lato Light"/>
                <a:cs typeface="Lato Light"/>
                <a:sym typeface="Lato Light"/>
              </a:rPr>
              <a:t> entre </a:t>
            </a:r>
            <a:r>
              <a:rPr lang="en-US" sz="2400" dirty="0" err="1">
                <a:solidFill>
                  <a:srgbClr val="000000"/>
                </a:solidFill>
                <a:latin typeface="Lato Light"/>
                <a:ea typeface="Lato Light"/>
                <a:cs typeface="Lato Light"/>
                <a:sym typeface="Lato Light"/>
              </a:rPr>
              <a:t>humanos</a:t>
            </a:r>
            <a:r>
              <a:rPr lang="en-US" sz="2400" dirty="0">
                <a:solidFill>
                  <a:srgbClr val="000000"/>
                </a:solidFill>
                <a:latin typeface="Lato Light"/>
                <a:ea typeface="Lato Light"/>
                <a:cs typeface="Lato Light"/>
                <a:sym typeface="Lato Light"/>
              </a:rPr>
              <a:t> e IA, </a:t>
            </a:r>
            <a:r>
              <a:rPr lang="en-US" sz="2400" dirty="0" err="1">
                <a:solidFill>
                  <a:srgbClr val="000000"/>
                </a:solidFill>
                <a:latin typeface="Lato Light"/>
                <a:ea typeface="Lato Light"/>
                <a:cs typeface="Lato Light"/>
                <a:sym typeface="Lato Light"/>
              </a:rPr>
              <a:t>sino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colaboración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la IA </a:t>
            </a:r>
            <a:r>
              <a:rPr lang="en-US" sz="2400" dirty="0" err="1">
                <a:solidFill>
                  <a:srgbClr val="000000"/>
                </a:solidFill>
                <a:latin typeface="Lato Light"/>
                <a:ea typeface="Lato Light"/>
                <a:cs typeface="Lato Light"/>
                <a:sym typeface="Lato Light"/>
              </a:rPr>
              <a:t>gestiona</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escala</a:t>
            </a:r>
            <a:r>
              <a:rPr lang="en-US" sz="2400" dirty="0">
                <a:solidFill>
                  <a:srgbClr val="000000"/>
                </a:solidFill>
                <a:latin typeface="Lato Light"/>
                <a:ea typeface="Lato Light"/>
                <a:cs typeface="Lato Light"/>
                <a:sym typeface="Lato Light"/>
              </a:rPr>
              <a:t> y la </a:t>
            </a:r>
            <a:r>
              <a:rPr lang="en-US" sz="2400" dirty="0" err="1">
                <a:solidFill>
                  <a:srgbClr val="000000"/>
                </a:solidFill>
                <a:latin typeface="Lato Light"/>
                <a:ea typeface="Lato Light"/>
                <a:cs typeface="Lato Light"/>
                <a:sym typeface="Lato Light"/>
              </a:rPr>
              <a:t>velocidad</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mientras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humanos</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encargan</a:t>
            </a:r>
            <a:r>
              <a:rPr lang="en-US" sz="2400" dirty="0">
                <a:solidFill>
                  <a:srgbClr val="000000"/>
                </a:solidFill>
                <a:latin typeface="Lato Light"/>
                <a:ea typeface="Lato Light"/>
                <a:cs typeface="Lato Light"/>
                <a:sym typeface="Lato Light"/>
              </a:rPr>
              <a:t> de la </a:t>
            </a:r>
            <a:r>
              <a:rPr lang="en-US" sz="2400" dirty="0" err="1">
                <a:solidFill>
                  <a:srgbClr val="000000"/>
                </a:solidFill>
                <a:latin typeface="Lato Light"/>
                <a:ea typeface="Lato Light"/>
                <a:cs typeface="Lato Light"/>
                <a:sym typeface="Lato Light"/>
              </a:rPr>
              <a:t>calidad</a:t>
            </a:r>
            <a:r>
              <a:rPr lang="en-US" sz="2400" dirty="0">
                <a:solidFill>
                  <a:srgbClr val="000000"/>
                </a:solidFill>
                <a:latin typeface="Lato Light"/>
                <a:ea typeface="Lato Light"/>
                <a:cs typeface="Lato Light"/>
                <a:sym typeface="Lato Light"/>
              </a:rPr>
              <a:t> y el </a:t>
            </a:r>
            <a:r>
              <a:rPr lang="en-US" sz="2400" dirty="0" err="1">
                <a:solidFill>
                  <a:srgbClr val="000000"/>
                </a:solidFill>
                <a:latin typeface="Lato Light"/>
                <a:ea typeface="Lato Light"/>
                <a:cs typeface="Lato Light"/>
                <a:sym typeface="Lato Light"/>
              </a:rPr>
              <a:t>contexto</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9422606"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ACTIVIDAD PRÁCTICA: EL PLAN DE APRENDIZAJE </a:t>
            </a:r>
          </a:p>
        </p:txBody>
      </p:sp>
      <p:grpSp>
        <p:nvGrpSpPr>
          <p:cNvPr id="5" name="Group 5"/>
          <p:cNvGrpSpPr/>
          <p:nvPr/>
        </p:nvGrpSpPr>
        <p:grpSpPr>
          <a:xfrm>
            <a:off x="1028700" y="2653697"/>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Escenario:</a:t>
              </a:r>
            </a:p>
          </p:txBody>
        </p:sp>
      </p:grpSp>
      <p:sp>
        <p:nvSpPr>
          <p:cNvPr id="8" name="TextBox 8"/>
          <p:cNvSpPr txBox="1"/>
          <p:nvPr/>
        </p:nvSpPr>
        <p:spPr>
          <a:xfrm>
            <a:off x="1118702" y="3289338"/>
            <a:ext cx="7421690" cy="14478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Una IA ha </a:t>
            </a:r>
            <a:r>
              <a:rPr lang="en-US" sz="2400" dirty="0" err="1">
                <a:solidFill>
                  <a:srgbClr val="53575E"/>
                </a:solidFill>
                <a:latin typeface="Lato Light"/>
                <a:ea typeface="Lato Light"/>
                <a:cs typeface="Lato Light"/>
                <a:sym typeface="Lato Light"/>
              </a:rPr>
              <a:t>generado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"Hoja de </a:t>
            </a:r>
            <a:r>
              <a:rPr lang="en-US" sz="2400" dirty="0" err="1">
                <a:solidFill>
                  <a:srgbClr val="53575E"/>
                </a:solidFill>
                <a:latin typeface="Lato Light"/>
                <a:ea typeface="Lato Light"/>
                <a:cs typeface="Lato Light"/>
                <a:sym typeface="Lato Light"/>
              </a:rPr>
              <a:t>ruta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habilidades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personalizada</a:t>
            </a:r>
            <a:r>
              <a:rPr lang="en-US" sz="2400" dirty="0">
                <a:solidFill>
                  <a:srgbClr val="53575E"/>
                </a:solidFill>
                <a:latin typeface="Lato Light"/>
                <a:ea typeface="Lato Light"/>
                <a:cs typeface="Lato Light"/>
                <a:sym typeface="Lato Light"/>
              </a:rPr>
              <a:t>" para un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sugiriéndole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omita</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módulo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Seguridad</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básica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porque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aprobó</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prueba</a:t>
            </a:r>
            <a:r>
              <a:rPr lang="en-US" sz="2400" dirty="0">
                <a:solidFill>
                  <a:srgbClr val="53575E"/>
                </a:solidFill>
                <a:latin typeface="Lato Light"/>
                <a:ea typeface="Lato Light"/>
                <a:cs typeface="Lato Light"/>
                <a:sym typeface="Lato Light"/>
              </a:rPr>
              <a:t> previa.</a:t>
            </a:r>
          </a:p>
        </p:txBody>
      </p:sp>
      <p:grpSp>
        <p:nvGrpSpPr>
          <p:cNvPr id="9" name="Group 9"/>
          <p:cNvGrpSpPr/>
          <p:nvPr/>
        </p:nvGrpSpPr>
        <p:grpSpPr>
          <a:xfrm>
            <a:off x="1028700" y="5444488"/>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Tu tarea:</a:t>
              </a:r>
            </a:p>
          </p:txBody>
        </p:sp>
      </p:grpSp>
      <p:sp>
        <p:nvSpPr>
          <p:cNvPr id="12" name="TextBox 12"/>
          <p:cNvSpPr txBox="1"/>
          <p:nvPr/>
        </p:nvSpPr>
        <p:spPr>
          <a:xfrm>
            <a:off x="1118702" y="6080120"/>
            <a:ext cx="7421690" cy="361950"/>
          </a:xfrm>
          <a:prstGeom prst="rect">
            <a:avLst/>
          </a:prstGeom>
        </p:spPr>
        <p:txBody>
          <a:bodyPr lIns="0" tIns="0" rIns="0" bIns="0" rtlCol="0" anchor="t">
            <a:spAutoFit/>
          </a:bodyPr>
          <a:lstStyle/>
          <a:p>
            <a:pPr algn="l">
              <a:lnSpc>
                <a:spcPts val="2879"/>
              </a:lnSpc>
            </a:pPr>
            <a:r>
              <a:rPr lang="en-US" sz="2400" dirty="0" err="1">
                <a:solidFill>
                  <a:srgbClr val="53575E"/>
                </a:solidFill>
                <a:latin typeface="Lato Light"/>
                <a:ea typeface="Lato Light"/>
                <a:cs typeface="Lato Light"/>
                <a:sym typeface="Lato Light"/>
              </a:rPr>
              <a:t>Aplicar</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modelo</a:t>
            </a:r>
            <a:r>
              <a:rPr lang="en-US" sz="2400" dirty="0">
                <a:solidFill>
                  <a:srgbClr val="53575E"/>
                </a:solidFill>
                <a:latin typeface="Lato Light"/>
                <a:ea typeface="Lato Light"/>
                <a:cs typeface="Lato Light"/>
                <a:sym typeface="Lato Light"/>
              </a:rPr>
              <a:t> HITL.</a:t>
            </a:r>
          </a:p>
        </p:txBody>
      </p:sp>
      <p:grpSp>
        <p:nvGrpSpPr>
          <p:cNvPr id="13" name="Group 13"/>
          <p:cNvGrpSpPr/>
          <p:nvPr/>
        </p:nvGrpSpPr>
        <p:grpSpPr>
          <a:xfrm>
            <a:off x="8918686" y="2464946"/>
            <a:ext cx="6506680" cy="672685"/>
            <a:chOff x="0" y="0"/>
            <a:chExt cx="8675573" cy="896914"/>
          </a:xfrm>
        </p:grpSpPr>
        <p:sp>
          <p:nvSpPr>
            <p:cNvPr id="14" name="Freeform 14"/>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5" name="TextBox 15"/>
            <p:cNvSpPr txBox="1"/>
            <p:nvPr/>
          </p:nvSpPr>
          <p:spPr>
            <a:xfrm>
              <a:off x="0" y="0"/>
              <a:ext cx="8675573"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Paso 1 </a:t>
              </a:r>
            </a:p>
          </p:txBody>
        </p:sp>
      </p:grpSp>
      <p:sp>
        <p:nvSpPr>
          <p:cNvPr id="16" name="TextBox 16"/>
          <p:cNvSpPr txBox="1"/>
          <p:nvPr/>
        </p:nvSpPr>
        <p:spPr>
          <a:xfrm>
            <a:off x="9008688" y="3100578"/>
            <a:ext cx="8440941" cy="361950"/>
          </a:xfrm>
          <a:prstGeom prst="rect">
            <a:avLst/>
          </a:prstGeom>
        </p:spPr>
        <p:txBody>
          <a:bodyPr lIns="0" tIns="0" rIns="0" bIns="0" rtlCol="0" anchor="t">
            <a:spAutoFit/>
          </a:bodyPr>
          <a:lstStyle/>
          <a:p>
            <a:pPr algn="l">
              <a:lnSpc>
                <a:spcPts val="2879"/>
              </a:lnSpc>
            </a:pPr>
            <a:r>
              <a:rPr lang="en-US" sz="2400" dirty="0" err="1">
                <a:solidFill>
                  <a:srgbClr val="53575E"/>
                </a:solidFill>
                <a:latin typeface="Lato Light"/>
                <a:ea typeface="Lato Light"/>
                <a:cs typeface="Lato Light"/>
                <a:sym typeface="Lato Light"/>
              </a:rPr>
              <a:t>Revisa</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sugerencia</a:t>
            </a:r>
            <a:r>
              <a:rPr lang="en-US" sz="2400" dirty="0">
                <a:solidFill>
                  <a:srgbClr val="53575E"/>
                </a:solidFill>
                <a:latin typeface="Lato Light"/>
                <a:ea typeface="Lato Light"/>
                <a:cs typeface="Lato Light"/>
                <a:sym typeface="Lato Light"/>
              </a:rPr>
              <a:t> de la IA.</a:t>
            </a:r>
          </a:p>
        </p:txBody>
      </p:sp>
      <p:grpSp>
        <p:nvGrpSpPr>
          <p:cNvPr id="17" name="Group 17"/>
          <p:cNvGrpSpPr/>
          <p:nvPr/>
        </p:nvGrpSpPr>
        <p:grpSpPr>
          <a:xfrm>
            <a:off x="8918686" y="4211541"/>
            <a:ext cx="6785858" cy="672685"/>
            <a:chOff x="0" y="0"/>
            <a:chExt cx="9047810" cy="896914"/>
          </a:xfrm>
        </p:grpSpPr>
        <p:sp>
          <p:nvSpPr>
            <p:cNvPr id="18" name="Freeform 18"/>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9" name="TextBox 19"/>
            <p:cNvSpPr txBox="1"/>
            <p:nvPr/>
          </p:nvSpPr>
          <p:spPr>
            <a:xfrm>
              <a:off x="0" y="0"/>
              <a:ext cx="9047810" cy="896914"/>
            </a:xfrm>
            <a:prstGeom prst="rect">
              <a:avLst/>
            </a:prstGeom>
          </p:spPr>
          <p:txBody>
            <a:bodyPr lIns="0" tIns="0" rIns="0" bIns="0" rtlCol="0" anchor="ctr"/>
            <a:lstStyle/>
            <a:p>
              <a:pPr algn="l">
                <a:lnSpc>
                  <a:spcPts val="2879"/>
                </a:lnSpc>
              </a:pPr>
              <a:r>
                <a:rPr lang="en-US" sz="2400" b="1" dirty="0">
                  <a:solidFill>
                    <a:srgbClr val="000000"/>
                  </a:solidFill>
                  <a:latin typeface="Lato Bold"/>
                  <a:ea typeface="Lato Bold"/>
                  <a:cs typeface="Lato Bold"/>
                  <a:sym typeface="Lato Bold"/>
                </a:rPr>
                <a:t>Paso 2</a:t>
              </a:r>
            </a:p>
          </p:txBody>
        </p:sp>
      </p:grpSp>
      <p:sp>
        <p:nvSpPr>
          <p:cNvPr id="20" name="TextBox 20"/>
          <p:cNvSpPr txBox="1"/>
          <p:nvPr/>
        </p:nvSpPr>
        <p:spPr>
          <a:xfrm>
            <a:off x="9008688" y="4847182"/>
            <a:ext cx="8250612" cy="723900"/>
          </a:xfrm>
          <a:prstGeom prst="rect">
            <a:avLst/>
          </a:prstGeom>
        </p:spPr>
        <p:txBody>
          <a:bodyPr lIns="0" tIns="0" rIns="0" bIns="0" rtlCol="0" anchor="t">
            <a:spAutoFit/>
          </a:bodyPr>
          <a:lstStyle/>
          <a:p>
            <a:pPr algn="l">
              <a:lnSpc>
                <a:spcPts val="2879"/>
              </a:lnSpc>
            </a:pPr>
            <a:r>
              <a:rPr lang="en-US" sz="2400" dirty="0" err="1">
                <a:solidFill>
                  <a:srgbClr val="53575E"/>
                </a:solidFill>
                <a:latin typeface="Lato Light"/>
                <a:ea typeface="Lato Light"/>
                <a:cs typeface="Lato Light"/>
                <a:sym typeface="Lato Light"/>
              </a:rPr>
              <a:t>Consideremos</a:t>
            </a:r>
            <a:r>
              <a:rPr lang="en-US" sz="2400" dirty="0">
                <a:solidFill>
                  <a:srgbClr val="53575E"/>
                </a:solidFill>
                <a:latin typeface="Lato Light"/>
                <a:ea typeface="Lato Light"/>
                <a:cs typeface="Lato Light"/>
                <a:sym typeface="Lato Light"/>
              </a:rPr>
              <a:t> el factor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siente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seguro</a:t>
            </a:r>
            <a:r>
              <a:rPr lang="en-US" sz="2400" dirty="0">
                <a:solidFill>
                  <a:srgbClr val="53575E"/>
                </a:solidFill>
                <a:latin typeface="Lato Light"/>
                <a:ea typeface="Lato Light"/>
                <a:cs typeface="Lato Light"/>
                <a:sym typeface="Lato Light"/>
              </a:rPr>
              <a:t> al </a:t>
            </a:r>
            <a:r>
              <a:rPr lang="en-US" sz="2400" dirty="0" err="1">
                <a:solidFill>
                  <a:srgbClr val="53575E"/>
                </a:solidFill>
                <a:latin typeface="Lato Light"/>
                <a:ea typeface="Lato Light"/>
                <a:cs typeface="Lato Light"/>
                <a:sym typeface="Lato Light"/>
              </a:rPr>
              <a:t>omitir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parte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Adivinó</a:t>
            </a:r>
            <a:r>
              <a:rPr lang="en-US" sz="2400" dirty="0">
                <a:solidFill>
                  <a:srgbClr val="53575E"/>
                </a:solidFill>
                <a:latin typeface="Lato Light"/>
                <a:ea typeface="Lato Light"/>
                <a:cs typeface="Lato Light"/>
                <a:sym typeface="Lato Light"/>
              </a:rPr>
              <a:t> las </a:t>
            </a:r>
            <a:r>
              <a:rPr lang="en-US" sz="2400" dirty="0" err="1">
                <a:solidFill>
                  <a:srgbClr val="53575E"/>
                </a:solidFill>
                <a:latin typeface="Lato Light"/>
                <a:ea typeface="Lato Light"/>
                <a:cs typeface="Lato Light"/>
                <a:sym typeface="Lato Light"/>
              </a:rPr>
              <a:t>respuestas</a:t>
            </a:r>
            <a:r>
              <a:rPr lang="en-US" sz="2400" dirty="0">
                <a:solidFill>
                  <a:srgbClr val="53575E"/>
                </a:solidFill>
                <a:latin typeface="Lato Light"/>
                <a:ea typeface="Lato Light"/>
                <a:cs typeface="Lato Light"/>
                <a:sym typeface="Lato Light"/>
              </a:rPr>
              <a:t>?</a:t>
            </a:r>
          </a:p>
        </p:txBody>
      </p:sp>
      <p:grpSp>
        <p:nvGrpSpPr>
          <p:cNvPr id="21" name="Group 21"/>
          <p:cNvGrpSpPr/>
          <p:nvPr/>
        </p:nvGrpSpPr>
        <p:grpSpPr>
          <a:xfrm>
            <a:off x="8918686" y="6320095"/>
            <a:ext cx="6785858" cy="672685"/>
            <a:chOff x="0" y="0"/>
            <a:chExt cx="9047810" cy="896914"/>
          </a:xfrm>
        </p:grpSpPr>
        <p:sp>
          <p:nvSpPr>
            <p:cNvPr id="22" name="Freeform 22"/>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3" name="TextBox 23"/>
            <p:cNvSpPr txBox="1"/>
            <p:nvPr/>
          </p:nvSpPr>
          <p:spPr>
            <a:xfrm>
              <a:off x="0" y="0"/>
              <a:ext cx="9047810" cy="896914"/>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Paso 3</a:t>
              </a:r>
            </a:p>
          </p:txBody>
        </p:sp>
      </p:grpSp>
      <p:sp>
        <p:nvSpPr>
          <p:cNvPr id="24" name="TextBox 24"/>
          <p:cNvSpPr txBox="1"/>
          <p:nvPr/>
        </p:nvSpPr>
        <p:spPr>
          <a:xfrm>
            <a:off x="9008688" y="6955736"/>
            <a:ext cx="8250612" cy="1085850"/>
          </a:xfrm>
          <a:prstGeom prst="rect">
            <a:avLst/>
          </a:prstGeom>
        </p:spPr>
        <p:txBody>
          <a:bodyPr lIns="0" tIns="0" rIns="0" bIns="0" rtlCol="0" anchor="t">
            <a:spAutoFit/>
          </a:bodyPr>
          <a:lstStyle/>
          <a:p>
            <a:pPr algn="l">
              <a:lnSpc>
                <a:spcPts val="2879"/>
              </a:lnSpc>
            </a:pPr>
            <a:r>
              <a:rPr lang="en-US" sz="2400" dirty="0" err="1">
                <a:solidFill>
                  <a:srgbClr val="000000"/>
                </a:solidFill>
                <a:latin typeface="Lato Light"/>
                <a:ea typeface="Lato Light"/>
                <a:cs typeface="Lato Light"/>
                <a:sym typeface="Lato Light"/>
              </a:rPr>
              <a:t>Redacta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breve </a:t>
            </a:r>
            <a:r>
              <a:rPr lang="en-US" sz="2400" dirty="0" err="1">
                <a:solidFill>
                  <a:srgbClr val="000000"/>
                </a:solidFill>
                <a:latin typeface="Lato Light"/>
                <a:ea typeface="Lato Light"/>
                <a:cs typeface="Lato Light"/>
                <a:sym typeface="Lato Light"/>
              </a:rPr>
              <a:t>frase</a:t>
            </a:r>
            <a:r>
              <a:rPr lang="en-US" sz="2400" dirty="0">
                <a:solidFill>
                  <a:srgbClr val="000000"/>
                </a:solidFill>
                <a:latin typeface="Lato Light"/>
                <a:ea typeface="Lato Light"/>
                <a:cs typeface="Lato Light"/>
                <a:sym typeface="Lato Light"/>
              </a:rPr>
              <a:t> para el </a:t>
            </a:r>
            <a:r>
              <a:rPr lang="en-US" sz="2400" dirty="0" err="1">
                <a:solidFill>
                  <a:srgbClr val="000000"/>
                </a:solidFill>
                <a:latin typeface="Lato Light"/>
                <a:ea typeface="Lato Light"/>
                <a:cs typeface="Lato Light"/>
                <a:sym typeface="Lato Light"/>
              </a:rPr>
              <a:t>estudiante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explicándole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aceptas</a:t>
            </a:r>
            <a:r>
              <a:rPr lang="en-US" sz="2400" dirty="0">
                <a:solidFill>
                  <a:srgbClr val="000000"/>
                </a:solidFill>
                <a:latin typeface="Lato Light"/>
                <a:ea typeface="Lato Light"/>
                <a:cs typeface="Lato Light"/>
                <a:sym typeface="Lato Light"/>
              </a:rPr>
              <a:t> o </a:t>
            </a:r>
            <a:r>
              <a:rPr lang="en-US" sz="2400" dirty="0" err="1">
                <a:solidFill>
                  <a:srgbClr val="000000"/>
                </a:solidFill>
                <a:latin typeface="Lato Light"/>
                <a:ea typeface="Lato Light"/>
                <a:cs typeface="Lato Light"/>
                <a:sym typeface="Lato Light"/>
              </a:rPr>
              <a:t>rechazas</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sugerencia</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omitir</a:t>
            </a:r>
            <a:r>
              <a:rPr lang="en-US" sz="2400" dirty="0">
                <a:solidFill>
                  <a:srgbClr val="000000"/>
                </a:solidFill>
                <a:latin typeface="Lato Light"/>
                <a:ea typeface="Lato Light"/>
                <a:cs typeface="Lato Light"/>
                <a:sym typeface="Lato Light"/>
              </a:rPr>
              <a:t>" de la IA, </a:t>
            </a:r>
            <a:r>
              <a:rPr lang="en-US" sz="2400" dirty="0" err="1">
                <a:solidFill>
                  <a:srgbClr val="000000"/>
                </a:solidFill>
                <a:latin typeface="Lato Light"/>
                <a:ea typeface="Lato Light"/>
                <a:cs typeface="Lato Light"/>
                <a:sym typeface="Lato Light"/>
              </a:rPr>
              <a:t>basándote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tu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observación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desempeño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el taller.</a:t>
            </a:r>
          </a:p>
        </p:txBody>
      </p:sp>
      <p:sp>
        <p:nvSpPr>
          <p:cNvPr id="25" name="AutoShape 25"/>
          <p:cNvSpPr/>
          <p:nvPr/>
        </p:nvSpPr>
        <p:spPr>
          <a:xfrm flipH="1">
            <a:off x="8506113" y="2256961"/>
            <a:ext cx="0" cy="7669221"/>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54783"/>
            <a:ext cx="5870218" cy="5453634"/>
          </a:xfrm>
          <a:prstGeom prst="rect">
            <a:avLst/>
          </a:prstGeom>
        </p:spPr>
        <p:txBody>
          <a:bodyPr lIns="0" tIns="0" rIns="0" bIns="0" rtlCol="0" anchor="t">
            <a:spAutoFit/>
          </a:bodyPr>
          <a:lstStyle/>
          <a:p>
            <a:pPr algn="l">
              <a:lnSpc>
                <a:spcPts val="7127"/>
              </a:lnSpc>
            </a:pPr>
            <a:r>
              <a:rPr lang="en-US" sz="6599" dirty="0">
                <a:solidFill>
                  <a:srgbClr val="000000"/>
                </a:solidFill>
                <a:latin typeface="Oswald"/>
                <a:ea typeface="Oswald"/>
                <a:cs typeface="Oswald"/>
                <a:sym typeface="Oswald"/>
              </a:rPr>
              <a:t>UNIDAD 4: </a:t>
            </a:r>
          </a:p>
          <a:p>
            <a:pPr algn="l">
              <a:lnSpc>
                <a:spcPts val="7127"/>
              </a:lnSpc>
            </a:pPr>
            <a:r>
              <a:rPr lang="en-US" sz="6599" dirty="0">
                <a:solidFill>
                  <a:srgbClr val="000000"/>
                </a:solidFill>
                <a:latin typeface="Oswald"/>
                <a:ea typeface="Oswald"/>
                <a:cs typeface="Oswald"/>
                <a:sym typeface="Oswald"/>
              </a:rPr>
              <a:t>CONTENIDO SOBRE GOBERNANZA ÉTICA Y PROTOCOLOS DE PRÁCTICA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4324" y="267519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algn="l">
                <a:lnSpc>
                  <a:spcPts val="2879"/>
                </a:lnSpc>
              </a:pPr>
              <a:r>
                <a:rPr lang="en-US" sz="2400" b="1" i="1">
                  <a:solidFill>
                    <a:srgbClr val="000000"/>
                  </a:solidFill>
                  <a:latin typeface="Lato Bold Italics"/>
                  <a:ea typeface="Lato Bold Italics"/>
                  <a:cs typeface="Lato Bold Italics"/>
                  <a:sym typeface="Lato Bold Italics"/>
                </a:rPr>
                <a:t>Enfoque: Herramientas prácticas para la transparencia y los derechos de los estudiantes.</a:t>
              </a:r>
            </a:p>
          </p:txBody>
        </p:sp>
      </p:grpSp>
      <p:sp>
        <p:nvSpPr>
          <p:cNvPr id="5" name="TextBox 5"/>
          <p:cNvSpPr txBox="1"/>
          <p:nvPr/>
        </p:nvSpPr>
        <p:spPr>
          <a:xfrm>
            <a:off x="954324" y="3512963"/>
            <a:ext cx="17176099" cy="361950"/>
          </a:xfrm>
          <a:prstGeom prst="rect">
            <a:avLst/>
          </a:prstGeom>
        </p:spPr>
        <p:txBody>
          <a:bodyPr lIns="0" tIns="0" rIns="0" bIns="0" rtlCol="0" anchor="t">
            <a:spAutoFit/>
          </a:bodyPr>
          <a:lstStyle/>
          <a:p>
            <a:pPr algn="l">
              <a:lnSpc>
                <a:spcPts val="2879"/>
              </a:lnSpc>
            </a:pPr>
            <a:r>
              <a:rPr lang="en-US" sz="2400" dirty="0">
                <a:solidFill>
                  <a:srgbClr val="000000"/>
                </a:solidFill>
                <a:latin typeface="Lato Light"/>
                <a:ea typeface="Lato Light"/>
                <a:cs typeface="Lato Light"/>
                <a:sym typeface="Lato Light"/>
              </a:rPr>
              <a:t>Antes de </a:t>
            </a:r>
            <a:r>
              <a:rPr lang="en-US" sz="2400" dirty="0" err="1">
                <a:solidFill>
                  <a:srgbClr val="000000"/>
                </a:solidFill>
                <a:latin typeface="Lato Light"/>
                <a:ea typeface="Lato Light"/>
                <a:cs typeface="Lato Light"/>
                <a:sym typeface="Lato Light"/>
              </a:rPr>
              <a:t>presentar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cualquier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de IA a </a:t>
            </a:r>
            <a:r>
              <a:rPr lang="en-US" sz="2400" dirty="0" err="1">
                <a:solidFill>
                  <a:srgbClr val="000000"/>
                </a:solidFill>
                <a:latin typeface="Lato Light"/>
                <a:ea typeface="Lato Light"/>
                <a:cs typeface="Lato Light"/>
                <a:sym typeface="Lato Light"/>
              </a:rPr>
              <a:t>tus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alumnos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haz</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cinco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Preguntas</a:t>
            </a:r>
            <a:r>
              <a:rPr lang="en-US" sz="2400" dirty="0">
                <a:solidFill>
                  <a:srgbClr val="000000"/>
                </a:solidFill>
                <a:latin typeface="Lato Light"/>
                <a:ea typeface="Lato Light"/>
                <a:cs typeface="Lato Light"/>
                <a:sym typeface="Lato Light"/>
              </a:rPr>
              <a:t> clave":</a:t>
            </a:r>
          </a:p>
        </p:txBody>
      </p:sp>
      <p:grpSp>
        <p:nvGrpSpPr>
          <p:cNvPr id="6" name="Group 6"/>
          <p:cNvGrpSpPr/>
          <p:nvPr/>
        </p:nvGrpSpPr>
        <p:grpSpPr>
          <a:xfrm>
            <a:off x="1028700" y="1014441"/>
            <a:ext cx="17154611" cy="1650797"/>
            <a:chOff x="0" y="0"/>
            <a:chExt cx="22872814" cy="2201062"/>
          </a:xfrm>
        </p:grpSpPr>
        <p:sp>
          <p:nvSpPr>
            <p:cNvPr id="7" name="Freeform 7"/>
            <p:cNvSpPr/>
            <p:nvPr/>
          </p:nvSpPr>
          <p:spPr>
            <a:xfrm>
              <a:off x="0" y="0"/>
              <a:ext cx="22872819" cy="2201056"/>
            </a:xfrm>
            <a:custGeom>
              <a:avLst/>
              <a:gdLst/>
              <a:ahLst/>
              <a:cxnLst/>
              <a:rect l="l" t="t" r="r" b="b"/>
              <a:pathLst>
                <a:path w="22872819" h="2201056">
                  <a:moveTo>
                    <a:pt x="0" y="0"/>
                  </a:moveTo>
                  <a:lnTo>
                    <a:pt x="22872819" y="0"/>
                  </a:lnTo>
                  <a:lnTo>
                    <a:pt x="22872819" y="2201056"/>
                  </a:lnTo>
                  <a:lnTo>
                    <a:pt x="0" y="2201056"/>
                  </a:lnTo>
                  <a:close/>
                </a:path>
              </a:pathLst>
            </a:custGeom>
            <a:blipFill>
              <a:blip r:embed="rId4">
                <a:alphaModFix amt="0"/>
              </a:blip>
              <a:stretch>
                <a:fillRect t="-175676" b="-129290"/>
              </a:stretch>
            </a:blipFill>
          </p:spPr>
          <p:txBody>
            <a:bodyPr/>
            <a:lstStyle/>
            <a:p>
              <a:endParaRPr lang="es-ES"/>
            </a:p>
          </p:txBody>
        </p:sp>
        <p:sp>
          <p:nvSpPr>
            <p:cNvPr id="8" name="TextBox 8"/>
            <p:cNvSpPr txBox="1"/>
            <p:nvPr/>
          </p:nvSpPr>
          <p:spPr>
            <a:xfrm>
              <a:off x="0" y="9525"/>
              <a:ext cx="22872814" cy="21915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GOBERNANZA ÉTICA: PROTOCOLOS Y LISTAS DE VERIFICACIÓN PARA SU IMPLEMENTACIÓN</a:t>
              </a:r>
            </a:p>
          </p:txBody>
        </p:sp>
      </p:grpSp>
      <p:grpSp>
        <p:nvGrpSpPr>
          <p:cNvPr id="9" name="Group 9"/>
          <p:cNvGrpSpPr/>
          <p:nvPr/>
        </p:nvGrpSpPr>
        <p:grpSpPr>
          <a:xfrm>
            <a:off x="297863" y="5525396"/>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algn="ctr">
                <a:lnSpc>
                  <a:spcPts val="2879"/>
                </a:lnSpc>
              </a:pPr>
              <a:r>
                <a:rPr lang="en-US" sz="2400" b="1" dirty="0" err="1">
                  <a:solidFill>
                    <a:srgbClr val="000000"/>
                  </a:solidFill>
                  <a:latin typeface="Lato Bold"/>
                  <a:ea typeface="Lato Bold"/>
                  <a:cs typeface="Lato Bold"/>
                  <a:sym typeface="Lato Bold"/>
                </a:rPr>
                <a:t>Explicabilidad</a:t>
              </a:r>
              <a:endParaRPr lang="en-US" sz="2400" b="1" dirty="0">
                <a:solidFill>
                  <a:srgbClr val="000000"/>
                </a:solidFill>
                <a:latin typeface="Lato Bold"/>
                <a:ea typeface="Lato Bold"/>
                <a:cs typeface="Lato Bold"/>
                <a:sym typeface="Lato Bold"/>
              </a:endParaRPr>
            </a:p>
          </p:txBody>
        </p:sp>
      </p:grpSp>
      <p:sp>
        <p:nvSpPr>
          <p:cNvPr id="12" name="TextBox 12"/>
          <p:cNvSpPr txBox="1"/>
          <p:nvPr/>
        </p:nvSpPr>
        <p:spPr>
          <a:xfrm>
            <a:off x="935381" y="6579052"/>
            <a:ext cx="2606173" cy="1447800"/>
          </a:xfrm>
          <a:prstGeom prst="rect">
            <a:avLst/>
          </a:prstGeom>
        </p:spPr>
        <p:txBody>
          <a:bodyPr lIns="0" tIns="0" rIns="0" bIns="0" rtlCol="0" anchor="t">
            <a:spAutoFit/>
          </a:bodyPr>
          <a:lstStyle/>
          <a:p>
            <a:pPr algn="ctr">
              <a:lnSpc>
                <a:spcPts val="2879"/>
              </a:lnSpc>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Puedo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explicarle</a:t>
            </a:r>
            <a:r>
              <a:rPr lang="en-US" sz="2400" dirty="0">
                <a:solidFill>
                  <a:srgbClr val="000000"/>
                </a:solidFill>
                <a:latin typeface="Lato Light"/>
                <a:ea typeface="Lato Light"/>
                <a:cs typeface="Lato Light"/>
                <a:sym typeface="Lato Light"/>
              </a:rPr>
              <a:t> a un </a:t>
            </a:r>
            <a:r>
              <a:rPr lang="en-US" sz="2400" dirty="0" err="1">
                <a:solidFill>
                  <a:srgbClr val="000000"/>
                </a:solidFill>
                <a:latin typeface="Lato Light"/>
                <a:ea typeface="Lato Light"/>
                <a:cs typeface="Lato Light"/>
                <a:sym typeface="Lato Light"/>
              </a:rPr>
              <a:t>alumno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le </a:t>
            </a:r>
            <a:r>
              <a:rPr lang="en-US" sz="2400" dirty="0" err="1">
                <a:solidFill>
                  <a:srgbClr val="000000"/>
                </a:solidFill>
                <a:latin typeface="Lato Light"/>
                <a:ea typeface="Lato Light"/>
                <a:cs typeface="Lato Light"/>
                <a:sym typeface="Lato Light"/>
              </a:rPr>
              <a:t>dio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resultado</a:t>
            </a:r>
            <a:r>
              <a:rPr lang="en-US" sz="2400" dirty="0">
                <a:solidFill>
                  <a:srgbClr val="000000"/>
                </a:solidFill>
                <a:latin typeface="Lato Light"/>
                <a:ea typeface="Lato Light"/>
                <a:cs typeface="Lato Light"/>
                <a:sym typeface="Lato Light"/>
              </a:rPr>
              <a:t>?</a:t>
            </a:r>
          </a:p>
        </p:txBody>
      </p:sp>
      <p:grpSp>
        <p:nvGrpSpPr>
          <p:cNvPr id="13" name="Group 13"/>
          <p:cNvGrpSpPr/>
          <p:nvPr/>
        </p:nvGrpSpPr>
        <p:grpSpPr>
          <a:xfrm>
            <a:off x="1496947" y="4329180"/>
            <a:ext cx="1085240" cy="1010098"/>
            <a:chOff x="0" y="0"/>
            <a:chExt cx="1446987" cy="1346797"/>
          </a:xfrm>
        </p:grpSpPr>
        <p:sp>
          <p:nvSpPr>
            <p:cNvPr id="14" name="Freeform 1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15" name="Group 15"/>
          <p:cNvGrpSpPr/>
          <p:nvPr/>
        </p:nvGrpSpPr>
        <p:grpSpPr>
          <a:xfrm>
            <a:off x="1828493" y="4601576"/>
            <a:ext cx="409975" cy="557270"/>
            <a:chOff x="0" y="0"/>
            <a:chExt cx="546633" cy="743026"/>
          </a:xfrm>
        </p:grpSpPr>
        <p:sp>
          <p:nvSpPr>
            <p:cNvPr id="16" name="Freeform 16"/>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17" name="TextBox 17"/>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1</a:t>
              </a:r>
            </a:p>
          </p:txBody>
        </p:sp>
      </p:grpSp>
      <p:grpSp>
        <p:nvGrpSpPr>
          <p:cNvPr id="18" name="Group 18"/>
          <p:cNvGrpSpPr/>
          <p:nvPr/>
        </p:nvGrpSpPr>
        <p:grpSpPr>
          <a:xfrm>
            <a:off x="3864795" y="5532740"/>
            <a:ext cx="3471243" cy="672685"/>
            <a:chOff x="0" y="0"/>
            <a:chExt cx="4628324" cy="896914"/>
          </a:xfrm>
        </p:grpSpPr>
        <p:sp>
          <p:nvSpPr>
            <p:cNvPr id="19" name="Freeform 19"/>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0" name="TextBox 20"/>
            <p:cNvSpPr txBox="1"/>
            <p:nvPr/>
          </p:nvSpPr>
          <p:spPr>
            <a:xfrm>
              <a:off x="0" y="0"/>
              <a:ext cx="4628324" cy="896914"/>
            </a:xfrm>
            <a:prstGeom prst="rect">
              <a:avLst/>
            </a:prstGeom>
          </p:spPr>
          <p:txBody>
            <a:bodyPr lIns="0" tIns="0" rIns="0" bIns="0" rtlCol="0" anchor="ctr"/>
            <a:lstStyle/>
            <a:p>
              <a:pPr algn="ctr">
                <a:lnSpc>
                  <a:spcPts val="2879"/>
                </a:lnSpc>
              </a:pPr>
              <a:r>
                <a:rPr lang="en-US" sz="2400" b="1" dirty="0">
                  <a:solidFill>
                    <a:srgbClr val="000000"/>
                  </a:solidFill>
                  <a:latin typeface="Lato Bold"/>
                  <a:ea typeface="Lato Bold"/>
                  <a:cs typeface="Lato Bold"/>
                  <a:sym typeface="Lato Bold"/>
                </a:rPr>
                <a:t>Origen de </a:t>
              </a:r>
              <a:r>
                <a:rPr lang="en-US" sz="2400" b="1" dirty="0" err="1">
                  <a:solidFill>
                    <a:srgbClr val="000000"/>
                  </a:solidFill>
                  <a:latin typeface="Lato Bold"/>
                  <a:ea typeface="Lato Bold"/>
                  <a:cs typeface="Lato Bold"/>
                  <a:sym typeface="Lato Bold"/>
                </a:rPr>
                <a:t>los</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datos</a:t>
              </a:r>
              <a:endParaRPr lang="en-US" sz="2400" b="1" dirty="0">
                <a:solidFill>
                  <a:srgbClr val="000000"/>
                </a:solidFill>
                <a:latin typeface="Lato Bold"/>
                <a:ea typeface="Lato Bold"/>
                <a:cs typeface="Lato Bold"/>
                <a:sym typeface="Lato Bold"/>
              </a:endParaRPr>
            </a:p>
          </p:txBody>
        </p:sp>
      </p:grpSp>
      <p:sp>
        <p:nvSpPr>
          <p:cNvPr id="21" name="TextBox 21"/>
          <p:cNvSpPr txBox="1"/>
          <p:nvPr/>
        </p:nvSpPr>
        <p:spPr>
          <a:xfrm>
            <a:off x="4410777" y="6579052"/>
            <a:ext cx="2606173" cy="1460143"/>
          </a:xfrm>
          <a:prstGeom prst="rect">
            <a:avLst/>
          </a:prstGeom>
        </p:spPr>
        <p:txBody>
          <a:bodyPr lIns="0" tIns="0" rIns="0" bIns="0" rtlCol="0" anchor="t">
            <a:spAutoFit/>
          </a:bodyPr>
          <a:lstStyle/>
          <a:p>
            <a:pPr algn="ctr">
              <a:lnSpc>
                <a:spcPts val="2879"/>
              </a:lnSpc>
            </a:pPr>
            <a:r>
              <a:rPr lang="en-US" sz="2400" dirty="0">
                <a:solidFill>
                  <a:srgbClr val="000000"/>
                </a:solidFill>
                <a:latin typeface="Lato Light"/>
                <a:ea typeface="Lato Light"/>
                <a:cs typeface="Lato Light"/>
                <a:sym typeface="Lato Light"/>
              </a:rPr>
              <a:t>¿Se ha </a:t>
            </a:r>
            <a:r>
              <a:rPr lang="en-US" sz="2400" dirty="0" err="1">
                <a:solidFill>
                  <a:srgbClr val="000000"/>
                </a:solidFill>
                <a:latin typeface="Lato Light"/>
                <a:ea typeface="Lato Light"/>
                <a:cs typeface="Lato Light"/>
                <a:sym typeface="Lato Light"/>
              </a:rPr>
              <a:t>probado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con un </a:t>
            </a:r>
            <a:r>
              <a:rPr lang="en-US" sz="2400" dirty="0" err="1">
                <a:solidFill>
                  <a:srgbClr val="000000"/>
                </a:solidFill>
                <a:latin typeface="Lato Light"/>
                <a:ea typeface="Lato Light"/>
                <a:cs typeface="Lato Light"/>
                <a:sym typeface="Lato Light"/>
              </a:rPr>
              <a:t>grupo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diverso</a:t>
            </a:r>
            <a:r>
              <a:rPr lang="en-US" sz="2400" dirty="0">
                <a:solidFill>
                  <a:srgbClr val="000000"/>
                </a:solidFill>
                <a:latin typeface="Lato Light"/>
                <a:ea typeface="Lato Light"/>
                <a:cs typeface="Lato Light"/>
                <a:sym typeface="Lato Light"/>
              </a:rPr>
              <a:t> de personas?</a:t>
            </a:r>
          </a:p>
        </p:txBody>
      </p:sp>
      <p:grpSp>
        <p:nvGrpSpPr>
          <p:cNvPr id="22" name="Group 22"/>
          <p:cNvGrpSpPr/>
          <p:nvPr/>
        </p:nvGrpSpPr>
        <p:grpSpPr>
          <a:xfrm>
            <a:off x="7387583" y="5532740"/>
            <a:ext cx="3471243" cy="672685"/>
            <a:chOff x="0" y="0"/>
            <a:chExt cx="4628324" cy="896914"/>
          </a:xfrm>
        </p:grpSpPr>
        <p:sp>
          <p:nvSpPr>
            <p:cNvPr id="23" name="Freeform 23"/>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4" name="TextBox 24"/>
            <p:cNvSpPr txBox="1"/>
            <p:nvPr/>
          </p:nvSpPr>
          <p:spPr>
            <a:xfrm>
              <a:off x="0" y="0"/>
              <a:ext cx="4628324" cy="896914"/>
            </a:xfrm>
            <a:prstGeom prst="rect">
              <a:avLst/>
            </a:prstGeom>
          </p:spPr>
          <p:txBody>
            <a:bodyPr lIns="0" tIns="0" rIns="0" bIns="0" rtlCol="0" anchor="ctr"/>
            <a:lstStyle/>
            <a:p>
              <a:pPr algn="ctr">
                <a:lnSpc>
                  <a:spcPts val="2879"/>
                </a:lnSpc>
              </a:pPr>
              <a:r>
                <a:rPr lang="en-US" sz="2400" b="1" dirty="0">
                  <a:solidFill>
                    <a:srgbClr val="000000"/>
                  </a:solidFill>
                  <a:latin typeface="Lato Bold"/>
                  <a:ea typeface="Lato Bold"/>
                  <a:cs typeface="Lato Bold"/>
                  <a:sym typeface="Lato Bold"/>
                </a:rPr>
                <a:t>Agencia Humana</a:t>
              </a:r>
            </a:p>
          </p:txBody>
        </p:sp>
      </p:grpSp>
      <p:grpSp>
        <p:nvGrpSpPr>
          <p:cNvPr id="25" name="Group 25"/>
          <p:cNvGrpSpPr/>
          <p:nvPr/>
        </p:nvGrpSpPr>
        <p:grpSpPr>
          <a:xfrm>
            <a:off x="10801071" y="5502812"/>
            <a:ext cx="3471243" cy="672685"/>
            <a:chOff x="0" y="0"/>
            <a:chExt cx="4628324" cy="896914"/>
          </a:xfrm>
        </p:grpSpPr>
        <p:sp>
          <p:nvSpPr>
            <p:cNvPr id="26" name="Freeform 26"/>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7" name="TextBox 27"/>
            <p:cNvSpPr txBox="1"/>
            <p:nvPr/>
          </p:nvSpPr>
          <p:spPr>
            <a:xfrm>
              <a:off x="0" y="0"/>
              <a:ext cx="4628324" cy="896914"/>
            </a:xfrm>
            <a:prstGeom prst="rect">
              <a:avLst/>
            </a:prstGeom>
          </p:spPr>
          <p:txBody>
            <a:bodyPr lIns="0" tIns="0" rIns="0" bIns="0" rtlCol="0" anchor="ctr"/>
            <a:lstStyle/>
            <a:p>
              <a:pPr algn="ctr">
                <a:lnSpc>
                  <a:spcPts val="2879"/>
                </a:lnSpc>
              </a:pPr>
              <a:r>
                <a:rPr lang="en-US" sz="2400" b="1" dirty="0" err="1">
                  <a:solidFill>
                    <a:srgbClr val="000000"/>
                  </a:solidFill>
                  <a:latin typeface="Lato Bold"/>
                  <a:ea typeface="Lato Bold"/>
                  <a:cs typeface="Lato Bold"/>
                  <a:sym typeface="Lato Bold"/>
                </a:rPr>
                <a:t>Verificación</a:t>
              </a:r>
              <a:r>
                <a:rPr lang="en-US" sz="2400" b="1" dirty="0">
                  <a:solidFill>
                    <a:srgbClr val="000000"/>
                  </a:solidFill>
                  <a:latin typeface="Lato Bold"/>
                  <a:ea typeface="Lato Bold"/>
                  <a:cs typeface="Lato Bold"/>
                  <a:sym typeface="Lato Bold"/>
                </a:rPr>
                <a:t> de </a:t>
              </a:r>
              <a:r>
                <a:rPr lang="en-US" sz="2400" b="1" dirty="0" err="1">
                  <a:solidFill>
                    <a:srgbClr val="000000"/>
                  </a:solidFill>
                  <a:latin typeface="Lato Bold"/>
                  <a:ea typeface="Lato Bold"/>
                  <a:cs typeface="Lato Bold"/>
                  <a:sym typeface="Lato Bold"/>
                </a:rPr>
                <a:t>sesgo</a:t>
              </a:r>
              <a:endParaRPr lang="en-US" sz="2400" b="1" dirty="0">
                <a:solidFill>
                  <a:srgbClr val="000000"/>
                </a:solidFill>
                <a:latin typeface="Lato Bold"/>
                <a:ea typeface="Lato Bold"/>
                <a:cs typeface="Lato Bold"/>
                <a:sym typeface="Lato Bold"/>
              </a:endParaRPr>
            </a:p>
          </p:txBody>
        </p:sp>
      </p:grpSp>
      <p:grpSp>
        <p:nvGrpSpPr>
          <p:cNvPr id="28" name="Group 28"/>
          <p:cNvGrpSpPr/>
          <p:nvPr/>
        </p:nvGrpSpPr>
        <p:grpSpPr>
          <a:xfrm>
            <a:off x="14518893" y="5585805"/>
            <a:ext cx="3471243" cy="551868"/>
            <a:chOff x="0" y="0"/>
            <a:chExt cx="4628324" cy="735824"/>
          </a:xfrm>
        </p:grpSpPr>
        <p:sp>
          <p:nvSpPr>
            <p:cNvPr id="29" name="Freeform 29"/>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30" name="TextBox 30"/>
            <p:cNvSpPr txBox="1"/>
            <p:nvPr/>
          </p:nvSpPr>
          <p:spPr>
            <a:xfrm>
              <a:off x="0" y="0"/>
              <a:ext cx="4628324" cy="735824"/>
            </a:xfrm>
            <a:prstGeom prst="rect">
              <a:avLst/>
            </a:prstGeom>
          </p:spPr>
          <p:txBody>
            <a:bodyPr lIns="0" tIns="0" rIns="0" bIns="0" rtlCol="0" anchor="ctr"/>
            <a:lstStyle/>
            <a:p>
              <a:pPr algn="ctr">
                <a:lnSpc>
                  <a:spcPts val="2879"/>
                </a:lnSpc>
              </a:pPr>
              <a:r>
                <a:rPr lang="en-US" sz="2400" b="1" dirty="0" err="1">
                  <a:solidFill>
                    <a:srgbClr val="000000"/>
                  </a:solidFill>
                  <a:latin typeface="Lato Bold"/>
                  <a:ea typeface="Lato Bold"/>
                  <a:cs typeface="Lato Bold"/>
                  <a:sym typeface="Lato Bold"/>
                </a:rPr>
                <a:t>Privacidad</a:t>
              </a:r>
              <a:r>
                <a:rPr lang="en-US" sz="2400" b="1" dirty="0">
                  <a:solidFill>
                    <a:srgbClr val="000000"/>
                  </a:solidFill>
                  <a:latin typeface="Lato Bold"/>
                  <a:ea typeface="Lato Bold"/>
                  <a:cs typeface="Lato Bold"/>
                  <a:sym typeface="Lato Bold"/>
                </a:rPr>
                <a:t> de </a:t>
              </a:r>
              <a:r>
                <a:rPr lang="en-US" sz="2400" b="1" dirty="0" err="1">
                  <a:solidFill>
                    <a:srgbClr val="000000"/>
                  </a:solidFill>
                  <a:latin typeface="Lato Bold"/>
                  <a:ea typeface="Lato Bold"/>
                  <a:cs typeface="Lato Bold"/>
                  <a:sym typeface="Lato Bold"/>
                </a:rPr>
                <a:t>datos</a:t>
              </a:r>
              <a:endParaRPr lang="en-US" sz="2400" b="1" dirty="0">
                <a:solidFill>
                  <a:srgbClr val="000000"/>
                </a:solidFill>
                <a:latin typeface="Lato Bold"/>
                <a:ea typeface="Lato Bold"/>
                <a:cs typeface="Lato Bold"/>
                <a:sym typeface="Lato Bold"/>
              </a:endParaRPr>
            </a:p>
          </p:txBody>
        </p:sp>
      </p:grpSp>
      <p:grpSp>
        <p:nvGrpSpPr>
          <p:cNvPr id="31" name="Group 31"/>
          <p:cNvGrpSpPr/>
          <p:nvPr/>
        </p:nvGrpSpPr>
        <p:grpSpPr>
          <a:xfrm>
            <a:off x="5171244" y="4338857"/>
            <a:ext cx="1085240" cy="1010098"/>
            <a:chOff x="0" y="0"/>
            <a:chExt cx="1446987" cy="1346797"/>
          </a:xfrm>
        </p:grpSpPr>
        <p:sp>
          <p:nvSpPr>
            <p:cNvPr id="32" name="Freeform 32"/>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3" name="Group 33"/>
          <p:cNvGrpSpPr/>
          <p:nvPr/>
        </p:nvGrpSpPr>
        <p:grpSpPr>
          <a:xfrm>
            <a:off x="8580584" y="4375167"/>
            <a:ext cx="1085240" cy="1010098"/>
            <a:chOff x="0" y="0"/>
            <a:chExt cx="1446987" cy="1346797"/>
          </a:xfrm>
        </p:grpSpPr>
        <p:sp>
          <p:nvSpPr>
            <p:cNvPr id="34" name="Freeform 3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5" name="Group 35"/>
          <p:cNvGrpSpPr/>
          <p:nvPr/>
        </p:nvGrpSpPr>
        <p:grpSpPr>
          <a:xfrm>
            <a:off x="11994073" y="4375167"/>
            <a:ext cx="1085240" cy="1010098"/>
            <a:chOff x="0" y="0"/>
            <a:chExt cx="1446987" cy="1346797"/>
          </a:xfrm>
        </p:grpSpPr>
        <p:sp>
          <p:nvSpPr>
            <p:cNvPr id="36" name="Freeform 36"/>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7" name="Group 37"/>
          <p:cNvGrpSpPr/>
          <p:nvPr/>
        </p:nvGrpSpPr>
        <p:grpSpPr>
          <a:xfrm>
            <a:off x="15711895" y="4338857"/>
            <a:ext cx="1085240" cy="1010098"/>
            <a:chOff x="0" y="0"/>
            <a:chExt cx="1446987" cy="1346797"/>
          </a:xfrm>
        </p:grpSpPr>
        <p:sp>
          <p:nvSpPr>
            <p:cNvPr id="38" name="Freeform 38"/>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9" name="Group 39"/>
          <p:cNvGrpSpPr/>
          <p:nvPr/>
        </p:nvGrpSpPr>
        <p:grpSpPr>
          <a:xfrm>
            <a:off x="5508877" y="4601576"/>
            <a:ext cx="409975" cy="557270"/>
            <a:chOff x="0" y="0"/>
            <a:chExt cx="546633" cy="743026"/>
          </a:xfrm>
        </p:grpSpPr>
        <p:sp>
          <p:nvSpPr>
            <p:cNvPr id="40" name="Freeform 40"/>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41" name="TextBox 41"/>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2</a:t>
              </a:r>
            </a:p>
          </p:txBody>
        </p:sp>
      </p:grpSp>
      <p:grpSp>
        <p:nvGrpSpPr>
          <p:cNvPr id="42" name="Group 42"/>
          <p:cNvGrpSpPr/>
          <p:nvPr/>
        </p:nvGrpSpPr>
        <p:grpSpPr>
          <a:xfrm>
            <a:off x="8964261" y="4632894"/>
            <a:ext cx="409975" cy="557270"/>
            <a:chOff x="0" y="0"/>
            <a:chExt cx="546633" cy="743026"/>
          </a:xfrm>
        </p:grpSpPr>
        <p:sp>
          <p:nvSpPr>
            <p:cNvPr id="43" name="Freeform 43"/>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44" name="TextBox 44"/>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3</a:t>
              </a:r>
            </a:p>
          </p:txBody>
        </p:sp>
      </p:grpSp>
      <p:grpSp>
        <p:nvGrpSpPr>
          <p:cNvPr id="45" name="Group 45"/>
          <p:cNvGrpSpPr/>
          <p:nvPr/>
        </p:nvGrpSpPr>
        <p:grpSpPr>
          <a:xfrm>
            <a:off x="12331706" y="4663184"/>
            <a:ext cx="409975" cy="557270"/>
            <a:chOff x="0" y="0"/>
            <a:chExt cx="546633" cy="743026"/>
          </a:xfrm>
        </p:grpSpPr>
        <p:sp>
          <p:nvSpPr>
            <p:cNvPr id="46" name="Freeform 46"/>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47" name="TextBox 47"/>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4</a:t>
              </a:r>
            </a:p>
          </p:txBody>
        </p:sp>
      </p:grpSp>
      <p:grpSp>
        <p:nvGrpSpPr>
          <p:cNvPr id="48" name="Group 48"/>
          <p:cNvGrpSpPr/>
          <p:nvPr/>
        </p:nvGrpSpPr>
        <p:grpSpPr>
          <a:xfrm>
            <a:off x="16075264" y="4582754"/>
            <a:ext cx="409975" cy="557270"/>
            <a:chOff x="0" y="0"/>
            <a:chExt cx="546633" cy="743026"/>
          </a:xfrm>
        </p:grpSpPr>
        <p:sp>
          <p:nvSpPr>
            <p:cNvPr id="49" name="Freeform 49"/>
            <p:cNvSpPr/>
            <p:nvPr/>
          </p:nvSpPr>
          <p:spPr>
            <a:xfrm>
              <a:off x="0" y="0"/>
              <a:ext cx="546634" cy="743026"/>
            </a:xfrm>
            <a:custGeom>
              <a:avLst/>
              <a:gdLst/>
              <a:ahLst/>
              <a:cxnLst/>
              <a:rect l="l" t="t" r="r" b="b"/>
              <a:pathLst>
                <a:path w="546634" h="743026">
                  <a:moveTo>
                    <a:pt x="0" y="0"/>
                  </a:moveTo>
                  <a:lnTo>
                    <a:pt x="546634" y="0"/>
                  </a:lnTo>
                  <a:lnTo>
                    <a:pt x="546634" y="743026"/>
                  </a:lnTo>
                  <a:lnTo>
                    <a:pt x="0" y="743026"/>
                  </a:lnTo>
                  <a:close/>
                </a:path>
              </a:pathLst>
            </a:custGeom>
            <a:blipFill>
              <a:blip r:embed="rId4">
                <a:alphaModFix amt="0"/>
              </a:blip>
              <a:stretch>
                <a:fillRect l="-124399" r="-124399"/>
              </a:stretch>
            </a:blipFill>
          </p:spPr>
          <p:txBody>
            <a:bodyPr/>
            <a:lstStyle/>
            <a:p>
              <a:endParaRPr lang="es-ES"/>
            </a:p>
          </p:txBody>
        </p:sp>
        <p:sp>
          <p:nvSpPr>
            <p:cNvPr id="50" name="TextBox 50"/>
            <p:cNvSpPr txBox="1"/>
            <p:nvPr/>
          </p:nvSpPr>
          <p:spPr>
            <a:xfrm>
              <a:off x="0" y="-9525"/>
              <a:ext cx="546633" cy="752551"/>
            </a:xfrm>
            <a:prstGeom prst="rect">
              <a:avLst/>
            </a:prstGeom>
          </p:spPr>
          <p:txBody>
            <a:bodyPr lIns="0" tIns="0" rIns="0" bIns="0" rtlCol="0" anchor="ctr"/>
            <a:lstStyle/>
            <a:p>
              <a:pPr algn="ctr">
                <a:lnSpc>
                  <a:spcPts val="4320"/>
                </a:lnSpc>
              </a:pPr>
              <a:r>
                <a:rPr lang="en-US" sz="3600">
                  <a:solidFill>
                    <a:srgbClr val="FFFFFF"/>
                  </a:solidFill>
                  <a:latin typeface="Oswald"/>
                  <a:ea typeface="Oswald"/>
                  <a:cs typeface="Oswald"/>
                  <a:sym typeface="Oswald"/>
                </a:rPr>
                <a:t>5</a:t>
              </a:r>
            </a:p>
          </p:txBody>
        </p:sp>
      </p:grpSp>
      <p:sp>
        <p:nvSpPr>
          <p:cNvPr id="51" name="TextBox 51"/>
          <p:cNvSpPr txBox="1"/>
          <p:nvPr/>
        </p:nvSpPr>
        <p:spPr>
          <a:xfrm>
            <a:off x="7752290" y="6546009"/>
            <a:ext cx="2606173" cy="1809750"/>
          </a:xfrm>
          <a:prstGeom prst="rect">
            <a:avLst/>
          </a:prstGeom>
        </p:spPr>
        <p:txBody>
          <a:bodyPr lIns="0" tIns="0" rIns="0" bIns="0" rtlCol="0" anchor="t">
            <a:spAutoFit/>
          </a:bodyPr>
          <a:lstStyle/>
          <a:p>
            <a:pPr algn="ctr">
              <a:lnSpc>
                <a:spcPts val="2879"/>
              </a:lnSpc>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Existe</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botón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Intervención</a:t>
            </a:r>
            <a:r>
              <a:rPr lang="en-US" sz="2400" dirty="0">
                <a:solidFill>
                  <a:srgbClr val="000000"/>
                </a:solidFill>
                <a:latin typeface="Lato Light"/>
                <a:ea typeface="Lato Light"/>
                <a:cs typeface="Lato Light"/>
                <a:sym typeface="Lato Light"/>
              </a:rPr>
              <a:t> humana"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función</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edición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anulación</a:t>
            </a:r>
            <a:r>
              <a:rPr lang="en-US" sz="2400" dirty="0">
                <a:solidFill>
                  <a:srgbClr val="000000"/>
                </a:solidFill>
                <a:latin typeface="Lato Light"/>
                <a:ea typeface="Lato Light"/>
                <a:cs typeface="Lato Light"/>
                <a:sym typeface="Lato Light"/>
              </a:rPr>
              <a:t>)?</a:t>
            </a:r>
          </a:p>
        </p:txBody>
      </p:sp>
      <p:sp>
        <p:nvSpPr>
          <p:cNvPr id="52" name="TextBox 52"/>
          <p:cNvSpPr txBox="1"/>
          <p:nvPr/>
        </p:nvSpPr>
        <p:spPr>
          <a:xfrm>
            <a:off x="10883286" y="6461248"/>
            <a:ext cx="3306813" cy="2171700"/>
          </a:xfrm>
          <a:prstGeom prst="rect">
            <a:avLst/>
          </a:prstGeom>
        </p:spPr>
        <p:txBody>
          <a:bodyPr lIns="0" tIns="0" rIns="0" bIns="0" rtlCol="0" anchor="t">
            <a:spAutoFit/>
          </a:bodyPr>
          <a:lstStyle/>
          <a:p>
            <a:pPr algn="ctr">
              <a:lnSpc>
                <a:spcPts val="2879"/>
              </a:lnSpc>
            </a:pPr>
            <a:r>
              <a:rPr lang="en-US" sz="2400" dirty="0">
                <a:solidFill>
                  <a:srgbClr val="000000"/>
                </a:solidFill>
                <a:latin typeface="Lato Light"/>
                <a:ea typeface="Lato Light"/>
                <a:cs typeface="Lato Light"/>
                <a:sym typeface="Lato Light"/>
              </a:rPr>
              <a:t>¿La </a:t>
            </a:r>
            <a:r>
              <a:rPr lang="en-US" sz="2400" dirty="0" err="1">
                <a:solidFill>
                  <a:srgbClr val="000000"/>
                </a:solidFill>
                <a:latin typeface="Lato Light"/>
                <a:ea typeface="Lato Light"/>
                <a:cs typeface="Lato Light"/>
                <a:sym typeface="Lato Light"/>
              </a:rPr>
              <a:t>herramienta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penaliza</a:t>
            </a:r>
            <a:r>
              <a:rPr lang="en-US" sz="2400" dirty="0">
                <a:solidFill>
                  <a:srgbClr val="000000"/>
                </a:solidFill>
                <a:latin typeface="Lato Light"/>
                <a:ea typeface="Lato Light"/>
                <a:cs typeface="Lato Light"/>
                <a:sym typeface="Lato Light"/>
              </a:rPr>
              <a:t> a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alumnos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factores</a:t>
            </a:r>
            <a:r>
              <a:rPr lang="en-US" sz="2400" dirty="0">
                <a:solidFill>
                  <a:srgbClr val="000000"/>
                </a:solidFill>
                <a:latin typeface="Lato Light"/>
                <a:ea typeface="Lato Light"/>
                <a:cs typeface="Lato Light"/>
                <a:sym typeface="Lato Light"/>
              </a:rPr>
              <a:t> no </a:t>
            </a:r>
            <a:r>
              <a:rPr lang="en-US" sz="2400" dirty="0" err="1">
                <a:solidFill>
                  <a:srgbClr val="000000"/>
                </a:solidFill>
                <a:latin typeface="Lato Light"/>
                <a:ea typeface="Lato Light"/>
                <a:cs typeface="Lato Light"/>
                <a:sym typeface="Lato Light"/>
              </a:rPr>
              <a:t>académicos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ejemplo</a:t>
            </a:r>
            <a:r>
              <a:rPr lang="en-US" sz="2400" dirty="0">
                <a:solidFill>
                  <a:srgbClr val="000000"/>
                </a:solidFill>
                <a:latin typeface="Lato Light"/>
                <a:ea typeface="Lato Light"/>
                <a:cs typeface="Lato Light"/>
                <a:sym typeface="Lato Light"/>
              </a:rPr>
              <a:t>, la </a:t>
            </a:r>
            <a:r>
              <a:rPr lang="en-US" sz="2400" dirty="0" err="1">
                <a:solidFill>
                  <a:srgbClr val="000000"/>
                </a:solidFill>
                <a:latin typeface="Lato Light"/>
                <a:ea typeface="Lato Light"/>
                <a:cs typeface="Lato Light"/>
                <a:sym typeface="Lato Light"/>
              </a:rPr>
              <a:t>velocidad</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escritura</a:t>
            </a:r>
            <a:r>
              <a:rPr lang="en-US" sz="2400" dirty="0">
                <a:solidFill>
                  <a:srgbClr val="000000"/>
                </a:solidFill>
                <a:latin typeface="Lato Light"/>
                <a:ea typeface="Lato Light"/>
                <a:cs typeface="Lato Light"/>
                <a:sym typeface="Lato Light"/>
              </a:rPr>
              <a:t> o el </a:t>
            </a:r>
            <a:r>
              <a:rPr lang="en-US" sz="2400" dirty="0" err="1">
                <a:solidFill>
                  <a:srgbClr val="000000"/>
                </a:solidFill>
                <a:latin typeface="Lato Light"/>
                <a:ea typeface="Lato Light"/>
                <a:cs typeface="Lato Light"/>
                <a:sym typeface="Lato Light"/>
              </a:rPr>
              <a:t>acento</a:t>
            </a:r>
            <a:r>
              <a:rPr lang="en-US" sz="2400" dirty="0">
                <a:solidFill>
                  <a:srgbClr val="000000"/>
                </a:solidFill>
                <a:latin typeface="Lato Light"/>
                <a:ea typeface="Lato Light"/>
                <a:cs typeface="Lato Light"/>
                <a:sym typeface="Lato Light"/>
              </a:rPr>
              <a:t>)?</a:t>
            </a:r>
          </a:p>
        </p:txBody>
      </p:sp>
      <p:sp>
        <p:nvSpPr>
          <p:cNvPr id="53" name="TextBox 53"/>
          <p:cNvSpPr txBox="1"/>
          <p:nvPr/>
        </p:nvSpPr>
        <p:spPr>
          <a:xfrm>
            <a:off x="14951428" y="6527293"/>
            <a:ext cx="2606173" cy="1809750"/>
          </a:xfrm>
          <a:prstGeom prst="rect">
            <a:avLst/>
          </a:prstGeom>
        </p:spPr>
        <p:txBody>
          <a:bodyPr lIns="0" tIns="0" rIns="0" bIns="0" rtlCol="0" anchor="t">
            <a:spAutoFit/>
          </a:bodyPr>
          <a:lstStyle/>
          <a:p>
            <a:pPr algn="ctr">
              <a:lnSpc>
                <a:spcPts val="2879"/>
              </a:lnSpc>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Adónde</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envían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del </a:t>
            </a:r>
            <a:r>
              <a:rPr lang="en-US" sz="2400" dirty="0" err="1">
                <a:solidFill>
                  <a:srgbClr val="000000"/>
                </a:solidFill>
                <a:latin typeface="Lato Light"/>
                <a:ea typeface="Lato Light"/>
                <a:cs typeface="Lato Light"/>
                <a:sym typeface="Lato Light"/>
              </a:rPr>
              <a:t>alumno</a:t>
            </a:r>
            <a:r>
              <a:rPr lang="en-US" sz="2400" dirty="0">
                <a:solidFill>
                  <a:srgbClr val="000000"/>
                </a:solidFill>
                <a:latin typeface="Lato Light"/>
                <a:ea typeface="Lato Light"/>
                <a:cs typeface="Lato Light"/>
                <a:sym typeface="Lato Light"/>
              </a:rPr>
              <a:t> y </a:t>
            </a:r>
            <a:r>
              <a:rPr lang="en-US" sz="2400" dirty="0" err="1">
                <a:solidFill>
                  <a:srgbClr val="000000"/>
                </a:solidFill>
                <a:latin typeface="Lato Light"/>
                <a:ea typeface="Lato Light"/>
                <a:cs typeface="Lato Light"/>
                <a:sym typeface="Lato Light"/>
              </a:rPr>
              <a:t>quién</a:t>
            </a:r>
            <a:r>
              <a:rPr lang="en-US" sz="2400" dirty="0">
                <a:solidFill>
                  <a:srgbClr val="000000"/>
                </a:solidFill>
                <a:latin typeface="Lato Light"/>
                <a:ea typeface="Lato Light"/>
                <a:cs typeface="Lato Light"/>
                <a:sym typeface="Lato Light"/>
              </a:rPr>
              <a:t> es el </a:t>
            </a:r>
            <a:r>
              <a:rPr lang="en-US" sz="2400" dirty="0" err="1">
                <a:solidFill>
                  <a:srgbClr val="000000"/>
                </a:solidFill>
                <a:latin typeface="Lato Light"/>
                <a:ea typeface="Lato Light"/>
                <a:cs typeface="Lato Light"/>
                <a:sym typeface="Lato Light"/>
              </a:rPr>
              <a:t>propietario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los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mismos</a:t>
            </a:r>
            <a:r>
              <a:rPr lang="en-US" sz="2400"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10031" y="1028700"/>
            <a:ext cx="8133969" cy="1650797"/>
            <a:chOff x="0" y="0"/>
            <a:chExt cx="10845292" cy="2201062"/>
          </a:xfrm>
        </p:grpSpPr>
        <p:sp>
          <p:nvSpPr>
            <p:cNvPr id="5" name="Freeform 5"/>
            <p:cNvSpPr/>
            <p:nvPr/>
          </p:nvSpPr>
          <p:spPr>
            <a:xfrm>
              <a:off x="0" y="0"/>
              <a:ext cx="10845296" cy="2201056"/>
            </a:xfrm>
            <a:custGeom>
              <a:avLst/>
              <a:gdLst/>
              <a:ahLst/>
              <a:cxnLst/>
              <a:rect l="l" t="t" r="r" b="b"/>
              <a:pathLst>
                <a:path w="10845296" h="2201056">
                  <a:moveTo>
                    <a:pt x="0" y="0"/>
                  </a:moveTo>
                  <a:lnTo>
                    <a:pt x="10845296" y="0"/>
                  </a:lnTo>
                  <a:lnTo>
                    <a:pt x="10845296" y="2201056"/>
                  </a:lnTo>
                  <a:lnTo>
                    <a:pt x="0" y="2201056"/>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0" y="9525"/>
              <a:ext cx="10845292" cy="2191537"/>
            </a:xfrm>
            <a:prstGeom prst="rect">
              <a:avLst/>
            </a:prstGeom>
          </p:spPr>
          <p:txBody>
            <a:bodyPr lIns="0" tIns="0" rIns="0" bIns="0" rtlCol="0" anchor="ctr"/>
            <a:lstStyle/>
            <a:p>
              <a:pPr algn="l">
                <a:lnSpc>
                  <a:spcPts val="5040"/>
                </a:lnSpc>
              </a:pPr>
              <a:r>
                <a:rPr lang="en-US" sz="4200" dirty="0">
                  <a:solidFill>
                    <a:srgbClr val="000000"/>
                  </a:solidFill>
                  <a:latin typeface="Oswald"/>
                  <a:ea typeface="Oswald"/>
                  <a:cs typeface="Oswald"/>
                  <a:sym typeface="Oswald"/>
                </a:rPr>
                <a:t>EL PROTOCOLO DE "APELACIÓN Y</a:t>
              </a:r>
            </a:p>
            <a:p>
              <a:pPr algn="l">
                <a:lnSpc>
                  <a:spcPts val="5040"/>
                </a:lnSpc>
              </a:pPr>
              <a:r>
                <a:rPr lang="en-US" sz="4200" dirty="0">
                  <a:solidFill>
                    <a:srgbClr val="000000"/>
                  </a:solidFill>
                  <a:latin typeface="Oswald"/>
                  <a:ea typeface="Oswald"/>
                  <a:cs typeface="Oswald"/>
                  <a:sym typeface="Oswald"/>
                </a:rPr>
                <a:t>ANULACIÓN"</a:t>
              </a:r>
            </a:p>
          </p:txBody>
        </p:sp>
      </p:grpSp>
      <p:sp>
        <p:nvSpPr>
          <p:cNvPr id="7" name="TextBox 7"/>
          <p:cNvSpPr txBox="1"/>
          <p:nvPr/>
        </p:nvSpPr>
        <p:spPr>
          <a:xfrm>
            <a:off x="1188720" y="6545940"/>
            <a:ext cx="6873859" cy="1838325"/>
          </a:xfrm>
          <a:prstGeom prst="rect">
            <a:avLst/>
          </a:prstGeom>
        </p:spPr>
        <p:txBody>
          <a:bodyPr lIns="0" tIns="0" rIns="0" bIns="0" rtlCol="0" anchor="t">
            <a:spAutoFit/>
          </a:bodyPr>
          <a:lstStyle/>
          <a:p>
            <a:pPr algn="ctr">
              <a:lnSpc>
                <a:spcPts val="3600"/>
              </a:lnSpc>
              <a:spcBef>
                <a:spcPct val="0"/>
              </a:spcBef>
            </a:pPr>
            <a:r>
              <a:rPr lang="en-US" sz="3000" i="1" dirty="0">
                <a:solidFill>
                  <a:srgbClr val="000000"/>
                </a:solidFill>
                <a:latin typeface="Lato Light Italics"/>
                <a:ea typeface="Lato Light Italics"/>
                <a:cs typeface="Lato Light Italics"/>
                <a:sym typeface="Lato Light"/>
              </a:rPr>
              <a:t>Esto reduce la "</a:t>
            </a:r>
            <a:r>
              <a:rPr lang="en-US" sz="3000" i="1" dirty="0" err="1">
                <a:solidFill>
                  <a:srgbClr val="000000"/>
                </a:solidFill>
                <a:latin typeface="Lato Light Italics"/>
                <a:ea typeface="Lato Light Italics"/>
                <a:cs typeface="Lato Light Italics"/>
                <a:sym typeface="Lato Light"/>
              </a:rPr>
              <a:t>ansiedad</a:t>
            </a:r>
            <a:r>
              <a:rPr lang="en-US" sz="3000" i="1" dirty="0">
                <a:solidFill>
                  <a:srgbClr val="000000"/>
                </a:solidFill>
                <a:latin typeface="Lato Light Italics"/>
                <a:ea typeface="Lato Light Italics"/>
                <a:cs typeface="Lato Light Italics"/>
                <a:sym typeface="Lato Light"/>
              </a:rPr>
              <a:t> </a:t>
            </a:r>
            <a:r>
              <a:rPr lang="en-US" sz="3000" i="1" dirty="0" err="1">
                <a:solidFill>
                  <a:srgbClr val="000000"/>
                </a:solidFill>
                <a:latin typeface="Lato Light Italics"/>
                <a:ea typeface="Lato Light Italics"/>
                <a:cs typeface="Lato Light Italics"/>
                <a:sym typeface="Lato Light"/>
              </a:rPr>
              <a:t>algorítmica</a:t>
            </a:r>
            <a:r>
              <a:rPr lang="en-US" sz="3000" i="1" dirty="0">
                <a:solidFill>
                  <a:srgbClr val="000000"/>
                </a:solidFill>
                <a:latin typeface="Lato Light Italics"/>
                <a:ea typeface="Lato Light Italics"/>
                <a:cs typeface="Lato Light Italics"/>
                <a:sym typeface="Lato Light"/>
              </a:rPr>
              <a:t>", es </a:t>
            </a:r>
            <a:r>
              <a:rPr lang="en-US" sz="3000" i="1" dirty="0" err="1">
                <a:solidFill>
                  <a:srgbClr val="000000"/>
                </a:solidFill>
                <a:latin typeface="Lato Light Italics"/>
                <a:ea typeface="Lato Light Italics"/>
                <a:cs typeface="Lato Light Italics"/>
                <a:sym typeface="Lato Light"/>
              </a:rPr>
              <a:t>decir</a:t>
            </a:r>
            <a:r>
              <a:rPr lang="en-US" sz="3000" i="1" dirty="0">
                <a:solidFill>
                  <a:srgbClr val="000000"/>
                </a:solidFill>
                <a:latin typeface="Lato Light Italics"/>
                <a:ea typeface="Lato Light Italics"/>
                <a:cs typeface="Lato Light Italics"/>
                <a:sym typeface="Lato Light"/>
              </a:rPr>
              <a:t>, el </a:t>
            </a:r>
            <a:r>
              <a:rPr lang="en-US" sz="3000" i="1" dirty="0" err="1">
                <a:solidFill>
                  <a:srgbClr val="000000"/>
                </a:solidFill>
                <a:latin typeface="Lato Light Italics"/>
                <a:ea typeface="Lato Light Italics"/>
                <a:cs typeface="Lato Light Italics"/>
                <a:sym typeface="Lato Light"/>
              </a:rPr>
              <a:t>temor</a:t>
            </a:r>
            <a:r>
              <a:rPr lang="en-US" sz="3000" i="1" dirty="0">
                <a:solidFill>
                  <a:srgbClr val="000000"/>
                </a:solidFill>
                <a:latin typeface="Lato Light Italics"/>
                <a:ea typeface="Lato Light Italics"/>
                <a:cs typeface="Lato Light Italics"/>
                <a:sym typeface="Lato Light"/>
              </a:rPr>
              <a:t> a </a:t>
            </a:r>
            <a:r>
              <a:rPr lang="en-US" sz="3000" i="1" dirty="0" err="1">
                <a:solidFill>
                  <a:srgbClr val="000000"/>
                </a:solidFill>
                <a:latin typeface="Lato Light Italics"/>
                <a:ea typeface="Lato Light Italics"/>
                <a:cs typeface="Lato Light Italics"/>
                <a:sym typeface="Lato Light"/>
              </a:rPr>
              <a:t>que</a:t>
            </a:r>
            <a:r>
              <a:rPr lang="en-US" sz="3000" i="1" dirty="0">
                <a:solidFill>
                  <a:srgbClr val="000000"/>
                </a:solidFill>
                <a:latin typeface="Lato Light Italics"/>
                <a:ea typeface="Lato Light Italics"/>
                <a:cs typeface="Lato Light Italics"/>
                <a:sym typeface="Lato Light"/>
              </a:rPr>
              <a:t> el </a:t>
            </a:r>
            <a:r>
              <a:rPr lang="en-US" sz="3000" i="1" dirty="0" err="1">
                <a:solidFill>
                  <a:srgbClr val="000000"/>
                </a:solidFill>
                <a:latin typeface="Lato Light Italics"/>
                <a:ea typeface="Lato Light Italics"/>
                <a:cs typeface="Lato Light Italics"/>
                <a:sym typeface="Lato Light"/>
              </a:rPr>
              <a:t>futuro</a:t>
            </a:r>
            <a:r>
              <a:rPr lang="en-US" sz="3000" i="1" dirty="0">
                <a:solidFill>
                  <a:srgbClr val="000000"/>
                </a:solidFill>
                <a:latin typeface="Lato Light Italics"/>
                <a:ea typeface="Lato Light Italics"/>
                <a:cs typeface="Lato Light Italics"/>
                <a:sym typeface="Lato Light"/>
              </a:rPr>
              <a:t> de un </a:t>
            </a:r>
            <a:r>
              <a:rPr lang="en-US" sz="3000" i="1" dirty="0" err="1">
                <a:solidFill>
                  <a:srgbClr val="000000"/>
                </a:solidFill>
                <a:latin typeface="Lato Light Italics"/>
                <a:ea typeface="Lato Light Italics"/>
                <a:cs typeface="Lato Light Italics"/>
                <a:sym typeface="Lato Light"/>
              </a:rPr>
              <a:t>estudiante</a:t>
            </a:r>
            <a:r>
              <a:rPr lang="en-US" sz="3000" i="1" dirty="0">
                <a:solidFill>
                  <a:srgbClr val="000000"/>
                </a:solidFill>
                <a:latin typeface="Lato Light Italics"/>
                <a:ea typeface="Lato Light Italics"/>
                <a:cs typeface="Lato Light Italics"/>
                <a:sym typeface="Lato Light"/>
              </a:rPr>
              <a:t> sea </a:t>
            </a:r>
            <a:r>
              <a:rPr lang="en-US" sz="3000" i="1" dirty="0" err="1">
                <a:solidFill>
                  <a:srgbClr val="000000"/>
                </a:solidFill>
                <a:latin typeface="Lato Light Italics"/>
                <a:ea typeface="Lato Light Italics"/>
                <a:cs typeface="Lato Light Italics"/>
                <a:sym typeface="Lato Light"/>
              </a:rPr>
              <a:t>decidido</a:t>
            </a:r>
            <a:r>
              <a:rPr lang="en-US" sz="3000" i="1" dirty="0">
                <a:solidFill>
                  <a:srgbClr val="000000"/>
                </a:solidFill>
                <a:latin typeface="Lato Light Italics"/>
                <a:ea typeface="Lato Light Italics"/>
                <a:cs typeface="Lato Light Italics"/>
                <a:sym typeface="Lato Light"/>
              </a:rPr>
              <a:t> </a:t>
            </a:r>
            <a:r>
              <a:rPr lang="en-US" sz="3000" i="1" dirty="0" err="1">
                <a:solidFill>
                  <a:srgbClr val="000000"/>
                </a:solidFill>
                <a:latin typeface="Lato Light Italics"/>
                <a:ea typeface="Lato Light Italics"/>
                <a:cs typeface="Lato Light Italics"/>
                <a:sym typeface="Lato Light"/>
              </a:rPr>
              <a:t>por</a:t>
            </a:r>
            <a:r>
              <a:rPr lang="en-US" sz="3000" i="1" dirty="0">
                <a:solidFill>
                  <a:srgbClr val="000000"/>
                </a:solidFill>
                <a:latin typeface="Lato Light Italics"/>
                <a:ea typeface="Lato Light Italics"/>
                <a:cs typeface="Lato Light Italics"/>
                <a:sym typeface="Lato Light"/>
              </a:rPr>
              <a:t> </a:t>
            </a:r>
            <a:r>
              <a:rPr lang="en-US" sz="3000" i="1" dirty="0" err="1">
                <a:solidFill>
                  <a:srgbClr val="000000"/>
                </a:solidFill>
                <a:latin typeface="Lato Light Italics"/>
                <a:ea typeface="Lato Light Italics"/>
                <a:cs typeface="Lato Light Italics"/>
                <a:sym typeface="Lato Light"/>
              </a:rPr>
              <a:t>una</a:t>
            </a:r>
            <a:r>
              <a:rPr lang="en-US" sz="3000" i="1" dirty="0">
                <a:solidFill>
                  <a:srgbClr val="000000"/>
                </a:solidFill>
                <a:latin typeface="Lato Light Italics"/>
                <a:ea typeface="Lato Light Italics"/>
                <a:cs typeface="Lato Light Italics"/>
                <a:sym typeface="Lato Light"/>
              </a:rPr>
              <a:t> </a:t>
            </a:r>
            <a:r>
              <a:rPr lang="en-US" sz="3000" i="1" dirty="0" err="1">
                <a:solidFill>
                  <a:srgbClr val="000000"/>
                </a:solidFill>
                <a:latin typeface="Lato Light Italics"/>
                <a:ea typeface="Lato Light Italics"/>
                <a:cs typeface="Lato Light Italics"/>
                <a:sym typeface="Lato Light"/>
              </a:rPr>
              <a:t>máquina</a:t>
            </a:r>
            <a:r>
              <a:rPr lang="en-US" sz="3000" i="1" dirty="0">
                <a:solidFill>
                  <a:srgbClr val="000000"/>
                </a:solidFill>
                <a:latin typeface="Lato Light Italics"/>
                <a:ea typeface="Lato Light Italics"/>
                <a:cs typeface="Lato Light Italics"/>
                <a:sym typeface="Lato Light"/>
              </a:rPr>
              <a:t> con la </a:t>
            </a:r>
            <a:r>
              <a:rPr lang="en-US" sz="3000" i="1" dirty="0" err="1">
                <a:solidFill>
                  <a:srgbClr val="000000"/>
                </a:solidFill>
                <a:latin typeface="Lato Light Italics"/>
                <a:ea typeface="Lato Light Italics"/>
                <a:cs typeface="Lato Light Italics"/>
                <a:sym typeface="Lato Light"/>
              </a:rPr>
              <a:t>que</a:t>
            </a:r>
            <a:r>
              <a:rPr lang="en-US" sz="3000" i="1" dirty="0">
                <a:solidFill>
                  <a:srgbClr val="000000"/>
                </a:solidFill>
                <a:latin typeface="Lato Light Italics"/>
                <a:ea typeface="Lato Light Italics"/>
                <a:cs typeface="Lato Light Italics"/>
                <a:sym typeface="Lato Light"/>
              </a:rPr>
              <a:t> no </a:t>
            </a:r>
            <a:r>
              <a:rPr lang="en-US" sz="3000" i="1" dirty="0" err="1">
                <a:solidFill>
                  <a:srgbClr val="000000"/>
                </a:solidFill>
                <a:latin typeface="Lato Light Italics"/>
                <a:ea typeface="Lato Light Italics"/>
                <a:cs typeface="Lato Light Italics"/>
                <a:sym typeface="Lato Light"/>
              </a:rPr>
              <a:t>puede</a:t>
            </a:r>
            <a:r>
              <a:rPr lang="en-US" sz="3000" i="1" dirty="0">
                <a:solidFill>
                  <a:srgbClr val="000000"/>
                </a:solidFill>
                <a:latin typeface="Lato Light Italics"/>
                <a:ea typeface="Lato Light Italics"/>
                <a:cs typeface="Lato Light Italics"/>
                <a:sym typeface="Lato Light"/>
              </a:rPr>
              <a:t> </a:t>
            </a:r>
            <a:r>
              <a:rPr lang="en-US" sz="3000" i="1" dirty="0" err="1">
                <a:solidFill>
                  <a:srgbClr val="000000"/>
                </a:solidFill>
                <a:latin typeface="Lato Light Italics"/>
                <a:ea typeface="Lato Light Italics"/>
                <a:cs typeface="Lato Light Italics"/>
                <a:sym typeface="Lato Light"/>
              </a:rPr>
              <a:t>hablar</a:t>
            </a:r>
            <a:r>
              <a:rPr lang="en-US" sz="3000" i="1" dirty="0">
                <a:solidFill>
                  <a:srgbClr val="000000"/>
                </a:solidFill>
                <a:latin typeface="Lato Light Italics"/>
                <a:ea typeface="Lato Light Italics"/>
                <a:cs typeface="Lato Light Italics"/>
                <a:sym typeface="Lato Light"/>
              </a:rPr>
              <a:t>.</a:t>
            </a:r>
          </a:p>
        </p:txBody>
      </p:sp>
      <p:sp>
        <p:nvSpPr>
          <p:cNvPr id="8" name="TextBox 8"/>
          <p:cNvSpPr txBox="1"/>
          <p:nvPr/>
        </p:nvSpPr>
        <p:spPr>
          <a:xfrm>
            <a:off x="1028700" y="3876675"/>
            <a:ext cx="7193899" cy="2533650"/>
          </a:xfrm>
          <a:prstGeom prst="rect">
            <a:avLst/>
          </a:prstGeom>
        </p:spPr>
        <p:txBody>
          <a:bodyPr lIns="0" tIns="0" rIns="0" bIns="0" rtlCol="0" anchor="t">
            <a:spAutoFit/>
          </a:bodyPr>
          <a:lstStyle/>
          <a:p>
            <a:pPr algn="just">
              <a:lnSpc>
                <a:spcPts val="2879"/>
              </a:lnSpc>
            </a:pPr>
            <a:r>
              <a:rPr lang="en-US" sz="2400" dirty="0">
                <a:solidFill>
                  <a:srgbClr val="000000"/>
                </a:solidFill>
                <a:latin typeface="Lato Light"/>
                <a:ea typeface="Lato Light"/>
                <a:cs typeface="Lato Light"/>
                <a:sym typeface="Lato Light"/>
              </a:rPr>
              <a:t>En </a:t>
            </a:r>
            <a:r>
              <a:rPr lang="en-US" sz="2400" dirty="0" err="1">
                <a:solidFill>
                  <a:srgbClr val="000000"/>
                </a:solidFill>
                <a:latin typeface="Lato Light"/>
                <a:ea typeface="Lato Light"/>
                <a:cs typeface="Lato Light"/>
                <a:sym typeface="Lato Light"/>
              </a:rPr>
              <a:t>todas</a:t>
            </a:r>
            <a:r>
              <a:rPr lang="en-US" sz="2400" dirty="0">
                <a:solidFill>
                  <a:srgbClr val="000000"/>
                </a:solidFill>
                <a:latin typeface="Lato Light"/>
                <a:ea typeface="Lato Light"/>
                <a:cs typeface="Lato Light"/>
                <a:sym typeface="Lato Light"/>
              </a:rPr>
              <a:t> las aulas de FPE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utilicen</a:t>
            </a:r>
            <a:r>
              <a:rPr lang="en-US" sz="2400" dirty="0">
                <a:solidFill>
                  <a:srgbClr val="000000"/>
                </a:solidFill>
                <a:latin typeface="Lato Light"/>
                <a:ea typeface="Lato Light"/>
                <a:cs typeface="Lato Light"/>
                <a:sym typeface="Lato Light"/>
              </a:rPr>
              <a:t> IA, </a:t>
            </a:r>
            <a:r>
              <a:rPr lang="en-US" sz="2400" dirty="0" err="1">
                <a:solidFill>
                  <a:srgbClr val="000000"/>
                </a:solidFill>
                <a:latin typeface="Lato Light"/>
                <a:ea typeface="Lato Light"/>
                <a:cs typeface="Lato Light"/>
                <a:sym typeface="Lato Light"/>
              </a:rPr>
              <a:t>debería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existir</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norma </a:t>
            </a:r>
            <a:r>
              <a:rPr lang="en-US" sz="2400" dirty="0" err="1">
                <a:solidFill>
                  <a:srgbClr val="000000"/>
                </a:solidFill>
                <a:latin typeface="Lato Light"/>
                <a:ea typeface="Lato Light"/>
                <a:cs typeface="Lato Light"/>
                <a:sym typeface="Lato Light"/>
              </a:rPr>
              <a:t>clara</a:t>
            </a:r>
            <a:r>
              <a:rPr lang="en-US" sz="2400" dirty="0">
                <a:solidFill>
                  <a:srgbClr val="000000"/>
                </a:solidFill>
                <a:latin typeface="Lato Light"/>
                <a:ea typeface="Lato Light"/>
                <a:cs typeface="Lato Light"/>
                <a:sym typeface="Lato Light"/>
              </a:rPr>
              <a:t>: </a:t>
            </a:r>
            <a:r>
              <a:rPr lang="en-US" sz="2400" i="1" dirty="0">
                <a:solidFill>
                  <a:srgbClr val="000000"/>
                </a:solidFill>
                <a:latin typeface="Lato Light Italics"/>
                <a:ea typeface="Lato Light Italics"/>
                <a:cs typeface="Lato Light Italics"/>
                <a:sym typeface="Lato Light Italics"/>
              </a:rPr>
              <a:t>«Los </a:t>
            </a:r>
            <a:r>
              <a:rPr lang="en-US" sz="2400" i="1" dirty="0" err="1">
                <a:solidFill>
                  <a:srgbClr val="000000"/>
                </a:solidFill>
                <a:latin typeface="Lato Light Italics"/>
                <a:ea typeface="Lato Light Italics"/>
                <a:cs typeface="Lato Light Italics"/>
                <a:sym typeface="Lato Light Italics"/>
              </a:rPr>
              <a:t>resultados</a:t>
            </a:r>
            <a:r>
              <a:rPr lang="en-US" sz="2400" i="1" dirty="0">
                <a:solidFill>
                  <a:srgbClr val="000000"/>
                </a:solidFill>
                <a:latin typeface="Lato Light Italics"/>
                <a:ea typeface="Lato Light Italics"/>
                <a:cs typeface="Lato Light Italics"/>
                <a:sym typeface="Lato Light Italics"/>
              </a:rPr>
              <a:t> de la IA son </a:t>
            </a:r>
            <a:r>
              <a:rPr lang="en-US" sz="2400" i="1" dirty="0" err="1">
                <a:solidFill>
                  <a:srgbClr val="000000"/>
                </a:solidFill>
                <a:latin typeface="Lato Light Italics"/>
                <a:ea typeface="Lato Light Italics"/>
                <a:cs typeface="Lato Light Italics"/>
                <a:sym typeface="Lato Light Italics"/>
              </a:rPr>
              <a:t>preliminares</a:t>
            </a:r>
            <a:r>
              <a:rPr lang="en-US" sz="2400" i="1" dirty="0">
                <a:solidFill>
                  <a:srgbClr val="000000"/>
                </a:solidFill>
                <a:latin typeface="Lato Light Italics"/>
                <a:ea typeface="Lato Light Italics"/>
                <a:cs typeface="Lato Light Italics"/>
                <a:sym typeface="Lato Light Italics"/>
              </a:rPr>
              <a:t>. Los </a:t>
            </a:r>
            <a:r>
              <a:rPr lang="en-US" sz="2400" i="1" dirty="0" err="1">
                <a:solidFill>
                  <a:srgbClr val="000000"/>
                </a:solidFill>
                <a:latin typeface="Lato Light Italics"/>
                <a:ea typeface="Lato Light Italics"/>
                <a:cs typeface="Lato Light Italics"/>
                <a:sym typeface="Lato Light Italics"/>
              </a:rPr>
              <a:t>alumnos</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tienen</a:t>
            </a:r>
            <a:r>
              <a:rPr lang="en-US" sz="2400" i="1" dirty="0">
                <a:solidFill>
                  <a:srgbClr val="000000"/>
                </a:solidFill>
                <a:latin typeface="Lato Light Italics"/>
                <a:ea typeface="Lato Light Italics"/>
                <a:cs typeface="Lato Light Italics"/>
                <a:sym typeface="Lato Light Italics"/>
              </a:rPr>
              <a:t> derecho a </a:t>
            </a:r>
            <a:r>
              <a:rPr lang="en-US" sz="2400" i="1" dirty="0" err="1">
                <a:solidFill>
                  <a:srgbClr val="000000"/>
                </a:solidFill>
                <a:latin typeface="Lato Light Italics"/>
                <a:ea typeface="Lato Light Italics"/>
                <a:cs typeface="Lato Light Italics"/>
                <a:sym typeface="Lato Light Italics"/>
              </a:rPr>
              <a:t>solicitar</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una</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revisión</a:t>
            </a:r>
            <a:r>
              <a:rPr lang="en-US" sz="2400" i="1" dirty="0">
                <a:solidFill>
                  <a:srgbClr val="000000"/>
                </a:solidFill>
                <a:latin typeface="Lato Light Italics"/>
                <a:ea typeface="Lato Light Italics"/>
                <a:cs typeface="Lato Light Italics"/>
                <a:sym typeface="Lato Light Italics"/>
              </a:rPr>
              <a:t> manual </a:t>
            </a:r>
            <a:r>
              <a:rPr lang="en-US" sz="2400" i="1" dirty="0" err="1">
                <a:solidFill>
                  <a:srgbClr val="000000"/>
                </a:solidFill>
                <a:latin typeface="Lato Light Italics"/>
                <a:ea typeface="Lato Light Italics"/>
                <a:cs typeface="Lato Light Italics"/>
                <a:sym typeface="Lato Light Italics"/>
              </a:rPr>
              <a:t>por</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parte</a:t>
            </a:r>
            <a:r>
              <a:rPr lang="en-US" sz="2400" i="1" dirty="0">
                <a:solidFill>
                  <a:srgbClr val="000000"/>
                </a:solidFill>
                <a:latin typeface="Lato Light Italics"/>
                <a:ea typeface="Lato Light Italics"/>
                <a:cs typeface="Lato Light Italics"/>
                <a:sym typeface="Lato Light Italics"/>
              </a:rPr>
              <a:t> del </a:t>
            </a:r>
            <a:r>
              <a:rPr lang="en-US" sz="2400" i="1" dirty="0" err="1">
                <a:solidFill>
                  <a:srgbClr val="000000"/>
                </a:solidFill>
                <a:latin typeface="Lato Light Italics"/>
                <a:ea typeface="Lato Light Italics"/>
                <a:cs typeface="Lato Light Italics"/>
                <a:sym typeface="Lato Light Italics"/>
              </a:rPr>
              <a:t>formador</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si</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consideran</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que</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una</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decisión</a:t>
            </a:r>
            <a:r>
              <a:rPr lang="en-US" sz="2400" i="1" dirty="0">
                <a:solidFill>
                  <a:srgbClr val="000000"/>
                </a:solidFill>
                <a:latin typeface="Lato Light Italics"/>
                <a:ea typeface="Lato Light Italics"/>
                <a:cs typeface="Lato Light Italics"/>
                <a:sym typeface="Lato Light Italics"/>
              </a:rPr>
              <a:t> </a:t>
            </a:r>
            <a:r>
              <a:rPr lang="en-US" sz="2400" i="1" dirty="0" err="1">
                <a:solidFill>
                  <a:srgbClr val="000000"/>
                </a:solidFill>
                <a:latin typeface="Lato Light Italics"/>
                <a:ea typeface="Lato Light Italics"/>
                <a:cs typeface="Lato Light Italics"/>
                <a:sym typeface="Lato Light Italics"/>
              </a:rPr>
              <a:t>automatizada</a:t>
            </a:r>
            <a:r>
              <a:rPr lang="en-US" sz="2400" i="1" dirty="0">
                <a:solidFill>
                  <a:srgbClr val="000000"/>
                </a:solidFill>
                <a:latin typeface="Lato Light Italics"/>
                <a:ea typeface="Lato Light Italics"/>
                <a:cs typeface="Lato Light Italics"/>
                <a:sym typeface="Lato Light Italics"/>
              </a:rPr>
              <a:t> es </a:t>
            </a:r>
            <a:r>
              <a:rPr lang="en-US" sz="2400" i="1" dirty="0" err="1">
                <a:solidFill>
                  <a:srgbClr val="000000"/>
                </a:solidFill>
                <a:latin typeface="Lato Light Italics"/>
                <a:ea typeface="Lato Light Italics"/>
                <a:cs typeface="Lato Light Italics"/>
                <a:sym typeface="Lato Light Italics"/>
              </a:rPr>
              <a:t>injusta</a:t>
            </a:r>
            <a:r>
              <a:rPr lang="en-US" sz="2400" i="1" dirty="0">
                <a:solidFill>
                  <a:srgbClr val="000000"/>
                </a:solidFill>
                <a:latin typeface="Lato Light Italics"/>
                <a:ea typeface="Lato Light Italics"/>
                <a:cs typeface="Lato Light Italics"/>
                <a:sym typeface="Lato Light Italics"/>
              </a:rPr>
              <a:t>».</a:t>
            </a:r>
          </a:p>
          <a:p>
            <a:pPr algn="just">
              <a:lnSpc>
                <a:spcPts val="2879"/>
              </a:lnSpc>
            </a:pPr>
            <a:endParaRPr lang="en-US" sz="2400" i="1" dirty="0">
              <a:solidFill>
                <a:srgbClr val="000000"/>
              </a:solidFill>
              <a:latin typeface="Lato Light Italics"/>
              <a:ea typeface="Lato Light Italics"/>
              <a:cs typeface="Lato Light Italics"/>
              <a:sym typeface="Lato Light Italics"/>
            </a:endParaRPr>
          </a:p>
          <a:p>
            <a:pPr algn="just">
              <a:lnSpc>
                <a:spcPts val="2879"/>
              </a:lnSpc>
            </a:pPr>
            <a:endParaRPr lang="en-US" sz="2400" i="1" dirty="0">
              <a:solidFill>
                <a:srgbClr val="000000"/>
              </a:solidFill>
              <a:latin typeface="Lato Light Italics"/>
              <a:ea typeface="Lato Light Italics"/>
              <a:cs typeface="Lato Light Italics"/>
              <a:sym typeface="Lato Light Italics"/>
            </a:endParaRPr>
          </a:p>
        </p:txBody>
      </p:sp>
      <p:sp>
        <p:nvSpPr>
          <p:cNvPr id="9" name="TextBox 9"/>
          <p:cNvSpPr txBox="1"/>
          <p:nvPr/>
        </p:nvSpPr>
        <p:spPr>
          <a:xfrm>
            <a:off x="1010031" y="3040949"/>
            <a:ext cx="8464498" cy="361950"/>
          </a:xfrm>
          <a:prstGeom prst="rect">
            <a:avLst/>
          </a:prstGeom>
        </p:spPr>
        <p:txBody>
          <a:bodyPr lIns="0" tIns="0" rIns="0" bIns="0" rtlCol="0" anchor="t">
            <a:spAutoFit/>
          </a:bodyPr>
          <a:lstStyle/>
          <a:p>
            <a:pPr algn="l">
              <a:lnSpc>
                <a:spcPts val="2879"/>
              </a:lnSpc>
            </a:pPr>
            <a:r>
              <a:rPr lang="en-US" sz="2400" b="1" dirty="0">
                <a:solidFill>
                  <a:srgbClr val="FE635B"/>
                </a:solidFill>
                <a:latin typeface="Lato Bold"/>
                <a:ea typeface="Lato Bold"/>
                <a:cs typeface="Lato Bold"/>
                <a:sym typeface="Lato Bold"/>
              </a:rPr>
              <a:t>La confianza se </a:t>
            </a:r>
            <a:r>
              <a:rPr lang="en-US" sz="2400" b="1" dirty="0" err="1">
                <a:solidFill>
                  <a:srgbClr val="FE635B"/>
                </a:solidFill>
                <a:latin typeface="Lato Bold"/>
                <a:ea typeface="Lato Bold"/>
                <a:cs typeface="Lato Bold"/>
                <a:sym typeface="Lato Bold"/>
              </a:rPr>
              <a:t>basa</a:t>
            </a:r>
            <a:r>
              <a:rPr lang="en-US" sz="2400" b="1" dirty="0">
                <a:solidFill>
                  <a:srgbClr val="FE635B"/>
                </a:solidFill>
                <a:latin typeface="Lato Bold"/>
                <a:ea typeface="Lato Bold"/>
                <a:cs typeface="Lato Bold"/>
                <a:sym typeface="Lato Bold"/>
              </a:rPr>
              <a:t> </a:t>
            </a:r>
            <a:r>
              <a:rPr lang="en-US" sz="2400" b="1" dirty="0" err="1">
                <a:solidFill>
                  <a:srgbClr val="FE635B"/>
                </a:solidFill>
                <a:latin typeface="Lato Bold"/>
                <a:ea typeface="Lato Bold"/>
                <a:cs typeface="Lato Bold"/>
                <a:sym typeface="Lato Bold"/>
              </a:rPr>
              <a:t>en</a:t>
            </a:r>
            <a:r>
              <a:rPr lang="en-US" sz="2400" b="1" dirty="0">
                <a:solidFill>
                  <a:srgbClr val="FE635B"/>
                </a:solidFill>
                <a:latin typeface="Lato Bold"/>
                <a:ea typeface="Lato Bold"/>
                <a:cs typeface="Lato Bold"/>
                <a:sym typeface="Lato Bold"/>
              </a:rPr>
              <a:t> el derecho a ser </a:t>
            </a:r>
            <a:r>
              <a:rPr lang="en-US" sz="2400" b="1" dirty="0" err="1">
                <a:solidFill>
                  <a:srgbClr val="FE635B"/>
                </a:solidFill>
                <a:latin typeface="Lato Bold"/>
                <a:ea typeface="Lato Bold"/>
                <a:cs typeface="Lato Bold"/>
                <a:sym typeface="Lato Bold"/>
              </a:rPr>
              <a:t>escuchado</a:t>
            </a:r>
            <a:r>
              <a:rPr lang="en-US" sz="2400" b="1" dirty="0">
                <a:solidFill>
                  <a:srgbClr val="FE635B"/>
                </a:solidFill>
                <a:latin typeface="Lato Bold"/>
                <a:ea typeface="Lato Bold"/>
                <a:cs typeface="Lato Bold"/>
                <a:sym typeface="Lato Bold"/>
              </a:rPr>
              <a:t>.</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38577" y="1028700"/>
            <a:ext cx="8105423" cy="1650797"/>
            <a:chOff x="0" y="0"/>
            <a:chExt cx="10807230" cy="2201062"/>
          </a:xfrm>
        </p:grpSpPr>
        <p:sp>
          <p:nvSpPr>
            <p:cNvPr id="5" name="Freeform 5"/>
            <p:cNvSpPr/>
            <p:nvPr/>
          </p:nvSpPr>
          <p:spPr>
            <a:xfrm>
              <a:off x="0" y="0"/>
              <a:ext cx="10807228" cy="2201056"/>
            </a:xfrm>
            <a:custGeom>
              <a:avLst/>
              <a:gdLst/>
              <a:ahLst/>
              <a:cxnLst/>
              <a:rect l="l" t="t" r="r" b="b"/>
              <a:pathLst>
                <a:path w="10807228" h="2201056">
                  <a:moveTo>
                    <a:pt x="0" y="0"/>
                  </a:moveTo>
                  <a:lnTo>
                    <a:pt x="10807228" y="0"/>
                  </a:lnTo>
                  <a:lnTo>
                    <a:pt x="10807228" y="2201056"/>
                  </a:lnTo>
                  <a:lnTo>
                    <a:pt x="0" y="2201056"/>
                  </a:lnTo>
                  <a:close/>
                </a:path>
              </a:pathLst>
            </a:custGeom>
            <a:blipFill>
              <a:blip r:embed="rId5">
                <a:alphaModFix amt="0"/>
              </a:blip>
              <a:stretch>
                <a:fillRect t="-68864" b="-22478"/>
              </a:stretch>
            </a:blipFill>
          </p:spPr>
          <p:txBody>
            <a:bodyPr/>
            <a:lstStyle/>
            <a:p>
              <a:endParaRPr lang="es-ES"/>
            </a:p>
          </p:txBody>
        </p:sp>
        <p:sp>
          <p:nvSpPr>
            <p:cNvPr id="6" name="TextBox 6"/>
            <p:cNvSpPr txBox="1"/>
            <p:nvPr/>
          </p:nvSpPr>
          <p:spPr>
            <a:xfrm>
              <a:off x="0" y="9525"/>
              <a:ext cx="10807230" cy="2191537"/>
            </a:xfrm>
            <a:prstGeom prst="rect">
              <a:avLst/>
            </a:prstGeom>
          </p:spPr>
          <p:txBody>
            <a:bodyPr lIns="0" tIns="0" rIns="0" bIns="0" rtlCol="0" anchor="ctr"/>
            <a:lstStyle/>
            <a:p>
              <a:pPr algn="l">
                <a:lnSpc>
                  <a:spcPts val="5040"/>
                </a:lnSpc>
              </a:pPr>
              <a:r>
                <a:rPr lang="en-US" sz="4200">
                  <a:solidFill>
                    <a:srgbClr val="000000"/>
                  </a:solidFill>
                  <a:latin typeface="Oswald"/>
                  <a:ea typeface="Oswald"/>
                  <a:cs typeface="Oswald"/>
                  <a:sym typeface="Oswald"/>
                </a:rPr>
                <a:t>CREACIÓN DE UNA "DECLARACIÓN DE ÉTICA SOBRE LA IA"</a:t>
              </a:r>
            </a:p>
          </p:txBody>
        </p:sp>
      </p:grpSp>
      <p:sp>
        <p:nvSpPr>
          <p:cNvPr id="7" name="TextBox 7"/>
          <p:cNvSpPr txBox="1"/>
          <p:nvPr/>
        </p:nvSpPr>
        <p:spPr>
          <a:xfrm>
            <a:off x="1951472" y="4371598"/>
            <a:ext cx="6873859" cy="361950"/>
          </a:xfrm>
          <a:prstGeom prst="rect">
            <a:avLst/>
          </a:prstGeom>
        </p:spPr>
        <p:txBody>
          <a:bodyPr lIns="0" tIns="0" rIns="0" bIns="0" rtlCol="0" anchor="t">
            <a:spAutoFit/>
          </a:bodyPr>
          <a:lstStyle/>
          <a:p>
            <a:pPr algn="l">
              <a:lnSpc>
                <a:spcPts val="2879"/>
              </a:lnSpc>
            </a:pPr>
            <a:r>
              <a:rPr lang="en-US" sz="2400" dirty="0">
                <a:solidFill>
                  <a:srgbClr val="000000"/>
                </a:solidFill>
                <a:latin typeface="Lato Light"/>
                <a:ea typeface="Lato Light"/>
                <a:cs typeface="Lato Light"/>
                <a:sym typeface="Lato Light"/>
              </a:rPr>
              <a:t>¿</a:t>
            </a:r>
            <a:r>
              <a:rPr lang="en-US" sz="2400" dirty="0" err="1">
                <a:solidFill>
                  <a:srgbClr val="000000"/>
                </a:solidFill>
                <a:latin typeface="Lato Light"/>
                <a:ea typeface="Lato Light"/>
                <a:cs typeface="Lato Light"/>
                <a:sym typeface="Lato Light"/>
              </a:rPr>
              <a:t>Qué</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de IA </a:t>
            </a:r>
            <a:r>
              <a:rPr lang="en-US" sz="2400" dirty="0" err="1">
                <a:solidFill>
                  <a:srgbClr val="000000"/>
                </a:solidFill>
                <a:latin typeface="Lato Light"/>
                <a:ea typeface="Lato Light"/>
                <a:cs typeface="Lato Light"/>
                <a:sym typeface="Lato Light"/>
              </a:rPr>
              <a:t>utilizas</a:t>
            </a:r>
            <a:r>
              <a:rPr lang="en-US" sz="2400" dirty="0">
                <a:solidFill>
                  <a:srgbClr val="000000"/>
                </a:solidFill>
                <a:latin typeface="Lato Light"/>
                <a:ea typeface="Lato Light"/>
                <a:cs typeface="Lato Light"/>
                <a:sym typeface="Lato Light"/>
              </a:rPr>
              <a:t>?</a:t>
            </a:r>
          </a:p>
        </p:txBody>
      </p:sp>
      <p:sp>
        <p:nvSpPr>
          <p:cNvPr id="8" name="TextBox 8"/>
          <p:cNvSpPr txBox="1"/>
          <p:nvPr/>
        </p:nvSpPr>
        <p:spPr>
          <a:xfrm>
            <a:off x="1038577" y="3161923"/>
            <a:ext cx="7193899" cy="723900"/>
          </a:xfrm>
          <a:prstGeom prst="rect">
            <a:avLst/>
          </a:prstGeom>
        </p:spPr>
        <p:txBody>
          <a:bodyPr lIns="0" tIns="0" rIns="0" bIns="0" rtlCol="0" anchor="t">
            <a:spAutoFit/>
          </a:bodyPr>
          <a:lstStyle/>
          <a:p>
            <a:pPr algn="l">
              <a:lnSpc>
                <a:spcPts val="2879"/>
              </a:lnSpc>
            </a:pPr>
            <a:r>
              <a:rPr lang="en-US" sz="2400" dirty="0">
                <a:solidFill>
                  <a:srgbClr val="000000"/>
                </a:solidFill>
                <a:latin typeface="Lato Light"/>
                <a:ea typeface="Lato Light"/>
                <a:cs typeface="Lato Light"/>
                <a:sym typeface="Lato Light"/>
              </a:rPr>
              <a:t>Una “</a:t>
            </a:r>
            <a:r>
              <a:rPr lang="en-US" sz="2400" dirty="0" err="1">
                <a:solidFill>
                  <a:srgbClr val="000000"/>
                </a:solidFill>
                <a:latin typeface="Lato Light"/>
                <a:ea typeface="Lato Light"/>
                <a:cs typeface="Lato Light"/>
                <a:sym typeface="Lato Light"/>
              </a:rPr>
              <a:t>Declaración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ética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sobre</a:t>
            </a:r>
            <a:r>
              <a:rPr lang="en-US" sz="2400" dirty="0">
                <a:solidFill>
                  <a:srgbClr val="000000"/>
                </a:solidFill>
                <a:latin typeface="Lato Light"/>
                <a:ea typeface="Lato Light"/>
                <a:cs typeface="Lato Light"/>
                <a:sym typeface="Lato Light"/>
              </a:rPr>
              <a:t> la IA" es un </a:t>
            </a:r>
            <a:r>
              <a:rPr lang="en-US" sz="2400" dirty="0" err="1">
                <a:solidFill>
                  <a:srgbClr val="000000"/>
                </a:solidFill>
                <a:latin typeface="Lato Light"/>
                <a:ea typeface="Lato Light"/>
                <a:cs typeface="Lato Light"/>
                <a:sym typeface="Lato Light"/>
              </a:rPr>
              <a:t>documento</a:t>
            </a:r>
            <a:r>
              <a:rPr lang="en-US" sz="2400" dirty="0">
                <a:solidFill>
                  <a:srgbClr val="000000"/>
                </a:solidFill>
                <a:latin typeface="Lato Light"/>
                <a:ea typeface="Lato Light"/>
                <a:cs typeface="Lato Light"/>
                <a:sym typeface="Lato Light"/>
              </a:rPr>
              <a:t> de </a:t>
            </a:r>
            <a:r>
              <a:rPr lang="en-US" sz="2400" dirty="0" err="1">
                <a:solidFill>
                  <a:srgbClr val="000000"/>
                </a:solidFill>
                <a:latin typeface="Lato Light"/>
                <a:ea typeface="Lato Light"/>
                <a:cs typeface="Lato Light"/>
                <a:sym typeface="Lato Light"/>
              </a:rPr>
              <a:t>una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página</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que</a:t>
            </a:r>
            <a:r>
              <a:rPr lang="en-US" sz="2400" dirty="0">
                <a:solidFill>
                  <a:srgbClr val="000000"/>
                </a:solidFill>
                <a:latin typeface="Lato Light"/>
                <a:ea typeface="Lato Light"/>
                <a:cs typeface="Lato Light"/>
                <a:sym typeface="Lato Light"/>
              </a:rPr>
              <a:t> les dice a sus </a:t>
            </a:r>
            <a:r>
              <a:rPr lang="en-US" sz="2400" dirty="0" err="1">
                <a:solidFill>
                  <a:srgbClr val="000000"/>
                </a:solidFill>
                <a:latin typeface="Lato Light"/>
                <a:ea typeface="Lato Light"/>
                <a:cs typeface="Lato Light"/>
                <a:sym typeface="Lato Light"/>
              </a:rPr>
              <a:t>alumnos</a:t>
            </a:r>
            <a:r>
              <a:rPr lang="en-US" sz="2400" dirty="0">
                <a:solidFill>
                  <a:srgbClr val="000000"/>
                </a:solidFill>
                <a:latin typeface="Lato Light"/>
                <a:ea typeface="Lato Light"/>
                <a:cs typeface="Lato Light"/>
                <a:sym typeface="Lato Light"/>
              </a:rPr>
              <a:t>:</a:t>
            </a:r>
          </a:p>
        </p:txBody>
      </p:sp>
      <p:grpSp>
        <p:nvGrpSpPr>
          <p:cNvPr id="9" name="Group 9"/>
          <p:cNvGrpSpPr/>
          <p:nvPr/>
        </p:nvGrpSpPr>
        <p:grpSpPr>
          <a:xfrm>
            <a:off x="1046474" y="7118389"/>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951472" y="5072419"/>
            <a:ext cx="6873859" cy="723900"/>
          </a:xfrm>
          <a:prstGeom prst="rect">
            <a:avLst/>
          </a:prstGeom>
        </p:spPr>
        <p:txBody>
          <a:bodyPr lIns="0" tIns="0" rIns="0" bIns="0" rtlCol="0" anchor="t">
            <a:spAutoFit/>
          </a:bodyPr>
          <a:lstStyle/>
          <a:p>
            <a:pPr algn="l">
              <a:lnSpc>
                <a:spcPts val="2879"/>
              </a:lnSpc>
            </a:pP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esas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herramientas</a:t>
            </a:r>
            <a:r>
              <a:rPr lang="en-US" sz="2400" dirty="0">
                <a:solidFill>
                  <a:srgbClr val="000000"/>
                </a:solidFill>
                <a:latin typeface="Lato Light"/>
                <a:ea typeface="Lato Light"/>
                <a:cs typeface="Lato Light"/>
                <a:sym typeface="Lato Light"/>
              </a:rPr>
              <a:t> les </a:t>
            </a:r>
            <a:r>
              <a:rPr lang="en-US" sz="2400" dirty="0" err="1">
                <a:solidFill>
                  <a:srgbClr val="000000"/>
                </a:solidFill>
                <a:latin typeface="Lato Light"/>
                <a:ea typeface="Lato Light"/>
                <a:cs typeface="Lato Light"/>
                <a:sym typeface="Lato Light"/>
              </a:rPr>
              <a:t>ayudan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su</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aprendizaje</a:t>
            </a:r>
            <a:r>
              <a:rPr lang="en-US" sz="2400" dirty="0">
                <a:solidFill>
                  <a:srgbClr val="000000"/>
                </a:solidFill>
                <a:latin typeface="Lato Light"/>
                <a:ea typeface="Lato Light"/>
                <a:cs typeface="Lato Light"/>
                <a:sym typeface="Lato Light"/>
              </a:rPr>
              <a:t>.</a:t>
            </a:r>
          </a:p>
        </p:txBody>
      </p:sp>
      <p:sp>
        <p:nvSpPr>
          <p:cNvPr id="12" name="TextBox 12"/>
          <p:cNvSpPr txBox="1"/>
          <p:nvPr/>
        </p:nvSpPr>
        <p:spPr>
          <a:xfrm>
            <a:off x="1951472" y="6215419"/>
            <a:ext cx="6873859" cy="361950"/>
          </a:xfrm>
          <a:prstGeom prst="rect">
            <a:avLst/>
          </a:prstGeom>
        </p:spPr>
        <p:txBody>
          <a:bodyPr lIns="0" tIns="0" rIns="0" bIns="0" rtlCol="0" anchor="t">
            <a:spAutoFit/>
          </a:bodyPr>
          <a:lstStyle/>
          <a:p>
            <a:pPr algn="l">
              <a:lnSpc>
                <a:spcPts val="2879"/>
              </a:lnSpc>
            </a:pP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se </a:t>
            </a:r>
            <a:r>
              <a:rPr lang="en-US" sz="2400" dirty="0" err="1">
                <a:solidFill>
                  <a:srgbClr val="000000"/>
                </a:solidFill>
                <a:latin typeface="Lato Light"/>
                <a:ea typeface="Lato Light"/>
                <a:cs typeface="Lato Light"/>
                <a:sym typeface="Lato Light"/>
              </a:rPr>
              <a:t>protegen</a:t>
            </a:r>
            <a:r>
              <a:rPr lang="en-US" sz="2400" dirty="0">
                <a:solidFill>
                  <a:srgbClr val="000000"/>
                </a:solidFill>
                <a:latin typeface="Lato Light"/>
                <a:ea typeface="Lato Light"/>
                <a:cs typeface="Lato Light"/>
                <a:sym typeface="Lato Light"/>
              </a:rPr>
              <a:t> sus </a:t>
            </a:r>
            <a:r>
              <a:rPr lang="en-US" sz="2400" dirty="0" err="1">
                <a:solidFill>
                  <a:srgbClr val="000000"/>
                </a:solidFill>
                <a:latin typeface="Lato Light"/>
                <a:ea typeface="Lato Light"/>
                <a:cs typeface="Lato Light"/>
                <a:sym typeface="Lato Light"/>
              </a:rPr>
              <a:t>datos</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personales</a:t>
            </a:r>
            <a:r>
              <a:rPr lang="en-US" sz="2400" dirty="0">
                <a:solidFill>
                  <a:srgbClr val="000000"/>
                </a:solidFill>
                <a:latin typeface="Lato Light"/>
                <a:ea typeface="Lato Light"/>
                <a:cs typeface="Lato Light"/>
                <a:sym typeface="Lato Light"/>
              </a:rPr>
              <a:t>..</a:t>
            </a:r>
          </a:p>
        </p:txBody>
      </p:sp>
      <p:sp>
        <p:nvSpPr>
          <p:cNvPr id="13" name="TextBox 13"/>
          <p:cNvSpPr txBox="1"/>
          <p:nvPr/>
        </p:nvSpPr>
        <p:spPr>
          <a:xfrm>
            <a:off x="1951472" y="6897656"/>
            <a:ext cx="6873859" cy="723900"/>
          </a:xfrm>
          <a:prstGeom prst="rect">
            <a:avLst/>
          </a:prstGeom>
        </p:spPr>
        <p:txBody>
          <a:bodyPr lIns="0" tIns="0" rIns="0" bIns="0" rtlCol="0" anchor="t">
            <a:spAutoFit/>
          </a:bodyPr>
          <a:lstStyle/>
          <a:p>
            <a:pPr algn="l">
              <a:lnSpc>
                <a:spcPts val="2879"/>
              </a:lnSpc>
            </a:pPr>
            <a:r>
              <a:rPr lang="en-US" sz="2400" dirty="0" err="1">
                <a:solidFill>
                  <a:srgbClr val="000000"/>
                </a:solidFill>
                <a:latin typeface="Lato Light"/>
                <a:ea typeface="Lato Light"/>
                <a:cs typeface="Lato Light"/>
                <a:sym typeface="Lato Light"/>
              </a:rPr>
              <a:t>Cómo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pueden</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impugnar</a:t>
            </a:r>
            <a:r>
              <a:rPr lang="en-US" sz="2400" dirty="0">
                <a:solidFill>
                  <a:srgbClr val="000000"/>
                </a:solidFill>
                <a:latin typeface="Lato Light"/>
                <a:ea typeface="Lato Light"/>
                <a:cs typeface="Lato Light"/>
                <a:sym typeface="Lato Light"/>
              </a:rPr>
              <a:t> un </a:t>
            </a:r>
            <a:r>
              <a:rPr lang="en-US" sz="2400" dirty="0" err="1">
                <a:solidFill>
                  <a:srgbClr val="000000"/>
                </a:solidFill>
                <a:latin typeface="Lato Light"/>
                <a:ea typeface="Lato Light"/>
                <a:cs typeface="Lato Light"/>
                <a:sym typeface="Lato Light"/>
              </a:rPr>
              <a:t>resultado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generado</a:t>
            </a:r>
            <a:r>
              <a:rPr lang="en-US" sz="2400" dirty="0">
                <a:solidFill>
                  <a:srgbClr val="000000"/>
                </a:solidFill>
                <a:latin typeface="Lato Light"/>
                <a:ea typeface="Lato Light"/>
                <a:cs typeface="Lato Light"/>
                <a:sym typeface="Lato Light"/>
              </a:rPr>
              <a:t> </a:t>
            </a:r>
            <a:r>
              <a:rPr lang="en-US" sz="2400" dirty="0" err="1">
                <a:solidFill>
                  <a:srgbClr val="000000"/>
                </a:solidFill>
                <a:latin typeface="Lato Light"/>
                <a:ea typeface="Lato Light"/>
                <a:cs typeface="Lato Light"/>
                <a:sym typeface="Lato Light"/>
              </a:rPr>
              <a:t>por</a:t>
            </a:r>
            <a:r>
              <a:rPr lang="en-US" sz="2400" dirty="0">
                <a:solidFill>
                  <a:srgbClr val="000000"/>
                </a:solidFill>
                <a:latin typeface="Lato Light"/>
                <a:ea typeface="Lato Light"/>
                <a:cs typeface="Lato Light"/>
                <a:sym typeface="Lato Light"/>
              </a:rPr>
              <a:t> IA.</a:t>
            </a:r>
          </a:p>
        </p:txBody>
      </p:sp>
      <p:grpSp>
        <p:nvGrpSpPr>
          <p:cNvPr id="14" name="Group 14"/>
          <p:cNvGrpSpPr/>
          <p:nvPr/>
        </p:nvGrpSpPr>
        <p:grpSpPr>
          <a:xfrm>
            <a:off x="1028700" y="4391248"/>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1028700" y="5131931"/>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1046607" y="6205322"/>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sp>
        <p:nvSpPr>
          <p:cNvPr id="4" name="TextBox 4"/>
          <p:cNvSpPr txBox="1"/>
          <p:nvPr/>
        </p:nvSpPr>
        <p:spPr>
          <a:xfrm>
            <a:off x="1028700" y="1085850"/>
            <a:ext cx="11080403"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ACTIVIDAD PRÁCTICA: REDACCIÓN DEL PLAN DE TU AULA</a:t>
            </a:r>
          </a:p>
        </p:txBody>
      </p:sp>
      <p:grpSp>
        <p:nvGrpSpPr>
          <p:cNvPr id="5" name="Group 5"/>
          <p:cNvGrpSpPr/>
          <p:nvPr/>
        </p:nvGrpSpPr>
        <p:grpSpPr>
          <a:xfrm>
            <a:off x="1028700" y="2902739"/>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Objetivo</a:t>
              </a:r>
              <a:r>
                <a:rPr lang="en-US" sz="2400" b="1" dirty="0">
                  <a:solidFill>
                    <a:srgbClr val="000000"/>
                  </a:solidFill>
                  <a:latin typeface="Lato Bold"/>
                  <a:ea typeface="Lato Bold"/>
                  <a:cs typeface="Lato Bold"/>
                  <a:sym typeface="Lato Bold"/>
                </a:rPr>
                <a:t>:</a:t>
              </a:r>
            </a:p>
          </p:txBody>
        </p:sp>
      </p:grpSp>
      <p:sp>
        <p:nvSpPr>
          <p:cNvPr id="8" name="TextBox 8"/>
          <p:cNvSpPr txBox="1"/>
          <p:nvPr/>
        </p:nvSpPr>
        <p:spPr>
          <a:xfrm>
            <a:off x="1118702" y="3477510"/>
            <a:ext cx="7421690" cy="7239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Crea un </a:t>
            </a:r>
            <a:r>
              <a:rPr lang="en-US" sz="2400" dirty="0" err="1">
                <a:solidFill>
                  <a:srgbClr val="53575E"/>
                </a:solidFill>
                <a:latin typeface="Lato Light"/>
                <a:ea typeface="Lato Light"/>
                <a:cs typeface="Lato Light"/>
                <a:sym typeface="Lato Light"/>
              </a:rPr>
              <a:t>compromiso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sencillo</a:t>
            </a:r>
            <a:r>
              <a:rPr lang="en-US" sz="2400" dirty="0">
                <a:solidFill>
                  <a:srgbClr val="53575E"/>
                </a:solidFill>
                <a:latin typeface="Lato Light"/>
                <a:ea typeface="Lato Light"/>
                <a:cs typeface="Lato Light"/>
                <a:sym typeface="Lato Light"/>
              </a:rPr>
              <a:t> de 3 puntos para </a:t>
            </a:r>
            <a:r>
              <a:rPr lang="en-US" sz="2400" dirty="0" err="1">
                <a:solidFill>
                  <a:srgbClr val="53575E"/>
                </a:solidFill>
                <a:latin typeface="Lato Light"/>
                <a:ea typeface="Lato Light"/>
                <a:cs typeface="Lato Light"/>
                <a:sym typeface="Lato Light"/>
              </a:rPr>
              <a:t>compartir</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tus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alumnos</a:t>
            </a:r>
            <a:r>
              <a:rPr lang="en-US" sz="2400" dirty="0">
                <a:solidFill>
                  <a:srgbClr val="53575E"/>
                </a:solidFill>
                <a:latin typeface="Lato Light"/>
                <a:ea typeface="Lato Light"/>
                <a:cs typeface="Lato Light"/>
                <a:sym typeface="Lato Light"/>
              </a:rPr>
              <a:t>.</a:t>
            </a:r>
          </a:p>
        </p:txBody>
      </p:sp>
      <p:grpSp>
        <p:nvGrpSpPr>
          <p:cNvPr id="9" name="Group 9"/>
          <p:cNvGrpSpPr/>
          <p:nvPr/>
        </p:nvGrpSpPr>
        <p:grpSpPr>
          <a:xfrm>
            <a:off x="1028700" y="4929740"/>
            <a:ext cx="5737403" cy="672686"/>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Ejemplo</a:t>
              </a:r>
              <a:r>
                <a:rPr lang="en-US" sz="2400" b="1" dirty="0">
                  <a:solidFill>
                    <a:srgbClr val="000000"/>
                  </a:solidFill>
                  <a:latin typeface="Lato Bold"/>
                  <a:ea typeface="Lato Bold"/>
                  <a:cs typeface="Lato Bold"/>
                  <a:sym typeface="Lato Bold"/>
                </a:rPr>
                <a:t>:</a:t>
              </a:r>
            </a:p>
          </p:txBody>
        </p:sp>
      </p:grpSp>
      <p:sp>
        <p:nvSpPr>
          <p:cNvPr id="12" name="TextBox 12"/>
          <p:cNvSpPr txBox="1"/>
          <p:nvPr/>
        </p:nvSpPr>
        <p:spPr>
          <a:xfrm>
            <a:off x="1118702" y="5565381"/>
            <a:ext cx="7421690" cy="2203937"/>
          </a:xfrm>
          <a:prstGeom prst="rect">
            <a:avLst/>
          </a:prstGeom>
        </p:spPr>
        <p:txBody>
          <a:bodyPr lIns="0" tIns="0" rIns="0" bIns="0" rtlCol="0" anchor="t">
            <a:spAutoFit/>
          </a:bodyPr>
          <a:lstStyle/>
          <a:p>
            <a:pPr marL="674370" lvl="1" indent="-457200" algn="l">
              <a:lnSpc>
                <a:spcPts val="2879"/>
              </a:lnSpc>
              <a:buFont typeface="+mj-lt"/>
              <a:buAutoNum type="arabicPeriod"/>
            </a:pPr>
            <a:r>
              <a:rPr lang="en-US" sz="2400" dirty="0">
                <a:solidFill>
                  <a:srgbClr val="53575E"/>
                </a:solidFill>
                <a:latin typeface="Lato Light"/>
                <a:ea typeface="Lato Light"/>
                <a:cs typeface="Lato Light"/>
                <a:sym typeface="Lato Light"/>
              </a:rPr>
              <a:t>“</a:t>
            </a:r>
            <a:r>
              <a:rPr lang="en-US" sz="2400" dirty="0" err="1">
                <a:solidFill>
                  <a:srgbClr val="53575E"/>
                </a:solidFill>
                <a:latin typeface="Lato Light"/>
                <a:ea typeface="Lato Light"/>
                <a:cs typeface="Lato Light"/>
                <a:sym typeface="Lato Light"/>
              </a:rPr>
              <a:t>Utilizamos</a:t>
            </a:r>
            <a:r>
              <a:rPr lang="en-US" sz="2400" dirty="0">
                <a:solidFill>
                  <a:srgbClr val="53575E"/>
                </a:solidFill>
                <a:latin typeface="Lato Light"/>
                <a:ea typeface="Lato Light"/>
                <a:cs typeface="Lato Light"/>
                <a:sym typeface="Lato Light"/>
              </a:rPr>
              <a:t> IA para </a:t>
            </a:r>
            <a:r>
              <a:rPr lang="en-US" sz="2400" dirty="0" err="1">
                <a:solidFill>
                  <a:srgbClr val="53575E"/>
                </a:solidFill>
                <a:latin typeface="Lato Light"/>
                <a:ea typeface="Lato Light"/>
                <a:cs typeface="Lato Light"/>
                <a:sym typeface="Lato Light"/>
              </a:rPr>
              <a:t>conseguir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retroalimentación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más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rápida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sobre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dibujos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técnicos</a:t>
            </a:r>
            <a:r>
              <a:rPr lang="en-US" sz="2400" dirty="0">
                <a:solidFill>
                  <a:srgbClr val="53575E"/>
                </a:solidFill>
                <a:latin typeface="Lato Light"/>
                <a:ea typeface="Lato Light"/>
                <a:cs typeface="Lato Light"/>
                <a:sym typeface="Lato Light"/>
              </a:rPr>
              <a:t>.”</a:t>
            </a:r>
          </a:p>
          <a:p>
            <a:pPr marL="674370" lvl="1" indent="-457200" algn="l">
              <a:lnSpc>
                <a:spcPts val="2879"/>
              </a:lnSpc>
              <a:buFont typeface="+mj-lt"/>
              <a:buAutoNum type="arabicPeriod"/>
            </a:pPr>
            <a:r>
              <a:rPr lang="en-US" sz="2400" dirty="0">
                <a:solidFill>
                  <a:srgbClr val="53575E"/>
                </a:solidFill>
                <a:latin typeface="Lato Light"/>
                <a:ea typeface="Lato Light"/>
                <a:cs typeface="Lato Light"/>
                <a:sym typeface="Lato Light"/>
              </a:rPr>
              <a:t>“</a:t>
            </a:r>
            <a:r>
              <a:rPr lang="en-US" sz="2400" dirty="0" err="1">
                <a:solidFill>
                  <a:srgbClr val="53575E"/>
                </a:solidFill>
                <a:latin typeface="Lato Light"/>
                <a:ea typeface="Lato Light"/>
                <a:cs typeface="Lato Light"/>
                <a:sym typeface="Lato Light"/>
              </a:rPr>
              <a:t>Yo</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formador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reviso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todas</a:t>
            </a:r>
            <a:r>
              <a:rPr lang="en-US" sz="2400" dirty="0">
                <a:solidFill>
                  <a:srgbClr val="53575E"/>
                </a:solidFill>
                <a:latin typeface="Lato Light"/>
                <a:ea typeface="Lato Light"/>
                <a:cs typeface="Lato Light"/>
                <a:sym typeface="Lato Light"/>
              </a:rPr>
              <a:t> las </a:t>
            </a:r>
            <a:r>
              <a:rPr lang="en-US" sz="2400" dirty="0" err="1">
                <a:solidFill>
                  <a:srgbClr val="53575E"/>
                </a:solidFill>
                <a:latin typeface="Lato Light"/>
                <a:ea typeface="Lato Light"/>
                <a:cs typeface="Lato Light"/>
                <a:sym typeface="Lato Light"/>
              </a:rPr>
              <a:t>sugerencias</a:t>
            </a:r>
            <a:r>
              <a:rPr lang="en-US" sz="2400" dirty="0">
                <a:solidFill>
                  <a:srgbClr val="53575E"/>
                </a:solidFill>
                <a:latin typeface="Lato Light"/>
                <a:ea typeface="Lato Light"/>
                <a:cs typeface="Lato Light"/>
                <a:sym typeface="Lato Light"/>
              </a:rPr>
              <a:t> de la IA antes de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conviertan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tu</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calificación</a:t>
            </a:r>
            <a:r>
              <a:rPr lang="en-US" sz="2400" dirty="0">
                <a:solidFill>
                  <a:srgbClr val="53575E"/>
                </a:solidFill>
                <a:latin typeface="Lato Light"/>
                <a:ea typeface="Lato Light"/>
                <a:cs typeface="Lato Light"/>
                <a:sym typeface="Lato Light"/>
              </a:rPr>
              <a:t> final.”</a:t>
            </a:r>
          </a:p>
          <a:p>
            <a:pPr marL="674370" lvl="1" indent="-457200" algn="l">
              <a:lnSpc>
                <a:spcPts val="2879"/>
              </a:lnSpc>
              <a:buFont typeface="+mj-lt"/>
              <a:buAutoNum type="arabicPeriod"/>
            </a:pPr>
            <a:r>
              <a:rPr lang="en-US" sz="2400" dirty="0">
                <a:solidFill>
                  <a:srgbClr val="53575E"/>
                </a:solidFill>
                <a:latin typeface="Lato Light"/>
                <a:ea typeface="Lato Light"/>
                <a:cs typeface="Lato Light"/>
                <a:sym typeface="Lato Light"/>
              </a:rPr>
              <a:t>“Si </a:t>
            </a:r>
            <a:r>
              <a:rPr lang="en-US" sz="2400" dirty="0" err="1">
                <a:solidFill>
                  <a:srgbClr val="53575E"/>
                </a:solidFill>
                <a:latin typeface="Lato Light"/>
                <a:ea typeface="Lato Light"/>
                <a:cs typeface="Lato Light"/>
                <a:sym typeface="Lato Light"/>
              </a:rPr>
              <a:t>crees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retroalimentación</a:t>
            </a:r>
            <a:r>
              <a:rPr lang="en-US" sz="2400" dirty="0">
                <a:solidFill>
                  <a:srgbClr val="53575E"/>
                </a:solidFill>
                <a:latin typeface="Lato Light"/>
                <a:ea typeface="Lato Light"/>
                <a:cs typeface="Lato Light"/>
                <a:sym typeface="Lato Light"/>
              </a:rPr>
              <a:t> de la IA es </a:t>
            </a:r>
            <a:r>
              <a:rPr lang="en-US" sz="2400" dirty="0" err="1">
                <a:solidFill>
                  <a:srgbClr val="53575E"/>
                </a:solidFill>
                <a:latin typeface="Lato Light"/>
                <a:ea typeface="Lato Light"/>
                <a:cs typeface="Lato Light"/>
                <a:sym typeface="Lato Light"/>
              </a:rPr>
              <a:t>incorrecta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reuniremos</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analizarla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juntos</a:t>
            </a:r>
            <a:r>
              <a:rPr lang="en-US" sz="2400" dirty="0">
                <a:solidFill>
                  <a:srgbClr val="53575E"/>
                </a:solidFill>
                <a:latin typeface="Lato Light"/>
                <a:ea typeface="Lato Light"/>
                <a:cs typeface="Lato Light"/>
                <a:sym typeface="Lato Light"/>
              </a:rPr>
              <a:t>.”</a:t>
            </a:r>
          </a:p>
        </p:txBody>
      </p:sp>
      <p:grpSp>
        <p:nvGrpSpPr>
          <p:cNvPr id="13" name="Group 13"/>
          <p:cNvGrpSpPr/>
          <p:nvPr/>
        </p:nvGrpSpPr>
        <p:grpSpPr>
          <a:xfrm>
            <a:off x="9144000" y="2902739"/>
            <a:ext cx="6506680" cy="672685"/>
            <a:chOff x="0" y="0"/>
            <a:chExt cx="8675573" cy="896914"/>
          </a:xfrm>
        </p:grpSpPr>
        <p:sp>
          <p:nvSpPr>
            <p:cNvPr id="14" name="Freeform 14"/>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5" name="TextBox 15"/>
            <p:cNvSpPr txBox="1"/>
            <p:nvPr/>
          </p:nvSpPr>
          <p:spPr>
            <a:xfrm>
              <a:off x="0" y="0"/>
              <a:ext cx="8675573" cy="896914"/>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Reflexión</a:t>
              </a:r>
              <a:r>
                <a:rPr lang="en-US" sz="2400" b="1" dirty="0">
                  <a:solidFill>
                    <a:srgbClr val="000000"/>
                  </a:solidFill>
                  <a:latin typeface="Lato Bold"/>
                  <a:ea typeface="Lato Bold"/>
                  <a:cs typeface="Lato Bold"/>
                  <a:sym typeface="Lato Bold"/>
                </a:rPr>
                <a:t>: </a:t>
              </a:r>
            </a:p>
          </p:txBody>
        </p:sp>
      </p:grpSp>
      <p:sp>
        <p:nvSpPr>
          <p:cNvPr id="16" name="TextBox 16"/>
          <p:cNvSpPr txBox="1"/>
          <p:nvPr/>
        </p:nvSpPr>
        <p:spPr>
          <a:xfrm>
            <a:off x="9144000" y="3839460"/>
            <a:ext cx="8115300" cy="1085850"/>
          </a:xfrm>
          <a:prstGeom prst="rect">
            <a:avLst/>
          </a:prstGeom>
        </p:spPr>
        <p:txBody>
          <a:bodyPr lIns="0" tIns="0" rIns="0" bIns="0" rtlCol="0" anchor="t">
            <a:spAutoFit/>
          </a:bodyPr>
          <a:lstStyle/>
          <a:p>
            <a:pPr algn="ctr">
              <a:lnSpc>
                <a:spcPts val="2879"/>
              </a:lnSpc>
            </a:pPr>
            <a:r>
              <a:rPr lang="en-US" sz="2400" dirty="0">
                <a:solidFill>
                  <a:srgbClr val="53575E"/>
                </a:solidFill>
                <a:latin typeface="Lato Light"/>
                <a:ea typeface="Lato Light"/>
                <a:cs typeface="Lato Light"/>
                <a:sym typeface="Lato Light"/>
              </a:rPr>
              <a:t>¿</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cambia el </a:t>
            </a:r>
            <a:r>
              <a:rPr lang="en-US" sz="2400" dirty="0" err="1">
                <a:solidFill>
                  <a:srgbClr val="53575E"/>
                </a:solidFill>
                <a:latin typeface="Lato Light"/>
                <a:ea typeface="Lato Light"/>
                <a:cs typeface="Lato Light"/>
                <a:sym typeface="Lato Light"/>
              </a:rPr>
              <a:t>hecho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tener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documento</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ambiente</a:t>
            </a:r>
            <a:r>
              <a:rPr lang="en-US" sz="2400" dirty="0">
                <a:solidFill>
                  <a:srgbClr val="53575E"/>
                </a:solidFill>
                <a:latin typeface="Lato Light"/>
                <a:ea typeface="Lato Light"/>
                <a:cs typeface="Lato Light"/>
                <a:sym typeface="Lato Light"/>
              </a:rPr>
              <a:t>" de un aula, </a:t>
            </a:r>
            <a:r>
              <a:rPr lang="en-US" sz="2400" dirty="0" err="1">
                <a:solidFill>
                  <a:srgbClr val="53575E"/>
                </a:solidFill>
                <a:latin typeface="Lato Light"/>
                <a:ea typeface="Lato Light"/>
                <a:cs typeface="Lato Light"/>
                <a:sym typeface="Lato Light"/>
              </a:rPr>
              <a:t>pasando</a:t>
            </a:r>
            <a:r>
              <a:rPr lang="en-US" sz="2400" dirty="0">
                <a:solidFill>
                  <a:srgbClr val="53575E"/>
                </a:solidFill>
                <a:latin typeface="Lato Light"/>
                <a:ea typeface="Lato Light"/>
                <a:cs typeface="Lato Light"/>
                <a:sym typeface="Lato Light"/>
              </a:rPr>
              <a:t> de uno de "</a:t>
            </a:r>
            <a:r>
              <a:rPr lang="en-US" sz="2400" dirty="0" err="1">
                <a:solidFill>
                  <a:srgbClr val="53575E"/>
                </a:solidFill>
                <a:latin typeface="Lato Light"/>
                <a:ea typeface="Lato Light"/>
                <a:cs typeface="Lato Light"/>
                <a:sym typeface="Lato Light"/>
              </a:rPr>
              <a:t>vigilancia</a:t>
            </a:r>
            <a:r>
              <a:rPr lang="en-US" sz="2400" dirty="0">
                <a:solidFill>
                  <a:srgbClr val="53575E"/>
                </a:solidFill>
                <a:latin typeface="Lato Light"/>
                <a:ea typeface="Lato Light"/>
                <a:cs typeface="Lato Light"/>
                <a:sym typeface="Lato Light"/>
              </a:rPr>
              <a:t>" a uno de "</a:t>
            </a:r>
            <a:r>
              <a:rPr lang="en-US" sz="2400" dirty="0" err="1">
                <a:solidFill>
                  <a:srgbClr val="53575E"/>
                </a:solidFill>
                <a:latin typeface="Lato Light"/>
                <a:ea typeface="Lato Light"/>
                <a:cs typeface="Lato Light"/>
                <a:sym typeface="Lato Light"/>
              </a:rPr>
              <a:t>apoyo</a:t>
            </a:r>
            <a:r>
              <a:rPr lang="en-US" sz="2400" dirty="0">
                <a:solidFill>
                  <a:srgbClr val="53575E"/>
                </a:solidFill>
                <a:latin typeface="Lato Light"/>
                <a:ea typeface="Lato Light"/>
                <a:cs typeface="Lato Light"/>
                <a:sym typeface="Lato Light"/>
              </a:rPr>
              <a:t>"?</a:t>
            </a:r>
          </a:p>
        </p:txBody>
      </p:sp>
      <p:sp>
        <p:nvSpPr>
          <p:cNvPr id="17" name="AutoShape 17"/>
          <p:cNvSpPr/>
          <p:nvPr/>
        </p:nvSpPr>
        <p:spPr>
          <a:xfrm>
            <a:off x="8650798" y="2297883"/>
            <a:ext cx="57154" cy="7668879"/>
          </a:xfrm>
          <a:prstGeom prst="line">
            <a:avLst/>
          </a:prstGeom>
          <a:ln w="28575" cap="rnd">
            <a:solidFill>
              <a:srgbClr val="FE635B"/>
            </a:solidFill>
            <a:prstDash val="solid"/>
            <a:headEnd type="none" w="sm" len="sm"/>
            <a:tailEnd type="none" w="sm" len="sm"/>
          </a:ln>
        </p:spPr>
        <p:txBody>
          <a:bodyPr/>
          <a:lstStyle/>
          <a:p>
            <a:endParaRPr lang="es-ES"/>
          </a:p>
        </p:txBody>
      </p:sp>
      <p:sp>
        <p:nvSpPr>
          <p:cNvPr id="18" name="Freeform 18"/>
          <p:cNvSpPr/>
          <p:nvPr/>
        </p:nvSpPr>
        <p:spPr>
          <a:xfrm>
            <a:off x="12272354" y="5810655"/>
            <a:ext cx="3148891" cy="3148891"/>
          </a:xfrm>
          <a:custGeom>
            <a:avLst/>
            <a:gdLst/>
            <a:ahLst/>
            <a:cxnLst/>
            <a:rect l="l" t="t" r="r" b="b"/>
            <a:pathLst>
              <a:path w="3148891" h="3148891">
                <a:moveTo>
                  <a:pt x="0" y="0"/>
                </a:moveTo>
                <a:lnTo>
                  <a:pt x="3148891" y="0"/>
                </a:lnTo>
                <a:lnTo>
                  <a:pt x="3148891" y="3148891"/>
                </a:lnTo>
                <a:lnTo>
                  <a:pt x="0" y="3148891"/>
                </a:lnTo>
                <a:lnTo>
                  <a:pt x="0" y="0"/>
                </a:lnTo>
                <a:close/>
              </a:path>
            </a:pathLst>
          </a:custGeom>
          <a:blipFill>
            <a:blip r:embed="rId6"/>
            <a:stretch>
              <a:fillRect/>
            </a:stretch>
          </a:blipFill>
        </p:spPr>
        <p:txBody>
          <a:bodyPr/>
          <a:lstStyle/>
          <a:p>
            <a:endParaRPr lang="es-ES"/>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514380"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ESCENARIO DE APRENDIZAJE</a:t>
            </a:r>
          </a:p>
        </p:txBody>
      </p:sp>
      <p:grpSp>
        <p:nvGrpSpPr>
          <p:cNvPr id="5" name="Group 5"/>
          <p:cNvGrpSpPr/>
          <p:nvPr/>
        </p:nvGrpSpPr>
        <p:grpSpPr>
          <a:xfrm>
            <a:off x="1031396" y="3933718"/>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La situación: </a:t>
              </a:r>
            </a:p>
          </p:txBody>
        </p:sp>
      </p:grpSp>
      <p:sp>
        <p:nvSpPr>
          <p:cNvPr id="8" name="TextBox 8"/>
          <p:cNvSpPr txBox="1"/>
          <p:nvPr/>
        </p:nvSpPr>
        <p:spPr>
          <a:xfrm>
            <a:off x="1034091" y="4543532"/>
            <a:ext cx="16227904" cy="180975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Como </a:t>
            </a:r>
            <a:r>
              <a:rPr lang="en-US" sz="2400" dirty="0" err="1">
                <a:solidFill>
                  <a:srgbClr val="53575E"/>
                </a:solidFill>
                <a:latin typeface="Lato Light"/>
                <a:ea typeface="Lato Light"/>
                <a:cs typeface="Lato Light"/>
                <a:sym typeface="Lato Light"/>
              </a:rPr>
              <a:t>formador</a:t>
            </a:r>
            <a:r>
              <a:rPr lang="en-US" sz="2400" dirty="0">
                <a:solidFill>
                  <a:srgbClr val="53575E"/>
                </a:solidFill>
                <a:latin typeface="Lato Light"/>
                <a:ea typeface="Lato Light"/>
                <a:cs typeface="Lato Light"/>
                <a:sym typeface="Lato Light"/>
              </a:rPr>
              <a:t> de FPE </a:t>
            </a:r>
            <a:r>
              <a:rPr lang="en-US" sz="2400" dirty="0" err="1">
                <a:solidFill>
                  <a:srgbClr val="53575E"/>
                </a:solidFill>
                <a:latin typeface="Lato Light"/>
                <a:ea typeface="Lato Light"/>
                <a:cs typeface="Lato Light"/>
                <a:sym typeface="Lato Light"/>
              </a:rPr>
              <a:t>coordinas</a:t>
            </a:r>
            <a:r>
              <a:rPr lang="en-US" sz="2400" dirty="0">
                <a:solidFill>
                  <a:srgbClr val="53575E"/>
                </a:solidFill>
                <a:latin typeface="Lato Light"/>
                <a:ea typeface="Lato Light"/>
                <a:cs typeface="Lato Light"/>
                <a:sym typeface="Lato Light"/>
              </a:rPr>
              <a:t> un </a:t>
            </a:r>
            <a:r>
              <a:rPr lang="en-US" sz="2400" dirty="0" err="1">
                <a:solidFill>
                  <a:srgbClr val="53575E"/>
                </a:solidFill>
                <a:latin typeface="Lato Light"/>
                <a:ea typeface="Lato Light"/>
                <a:cs typeface="Lato Light"/>
                <a:sym typeface="Lato Light"/>
              </a:rPr>
              <a:t>programa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prácticas</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técnicos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informáticos</a:t>
            </a:r>
            <a:r>
              <a:rPr lang="en-US" sz="2400" dirty="0">
                <a:solidFill>
                  <a:srgbClr val="53575E"/>
                </a:solidFill>
                <a:latin typeface="Lato Light"/>
                <a:ea typeface="Lato Light"/>
                <a:cs typeface="Lato Light"/>
                <a:sym typeface="Lato Light"/>
              </a:rPr>
              <a:t>. Decides </a:t>
            </a:r>
            <a:r>
              <a:rPr lang="en-US" sz="2400" dirty="0" err="1">
                <a:solidFill>
                  <a:srgbClr val="53575E"/>
                </a:solidFill>
                <a:latin typeface="Lato Light"/>
                <a:ea typeface="Lato Light"/>
                <a:cs typeface="Lato Light"/>
                <a:sym typeface="Lato Light"/>
              </a:rPr>
              <a:t>utilizar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nueva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selección</a:t>
            </a:r>
            <a:r>
              <a:rPr lang="en-US" sz="2400" dirty="0">
                <a:solidFill>
                  <a:srgbClr val="53575E"/>
                </a:solidFill>
                <a:latin typeface="Lato Light"/>
                <a:ea typeface="Lato Light"/>
                <a:cs typeface="Lato Light"/>
                <a:sym typeface="Lato Light"/>
              </a:rPr>
              <a:t> con IA para </a:t>
            </a:r>
            <a:r>
              <a:rPr lang="en-US" sz="2400" dirty="0" err="1">
                <a:solidFill>
                  <a:srgbClr val="53575E"/>
                </a:solidFill>
                <a:latin typeface="Lato Light"/>
                <a:ea typeface="Lato Light"/>
                <a:cs typeface="Lato Light"/>
                <a:sym typeface="Lato Light"/>
              </a:rPr>
              <a:t>emparejar</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tus</a:t>
            </a:r>
            <a:r>
              <a:rPr lang="en-US" sz="2400" dirty="0">
                <a:solidFill>
                  <a:srgbClr val="53575E"/>
                </a:solidFill>
                <a:latin typeface="Lato Light"/>
                <a:ea typeface="Lato Light"/>
                <a:cs typeface="Lato Light"/>
                <a:sym typeface="Lato Light"/>
              </a:rPr>
              <a:t> 50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con 15 </a:t>
            </a:r>
            <a:r>
              <a:rPr lang="en-US" sz="2400" dirty="0" err="1">
                <a:solidFill>
                  <a:srgbClr val="53575E"/>
                </a:solidFill>
                <a:latin typeface="Lato Light"/>
                <a:ea typeface="Lato Light"/>
                <a:cs typeface="Lato Light"/>
                <a:sym typeface="Lato Light"/>
              </a:rPr>
              <a:t>empresas</a:t>
            </a:r>
            <a:r>
              <a:rPr lang="en-US" sz="2400" dirty="0">
                <a:solidFill>
                  <a:srgbClr val="53575E"/>
                </a:solidFill>
                <a:latin typeface="Lato Light"/>
                <a:ea typeface="Lato Light"/>
                <a:cs typeface="Lato Light"/>
                <a:sym typeface="Lato Light"/>
              </a:rPr>
              <a:t> locales </a:t>
            </a:r>
            <a:r>
              <a:rPr lang="en-US" sz="2400" dirty="0" err="1">
                <a:solidFill>
                  <a:srgbClr val="53575E"/>
                </a:solidFill>
                <a:latin typeface="Lato Light"/>
                <a:ea typeface="Lato Light"/>
                <a:cs typeface="Lato Light"/>
                <a:sym typeface="Lato Light"/>
              </a:rPr>
              <a:t>asociadas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basándote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sus </a:t>
            </a:r>
            <a:r>
              <a:rPr lang="en-US" sz="2400" dirty="0" err="1">
                <a:solidFill>
                  <a:srgbClr val="53575E"/>
                </a:solidFill>
                <a:latin typeface="Lato Light"/>
                <a:ea typeface="Lato Light"/>
                <a:cs typeface="Lato Light"/>
                <a:sym typeface="Lato Light"/>
              </a:rPr>
              <a:t>portafolios</a:t>
            </a:r>
            <a:r>
              <a:rPr lang="en-US" sz="2400" dirty="0">
                <a:solidFill>
                  <a:srgbClr val="53575E"/>
                </a:solidFill>
                <a:latin typeface="Lato Light"/>
                <a:ea typeface="Lato Light"/>
                <a:cs typeface="Lato Light"/>
                <a:sym typeface="Lato Light"/>
              </a:rPr>
              <a:t> y </a:t>
            </a:r>
            <a:r>
              <a:rPr lang="en-US" sz="2400" dirty="0" err="1">
                <a:solidFill>
                  <a:srgbClr val="53575E"/>
                </a:solidFill>
                <a:latin typeface="Lato Light"/>
                <a:ea typeface="Lato Light"/>
                <a:cs typeface="Lato Light"/>
                <a:sym typeface="Lato Light"/>
              </a:rPr>
              <a:t>currículos</a:t>
            </a:r>
            <a:r>
              <a:rPr lang="en-US" sz="2400" dirty="0">
                <a:solidFill>
                  <a:srgbClr val="53575E"/>
                </a:solidFill>
                <a:latin typeface="Lato Light"/>
                <a:ea typeface="Lato Light"/>
                <a:cs typeface="Lato Light"/>
                <a:sym typeface="Lato Light"/>
              </a:rPr>
              <a:t>. Tras </a:t>
            </a:r>
            <a:r>
              <a:rPr lang="en-US" sz="2400" dirty="0" err="1">
                <a:solidFill>
                  <a:srgbClr val="53575E"/>
                </a:solidFill>
                <a:latin typeface="Lato Light"/>
                <a:ea typeface="Lato Light"/>
                <a:cs typeface="Lato Light"/>
                <a:sym typeface="Lato Light"/>
              </a:rPr>
              <a:t>ejecutar</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observas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ha </a:t>
            </a:r>
            <a:r>
              <a:rPr lang="en-US" sz="2400" dirty="0" err="1">
                <a:solidFill>
                  <a:srgbClr val="53575E"/>
                </a:solidFill>
                <a:latin typeface="Lato Light"/>
                <a:ea typeface="Lato Light"/>
                <a:cs typeface="Lato Light"/>
                <a:sym typeface="Lato Light"/>
              </a:rPr>
              <a:t>recomendado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mayoritariamente</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varones</a:t>
            </a:r>
            <a:r>
              <a:rPr lang="en-US" sz="2400" dirty="0">
                <a:solidFill>
                  <a:srgbClr val="53575E"/>
                </a:solidFill>
                <a:latin typeface="Lato Light"/>
                <a:ea typeface="Lato Light"/>
                <a:cs typeface="Lato Light"/>
                <a:sym typeface="Lato Light"/>
              </a:rPr>
              <a:t> para las </a:t>
            </a:r>
            <a:r>
              <a:rPr lang="en-US" sz="2400" dirty="0" err="1">
                <a:solidFill>
                  <a:srgbClr val="53575E"/>
                </a:solidFill>
                <a:latin typeface="Lato Light"/>
                <a:ea typeface="Lato Light"/>
                <a:cs typeface="Lato Light"/>
                <a:sym typeface="Lato Light"/>
              </a:rPr>
              <a:t>principales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empresas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tecnológicas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mientras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mujeres</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calificaciones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similares</a:t>
            </a:r>
            <a:r>
              <a:rPr lang="en-US" sz="2400" dirty="0">
                <a:solidFill>
                  <a:srgbClr val="53575E"/>
                </a:solidFill>
                <a:latin typeface="Lato Light"/>
                <a:ea typeface="Lato Light"/>
                <a:cs typeface="Lato Light"/>
                <a:sym typeface="Lato Light"/>
              </a:rPr>
              <a:t> o </a:t>
            </a:r>
            <a:r>
              <a:rPr lang="en-US" sz="2400" dirty="0" err="1">
                <a:solidFill>
                  <a:srgbClr val="53575E"/>
                </a:solidFill>
                <a:latin typeface="Lato Light"/>
                <a:ea typeface="Lato Light"/>
                <a:cs typeface="Lato Light"/>
                <a:sym typeface="Lato Light"/>
              </a:rPr>
              <a:t>superiores</a:t>
            </a:r>
            <a:r>
              <a:rPr lang="en-US" sz="2400" dirty="0">
                <a:solidFill>
                  <a:srgbClr val="53575E"/>
                </a:solidFill>
                <a:latin typeface="Lato Light"/>
                <a:ea typeface="Lato Light"/>
                <a:cs typeface="Lato Light"/>
                <a:sym typeface="Lato Light"/>
              </a:rPr>
              <a:t> se les </a:t>
            </a:r>
            <a:r>
              <a:rPr lang="en-US" sz="2400" dirty="0" err="1">
                <a:solidFill>
                  <a:srgbClr val="53575E"/>
                </a:solidFill>
                <a:latin typeface="Lato Light"/>
                <a:ea typeface="Lato Light"/>
                <a:cs typeface="Lato Light"/>
                <a:sym typeface="Lato Light"/>
              </a:rPr>
              <a:t>han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asignado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puestos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administrativos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menor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categoría</a:t>
            </a:r>
            <a:r>
              <a:rPr lang="en-US" sz="2400" dirty="0">
                <a:solidFill>
                  <a:srgbClr val="53575E"/>
                </a:solidFill>
                <a:latin typeface="Lato Light"/>
                <a:ea typeface="Lato Light"/>
                <a:cs typeface="Lato Light"/>
                <a:sym typeface="Lato Light"/>
              </a:rPr>
              <a:t>.</a:t>
            </a:r>
          </a:p>
        </p:txBody>
      </p:sp>
      <p:sp>
        <p:nvSpPr>
          <p:cNvPr id="9" name="TextBox 9"/>
          <p:cNvSpPr txBox="1"/>
          <p:nvPr/>
        </p:nvSpPr>
        <p:spPr>
          <a:xfrm>
            <a:off x="1028700" y="2373650"/>
            <a:ext cx="16230600" cy="7239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Este </a:t>
            </a:r>
            <a:r>
              <a:rPr lang="en-US" sz="2400" dirty="0" err="1">
                <a:solidFill>
                  <a:srgbClr val="53575E"/>
                </a:solidFill>
                <a:latin typeface="Lato Light"/>
                <a:ea typeface="Lato Light"/>
                <a:cs typeface="Lato Light"/>
                <a:sym typeface="Lato Light"/>
              </a:rPr>
              <a:t>escenarioe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está</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diseñado</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situarte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situación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realista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debes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aplicar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principios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transparencia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equidad</a:t>
            </a:r>
            <a:r>
              <a:rPr lang="en-US" sz="2400" dirty="0">
                <a:solidFill>
                  <a:srgbClr val="53575E"/>
                </a:solidFill>
                <a:latin typeface="Lato Light"/>
                <a:ea typeface="Lato Light"/>
                <a:cs typeface="Lato Light"/>
                <a:sym typeface="Lato Light"/>
              </a:rPr>
              <a:t> e </a:t>
            </a:r>
            <a:r>
              <a:rPr lang="en-US" sz="2400" dirty="0" err="1">
                <a:solidFill>
                  <a:srgbClr val="53575E"/>
                </a:solidFill>
                <a:latin typeface="Lato Light"/>
                <a:ea typeface="Lato Light"/>
                <a:cs typeface="Lato Light"/>
                <a:sym typeface="Lato Light"/>
              </a:rPr>
              <a:t>inteligencia</a:t>
            </a:r>
            <a:r>
              <a:rPr lang="en-US" sz="2400" dirty="0">
                <a:solidFill>
                  <a:srgbClr val="53575E"/>
                </a:solidFill>
                <a:latin typeface="Lato Light"/>
                <a:ea typeface="Lato Light"/>
                <a:cs typeface="Lato Light"/>
                <a:sym typeface="Lato Light"/>
              </a:rPr>
              <a:t> artificial </a:t>
            </a:r>
            <a:r>
              <a:rPr lang="en-US" sz="2400" dirty="0" err="1">
                <a:solidFill>
                  <a:srgbClr val="53575E"/>
                </a:solidFill>
                <a:latin typeface="Lato Light"/>
                <a:ea typeface="Lato Light"/>
                <a:cs typeface="Lato Light"/>
                <a:sym typeface="Lato Light"/>
              </a:rPr>
              <a:t>centrada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el ser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a:t>
            </a:r>
          </a:p>
        </p:txBody>
      </p:sp>
      <p:sp>
        <p:nvSpPr>
          <p:cNvPr id="10" name="TextBox 10"/>
          <p:cNvSpPr txBox="1"/>
          <p:nvPr/>
        </p:nvSpPr>
        <p:spPr>
          <a:xfrm>
            <a:off x="1028700" y="3429125"/>
            <a:ext cx="17414234" cy="361950"/>
          </a:xfrm>
          <a:prstGeom prst="rect">
            <a:avLst/>
          </a:prstGeom>
        </p:spPr>
        <p:txBody>
          <a:bodyPr lIns="0" tIns="0" rIns="0" bIns="0" rtlCol="0" anchor="t">
            <a:spAutoFit/>
          </a:bodyPr>
          <a:lstStyle/>
          <a:p>
            <a:pPr algn="l">
              <a:lnSpc>
                <a:spcPts val="2879"/>
              </a:lnSpc>
            </a:pPr>
            <a:r>
              <a:rPr lang="en-US" sz="2400" b="1" dirty="0" err="1">
                <a:solidFill>
                  <a:srgbClr val="53575E"/>
                </a:solidFill>
                <a:latin typeface="Lato Bold"/>
                <a:ea typeface="Lato Bold"/>
                <a:cs typeface="Lato Bold"/>
                <a:sym typeface="Lato Bold"/>
              </a:rPr>
              <a:t>Escenario</a:t>
            </a:r>
            <a:r>
              <a:rPr lang="en-US" sz="2400" b="1" dirty="0">
                <a:solidFill>
                  <a:srgbClr val="53575E"/>
                </a:solidFill>
                <a:latin typeface="Lato Bold"/>
                <a:ea typeface="Lato Bold"/>
                <a:cs typeface="Lato Bold"/>
                <a:sym typeface="Lato Bold"/>
              </a:rPr>
              <a:t> 1: El </a:t>
            </a:r>
            <a:r>
              <a:rPr lang="en-US" sz="2400" b="1" dirty="0" err="1">
                <a:solidFill>
                  <a:srgbClr val="53575E"/>
                </a:solidFill>
                <a:latin typeface="Lato Bold"/>
                <a:ea typeface="Lato Bold"/>
                <a:cs typeface="Lato Bold"/>
                <a:sym typeface="Lato Bold"/>
              </a:rPr>
              <a:t>filtro</a:t>
            </a:r>
            <a:r>
              <a:rPr lang="en-US" sz="2400" b="1" dirty="0">
                <a:solidFill>
                  <a:srgbClr val="53575E"/>
                </a:solidFill>
                <a:latin typeface="Lato Bold"/>
                <a:ea typeface="Lato Bold"/>
                <a:cs typeface="Lato Bold"/>
                <a:sym typeface="Lato Bold"/>
              </a:rPr>
              <a:t> de </a:t>
            </a:r>
            <a:r>
              <a:rPr lang="en-US" sz="2400" b="1" dirty="0" err="1">
                <a:solidFill>
                  <a:srgbClr val="53575E"/>
                </a:solidFill>
                <a:latin typeface="Lato Bold"/>
                <a:ea typeface="Lato Bold"/>
                <a:cs typeface="Lato Bold"/>
                <a:sym typeface="Lato Bold"/>
              </a:rPr>
              <a:t>currículums</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sesgado</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énfasis</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en</a:t>
            </a:r>
            <a:r>
              <a:rPr lang="en-US" sz="2400" b="1" dirty="0">
                <a:solidFill>
                  <a:srgbClr val="53575E"/>
                </a:solidFill>
                <a:latin typeface="Lato Bold"/>
                <a:ea typeface="Lato Bold"/>
                <a:cs typeface="Lato Bold"/>
                <a:sym typeface="Lato Bold"/>
              </a:rPr>
              <a:t> la </a:t>
            </a:r>
            <a:r>
              <a:rPr lang="en-US" sz="2400" b="1" dirty="0" err="1">
                <a:solidFill>
                  <a:srgbClr val="53575E"/>
                </a:solidFill>
                <a:latin typeface="Lato Bold"/>
                <a:ea typeface="Lato Bold"/>
                <a:cs typeface="Lato Bold"/>
                <a:sym typeface="Lato Bold"/>
              </a:rPr>
              <a:t>equidad</a:t>
            </a:r>
            <a:r>
              <a:rPr lang="en-US" sz="2400" b="1" dirty="0">
                <a:solidFill>
                  <a:srgbClr val="53575E"/>
                </a:solidFill>
                <a:latin typeface="Lato Bold"/>
                <a:ea typeface="Lato Bold"/>
                <a:cs typeface="Lato Bold"/>
                <a:sym typeface="Lato Bold"/>
              </a:rPr>
              <a:t> y la </a:t>
            </a:r>
            <a:r>
              <a:rPr lang="en-US" sz="2400" b="1" dirty="0" err="1">
                <a:solidFill>
                  <a:srgbClr val="53575E"/>
                </a:solidFill>
                <a:latin typeface="Lato Bold"/>
                <a:ea typeface="Lato Bold"/>
                <a:cs typeface="Lato Bold"/>
                <a:sym typeface="Lato Bold"/>
              </a:rPr>
              <a:t>transparencia</a:t>
            </a:r>
            <a:r>
              <a:rPr lang="en-US" sz="2400" b="1" dirty="0">
                <a:solidFill>
                  <a:srgbClr val="53575E"/>
                </a:solidFill>
                <a:latin typeface="Lato Bold"/>
                <a:ea typeface="Lato Bold"/>
                <a:cs typeface="Lato Bold"/>
                <a:sym typeface="Lato Bold"/>
              </a:rPr>
              <a:t>)</a:t>
            </a:r>
          </a:p>
        </p:txBody>
      </p:sp>
      <p:grpSp>
        <p:nvGrpSpPr>
          <p:cNvPr id="11" name="Group 11"/>
          <p:cNvGrpSpPr/>
          <p:nvPr/>
        </p:nvGrpSpPr>
        <p:grpSpPr>
          <a:xfrm>
            <a:off x="1031396" y="6496157"/>
            <a:ext cx="13279307" cy="488747"/>
            <a:chOff x="0" y="0"/>
            <a:chExt cx="17705743" cy="651662"/>
          </a:xfrm>
        </p:grpSpPr>
        <p:sp>
          <p:nvSpPr>
            <p:cNvPr id="12" name="Freeform 12"/>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La tarea:</a:t>
              </a:r>
            </a:p>
          </p:txBody>
        </p:sp>
      </p:grpSp>
      <p:sp>
        <p:nvSpPr>
          <p:cNvPr id="14" name="TextBox 14"/>
          <p:cNvSpPr txBox="1"/>
          <p:nvPr/>
        </p:nvSpPr>
        <p:spPr>
          <a:xfrm>
            <a:off x="1031396" y="7111853"/>
            <a:ext cx="16227904" cy="7239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Los </a:t>
            </a:r>
            <a:r>
              <a:rPr lang="en-US" sz="2400" dirty="0" err="1">
                <a:solidFill>
                  <a:srgbClr val="53575E"/>
                </a:solidFill>
                <a:latin typeface="Lato Light"/>
                <a:ea typeface="Lato Light"/>
                <a:cs typeface="Lato Light"/>
                <a:sym typeface="Lato Light"/>
              </a:rPr>
              <a:t>participantes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deben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investigar</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caja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negra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explica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resultado</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Qué</a:t>
            </a:r>
            <a:r>
              <a:rPr lang="en-US" sz="2400" dirty="0">
                <a:solidFill>
                  <a:srgbClr val="53575E"/>
                </a:solidFill>
                <a:latin typeface="Lato Light"/>
                <a:ea typeface="Lato Light"/>
                <a:cs typeface="Lato Light"/>
                <a:sym typeface="Lato Light"/>
              </a:rPr>
              <a:t> pasos se </a:t>
            </a:r>
            <a:r>
              <a:rPr lang="en-US" sz="2400" dirty="0" err="1">
                <a:solidFill>
                  <a:srgbClr val="53575E"/>
                </a:solidFill>
                <a:latin typeface="Lato Light"/>
                <a:ea typeface="Lato Light"/>
                <a:cs typeface="Lato Light"/>
                <a:sym typeface="Lato Light"/>
              </a:rPr>
              <a:t>deben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seguir</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auditar</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y </a:t>
            </a:r>
            <a:r>
              <a:rPr lang="en-US" sz="2400" dirty="0" err="1">
                <a:solidFill>
                  <a:srgbClr val="53575E"/>
                </a:solidFill>
                <a:latin typeface="Lato Light"/>
                <a:ea typeface="Lato Light"/>
                <a:cs typeface="Lato Light"/>
                <a:sym typeface="Lato Light"/>
              </a:rPr>
              <a:t>detectar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posibles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sesgos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datos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históricos</a:t>
            </a:r>
            <a:r>
              <a:rPr lang="en-US" sz="2400" dirty="0">
                <a:solidFill>
                  <a:srgbClr val="53575E"/>
                </a:solidFill>
                <a:latin typeface="Lato Light"/>
                <a:ea typeface="Lato Light"/>
                <a:cs typeface="Lato Light"/>
                <a:sym typeface="Lato Light"/>
              </a:rPr>
              <a:t>?</a:t>
            </a:r>
          </a:p>
        </p:txBody>
      </p:sp>
      <p:grpSp>
        <p:nvGrpSpPr>
          <p:cNvPr id="15" name="Group 15"/>
          <p:cNvGrpSpPr/>
          <p:nvPr/>
        </p:nvGrpSpPr>
        <p:grpSpPr>
          <a:xfrm>
            <a:off x="1010412" y="7978628"/>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algn="just">
                <a:lnSpc>
                  <a:spcPts val="2879"/>
                </a:lnSpc>
              </a:pPr>
              <a:r>
                <a:rPr lang="en-US" sz="2400" b="1" dirty="0">
                  <a:solidFill>
                    <a:srgbClr val="000000"/>
                  </a:solidFill>
                  <a:latin typeface="Lato Bold"/>
                  <a:ea typeface="Lato Bold"/>
                  <a:cs typeface="Lato Bold"/>
                  <a:sym typeface="Lato Bold"/>
                </a:rPr>
                <a:t>La </a:t>
              </a:r>
              <a:r>
                <a:rPr lang="en-US" sz="2400" b="1" dirty="0" err="1">
                  <a:solidFill>
                    <a:srgbClr val="000000"/>
                  </a:solidFill>
                  <a:latin typeface="Lato Bold"/>
                  <a:ea typeface="Lato Bold"/>
                  <a:cs typeface="Lato Bold"/>
                  <a:sym typeface="Lato Bold"/>
                </a:rPr>
                <a:t>solución</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centrada</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en</a:t>
              </a:r>
              <a:r>
                <a:rPr lang="en-US" sz="2400" b="1" dirty="0">
                  <a:solidFill>
                    <a:srgbClr val="000000"/>
                  </a:solidFill>
                  <a:latin typeface="Lato Bold"/>
                  <a:ea typeface="Lato Bold"/>
                  <a:cs typeface="Lato Bold"/>
                  <a:sym typeface="Lato Bold"/>
                </a:rPr>
                <a:t> el ser </a:t>
              </a:r>
              <a:r>
                <a:rPr lang="en-US" sz="2400" b="1" dirty="0" err="1">
                  <a:solidFill>
                    <a:srgbClr val="000000"/>
                  </a:solidFill>
                  <a:latin typeface="Lato Bold"/>
                  <a:ea typeface="Lato Bold"/>
                  <a:cs typeface="Lato Bold"/>
                  <a:sym typeface="Lato Bold"/>
                </a:rPr>
                <a:t>humano</a:t>
              </a:r>
              <a:r>
                <a:rPr lang="en-US" sz="2400" b="1" dirty="0">
                  <a:solidFill>
                    <a:srgbClr val="000000"/>
                  </a:solidFill>
                  <a:latin typeface="Lato Bold"/>
                  <a:ea typeface="Lato Bold"/>
                  <a:cs typeface="Lato Bold"/>
                  <a:sym typeface="Lato Bold"/>
                </a:rPr>
                <a:t>:</a:t>
              </a:r>
            </a:p>
          </p:txBody>
        </p:sp>
      </p:grpSp>
      <p:sp>
        <p:nvSpPr>
          <p:cNvPr id="18" name="TextBox 18"/>
          <p:cNvSpPr txBox="1"/>
          <p:nvPr/>
        </p:nvSpPr>
        <p:spPr>
          <a:xfrm>
            <a:off x="1034091" y="8534400"/>
            <a:ext cx="16227904" cy="7239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Los </a:t>
            </a:r>
            <a:r>
              <a:rPr lang="en-US" sz="2400" dirty="0" err="1">
                <a:solidFill>
                  <a:srgbClr val="53575E"/>
                </a:solidFill>
                <a:latin typeface="Lato Light"/>
                <a:ea typeface="Lato Light"/>
                <a:cs typeface="Lato Light"/>
                <a:sym typeface="Lato Light"/>
              </a:rPr>
              <a:t>participantes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aprenden</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anular</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sistema</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implementar</a:t>
            </a:r>
            <a:r>
              <a:rPr lang="en-US" sz="2400" dirty="0">
                <a:solidFill>
                  <a:srgbClr val="53575E"/>
                </a:solidFill>
                <a:latin typeface="Lato Light"/>
                <a:ea typeface="Lato Light"/>
                <a:cs typeface="Lato Light"/>
                <a:sym typeface="Lato Light"/>
              </a:rPr>
              <a:t> un </a:t>
            </a:r>
            <a:r>
              <a:rPr lang="en-US" sz="2400" dirty="0" err="1">
                <a:solidFill>
                  <a:srgbClr val="53575E"/>
                </a:solidFill>
                <a:latin typeface="Lato Light"/>
                <a:ea typeface="Lato Light"/>
                <a:cs typeface="Lato Light"/>
                <a:sym typeface="Lato Light"/>
              </a:rPr>
              <a:t>proceso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revisión</a:t>
            </a:r>
            <a:r>
              <a:rPr lang="en-US" sz="2400" dirty="0">
                <a:solidFill>
                  <a:srgbClr val="53575E"/>
                </a:solidFill>
                <a:latin typeface="Lato Light"/>
                <a:ea typeface="Lato Light"/>
                <a:cs typeface="Lato Light"/>
                <a:sym typeface="Lato Light"/>
              </a:rPr>
              <a:t> manual junto con la IA y a </a:t>
            </a:r>
            <a:r>
              <a:rPr lang="en-US" sz="2400" dirty="0" err="1">
                <a:solidFill>
                  <a:srgbClr val="53575E"/>
                </a:solidFill>
                <a:latin typeface="Lato Light"/>
                <a:ea typeface="Lato Light"/>
                <a:cs typeface="Lato Light"/>
                <a:sym typeface="Lato Light"/>
              </a:rPr>
              <a:t>exigir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transparencia</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respecto</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datos</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entrenó</a:t>
            </a:r>
            <a:r>
              <a:rPr lang="en-US" sz="2400" dirty="0">
                <a:solidFill>
                  <a:srgbClr val="53575E"/>
                </a:solidFill>
                <a:latin typeface="Lato Light"/>
                <a:ea typeface="Lato Light"/>
                <a:cs typeface="Lato Light"/>
                <a:sym typeface="Lato Light"/>
              </a:rPr>
              <a:t> el software antes de </a:t>
            </a:r>
            <a:r>
              <a:rPr lang="en-US" sz="2400" dirty="0" err="1">
                <a:solidFill>
                  <a:srgbClr val="53575E"/>
                </a:solidFill>
                <a:latin typeface="Lato Light"/>
                <a:ea typeface="Lato Light"/>
                <a:cs typeface="Lato Light"/>
                <a:sym typeface="Lato Light"/>
              </a:rPr>
              <a:t>volver</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usarlo</a:t>
            </a:r>
            <a:r>
              <a:rPr lang="en-US" sz="2400"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514380"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ESCENARIO DE APRENDIZAJE</a:t>
            </a:r>
          </a:p>
        </p:txBody>
      </p:sp>
      <p:grpSp>
        <p:nvGrpSpPr>
          <p:cNvPr id="5" name="Group 5"/>
          <p:cNvGrpSpPr/>
          <p:nvPr/>
        </p:nvGrpSpPr>
        <p:grpSpPr>
          <a:xfrm>
            <a:off x="1028700" y="3930777"/>
            <a:ext cx="13279307" cy="488747"/>
            <a:chOff x="0" y="0"/>
            <a:chExt cx="17705743" cy="651662"/>
          </a:xfrm>
        </p:grpSpPr>
        <p:sp>
          <p:nvSpPr>
            <p:cNvPr id="6" name="Freeform 6"/>
            <p:cNvSpPr/>
            <p:nvPr/>
          </p:nvSpPr>
          <p:spPr>
            <a:xfrm>
              <a:off x="0" y="0"/>
              <a:ext cx="17705741" cy="651656"/>
            </a:xfrm>
            <a:custGeom>
              <a:avLst/>
              <a:gdLst/>
              <a:ahLst/>
              <a:cxnLst/>
              <a:rect l="l" t="t" r="r" b="b"/>
              <a:pathLst>
                <a:path w="17705741" h="651656">
                  <a:moveTo>
                    <a:pt x="0" y="0"/>
                  </a:moveTo>
                  <a:lnTo>
                    <a:pt x="17705741" y="0"/>
                  </a:lnTo>
                  <a:lnTo>
                    <a:pt x="17705741" y="651656"/>
                  </a:lnTo>
                  <a:lnTo>
                    <a:pt x="0" y="651656"/>
                  </a:lnTo>
                  <a:close/>
                </a:path>
              </a:pathLst>
            </a:custGeom>
            <a:blipFill>
              <a:blip r:embed="rId5">
                <a:alphaModFix amt="0"/>
              </a:blip>
              <a:stretch>
                <a:fillRect t="-497786" b="-461044"/>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algn="just">
                <a:lnSpc>
                  <a:spcPts val="2879"/>
                </a:lnSpc>
              </a:pPr>
              <a:r>
                <a:rPr lang="en-US" sz="2400" b="1">
                  <a:solidFill>
                    <a:srgbClr val="000000"/>
                  </a:solidFill>
                  <a:latin typeface="Lato Bold"/>
                  <a:ea typeface="Lato Bold"/>
                  <a:cs typeface="Lato Bold"/>
                  <a:sym typeface="Lato Bold"/>
                </a:rPr>
                <a:t>La situación: </a:t>
              </a:r>
            </a:p>
          </p:txBody>
        </p:sp>
      </p:grpSp>
      <p:sp>
        <p:nvSpPr>
          <p:cNvPr id="8" name="TextBox 8"/>
          <p:cNvSpPr txBox="1"/>
          <p:nvPr/>
        </p:nvSpPr>
        <p:spPr>
          <a:xfrm>
            <a:off x="1028700" y="4546473"/>
            <a:ext cx="16230600" cy="180975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En un </a:t>
            </a:r>
            <a:r>
              <a:rPr lang="en-US" sz="2400" dirty="0" err="1">
                <a:solidFill>
                  <a:srgbClr val="53575E"/>
                </a:solidFill>
                <a:latin typeface="Lato Light"/>
                <a:ea typeface="Lato Light"/>
                <a:cs typeface="Lato Light"/>
                <a:sym typeface="Lato Light"/>
              </a:rPr>
              <a:t>programa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recualificación</a:t>
            </a:r>
            <a:r>
              <a:rPr lang="en-US" sz="2400" dirty="0">
                <a:solidFill>
                  <a:srgbClr val="53575E"/>
                </a:solidFill>
                <a:latin typeface="Lato Light"/>
                <a:ea typeface="Lato Light"/>
                <a:cs typeface="Lato Light"/>
                <a:sym typeface="Lato Light"/>
              </a:rPr>
              <a:t> para personal de </a:t>
            </a:r>
            <a:r>
              <a:rPr lang="en-US" sz="2400" dirty="0" err="1">
                <a:solidFill>
                  <a:srgbClr val="53575E"/>
                </a:solidFill>
                <a:latin typeface="Lato Light"/>
                <a:ea typeface="Lato Light"/>
                <a:cs typeface="Lato Light"/>
                <a:sym typeface="Lato Light"/>
              </a:rPr>
              <a:t>enfermería</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implementa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plataforma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aprendizaje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adaptativo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basada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IA para </a:t>
            </a:r>
            <a:r>
              <a:rPr lang="en-US" sz="2400" dirty="0" err="1">
                <a:solidFill>
                  <a:srgbClr val="53575E"/>
                </a:solidFill>
                <a:latin typeface="Lato Light"/>
                <a:ea typeface="Lato Light"/>
                <a:cs typeface="Lato Light"/>
                <a:sym typeface="Lato Light"/>
              </a:rPr>
              <a:t>ayudar</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dominar</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anatomía</a:t>
            </a:r>
            <a:r>
              <a:rPr lang="en-US" sz="2400" dirty="0">
                <a:solidFill>
                  <a:srgbClr val="53575E"/>
                </a:solidFill>
                <a:latin typeface="Lato Light"/>
                <a:ea typeface="Lato Light"/>
                <a:cs typeface="Lato Light"/>
                <a:sym typeface="Lato Light"/>
              </a:rPr>
              <a:t>. La IA </a:t>
            </a:r>
            <a:r>
              <a:rPr lang="en-US" sz="2400" dirty="0" err="1">
                <a:solidFill>
                  <a:srgbClr val="53575E"/>
                </a:solidFill>
                <a:latin typeface="Lato Light"/>
                <a:ea typeface="Lato Light"/>
                <a:cs typeface="Lato Light"/>
                <a:sym typeface="Lato Light"/>
              </a:rPr>
              <a:t>detecta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un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adulto</a:t>
            </a:r>
            <a:r>
              <a:rPr lang="en-US" sz="2400" dirty="0">
                <a:solidFill>
                  <a:srgbClr val="53575E"/>
                </a:solidFill>
                <a:latin typeface="Lato Light"/>
                <a:ea typeface="Lato Light"/>
                <a:cs typeface="Lato Light"/>
                <a:sym typeface="Lato Light"/>
              </a:rPr>
              <a:t> mayor </a:t>
            </a:r>
            <a:r>
              <a:rPr lang="en-US" sz="2400" dirty="0" err="1">
                <a:solidFill>
                  <a:srgbClr val="53575E"/>
                </a:solidFill>
                <a:latin typeface="Lato Light"/>
                <a:ea typeface="Lato Light"/>
                <a:cs typeface="Lato Light"/>
                <a:sym typeface="Lato Light"/>
              </a:rPr>
              <a:t>tarda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más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responder las </a:t>
            </a:r>
            <a:r>
              <a:rPr lang="en-US" sz="2400" dirty="0" err="1">
                <a:solidFill>
                  <a:srgbClr val="53575E"/>
                </a:solidFill>
                <a:latin typeface="Lato Light"/>
                <a:ea typeface="Lato Light"/>
                <a:cs typeface="Lato Light"/>
                <a:sym typeface="Lato Light"/>
              </a:rPr>
              <a:t>preguntas</a:t>
            </a:r>
            <a:r>
              <a:rPr lang="en-US" sz="2400" dirty="0">
                <a:solidFill>
                  <a:srgbClr val="53575E"/>
                </a:solidFill>
                <a:latin typeface="Lato Light"/>
                <a:ea typeface="Lato Light"/>
                <a:cs typeface="Lato Light"/>
                <a:sym typeface="Lato Light"/>
              </a:rPr>
              <a:t> y lo </a:t>
            </a:r>
            <a:r>
              <a:rPr lang="en-US" sz="2400" dirty="0" err="1">
                <a:solidFill>
                  <a:srgbClr val="53575E"/>
                </a:solidFill>
                <a:latin typeface="Lato Light"/>
                <a:ea typeface="Lato Light"/>
                <a:cs typeface="Lato Light"/>
                <a:sym typeface="Lato Light"/>
              </a:rPr>
              <a:t>reclasifica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automáticamente</a:t>
            </a:r>
            <a:r>
              <a:rPr lang="en-US" sz="2400" dirty="0">
                <a:solidFill>
                  <a:srgbClr val="53575E"/>
                </a:solidFill>
                <a:latin typeface="Lato Light"/>
                <a:ea typeface="Lato Light"/>
                <a:cs typeface="Lato Light"/>
                <a:sym typeface="Lato Light"/>
              </a:rPr>
              <a:t> a un </a:t>
            </a:r>
            <a:r>
              <a:rPr lang="en-US" sz="2400" dirty="0" err="1">
                <a:solidFill>
                  <a:srgbClr val="53575E"/>
                </a:solidFill>
                <a:latin typeface="Lato Light"/>
                <a:ea typeface="Lato Light"/>
                <a:cs typeface="Lato Light"/>
                <a:sym typeface="Lato Light"/>
              </a:rPr>
              <a:t>nivel</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recuperación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impidiéndole</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acceso</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módulos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avanzados</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muestra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frustrado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explicando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comprende</a:t>
            </a:r>
            <a:r>
              <a:rPr lang="en-US" sz="2400" dirty="0">
                <a:solidFill>
                  <a:srgbClr val="53575E"/>
                </a:solidFill>
                <a:latin typeface="Lato Light"/>
                <a:ea typeface="Lato Light"/>
                <a:cs typeface="Lato Light"/>
                <a:sym typeface="Lato Light"/>
              </a:rPr>
              <a:t> el material, </a:t>
            </a:r>
            <a:r>
              <a:rPr lang="en-US" sz="2400" dirty="0" err="1">
                <a:solidFill>
                  <a:srgbClr val="53575E"/>
                </a:solidFill>
                <a:latin typeface="Lato Light"/>
                <a:ea typeface="Lato Light"/>
                <a:cs typeface="Lato Light"/>
                <a:sym typeface="Lato Light"/>
              </a:rPr>
              <a:t>pero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tiene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dificultades</a:t>
            </a:r>
            <a:r>
              <a:rPr lang="en-US" sz="2400" dirty="0">
                <a:solidFill>
                  <a:srgbClr val="53575E"/>
                </a:solidFill>
                <a:latin typeface="Lato Light"/>
                <a:ea typeface="Lato Light"/>
                <a:cs typeface="Lato Light"/>
                <a:sym typeface="Lato Light"/>
              </a:rPr>
              <a:t> con la </a:t>
            </a:r>
            <a:r>
              <a:rPr lang="en-US" sz="2400" dirty="0" err="1">
                <a:solidFill>
                  <a:srgbClr val="53575E"/>
                </a:solidFill>
                <a:latin typeface="Lato Light"/>
                <a:ea typeface="Lato Light"/>
                <a:cs typeface="Lato Light"/>
                <a:sym typeface="Lato Light"/>
              </a:rPr>
              <a:t>interfaz</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cronometrada</a:t>
            </a:r>
            <a:r>
              <a:rPr lang="en-US" sz="2400" dirty="0">
                <a:solidFill>
                  <a:srgbClr val="53575E"/>
                </a:solidFill>
                <a:latin typeface="Lato Light"/>
                <a:ea typeface="Lato Light"/>
                <a:cs typeface="Lato Light"/>
                <a:sym typeface="Lato Light"/>
              </a:rPr>
              <a:t> del software.</a:t>
            </a:r>
          </a:p>
        </p:txBody>
      </p:sp>
      <p:sp>
        <p:nvSpPr>
          <p:cNvPr id="9" name="TextBox 9"/>
          <p:cNvSpPr txBox="1"/>
          <p:nvPr/>
        </p:nvSpPr>
        <p:spPr>
          <a:xfrm>
            <a:off x="1028700" y="2326092"/>
            <a:ext cx="16230600" cy="7239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Este </a:t>
            </a:r>
            <a:r>
              <a:rPr lang="en-US" sz="2400" dirty="0" err="1">
                <a:solidFill>
                  <a:srgbClr val="53575E"/>
                </a:solidFill>
                <a:latin typeface="Lato Light"/>
                <a:ea typeface="Lato Light"/>
                <a:cs typeface="Lato Light"/>
                <a:sym typeface="Lato Light"/>
              </a:rPr>
              <a:t>escenario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está</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diseñado</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situarte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situación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realista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debes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aplicar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principios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transparencia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equidad</a:t>
            </a:r>
            <a:r>
              <a:rPr lang="en-US" sz="2400" dirty="0">
                <a:solidFill>
                  <a:srgbClr val="53575E"/>
                </a:solidFill>
                <a:latin typeface="Lato Light"/>
                <a:ea typeface="Lato Light"/>
                <a:cs typeface="Lato Light"/>
                <a:sym typeface="Lato Light"/>
              </a:rPr>
              <a:t> e </a:t>
            </a:r>
            <a:r>
              <a:rPr lang="en-US" sz="2400" dirty="0" err="1">
                <a:solidFill>
                  <a:srgbClr val="53575E"/>
                </a:solidFill>
                <a:latin typeface="Lato Light"/>
                <a:ea typeface="Lato Light"/>
                <a:cs typeface="Lato Light"/>
                <a:sym typeface="Lato Light"/>
              </a:rPr>
              <a:t>inteligencia</a:t>
            </a:r>
            <a:r>
              <a:rPr lang="en-US" sz="2400" dirty="0">
                <a:solidFill>
                  <a:srgbClr val="53575E"/>
                </a:solidFill>
                <a:latin typeface="Lato Light"/>
                <a:ea typeface="Lato Light"/>
                <a:cs typeface="Lato Light"/>
                <a:sym typeface="Lato Light"/>
              </a:rPr>
              <a:t> artificial </a:t>
            </a:r>
            <a:r>
              <a:rPr lang="en-US" sz="2400" dirty="0" err="1">
                <a:solidFill>
                  <a:srgbClr val="53575E"/>
                </a:solidFill>
                <a:latin typeface="Lato Light"/>
                <a:ea typeface="Lato Light"/>
                <a:cs typeface="Lato Light"/>
                <a:sym typeface="Lato Light"/>
              </a:rPr>
              <a:t>centrada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el ser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a:t>
            </a:r>
          </a:p>
        </p:txBody>
      </p:sp>
      <p:sp>
        <p:nvSpPr>
          <p:cNvPr id="10" name="TextBox 10"/>
          <p:cNvSpPr txBox="1"/>
          <p:nvPr/>
        </p:nvSpPr>
        <p:spPr>
          <a:xfrm>
            <a:off x="1028700" y="3402417"/>
            <a:ext cx="17414234" cy="361950"/>
          </a:xfrm>
          <a:prstGeom prst="rect">
            <a:avLst/>
          </a:prstGeom>
        </p:spPr>
        <p:txBody>
          <a:bodyPr lIns="0" tIns="0" rIns="0" bIns="0" rtlCol="0" anchor="t">
            <a:spAutoFit/>
          </a:bodyPr>
          <a:lstStyle/>
          <a:p>
            <a:pPr algn="l">
              <a:lnSpc>
                <a:spcPts val="2879"/>
              </a:lnSpc>
            </a:pPr>
            <a:r>
              <a:rPr lang="en-US" sz="2400" b="1" dirty="0" err="1">
                <a:solidFill>
                  <a:srgbClr val="53575E"/>
                </a:solidFill>
                <a:latin typeface="Lato Bold"/>
                <a:ea typeface="Lato Bold"/>
                <a:cs typeface="Lato Bold"/>
                <a:sym typeface="Lato Bold"/>
              </a:rPr>
              <a:t>Escenario</a:t>
            </a:r>
            <a:r>
              <a:rPr lang="en-US" sz="2400" b="1" dirty="0">
                <a:solidFill>
                  <a:srgbClr val="53575E"/>
                </a:solidFill>
                <a:latin typeface="Lato Bold"/>
                <a:ea typeface="Lato Bold"/>
                <a:cs typeface="Lato Bold"/>
                <a:sym typeface="Lato Bold"/>
              </a:rPr>
              <a:t> 2: El tutor de IA </a:t>
            </a:r>
            <a:r>
              <a:rPr lang="en-US" sz="2400" b="1" dirty="0" err="1">
                <a:solidFill>
                  <a:srgbClr val="53575E"/>
                </a:solidFill>
                <a:latin typeface="Lato Bold"/>
                <a:ea typeface="Lato Bold"/>
                <a:cs typeface="Lato Bold"/>
                <a:sym typeface="Lato Bold"/>
              </a:rPr>
              <a:t>rígido</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Enfoque</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en</a:t>
            </a:r>
            <a:r>
              <a:rPr lang="en-US" sz="2400" b="1" dirty="0">
                <a:solidFill>
                  <a:srgbClr val="53575E"/>
                </a:solidFill>
                <a:latin typeface="Lato Bold"/>
                <a:ea typeface="Lato Bold"/>
                <a:cs typeface="Lato Bold"/>
                <a:sym typeface="Lato Bold"/>
              </a:rPr>
              <a:t> la IA </a:t>
            </a:r>
            <a:r>
              <a:rPr lang="en-US" sz="2400" b="1" dirty="0" err="1">
                <a:solidFill>
                  <a:srgbClr val="53575E"/>
                </a:solidFill>
                <a:latin typeface="Lato Bold"/>
                <a:ea typeface="Lato Bold"/>
                <a:cs typeface="Lato Bold"/>
                <a:sym typeface="Lato Bold"/>
              </a:rPr>
              <a:t>centrada</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en</a:t>
            </a:r>
            <a:r>
              <a:rPr lang="en-US" sz="2400" b="1" dirty="0">
                <a:solidFill>
                  <a:srgbClr val="53575E"/>
                </a:solidFill>
                <a:latin typeface="Lato Bold"/>
                <a:ea typeface="Lato Bold"/>
                <a:cs typeface="Lato Bold"/>
                <a:sym typeface="Lato Bold"/>
              </a:rPr>
              <a:t> el ser </a:t>
            </a:r>
            <a:r>
              <a:rPr lang="en-US" sz="2400" b="1" dirty="0" err="1">
                <a:solidFill>
                  <a:srgbClr val="53575E"/>
                </a:solidFill>
                <a:latin typeface="Lato Bold"/>
                <a:ea typeface="Lato Bold"/>
                <a:cs typeface="Lato Bold"/>
                <a:sym typeface="Lato Bold"/>
              </a:rPr>
              <a:t>humano</a:t>
            </a:r>
            <a:r>
              <a:rPr lang="en-US" sz="2400" b="1" dirty="0">
                <a:solidFill>
                  <a:srgbClr val="53575E"/>
                </a:solidFill>
                <a:latin typeface="Lato Bold"/>
                <a:ea typeface="Lato Bold"/>
                <a:cs typeface="Lato Bold"/>
                <a:sym typeface="Lato Bold"/>
              </a:rPr>
              <a:t>)</a:t>
            </a:r>
          </a:p>
        </p:txBody>
      </p:sp>
      <p:grpSp>
        <p:nvGrpSpPr>
          <p:cNvPr id="11" name="Group 11"/>
          <p:cNvGrpSpPr/>
          <p:nvPr/>
        </p:nvGrpSpPr>
        <p:grpSpPr>
          <a:xfrm>
            <a:off x="1030329" y="6480048"/>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La tarea:</a:t>
              </a:r>
            </a:p>
          </p:txBody>
        </p:sp>
      </p:grpSp>
      <p:sp>
        <p:nvSpPr>
          <p:cNvPr id="14" name="TextBox 14"/>
          <p:cNvSpPr txBox="1"/>
          <p:nvPr/>
        </p:nvSpPr>
        <p:spPr>
          <a:xfrm>
            <a:off x="1031958" y="7039747"/>
            <a:ext cx="17414234" cy="36195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deberías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intervenir</a:t>
            </a:r>
            <a:r>
              <a:rPr lang="en-US" sz="2400" dirty="0">
                <a:solidFill>
                  <a:srgbClr val="53575E"/>
                </a:solidFill>
                <a:latin typeface="Lato Light"/>
                <a:ea typeface="Lato Light"/>
                <a:cs typeface="Lato Light"/>
                <a:sym typeface="Lato Light"/>
              </a:rPr>
              <a:t>?</a:t>
            </a:r>
          </a:p>
        </p:txBody>
      </p:sp>
      <p:grpSp>
        <p:nvGrpSpPr>
          <p:cNvPr id="15" name="Group 15"/>
          <p:cNvGrpSpPr/>
          <p:nvPr/>
        </p:nvGrpSpPr>
        <p:grpSpPr>
          <a:xfrm>
            <a:off x="1027071" y="7563622"/>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algn="l">
                <a:lnSpc>
                  <a:spcPts val="2879"/>
                </a:lnSpc>
              </a:pPr>
              <a:r>
                <a:rPr lang="en-US" sz="2400" b="1" dirty="0">
                  <a:solidFill>
                    <a:srgbClr val="000000"/>
                  </a:solidFill>
                  <a:latin typeface="Lato Bold"/>
                  <a:ea typeface="Lato Bold"/>
                  <a:cs typeface="Lato Bold"/>
                  <a:sym typeface="Lato Bold"/>
                </a:rPr>
                <a:t>La </a:t>
              </a:r>
              <a:r>
                <a:rPr lang="en-US" sz="2400" b="1" dirty="0" err="1">
                  <a:solidFill>
                    <a:srgbClr val="000000"/>
                  </a:solidFill>
                  <a:latin typeface="Lato Bold"/>
                  <a:ea typeface="Lato Bold"/>
                  <a:cs typeface="Lato Bold"/>
                  <a:sym typeface="Lato Bold"/>
                </a:rPr>
                <a:t>solución</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centrada</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en</a:t>
              </a:r>
              <a:r>
                <a:rPr lang="en-US" sz="2400" b="1" dirty="0">
                  <a:solidFill>
                    <a:srgbClr val="000000"/>
                  </a:solidFill>
                  <a:latin typeface="Lato Bold"/>
                  <a:ea typeface="Lato Bold"/>
                  <a:cs typeface="Lato Bold"/>
                  <a:sym typeface="Lato Bold"/>
                </a:rPr>
                <a:t> el ser </a:t>
              </a:r>
              <a:r>
                <a:rPr lang="en-US" sz="2400" b="1" dirty="0" err="1">
                  <a:solidFill>
                    <a:srgbClr val="000000"/>
                  </a:solidFill>
                  <a:latin typeface="Lato Bold"/>
                  <a:ea typeface="Lato Bold"/>
                  <a:cs typeface="Lato Bold"/>
                  <a:sym typeface="Lato Bold"/>
                </a:rPr>
                <a:t>humano</a:t>
              </a:r>
              <a:r>
                <a:rPr lang="en-US" sz="2400" b="1" dirty="0">
                  <a:solidFill>
                    <a:srgbClr val="000000"/>
                  </a:solidFill>
                  <a:latin typeface="Lato Bold"/>
                  <a:ea typeface="Lato Bold"/>
                  <a:cs typeface="Lato Bold"/>
                  <a:sym typeface="Lato Bold"/>
                </a:rPr>
                <a:t>:</a:t>
              </a:r>
            </a:p>
          </p:txBody>
        </p:sp>
      </p:grpSp>
      <p:sp>
        <p:nvSpPr>
          <p:cNvPr id="18" name="TextBox 18"/>
          <p:cNvSpPr txBox="1"/>
          <p:nvPr/>
        </p:nvSpPr>
        <p:spPr>
          <a:xfrm>
            <a:off x="1028700" y="8123206"/>
            <a:ext cx="16230600" cy="14478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Los </a:t>
            </a:r>
            <a:r>
              <a:rPr lang="en-US" sz="2400" dirty="0" err="1">
                <a:solidFill>
                  <a:srgbClr val="53575E"/>
                </a:solidFill>
                <a:latin typeface="Lato Light"/>
                <a:ea typeface="Lato Light"/>
                <a:cs typeface="Lato Light"/>
                <a:sym typeface="Lato Light"/>
              </a:rPr>
              <a:t>participantes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practican</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establecimiento</a:t>
            </a:r>
            <a:r>
              <a:rPr lang="en-US" sz="2400" dirty="0">
                <a:solidFill>
                  <a:srgbClr val="53575E"/>
                </a:solidFill>
                <a:latin typeface="Lato Light"/>
                <a:ea typeface="Lato Light"/>
                <a:cs typeface="Lato Light"/>
                <a:sym typeface="Lato Light"/>
              </a:rPr>
              <a:t> de un </a:t>
            </a:r>
            <a:r>
              <a:rPr lang="en-US" sz="2400" dirty="0" err="1">
                <a:solidFill>
                  <a:srgbClr val="53575E"/>
                </a:solidFill>
                <a:latin typeface="Lato Light"/>
                <a:ea typeface="Lato Light"/>
                <a:cs typeface="Lato Light"/>
                <a:sym typeface="Lato Light"/>
              </a:rPr>
              <a:t>protocolo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Intervención</a:t>
            </a:r>
            <a:r>
              <a:rPr lang="en-US" sz="2400" dirty="0">
                <a:solidFill>
                  <a:srgbClr val="53575E"/>
                </a:solidFill>
                <a:latin typeface="Lato Light"/>
                <a:ea typeface="Lato Light"/>
                <a:cs typeface="Lato Light"/>
                <a:sym typeface="Lato Light"/>
              </a:rPr>
              <a:t> Humana" (HITL, </a:t>
            </a:r>
            <a:r>
              <a:rPr lang="en-US" sz="2400" dirty="0" err="1">
                <a:solidFill>
                  <a:srgbClr val="53575E"/>
                </a:solidFill>
                <a:latin typeface="Lato Light"/>
                <a:ea typeface="Lato Light"/>
                <a:cs typeface="Lato Light"/>
                <a:sym typeface="Lato Light"/>
              </a:rPr>
              <a:t>por</a:t>
            </a:r>
            <a:r>
              <a:rPr lang="en-US" sz="2400" dirty="0">
                <a:solidFill>
                  <a:srgbClr val="53575E"/>
                </a:solidFill>
                <a:latin typeface="Lato Light"/>
                <a:ea typeface="Lato Light"/>
                <a:cs typeface="Lato Light"/>
                <a:sym typeface="Lato Light"/>
              </a:rPr>
              <a:t> sus </a:t>
            </a:r>
            <a:r>
              <a:rPr lang="en-US" sz="2400" dirty="0" err="1">
                <a:solidFill>
                  <a:srgbClr val="53575E"/>
                </a:solidFill>
                <a:latin typeface="Lato Light"/>
                <a:ea typeface="Lato Light"/>
                <a:cs typeface="Lato Light"/>
                <a:sym typeface="Lato Light"/>
              </a:rPr>
              <a:t>siglas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inglés</a:t>
            </a:r>
            <a:r>
              <a:rPr lang="en-US" sz="2400" dirty="0">
                <a:solidFill>
                  <a:srgbClr val="53575E"/>
                </a:solidFill>
                <a:latin typeface="Lato Light"/>
                <a:ea typeface="Lato Light"/>
                <a:cs typeface="Lato Light"/>
                <a:sym typeface="Lato Light"/>
              </a:rPr>
              <a:t>). Deben </a:t>
            </a:r>
            <a:r>
              <a:rPr lang="en-US" sz="2400" dirty="0" err="1">
                <a:solidFill>
                  <a:srgbClr val="53575E"/>
                </a:solidFill>
                <a:latin typeface="Lato Light"/>
                <a:ea typeface="Lato Light"/>
                <a:cs typeface="Lato Light"/>
                <a:sym typeface="Lato Light"/>
              </a:rPr>
              <a:t>demostrar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usar la IA </a:t>
            </a:r>
            <a:r>
              <a:rPr lang="en-US" sz="2400" dirty="0" err="1">
                <a:solidFill>
                  <a:srgbClr val="53575E"/>
                </a:solidFill>
                <a:latin typeface="Lato Light"/>
                <a:ea typeface="Lato Light"/>
                <a:cs typeface="Lato Light"/>
                <a:sym typeface="Lato Light"/>
              </a:rPr>
              <a:t>como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copiloto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lugar</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como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autoridad</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absoluta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modificando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manualmente</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ruta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aprendizaje</a:t>
            </a:r>
            <a:r>
              <a:rPr lang="en-US" sz="2400" dirty="0">
                <a:solidFill>
                  <a:srgbClr val="53575E"/>
                </a:solidFill>
                <a:latin typeface="Lato Light"/>
                <a:ea typeface="Lato Light"/>
                <a:cs typeface="Lato Light"/>
                <a:sym typeface="Lato Light"/>
              </a:rPr>
              <a:t> del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y </a:t>
            </a:r>
            <a:r>
              <a:rPr lang="en-US" sz="2400" dirty="0" err="1">
                <a:solidFill>
                  <a:srgbClr val="53575E"/>
                </a:solidFill>
                <a:latin typeface="Lato Light"/>
                <a:ea typeface="Lato Light"/>
                <a:cs typeface="Lato Light"/>
                <a:sym typeface="Lato Light"/>
              </a:rPr>
              <a:t>asegurándose</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tecnología</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adapte</a:t>
            </a:r>
            <a:r>
              <a:rPr lang="en-US" sz="2400" dirty="0">
                <a:solidFill>
                  <a:srgbClr val="53575E"/>
                </a:solidFill>
                <a:latin typeface="Lato Light"/>
                <a:ea typeface="Lato Light"/>
                <a:cs typeface="Lato Light"/>
                <a:sym typeface="Lato Light"/>
              </a:rPr>
              <a:t> a las </a:t>
            </a:r>
            <a:r>
              <a:rPr lang="en-US" sz="2400" dirty="0" err="1">
                <a:solidFill>
                  <a:srgbClr val="53575E"/>
                </a:solidFill>
                <a:latin typeface="Lato Light"/>
                <a:ea typeface="Lato Light"/>
                <a:cs typeface="Lato Light"/>
                <a:sym typeface="Lato Light"/>
              </a:rPr>
              <a:t>diversas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necesidades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alumnos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ejemplo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edad</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alfabetización</a:t>
            </a:r>
            <a:r>
              <a:rPr lang="en-US" sz="2400" dirty="0">
                <a:solidFill>
                  <a:srgbClr val="53575E"/>
                </a:solidFill>
                <a:latin typeface="Lato Light"/>
                <a:ea typeface="Lato Light"/>
                <a:cs typeface="Lato Light"/>
                <a:sym typeface="Lato Light"/>
              </a:rPr>
              <a:t> digital)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lugar</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penalizarlos</a:t>
            </a:r>
            <a:r>
              <a:rPr lang="en-US" sz="2400"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3916859" cy="578358"/>
          </a:xfrm>
          <a:prstGeom prst="rect">
            <a:avLst/>
          </a:prstGeom>
        </p:spPr>
        <p:txBody>
          <a:bodyPr lIns="0" tIns="0" rIns="0" bIns="0" rtlCol="0" anchor="t">
            <a:spAutoFit/>
          </a:bodyPr>
          <a:lstStyle/>
          <a:p>
            <a:pPr algn="l">
              <a:lnSpc>
                <a:spcPts val="4536"/>
              </a:lnSpc>
            </a:pPr>
            <a:r>
              <a:rPr lang="en-US" sz="4200" dirty="0">
                <a:solidFill>
                  <a:srgbClr val="000000"/>
                </a:solidFill>
                <a:latin typeface="Oswald"/>
                <a:ea typeface="Oswald"/>
                <a:cs typeface="Oswald"/>
                <a:sym typeface="Oswald"/>
              </a:rPr>
              <a:t>BUENAS PRÁCTICAS</a:t>
            </a:r>
          </a:p>
        </p:txBody>
      </p:sp>
      <p:grpSp>
        <p:nvGrpSpPr>
          <p:cNvPr id="5" name="Group 5"/>
          <p:cNvGrpSpPr/>
          <p:nvPr/>
        </p:nvGrpSpPr>
        <p:grpSpPr>
          <a:xfrm>
            <a:off x="1028700" y="4241962"/>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4"/>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Qué</a:t>
              </a:r>
              <a:r>
                <a:rPr lang="en-US" sz="2400" b="1" dirty="0">
                  <a:solidFill>
                    <a:srgbClr val="000000"/>
                  </a:solidFill>
                  <a:latin typeface="Lato Bold"/>
                  <a:ea typeface="Lato Bold"/>
                  <a:cs typeface="Lato Bold"/>
                  <a:sym typeface="Lato Bold"/>
                </a:rPr>
                <a:t> es:</a:t>
              </a:r>
            </a:p>
          </p:txBody>
        </p:sp>
      </p:grpSp>
      <p:sp>
        <p:nvSpPr>
          <p:cNvPr id="8" name="TextBox 8"/>
          <p:cNvSpPr txBox="1"/>
          <p:nvPr/>
        </p:nvSpPr>
        <p:spPr>
          <a:xfrm>
            <a:off x="1028700" y="4781550"/>
            <a:ext cx="16230600" cy="7239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Un </a:t>
            </a:r>
            <a:r>
              <a:rPr lang="en-US" sz="2400" dirty="0" err="1">
                <a:solidFill>
                  <a:srgbClr val="53575E"/>
                </a:solidFill>
                <a:latin typeface="Lato Light"/>
                <a:ea typeface="Lato Light"/>
                <a:cs typeface="Lato Light"/>
                <a:sym typeface="Lato Light"/>
              </a:rPr>
              <a:t>marco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evaluación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estandarizado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utilizado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formadores</a:t>
            </a:r>
            <a:r>
              <a:rPr lang="en-US" sz="2400" dirty="0">
                <a:solidFill>
                  <a:srgbClr val="53575E"/>
                </a:solidFill>
                <a:latin typeface="Lato Light"/>
                <a:ea typeface="Lato Light"/>
                <a:cs typeface="Lato Light"/>
                <a:sym typeface="Lato Light"/>
              </a:rPr>
              <a:t> antes de </a:t>
            </a:r>
            <a:r>
              <a:rPr lang="en-US" sz="2400" dirty="0" err="1">
                <a:solidFill>
                  <a:srgbClr val="53575E"/>
                </a:solidFill>
                <a:latin typeface="Lato Light"/>
                <a:ea typeface="Lato Light"/>
                <a:cs typeface="Lato Light"/>
                <a:sym typeface="Lato Light"/>
              </a:rPr>
              <a:t>introducir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cualquier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nueva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de IA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entorno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formación</a:t>
            </a:r>
            <a:r>
              <a:rPr lang="en-US" sz="2400" dirty="0">
                <a:solidFill>
                  <a:srgbClr val="53575E"/>
                </a:solidFill>
                <a:latin typeface="Lato Light"/>
                <a:ea typeface="Lato Light"/>
                <a:cs typeface="Lato Light"/>
                <a:sym typeface="Lato Light"/>
              </a:rPr>
              <a:t>.</a:t>
            </a:r>
          </a:p>
        </p:txBody>
      </p:sp>
      <p:sp>
        <p:nvSpPr>
          <p:cNvPr id="9" name="TextBox 9"/>
          <p:cNvSpPr txBox="1"/>
          <p:nvPr/>
        </p:nvSpPr>
        <p:spPr>
          <a:xfrm>
            <a:off x="1028700" y="2526575"/>
            <a:ext cx="16230600" cy="723900"/>
          </a:xfrm>
          <a:prstGeom prst="rect">
            <a:avLst/>
          </a:prstGeom>
        </p:spPr>
        <p:txBody>
          <a:bodyPr lIns="0" tIns="0" rIns="0" bIns="0" rtlCol="0" anchor="t">
            <a:spAutoFit/>
          </a:bodyPr>
          <a:lstStyle/>
          <a:p>
            <a:pPr algn="l">
              <a:lnSpc>
                <a:spcPts val="2879"/>
              </a:lnSpc>
            </a:pPr>
            <a:r>
              <a:rPr lang="en-US" sz="2400">
                <a:solidFill>
                  <a:srgbClr val="53575E"/>
                </a:solidFill>
                <a:latin typeface="Lato Light"/>
                <a:ea typeface="Lato Light"/>
                <a:cs typeface="Lato Light"/>
                <a:sym typeface="Lato Light"/>
              </a:rPr>
              <a:t>Se trata de estrategias probadas y prácticas que puedes implementar de inmediato para garantizar un uso ético de la IA en sus aulas.</a:t>
            </a:r>
          </a:p>
        </p:txBody>
      </p:sp>
      <p:sp>
        <p:nvSpPr>
          <p:cNvPr id="10" name="TextBox 10"/>
          <p:cNvSpPr txBox="1"/>
          <p:nvPr/>
        </p:nvSpPr>
        <p:spPr>
          <a:xfrm>
            <a:off x="1028700" y="3565687"/>
            <a:ext cx="17414234" cy="361950"/>
          </a:xfrm>
          <a:prstGeom prst="rect">
            <a:avLst/>
          </a:prstGeom>
        </p:spPr>
        <p:txBody>
          <a:bodyPr lIns="0" tIns="0" rIns="0" bIns="0" rtlCol="0" anchor="t">
            <a:spAutoFit/>
          </a:bodyPr>
          <a:lstStyle/>
          <a:p>
            <a:pPr algn="l">
              <a:lnSpc>
                <a:spcPts val="2879"/>
              </a:lnSpc>
            </a:pPr>
            <a:r>
              <a:rPr lang="en-US" sz="2400" b="1" dirty="0">
                <a:solidFill>
                  <a:srgbClr val="53575E"/>
                </a:solidFill>
                <a:latin typeface="Lato Bold"/>
                <a:ea typeface="Lato Bold"/>
                <a:cs typeface="Lato Bold"/>
                <a:sym typeface="Lato Bold"/>
              </a:rPr>
              <a:t>Buena </a:t>
            </a:r>
            <a:r>
              <a:rPr lang="en-US" sz="2400" b="1" dirty="0" err="1">
                <a:solidFill>
                  <a:srgbClr val="53575E"/>
                </a:solidFill>
                <a:latin typeface="Lato Bold"/>
                <a:ea typeface="Lato Bold"/>
                <a:cs typeface="Lato Bold"/>
                <a:sym typeface="Lato Bold"/>
              </a:rPr>
              <a:t>práctica</a:t>
            </a:r>
            <a:r>
              <a:rPr lang="en-US" sz="2400" b="1" dirty="0">
                <a:solidFill>
                  <a:srgbClr val="53575E"/>
                </a:solidFill>
                <a:latin typeface="Lato Bold"/>
                <a:ea typeface="Lato Bold"/>
                <a:cs typeface="Lato Bold"/>
                <a:sym typeface="Lato Bold"/>
              </a:rPr>
              <a:t> 1. </a:t>
            </a:r>
            <a:r>
              <a:rPr lang="en-US" sz="2400" b="1" dirty="0" err="1">
                <a:solidFill>
                  <a:srgbClr val="53575E"/>
                </a:solidFill>
                <a:latin typeface="Lato Bold"/>
                <a:ea typeface="Lato Bold"/>
                <a:cs typeface="Lato Bold"/>
                <a:sym typeface="Lato Bold"/>
              </a:rPr>
              <a:t>Implementar</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una</a:t>
            </a:r>
            <a:r>
              <a:rPr lang="en-US" sz="2400" b="1" dirty="0">
                <a:solidFill>
                  <a:srgbClr val="53575E"/>
                </a:solidFill>
                <a:latin typeface="Lato Bold"/>
                <a:ea typeface="Lato Bold"/>
                <a:cs typeface="Lato Bold"/>
                <a:sym typeface="Lato Bold"/>
              </a:rPr>
              <a:t> "Lista de </a:t>
            </a:r>
            <a:r>
              <a:rPr lang="en-US" sz="2400" b="1" dirty="0" err="1">
                <a:solidFill>
                  <a:srgbClr val="53575E"/>
                </a:solidFill>
                <a:latin typeface="Lato Bold"/>
                <a:ea typeface="Lato Bold"/>
                <a:cs typeface="Lato Bold"/>
                <a:sym typeface="Lato Bold"/>
              </a:rPr>
              <a:t>verificación</a:t>
            </a:r>
            <a:r>
              <a:rPr lang="en-US" sz="2400" b="1" dirty="0">
                <a:solidFill>
                  <a:srgbClr val="53575E"/>
                </a:solidFill>
                <a:latin typeface="Lato Bold"/>
                <a:ea typeface="Lato Bold"/>
                <a:cs typeface="Lato Bold"/>
                <a:sym typeface="Lato Bold"/>
              </a:rPr>
              <a:t> de </a:t>
            </a:r>
            <a:r>
              <a:rPr lang="en-US" sz="2400" b="1" dirty="0" err="1">
                <a:solidFill>
                  <a:srgbClr val="53575E"/>
                </a:solidFill>
                <a:latin typeface="Lato Bold"/>
                <a:ea typeface="Lato Bold"/>
                <a:cs typeface="Lato Bold"/>
                <a:sym typeface="Lato Bold"/>
              </a:rPr>
              <a:t>transparencia</a:t>
            </a:r>
            <a:r>
              <a:rPr lang="en-US" sz="2400" b="1" dirty="0">
                <a:solidFill>
                  <a:srgbClr val="53575E"/>
                </a:solidFill>
                <a:latin typeface="Lato Bold"/>
                <a:ea typeface="Lato Bold"/>
                <a:cs typeface="Lato Bold"/>
                <a:sym typeface="Lato Bold"/>
              </a:rPr>
              <a:t> de la IA" antes de </a:t>
            </a:r>
            <a:r>
              <a:rPr lang="en-US" sz="2400" b="1" dirty="0" err="1">
                <a:solidFill>
                  <a:srgbClr val="53575E"/>
                </a:solidFill>
                <a:latin typeface="Lato Bold"/>
                <a:ea typeface="Lato Bold"/>
                <a:cs typeface="Lato Bold"/>
                <a:sym typeface="Lato Bold"/>
              </a:rPr>
              <a:t>su</a:t>
            </a:r>
            <a:r>
              <a:rPr lang="en-US" sz="2400" b="1" dirty="0">
                <a:solidFill>
                  <a:srgbClr val="53575E"/>
                </a:solidFill>
                <a:latin typeface="Lato Bold"/>
                <a:ea typeface="Lato Bold"/>
                <a:cs typeface="Lato Bold"/>
                <a:sym typeface="Lato Bold"/>
              </a:rPr>
              <a:t> </a:t>
            </a:r>
            <a:r>
              <a:rPr lang="en-US" sz="2400" b="1" dirty="0" err="1">
                <a:solidFill>
                  <a:srgbClr val="53575E"/>
                </a:solidFill>
                <a:latin typeface="Lato Bold"/>
                <a:ea typeface="Lato Bold"/>
                <a:cs typeface="Lato Bold"/>
                <a:sym typeface="Lato Bold"/>
              </a:rPr>
              <a:t>adopción</a:t>
            </a:r>
            <a:r>
              <a:rPr lang="en-US" sz="2400" b="1" dirty="0">
                <a:solidFill>
                  <a:srgbClr val="53575E"/>
                </a:solidFill>
                <a:latin typeface="Lato Bold"/>
                <a:ea typeface="Lato Bold"/>
                <a:cs typeface="Lato Bold"/>
                <a:sym typeface="Lato Bold"/>
              </a:rPr>
              <a:t>.</a:t>
            </a:r>
          </a:p>
        </p:txBody>
      </p:sp>
      <p:grpSp>
        <p:nvGrpSpPr>
          <p:cNvPr id="11" name="Group 11"/>
          <p:cNvGrpSpPr/>
          <p:nvPr/>
        </p:nvGrpSpPr>
        <p:grpSpPr>
          <a:xfrm>
            <a:off x="1027071" y="5819775"/>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Cómo</a:t>
              </a:r>
              <a:r>
                <a:rPr lang="en-US" sz="2400" b="1" dirty="0">
                  <a:solidFill>
                    <a:srgbClr val="000000"/>
                  </a:solidFill>
                  <a:latin typeface="Lato Bold"/>
                  <a:ea typeface="Lato Bold"/>
                  <a:cs typeface="Lato Bold"/>
                  <a:sym typeface="Lato Bold"/>
                </a:rPr>
                <a:t> </a:t>
              </a:r>
              <a:r>
                <a:rPr lang="en-US" sz="2400" b="1" dirty="0" err="1">
                  <a:solidFill>
                    <a:srgbClr val="000000"/>
                  </a:solidFill>
                  <a:latin typeface="Lato Bold"/>
                  <a:ea typeface="Lato Bold"/>
                  <a:cs typeface="Lato Bold"/>
                  <a:sym typeface="Lato Bold"/>
                </a:rPr>
                <a:t>funciona</a:t>
              </a:r>
              <a:r>
                <a:rPr lang="en-US" sz="2400" b="1" dirty="0">
                  <a:solidFill>
                    <a:srgbClr val="000000"/>
                  </a:solidFill>
                  <a:latin typeface="Lato Bold"/>
                  <a:ea typeface="Lato Bold"/>
                  <a:cs typeface="Lato Bold"/>
                  <a:sym typeface="Lato Bold"/>
                </a:rPr>
                <a:t>:</a:t>
              </a:r>
            </a:p>
          </p:txBody>
        </p:sp>
      </p:grpSp>
      <p:sp>
        <p:nvSpPr>
          <p:cNvPr id="14" name="TextBox 14"/>
          <p:cNvSpPr txBox="1"/>
          <p:nvPr/>
        </p:nvSpPr>
        <p:spPr>
          <a:xfrm>
            <a:off x="1028700" y="6518917"/>
            <a:ext cx="16230600" cy="14478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Antes de </a:t>
            </a:r>
            <a:r>
              <a:rPr lang="en-US" sz="2400" dirty="0" err="1">
                <a:solidFill>
                  <a:srgbClr val="53575E"/>
                </a:solidFill>
                <a:latin typeface="Lato Light"/>
                <a:ea typeface="Lato Light"/>
                <a:cs typeface="Lato Light"/>
                <a:sym typeface="Lato Light"/>
              </a:rPr>
              <a:t>utilizar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de IA para </a:t>
            </a:r>
            <a:r>
              <a:rPr lang="en-US" sz="2400" dirty="0" err="1">
                <a:solidFill>
                  <a:srgbClr val="53575E"/>
                </a:solidFill>
                <a:latin typeface="Lato Light"/>
                <a:ea typeface="Lato Light"/>
                <a:cs typeface="Lato Light"/>
                <a:sym typeface="Lato Light"/>
              </a:rPr>
              <a:t>calificar</a:t>
            </a:r>
            <a:r>
              <a:rPr lang="en-US" sz="2400" dirty="0">
                <a:solidFill>
                  <a:srgbClr val="53575E"/>
                </a:solidFill>
                <a:latin typeface="Lato Light"/>
                <a:ea typeface="Lato Light"/>
                <a:cs typeface="Lato Light"/>
                <a:sym typeface="Lato Light"/>
              </a:rPr>
              <a:t> o </a:t>
            </a:r>
            <a:r>
              <a:rPr lang="en-US" sz="2400" dirty="0" err="1">
                <a:solidFill>
                  <a:srgbClr val="53575E"/>
                </a:solidFill>
                <a:latin typeface="Lato Light"/>
                <a:ea typeface="Lato Light"/>
                <a:cs typeface="Lato Light"/>
                <a:sym typeface="Lato Light"/>
              </a:rPr>
              <a:t>dar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tutorías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debes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poder</a:t>
            </a:r>
            <a:r>
              <a:rPr lang="en-US" sz="2400" dirty="0">
                <a:solidFill>
                  <a:srgbClr val="53575E"/>
                </a:solidFill>
                <a:latin typeface="Lato Light"/>
                <a:ea typeface="Lato Light"/>
                <a:cs typeface="Lato Light"/>
                <a:sym typeface="Lato Light"/>
              </a:rPr>
              <a:t> responder a </a:t>
            </a:r>
            <a:r>
              <a:rPr lang="en-US" sz="2400" dirty="0" err="1">
                <a:solidFill>
                  <a:srgbClr val="53575E"/>
                </a:solidFill>
                <a:latin typeface="Lato Light"/>
                <a:ea typeface="Lato Light"/>
                <a:cs typeface="Lato Light"/>
                <a:sym typeface="Lato Light"/>
              </a:rPr>
              <a:t>preguntas</a:t>
            </a:r>
            <a:r>
              <a:rPr lang="en-US" sz="2400" dirty="0">
                <a:solidFill>
                  <a:srgbClr val="53575E"/>
                </a:solidFill>
                <a:latin typeface="Lato Light"/>
                <a:ea typeface="Lato Light"/>
                <a:cs typeface="Lato Light"/>
                <a:sym typeface="Lato Light"/>
              </a:rPr>
              <a:t> clave </a:t>
            </a:r>
            <a:r>
              <a:rPr lang="en-US" sz="2400" dirty="0" err="1">
                <a:solidFill>
                  <a:srgbClr val="53575E"/>
                </a:solidFill>
                <a:latin typeface="Lato Light"/>
                <a:ea typeface="Lato Light"/>
                <a:cs typeface="Lato Light"/>
                <a:sym typeface="Lato Light"/>
              </a:rPr>
              <a:t>sobre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transparencia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Dónde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almacena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esta</a:t>
            </a:r>
            <a:r>
              <a:rPr lang="en-US" sz="2400" dirty="0">
                <a:solidFill>
                  <a:srgbClr val="53575E"/>
                </a:solidFill>
                <a:latin typeface="Lato Light"/>
                <a:ea typeface="Lato Light"/>
                <a:cs typeface="Lato Light"/>
                <a:sym typeface="Lato Light"/>
              </a:rPr>
              <a:t> IA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datos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qué</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datos</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entrenó</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Puedo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explicarle</a:t>
            </a:r>
            <a:r>
              <a:rPr lang="en-US" sz="2400" dirty="0">
                <a:solidFill>
                  <a:srgbClr val="53575E"/>
                </a:solidFill>
                <a:latin typeface="Lato Light"/>
                <a:ea typeface="Lato Light"/>
                <a:cs typeface="Lato Light"/>
                <a:sym typeface="Lato Light"/>
              </a:rPr>
              <a:t> a un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llegó</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calificación</a:t>
            </a:r>
            <a:r>
              <a:rPr lang="en-US" sz="2400" dirty="0">
                <a:solidFill>
                  <a:srgbClr val="53575E"/>
                </a:solidFill>
                <a:latin typeface="Lato Light"/>
                <a:ea typeface="Lato Light"/>
                <a:cs typeface="Lato Light"/>
                <a:sym typeface="Lato Light"/>
              </a:rPr>
              <a:t> o </a:t>
            </a:r>
            <a:r>
              <a:rPr lang="en-US" sz="2400" dirty="0" err="1">
                <a:solidFill>
                  <a:srgbClr val="53575E"/>
                </a:solidFill>
                <a:latin typeface="Lato Light"/>
                <a:ea typeface="Lato Light"/>
                <a:cs typeface="Lato Light"/>
                <a:sym typeface="Lato Light"/>
              </a:rPr>
              <a:t>recomendación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específica</a:t>
            </a:r>
            <a:r>
              <a:rPr lang="en-US" sz="2400" dirty="0">
                <a:solidFill>
                  <a:srgbClr val="53575E"/>
                </a:solidFill>
                <a:latin typeface="Lato Light"/>
                <a:ea typeface="Lato Light"/>
                <a:cs typeface="Lato Light"/>
                <a:sym typeface="Lato Light"/>
              </a:rPr>
              <a:t>? Si la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no </a:t>
            </a:r>
            <a:r>
              <a:rPr lang="en-US" sz="2400" dirty="0" err="1">
                <a:solidFill>
                  <a:srgbClr val="53575E"/>
                </a:solidFill>
                <a:latin typeface="Lato Light"/>
                <a:ea typeface="Lato Light"/>
                <a:cs typeface="Lato Light"/>
                <a:sym typeface="Lato Light"/>
              </a:rPr>
              <a:t>puede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proporcionar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respuestas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claras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caja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negra</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rechaza</a:t>
            </a:r>
            <a:r>
              <a:rPr lang="en-US" sz="2400" dirty="0">
                <a:solidFill>
                  <a:srgbClr val="53575E"/>
                </a:solidFill>
                <a:latin typeface="Lato Light"/>
                <a:ea typeface="Lato Light"/>
                <a:cs typeface="Lato Light"/>
                <a:sym typeface="Lato Light"/>
              </a:rPr>
              <a:t> o se </a:t>
            </a:r>
            <a:r>
              <a:rPr lang="en-US" sz="2400" dirty="0" err="1">
                <a:solidFill>
                  <a:srgbClr val="53575E"/>
                </a:solidFill>
                <a:latin typeface="Lato Light"/>
                <a:ea typeface="Lato Light"/>
                <a:cs typeface="Lato Light"/>
                <a:sym typeface="Lato Light"/>
              </a:rPr>
              <a:t>utiliza</a:t>
            </a:r>
            <a:r>
              <a:rPr lang="en-US" sz="2400" dirty="0">
                <a:solidFill>
                  <a:srgbClr val="53575E"/>
                </a:solidFill>
                <a:latin typeface="Lato Light"/>
                <a:ea typeface="Lato Light"/>
                <a:cs typeface="Lato Light"/>
                <a:sym typeface="Lato Light"/>
              </a:rPr>
              <a:t> solo para </a:t>
            </a:r>
            <a:r>
              <a:rPr lang="en-US" sz="2400" dirty="0" err="1">
                <a:solidFill>
                  <a:srgbClr val="53575E"/>
                </a:solidFill>
                <a:latin typeface="Lato Light"/>
                <a:ea typeface="Lato Light"/>
                <a:cs typeface="Lato Light"/>
                <a:sym typeface="Lato Light"/>
              </a:rPr>
              <a:t>actividades</a:t>
            </a:r>
            <a:r>
              <a:rPr lang="en-US" sz="2400" dirty="0">
                <a:solidFill>
                  <a:srgbClr val="53575E"/>
                </a:solidFill>
                <a:latin typeface="Lato Light"/>
                <a:ea typeface="Lato Light"/>
                <a:cs typeface="Lato Light"/>
                <a:sym typeface="Lato Light"/>
              </a:rPr>
              <a:t> de bajo </a:t>
            </a:r>
            <a:r>
              <a:rPr lang="en-US" sz="2400" dirty="0" err="1">
                <a:solidFill>
                  <a:srgbClr val="53575E"/>
                </a:solidFill>
                <a:latin typeface="Lato Light"/>
                <a:ea typeface="Lato Light"/>
                <a:cs typeface="Lato Light"/>
                <a:sym typeface="Lato Light"/>
              </a:rPr>
              <a:t>impacto</a:t>
            </a:r>
            <a:r>
              <a:rPr lang="en-US" sz="2400" dirty="0">
                <a:solidFill>
                  <a:srgbClr val="53575E"/>
                </a:solidFill>
                <a:latin typeface="Lato Light"/>
                <a:ea typeface="Lato Light"/>
                <a:cs typeface="Lato Light"/>
                <a:sym typeface="Lato Light"/>
              </a:rPr>
              <a:t>.</a:t>
            </a:r>
          </a:p>
        </p:txBody>
      </p:sp>
      <p:grpSp>
        <p:nvGrpSpPr>
          <p:cNvPr id="15" name="Group 15"/>
          <p:cNvGrpSpPr/>
          <p:nvPr/>
        </p:nvGrpSpPr>
        <p:grpSpPr>
          <a:xfrm>
            <a:off x="1028700" y="8266876"/>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4"/>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algn="l">
                <a:lnSpc>
                  <a:spcPts val="2879"/>
                </a:lnSpc>
              </a:pPr>
              <a:r>
                <a:rPr lang="en-US" sz="2400" b="1" dirty="0">
                  <a:solidFill>
                    <a:srgbClr val="000000"/>
                  </a:solidFill>
                  <a:latin typeface="Lato Bold"/>
                  <a:ea typeface="Lato Bold"/>
                  <a:cs typeface="Lato Bold"/>
                  <a:sym typeface="Lato Bold"/>
                </a:rPr>
                <a:t>Por </a:t>
              </a:r>
              <a:r>
                <a:rPr lang="en-US" sz="2400" b="1" dirty="0" err="1">
                  <a:solidFill>
                    <a:srgbClr val="000000"/>
                  </a:solidFill>
                  <a:latin typeface="Lato Bold"/>
                  <a:ea typeface="Lato Bold"/>
                  <a:cs typeface="Lato Bold"/>
                  <a:sym typeface="Lato Bold"/>
                </a:rPr>
                <a:t>qué</a:t>
              </a:r>
              <a:r>
                <a:rPr lang="en-US" sz="2400" b="1" dirty="0">
                  <a:solidFill>
                    <a:srgbClr val="000000"/>
                  </a:solidFill>
                  <a:latin typeface="Lato Bold"/>
                  <a:ea typeface="Lato Bold"/>
                  <a:cs typeface="Lato Bold"/>
                  <a:sym typeface="Lato Bold"/>
                </a:rPr>
                <a:t> es </a:t>
              </a:r>
              <a:r>
                <a:rPr lang="en-US" sz="2400" b="1" dirty="0" err="1">
                  <a:solidFill>
                    <a:srgbClr val="000000"/>
                  </a:solidFill>
                  <a:latin typeface="Lato Bold"/>
                  <a:ea typeface="Lato Bold"/>
                  <a:cs typeface="Lato Bold"/>
                  <a:sym typeface="Lato Bold"/>
                </a:rPr>
                <a:t>eficaz</a:t>
              </a:r>
              <a:r>
                <a:rPr lang="en-US" sz="2400" b="1" dirty="0">
                  <a:solidFill>
                    <a:srgbClr val="000000"/>
                  </a:solidFill>
                  <a:latin typeface="Lato Bold"/>
                  <a:ea typeface="Lato Bold"/>
                  <a:cs typeface="Lato Bold"/>
                  <a:sym typeface="Lato Bold"/>
                </a:rPr>
                <a:t>:</a:t>
              </a:r>
            </a:p>
          </p:txBody>
        </p:sp>
      </p:grpSp>
      <p:sp>
        <p:nvSpPr>
          <p:cNvPr id="18" name="TextBox 18"/>
          <p:cNvSpPr txBox="1"/>
          <p:nvPr/>
        </p:nvSpPr>
        <p:spPr>
          <a:xfrm>
            <a:off x="1028700" y="8896350"/>
            <a:ext cx="16230600" cy="36195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Esto </a:t>
            </a:r>
            <a:r>
              <a:rPr lang="en-US" sz="2400" dirty="0" err="1">
                <a:solidFill>
                  <a:srgbClr val="53575E"/>
                </a:solidFill>
                <a:latin typeface="Lato Light"/>
                <a:ea typeface="Lato Light"/>
                <a:cs typeface="Lato Light"/>
                <a:sym typeface="Lato Light"/>
              </a:rPr>
              <a:t>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capacita</a:t>
            </a:r>
            <a:r>
              <a:rPr lang="en-US" sz="2400" dirty="0">
                <a:solidFill>
                  <a:srgbClr val="53575E"/>
                </a:solidFill>
                <a:latin typeface="Lato Light"/>
                <a:ea typeface="Lato Light"/>
                <a:cs typeface="Lato Light"/>
                <a:sym typeface="Lato Light"/>
              </a:rPr>
              <a:t> para </a:t>
            </a:r>
            <a:r>
              <a:rPr lang="en-US" sz="2400" dirty="0" err="1">
                <a:solidFill>
                  <a:srgbClr val="53575E"/>
                </a:solidFill>
                <a:latin typeface="Lato Light"/>
                <a:ea typeface="Lato Light"/>
                <a:cs typeface="Lato Light"/>
                <a:sym typeface="Lato Light"/>
              </a:rPr>
              <a:t>actuar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como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garante</a:t>
            </a:r>
            <a:r>
              <a:rPr lang="en-US" sz="2400" dirty="0">
                <a:solidFill>
                  <a:srgbClr val="53575E"/>
                </a:solidFill>
                <a:latin typeface="Lato Light"/>
                <a:ea typeface="Lato Light"/>
                <a:cs typeface="Lato Light"/>
                <a:sym typeface="Lato Light"/>
              </a:rPr>
              <a:t> de la </a:t>
            </a:r>
            <a:r>
              <a:rPr lang="en-US" sz="2400" dirty="0" err="1">
                <a:solidFill>
                  <a:srgbClr val="53575E"/>
                </a:solidFill>
                <a:latin typeface="Lato Light"/>
                <a:ea typeface="Lato Light"/>
                <a:cs typeface="Lato Light"/>
                <a:sym typeface="Lato Light"/>
              </a:rPr>
              <a:t>equidad</a:t>
            </a:r>
            <a:r>
              <a:rPr lang="en-US" sz="2400" dirty="0">
                <a:solidFill>
                  <a:srgbClr val="53575E"/>
                </a:solidFill>
                <a:latin typeface="Lato Light"/>
                <a:ea typeface="Lato Light"/>
                <a:cs typeface="Lato Light"/>
                <a:sym typeface="Lato Light"/>
              </a:rPr>
              <a:t> y </a:t>
            </a:r>
            <a:r>
              <a:rPr lang="en-US" sz="2400" dirty="0" err="1">
                <a:solidFill>
                  <a:srgbClr val="53575E"/>
                </a:solidFill>
                <a:latin typeface="Lato Light"/>
                <a:ea typeface="Lato Light"/>
                <a:cs typeface="Lato Light"/>
                <a:sym typeface="Lato Light"/>
              </a:rPr>
              <a:t>evita</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adopción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indiscriminada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tecnologías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opacas</a:t>
            </a:r>
            <a:r>
              <a:rPr lang="en-US" sz="2400"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3916859" cy="578358"/>
          </a:xfrm>
          <a:prstGeom prst="rect">
            <a:avLst/>
          </a:prstGeom>
        </p:spPr>
        <p:txBody>
          <a:bodyPr lIns="0" tIns="0" rIns="0" bIns="0" rtlCol="0" anchor="t">
            <a:spAutoFit/>
          </a:bodyPr>
          <a:lstStyle/>
          <a:p>
            <a:pPr algn="l">
              <a:lnSpc>
                <a:spcPts val="4536"/>
              </a:lnSpc>
            </a:pPr>
            <a:r>
              <a:rPr lang="en-US" sz="4200">
                <a:solidFill>
                  <a:srgbClr val="000000"/>
                </a:solidFill>
                <a:latin typeface="Oswald"/>
                <a:ea typeface="Oswald"/>
                <a:cs typeface="Oswald"/>
                <a:sym typeface="Oswald"/>
              </a:rPr>
              <a:t>BUENAS PRÁCTICAS</a:t>
            </a:r>
          </a:p>
        </p:txBody>
      </p:sp>
      <p:grpSp>
        <p:nvGrpSpPr>
          <p:cNvPr id="5" name="Group 5"/>
          <p:cNvGrpSpPr/>
          <p:nvPr/>
        </p:nvGrpSpPr>
        <p:grpSpPr>
          <a:xfrm>
            <a:off x="1027071" y="4015584"/>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algn="l">
                <a:lnSpc>
                  <a:spcPts val="2879"/>
                </a:lnSpc>
              </a:pPr>
              <a:r>
                <a:rPr lang="en-US" sz="2400" b="1" dirty="0" err="1">
                  <a:solidFill>
                    <a:srgbClr val="000000"/>
                  </a:solidFill>
                  <a:latin typeface="Lato Bold"/>
                  <a:ea typeface="Lato Bold"/>
                  <a:cs typeface="Lato Bold"/>
                  <a:sym typeface="Lato Bold"/>
                </a:rPr>
                <a:t>Qué</a:t>
              </a:r>
              <a:r>
                <a:rPr lang="en-US" sz="2400" b="1" dirty="0">
                  <a:solidFill>
                    <a:srgbClr val="000000"/>
                  </a:solidFill>
                  <a:latin typeface="Lato Bold"/>
                  <a:ea typeface="Lato Bold"/>
                  <a:cs typeface="Lato Bold"/>
                  <a:sym typeface="Lato Bold"/>
                </a:rPr>
                <a:t> es:</a:t>
              </a:r>
            </a:p>
          </p:txBody>
        </p:sp>
      </p:grpSp>
      <p:sp>
        <p:nvSpPr>
          <p:cNvPr id="8" name="TextBox 8"/>
          <p:cNvSpPr txBox="1"/>
          <p:nvPr/>
        </p:nvSpPr>
        <p:spPr>
          <a:xfrm>
            <a:off x="1028700" y="4701280"/>
            <a:ext cx="16230600" cy="723900"/>
          </a:xfrm>
          <a:prstGeom prst="rect">
            <a:avLst/>
          </a:prstGeom>
        </p:spPr>
        <p:txBody>
          <a:bodyPr lIns="0" tIns="0" rIns="0" bIns="0" rtlCol="0" anchor="t">
            <a:spAutoFit/>
          </a:bodyPr>
          <a:lstStyle/>
          <a:p>
            <a:pPr algn="l">
              <a:lnSpc>
                <a:spcPts val="2879"/>
              </a:lnSpc>
            </a:pPr>
            <a:r>
              <a:rPr lang="en-US" sz="2400" dirty="0">
                <a:solidFill>
                  <a:srgbClr val="53575E"/>
                </a:solidFill>
                <a:latin typeface="Lato Light"/>
                <a:ea typeface="Lato Light"/>
                <a:cs typeface="Lato Light"/>
                <a:sym typeface="Lato Light"/>
              </a:rPr>
              <a:t>Una norma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el aula es </a:t>
            </a:r>
            <a:r>
              <a:rPr lang="en-US" sz="2400" dirty="0" err="1">
                <a:solidFill>
                  <a:srgbClr val="53575E"/>
                </a:solidFill>
                <a:latin typeface="Lato Light"/>
                <a:ea typeface="Lato Light"/>
                <a:cs typeface="Lato Light"/>
                <a:sym typeface="Lato Light"/>
              </a:rPr>
              <a:t>establecer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explícitamente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juicio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siempre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prevalece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sobre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resultados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generados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por</a:t>
            </a:r>
            <a:r>
              <a:rPr lang="en-US" sz="2400" dirty="0">
                <a:solidFill>
                  <a:srgbClr val="53575E"/>
                </a:solidFill>
                <a:latin typeface="Lato Light"/>
                <a:ea typeface="Lato Light"/>
                <a:cs typeface="Lato Light"/>
                <a:sym typeface="Lato Light"/>
              </a:rPr>
              <a:t> la IA.</a:t>
            </a:r>
          </a:p>
        </p:txBody>
      </p:sp>
      <p:sp>
        <p:nvSpPr>
          <p:cNvPr id="9" name="TextBox 9"/>
          <p:cNvSpPr txBox="1"/>
          <p:nvPr/>
        </p:nvSpPr>
        <p:spPr>
          <a:xfrm>
            <a:off x="1028700" y="2465339"/>
            <a:ext cx="16230600" cy="723900"/>
          </a:xfrm>
          <a:prstGeom prst="rect">
            <a:avLst/>
          </a:prstGeom>
        </p:spPr>
        <p:txBody>
          <a:bodyPr lIns="0" tIns="0" rIns="0" bIns="0" rtlCol="0" anchor="t">
            <a:spAutoFit/>
          </a:bodyPr>
          <a:lstStyle/>
          <a:p>
            <a:pPr algn="l">
              <a:lnSpc>
                <a:spcPts val="2880"/>
              </a:lnSpc>
            </a:pPr>
            <a:r>
              <a:rPr lang="en-US" sz="2400">
                <a:solidFill>
                  <a:srgbClr val="53575E"/>
                </a:solidFill>
                <a:latin typeface="Lato Light"/>
                <a:ea typeface="Lato Light"/>
                <a:cs typeface="Lato Light"/>
                <a:sym typeface="Lato Light"/>
              </a:rPr>
              <a:t>Se trata de estrategias probadas y prácticas que puedes implementar de inmediato para garantizar un uso ético de la IA en sus aulas.</a:t>
            </a:r>
          </a:p>
        </p:txBody>
      </p:sp>
      <p:sp>
        <p:nvSpPr>
          <p:cNvPr id="10" name="TextBox 10"/>
          <p:cNvSpPr txBox="1"/>
          <p:nvPr/>
        </p:nvSpPr>
        <p:spPr>
          <a:xfrm>
            <a:off x="1028700" y="3340736"/>
            <a:ext cx="17414234" cy="361950"/>
          </a:xfrm>
          <a:prstGeom prst="rect">
            <a:avLst/>
          </a:prstGeom>
        </p:spPr>
        <p:txBody>
          <a:bodyPr lIns="0" tIns="0" rIns="0" bIns="0" rtlCol="0" anchor="t">
            <a:spAutoFit/>
          </a:bodyPr>
          <a:lstStyle/>
          <a:p>
            <a:pPr algn="l">
              <a:lnSpc>
                <a:spcPts val="2879"/>
              </a:lnSpc>
            </a:pPr>
            <a:r>
              <a:rPr lang="en-US" sz="2400" b="1" dirty="0">
                <a:solidFill>
                  <a:srgbClr val="53575E"/>
                </a:solidFill>
                <a:latin typeface="Lato Bold"/>
                <a:ea typeface="Lato Bold"/>
                <a:cs typeface="Lato Bold"/>
                <a:sym typeface="Lato Bold"/>
              </a:rPr>
              <a:t>Buena </a:t>
            </a:r>
            <a:r>
              <a:rPr lang="en-US" sz="2400" b="1" dirty="0" err="1">
                <a:solidFill>
                  <a:srgbClr val="53575E"/>
                </a:solidFill>
                <a:latin typeface="Lato Bold"/>
                <a:ea typeface="Lato Bold"/>
                <a:cs typeface="Lato Bold"/>
                <a:sym typeface="Lato Bold"/>
              </a:rPr>
              <a:t>práctica</a:t>
            </a:r>
            <a:r>
              <a:rPr lang="en-US" sz="2400" b="1" dirty="0">
                <a:solidFill>
                  <a:srgbClr val="53575E"/>
                </a:solidFill>
                <a:latin typeface="Lato Bold"/>
                <a:ea typeface="Lato Bold"/>
                <a:cs typeface="Lato Bold"/>
                <a:sym typeface="Lato Bold"/>
              </a:rPr>
              <a:t> 2. El </a:t>
            </a:r>
            <a:r>
              <a:rPr lang="en-US" sz="2400" b="1" dirty="0" err="1">
                <a:solidFill>
                  <a:srgbClr val="53575E"/>
                </a:solidFill>
                <a:latin typeface="Lato Bold"/>
                <a:ea typeface="Lato Bold"/>
                <a:cs typeface="Lato Bold"/>
                <a:sym typeface="Lato Bold"/>
              </a:rPr>
              <a:t>protocolo</a:t>
            </a:r>
            <a:r>
              <a:rPr lang="en-US" sz="2400" b="1" dirty="0">
                <a:solidFill>
                  <a:srgbClr val="53575E"/>
                </a:solidFill>
                <a:latin typeface="Lato Bold"/>
                <a:ea typeface="Lato Bold"/>
                <a:cs typeface="Lato Bold"/>
                <a:sym typeface="Lato Bold"/>
              </a:rPr>
              <a:t> de "</a:t>
            </a:r>
            <a:r>
              <a:rPr lang="en-US" sz="2400" b="1" dirty="0" err="1">
                <a:solidFill>
                  <a:srgbClr val="53575E"/>
                </a:solidFill>
                <a:latin typeface="Lato Bold"/>
                <a:ea typeface="Lato Bold"/>
                <a:cs typeface="Lato Bold"/>
                <a:sym typeface="Lato Bold"/>
              </a:rPr>
              <a:t>apelación</a:t>
            </a:r>
            <a:r>
              <a:rPr lang="en-US" sz="2400" b="1" dirty="0">
                <a:solidFill>
                  <a:srgbClr val="53575E"/>
                </a:solidFill>
                <a:latin typeface="Lato Bold"/>
                <a:ea typeface="Lato Bold"/>
                <a:cs typeface="Lato Bold"/>
                <a:sym typeface="Lato Bold"/>
              </a:rPr>
              <a:t> y </a:t>
            </a:r>
            <a:r>
              <a:rPr lang="en-US" sz="2400" b="1" dirty="0" err="1">
                <a:solidFill>
                  <a:srgbClr val="53575E"/>
                </a:solidFill>
                <a:latin typeface="Lato Bold"/>
                <a:ea typeface="Lato Bold"/>
                <a:cs typeface="Lato Bold"/>
                <a:sym typeface="Lato Bold"/>
              </a:rPr>
              <a:t>anulación</a:t>
            </a:r>
            <a:r>
              <a:rPr lang="en-US" sz="2400" b="1" dirty="0">
                <a:solidFill>
                  <a:srgbClr val="53575E"/>
                </a:solidFill>
                <a:latin typeface="Lato Bold"/>
                <a:ea typeface="Lato Bold"/>
                <a:cs typeface="Lato Bold"/>
                <a:sym typeface="Lato Bold"/>
              </a:rPr>
              <a:t>" (con </a:t>
            </a:r>
            <a:r>
              <a:rPr lang="en-US" sz="2400" b="1" dirty="0" err="1">
                <a:solidFill>
                  <a:srgbClr val="53575E"/>
                </a:solidFill>
                <a:latin typeface="Lato Bold"/>
                <a:ea typeface="Lato Bold"/>
                <a:cs typeface="Lato Bold"/>
                <a:sym typeface="Lato Bold"/>
              </a:rPr>
              <a:t>intervención</a:t>
            </a:r>
            <a:r>
              <a:rPr lang="en-US" sz="2400" b="1" dirty="0">
                <a:solidFill>
                  <a:srgbClr val="53575E"/>
                </a:solidFill>
                <a:latin typeface="Lato Bold"/>
                <a:ea typeface="Lato Bold"/>
                <a:cs typeface="Lato Bold"/>
                <a:sym typeface="Lato Bold"/>
              </a:rPr>
              <a:t> humana)</a:t>
            </a:r>
          </a:p>
        </p:txBody>
      </p:sp>
      <p:grpSp>
        <p:nvGrpSpPr>
          <p:cNvPr id="11" name="Group 11"/>
          <p:cNvGrpSpPr/>
          <p:nvPr/>
        </p:nvGrpSpPr>
        <p:grpSpPr>
          <a:xfrm>
            <a:off x="1027071" y="5449611"/>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algn="l">
                <a:lnSpc>
                  <a:spcPts val="2879"/>
                </a:lnSpc>
              </a:pPr>
              <a:r>
                <a:rPr lang="en-US" sz="2400" b="1">
                  <a:solidFill>
                    <a:srgbClr val="000000"/>
                  </a:solidFill>
                  <a:latin typeface="Lato Bold"/>
                  <a:ea typeface="Lato Bold"/>
                  <a:cs typeface="Lato Bold"/>
                  <a:sym typeface="Lato Bold"/>
                </a:rPr>
                <a:t>Cómo funciona:</a:t>
              </a:r>
            </a:p>
          </p:txBody>
        </p:sp>
      </p:grpSp>
      <p:sp>
        <p:nvSpPr>
          <p:cNvPr id="14" name="TextBox 14"/>
          <p:cNvSpPr txBox="1"/>
          <p:nvPr/>
        </p:nvSpPr>
        <p:spPr>
          <a:xfrm>
            <a:off x="1027071" y="6113189"/>
            <a:ext cx="16232229" cy="1447800"/>
          </a:xfrm>
          <a:prstGeom prst="rect">
            <a:avLst/>
          </a:prstGeom>
        </p:spPr>
        <p:txBody>
          <a:bodyPr lIns="0" tIns="0" rIns="0" bIns="0" rtlCol="0" anchor="t">
            <a:spAutoFit/>
          </a:bodyPr>
          <a:lstStyle/>
          <a:p>
            <a:pPr algn="just">
              <a:lnSpc>
                <a:spcPts val="2879"/>
              </a:lnSpc>
            </a:pPr>
            <a:r>
              <a:rPr lang="en-US" sz="2400" dirty="0" err="1">
                <a:solidFill>
                  <a:srgbClr val="53575E"/>
                </a:solidFill>
                <a:latin typeface="Lato Light"/>
                <a:ea typeface="Lato Light"/>
                <a:cs typeface="Lato Light"/>
                <a:sym typeface="Lato Light"/>
              </a:rPr>
              <a:t>Siempre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utiliza</a:t>
            </a:r>
            <a:r>
              <a:rPr lang="en-US" sz="2400" dirty="0">
                <a:solidFill>
                  <a:srgbClr val="53575E"/>
                </a:solidFill>
                <a:latin typeface="Lato Light"/>
                <a:ea typeface="Lato Light"/>
                <a:cs typeface="Lato Light"/>
                <a:sym typeface="Lato Light"/>
              </a:rPr>
              <a:t> la IA para </a:t>
            </a:r>
            <a:r>
              <a:rPr lang="en-US" sz="2400" dirty="0" err="1">
                <a:solidFill>
                  <a:srgbClr val="53575E"/>
                </a:solidFill>
                <a:latin typeface="Lato Light"/>
                <a:ea typeface="Lato Light"/>
                <a:cs typeface="Lato Light"/>
                <a:sym typeface="Lato Light"/>
              </a:rPr>
              <a:t>evaluar</a:t>
            </a:r>
            <a:r>
              <a:rPr lang="en-US" sz="2400" dirty="0">
                <a:solidFill>
                  <a:srgbClr val="53575E"/>
                </a:solidFill>
                <a:latin typeface="Lato Light"/>
                <a:ea typeface="Lato Light"/>
                <a:cs typeface="Lato Light"/>
                <a:sym typeface="Lato Light"/>
              </a:rPr>
              <a:t> el </a:t>
            </a:r>
            <a:r>
              <a:rPr lang="en-US" sz="2400" dirty="0" err="1">
                <a:solidFill>
                  <a:srgbClr val="53575E"/>
                </a:solidFill>
                <a:latin typeface="Lato Light"/>
                <a:ea typeface="Lato Light"/>
                <a:cs typeface="Lato Light"/>
                <a:sym typeface="Lato Light"/>
              </a:rPr>
              <a:t>trabajo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detectar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plagio</a:t>
            </a:r>
            <a:r>
              <a:rPr lang="en-US" sz="2400" dirty="0">
                <a:solidFill>
                  <a:srgbClr val="53575E"/>
                </a:solidFill>
                <a:latin typeface="Lato Light"/>
                <a:ea typeface="Lato Light"/>
                <a:cs typeface="Lato Light"/>
                <a:sym typeface="Lato Light"/>
              </a:rPr>
              <a:t> o </a:t>
            </a:r>
            <a:r>
              <a:rPr lang="en-US" sz="2400" dirty="0" err="1">
                <a:solidFill>
                  <a:srgbClr val="53575E"/>
                </a:solidFill>
                <a:latin typeface="Lato Light"/>
                <a:ea typeface="Lato Light"/>
                <a:cs typeface="Lato Light"/>
                <a:sym typeface="Lato Light"/>
              </a:rPr>
              <a:t>recomendar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rutas</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aprendizaje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informa</a:t>
            </a:r>
            <a:r>
              <a:rPr lang="en-US" sz="2400" dirty="0">
                <a:solidFill>
                  <a:srgbClr val="53575E"/>
                </a:solidFill>
                <a:latin typeface="Lato Light"/>
                <a:ea typeface="Lato Light"/>
                <a:cs typeface="Lato Light"/>
                <a:sym typeface="Lato Light"/>
              </a:rPr>
              <a:t> a </a:t>
            </a:r>
            <a:r>
              <a:rPr lang="en-US" sz="2400" dirty="0" err="1">
                <a:solidFill>
                  <a:srgbClr val="53575E"/>
                </a:solidFill>
                <a:latin typeface="Lato Light"/>
                <a:ea typeface="Lato Light"/>
                <a:cs typeface="Lato Light"/>
                <a:sym typeface="Lato Light"/>
              </a:rPr>
              <a:t>los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estudiantes</a:t>
            </a:r>
            <a:r>
              <a:rPr lang="en-US" sz="2400" dirty="0">
                <a:solidFill>
                  <a:srgbClr val="53575E"/>
                </a:solidFill>
                <a:latin typeface="Lato Light"/>
                <a:ea typeface="Lato Light"/>
                <a:cs typeface="Lato Light"/>
                <a:sym typeface="Lato Light"/>
              </a:rPr>
              <a:t> con </a:t>
            </a:r>
            <a:r>
              <a:rPr lang="en-US" sz="2400" dirty="0" err="1">
                <a:solidFill>
                  <a:srgbClr val="53575E"/>
                </a:solidFill>
                <a:latin typeface="Lato Light"/>
                <a:ea typeface="Lato Light"/>
                <a:cs typeface="Lato Light"/>
                <a:sym typeface="Lato Light"/>
              </a:rPr>
              <a:t>precisión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sobre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cómo</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está</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utilizando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fomentando</a:t>
            </a:r>
            <a:r>
              <a:rPr lang="en-US" sz="2400" dirty="0">
                <a:solidFill>
                  <a:srgbClr val="53575E"/>
                </a:solidFill>
                <a:latin typeface="Lato Light"/>
                <a:ea typeface="Lato Light"/>
                <a:cs typeface="Lato Light"/>
                <a:sym typeface="Lato Light"/>
              </a:rPr>
              <a:t> la </a:t>
            </a:r>
            <a:r>
              <a:rPr lang="en-US" sz="2400" dirty="0" err="1">
                <a:solidFill>
                  <a:srgbClr val="53575E"/>
                </a:solidFill>
                <a:latin typeface="Lato Light"/>
                <a:ea typeface="Lato Light"/>
                <a:cs typeface="Lato Light"/>
                <a:sym typeface="Lato Light"/>
              </a:rPr>
              <a:t>transparencia</a:t>
            </a:r>
            <a:r>
              <a:rPr lang="en-US" sz="2400" dirty="0">
                <a:solidFill>
                  <a:srgbClr val="53575E"/>
                </a:solidFill>
                <a:latin typeface="Lato Light"/>
                <a:ea typeface="Lato Light"/>
                <a:cs typeface="Lato Light"/>
                <a:sym typeface="Lato Light"/>
              </a:rPr>
              <a:t>). Lo </a:t>
            </a:r>
            <a:r>
              <a:rPr lang="en-US" sz="2400" dirty="0" err="1">
                <a:solidFill>
                  <a:srgbClr val="53575E"/>
                </a:solidFill>
                <a:latin typeface="Lato Light"/>
                <a:ea typeface="Lato Light"/>
                <a:cs typeface="Lato Light"/>
                <a:sym typeface="Lato Light"/>
              </a:rPr>
              <a:t>más</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importante</a:t>
            </a:r>
            <a:r>
              <a:rPr lang="en-US" sz="2400" dirty="0">
                <a:solidFill>
                  <a:srgbClr val="53575E"/>
                </a:solidFill>
                <a:latin typeface="Lato Light"/>
                <a:ea typeface="Lato Light"/>
                <a:cs typeface="Lato Light"/>
                <a:sym typeface="Lato Light"/>
              </a:rPr>
              <a:t> es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se </a:t>
            </a:r>
            <a:r>
              <a:rPr lang="en-US" sz="2400" dirty="0" err="1">
                <a:solidFill>
                  <a:srgbClr val="53575E"/>
                </a:solidFill>
                <a:latin typeface="Lato Light"/>
                <a:ea typeface="Lato Light"/>
                <a:cs typeface="Lato Light"/>
                <a:sym typeface="Lato Light"/>
              </a:rPr>
              <a:t>establece</a:t>
            </a:r>
            <a:r>
              <a:rPr lang="en-US" sz="2400" dirty="0">
                <a:solidFill>
                  <a:srgbClr val="53575E"/>
                </a:solidFill>
                <a:latin typeface="Lato Light"/>
                <a:ea typeface="Lato Light"/>
                <a:cs typeface="Lato Light"/>
                <a:sym typeface="Lato Light"/>
              </a:rPr>
              <a:t> un </a:t>
            </a:r>
            <a:r>
              <a:rPr lang="en-US" sz="2400" dirty="0" err="1">
                <a:solidFill>
                  <a:srgbClr val="53575E"/>
                </a:solidFill>
                <a:latin typeface="Lato Light"/>
                <a:ea typeface="Lato Light"/>
                <a:cs typeface="Lato Light"/>
                <a:sym typeface="Lato Light"/>
              </a:rPr>
              <a:t>proceso</a:t>
            </a:r>
            <a:r>
              <a:rPr lang="en-US" sz="2400" dirty="0">
                <a:solidFill>
                  <a:srgbClr val="53575E"/>
                </a:solidFill>
                <a:latin typeface="Lato Light"/>
                <a:ea typeface="Lato Light"/>
                <a:cs typeface="Lato Light"/>
                <a:sym typeface="Lato Light"/>
              </a:rPr>
              <a:t> formal de </a:t>
            </a:r>
            <a:r>
              <a:rPr lang="en-US" sz="2400" dirty="0" err="1">
                <a:solidFill>
                  <a:srgbClr val="53575E"/>
                </a:solidFill>
                <a:latin typeface="Lato Light"/>
                <a:ea typeface="Lato Light"/>
                <a:cs typeface="Lato Light"/>
                <a:sym typeface="Lato Light"/>
              </a:rPr>
              <a:t>apelación</a:t>
            </a:r>
            <a:r>
              <a:rPr lang="en-US" sz="2400" dirty="0">
                <a:solidFill>
                  <a:srgbClr val="53575E"/>
                </a:solidFill>
                <a:latin typeface="Lato Light"/>
                <a:ea typeface="Lato Light"/>
                <a:cs typeface="Lato Light"/>
                <a:sym typeface="Lato Light"/>
              </a:rPr>
              <a:t>. Si un </a:t>
            </a:r>
            <a:r>
              <a:rPr lang="en-US" sz="2400" dirty="0" err="1">
                <a:solidFill>
                  <a:srgbClr val="53575E"/>
                </a:solidFill>
                <a:latin typeface="Lato Light"/>
                <a:ea typeface="Lato Light"/>
                <a:cs typeface="Lato Light"/>
                <a:sym typeface="Lato Light"/>
              </a:rPr>
              <a:t>estudiante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considera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evaluación</a:t>
            </a:r>
            <a:r>
              <a:rPr lang="en-US" sz="2400" dirty="0">
                <a:solidFill>
                  <a:srgbClr val="53575E"/>
                </a:solidFill>
                <a:latin typeface="Lato Light"/>
                <a:ea typeface="Lato Light"/>
                <a:cs typeface="Lato Light"/>
                <a:sym typeface="Lato Light"/>
              </a:rPr>
              <a:t> de IA es </a:t>
            </a:r>
            <a:r>
              <a:rPr lang="en-US" sz="2400" dirty="0" err="1">
                <a:solidFill>
                  <a:srgbClr val="53575E"/>
                </a:solidFill>
                <a:latin typeface="Lato Light"/>
                <a:ea typeface="Lato Light"/>
                <a:cs typeface="Lato Light"/>
                <a:sym typeface="Lato Light"/>
              </a:rPr>
              <a:t>injusta</a:t>
            </a:r>
            <a:r>
              <a:rPr lang="en-US" sz="2400" dirty="0">
                <a:solidFill>
                  <a:srgbClr val="53575E"/>
                </a:solidFill>
                <a:latin typeface="Lato Light"/>
                <a:ea typeface="Lato Light"/>
                <a:cs typeface="Lato Light"/>
                <a:sym typeface="Lato Light"/>
              </a:rPr>
              <a:t> o </a:t>
            </a:r>
            <a:r>
              <a:rPr lang="en-US" sz="2400" dirty="0" err="1">
                <a:solidFill>
                  <a:srgbClr val="53575E"/>
                </a:solidFill>
                <a:latin typeface="Lato Light"/>
                <a:ea typeface="Lato Light"/>
                <a:cs typeface="Lato Light"/>
                <a:sym typeface="Lato Light"/>
              </a:rPr>
              <a:t>parcial</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tiene</a:t>
            </a:r>
            <a:r>
              <a:rPr lang="en-US" sz="2400" dirty="0">
                <a:solidFill>
                  <a:srgbClr val="53575E"/>
                </a:solidFill>
                <a:latin typeface="Lato Light"/>
                <a:ea typeface="Lato Light"/>
                <a:cs typeface="Lato Light"/>
                <a:sym typeface="Lato Light"/>
              </a:rPr>
              <a:t> derecho a </a:t>
            </a:r>
            <a:r>
              <a:rPr lang="en-US" sz="2400" dirty="0" err="1">
                <a:solidFill>
                  <a:srgbClr val="53575E"/>
                </a:solidFill>
                <a:latin typeface="Lato Light"/>
                <a:ea typeface="Lato Light"/>
                <a:cs typeface="Lato Light"/>
                <a:sym typeface="Lato Light"/>
              </a:rPr>
              <a:t>solicitar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revisión</a:t>
            </a:r>
            <a:r>
              <a:rPr lang="en-US" sz="2400" dirty="0">
                <a:solidFill>
                  <a:srgbClr val="53575E"/>
                </a:solidFill>
                <a:latin typeface="Lato Light"/>
                <a:ea typeface="Lato Light"/>
                <a:cs typeface="Lato Light"/>
                <a:sym typeface="Lato Light"/>
              </a:rPr>
              <a:t> manual </a:t>
            </a:r>
            <a:r>
              <a:rPr lang="en-US" sz="2400" dirty="0" err="1">
                <a:solidFill>
                  <a:srgbClr val="53575E"/>
                </a:solidFill>
                <a:latin typeface="Lato Light"/>
                <a:ea typeface="Lato Light"/>
                <a:cs typeface="Lato Light"/>
                <a:sym typeface="Lato Light"/>
              </a:rPr>
              <a:t>por</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parte</a:t>
            </a:r>
            <a:r>
              <a:rPr lang="en-US" sz="2400" dirty="0">
                <a:solidFill>
                  <a:srgbClr val="53575E"/>
                </a:solidFill>
                <a:latin typeface="Lato Light"/>
                <a:ea typeface="Lato Light"/>
                <a:cs typeface="Lato Light"/>
                <a:sym typeface="Lato Light"/>
              </a:rPr>
              <a:t> del tutor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 sin </a:t>
            </a:r>
            <a:r>
              <a:rPr lang="en-US" sz="2400" dirty="0" err="1">
                <a:solidFill>
                  <a:srgbClr val="53575E"/>
                </a:solidFill>
                <a:latin typeface="Lato Light"/>
                <a:ea typeface="Lato Light"/>
                <a:cs typeface="Lato Light"/>
                <a:sym typeface="Lato Light"/>
              </a:rPr>
              <a:t>ninguna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penalización</a:t>
            </a:r>
            <a:r>
              <a:rPr lang="en-US" sz="2400" dirty="0">
                <a:solidFill>
                  <a:srgbClr val="53575E"/>
                </a:solidFill>
                <a:latin typeface="Lato Light"/>
                <a:ea typeface="Lato Light"/>
                <a:cs typeface="Lato Light"/>
                <a:sym typeface="Lato Light"/>
              </a:rPr>
              <a:t>.</a:t>
            </a:r>
          </a:p>
        </p:txBody>
      </p:sp>
      <p:grpSp>
        <p:nvGrpSpPr>
          <p:cNvPr id="15" name="Group 15"/>
          <p:cNvGrpSpPr/>
          <p:nvPr/>
        </p:nvGrpSpPr>
        <p:grpSpPr>
          <a:xfrm>
            <a:off x="1028700" y="7875314"/>
            <a:ext cx="13279307" cy="488747"/>
            <a:chOff x="0" y="0"/>
            <a:chExt cx="17705743" cy="651662"/>
          </a:xfrm>
        </p:grpSpPr>
        <p:sp>
          <p:nvSpPr>
            <p:cNvPr id="16" name="Freeform 16"/>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algn="l">
                <a:lnSpc>
                  <a:spcPts val="2879"/>
                </a:lnSpc>
              </a:pPr>
              <a:r>
                <a:rPr lang="en-US" sz="2400" b="1" dirty="0">
                  <a:solidFill>
                    <a:srgbClr val="000000"/>
                  </a:solidFill>
                  <a:latin typeface="Lato Bold"/>
                  <a:ea typeface="Lato Bold"/>
                  <a:cs typeface="Lato Bold"/>
                  <a:sym typeface="Lato Bold"/>
                </a:rPr>
                <a:t>Por </a:t>
              </a:r>
              <a:r>
                <a:rPr lang="en-US" sz="2400" b="1" dirty="0" err="1">
                  <a:solidFill>
                    <a:srgbClr val="000000"/>
                  </a:solidFill>
                  <a:latin typeface="Lato Bold"/>
                  <a:ea typeface="Lato Bold"/>
                  <a:cs typeface="Lato Bold"/>
                  <a:sym typeface="Lato Bold"/>
                </a:rPr>
                <a:t>qué</a:t>
              </a:r>
              <a:r>
                <a:rPr lang="en-US" sz="2400" b="1" dirty="0">
                  <a:solidFill>
                    <a:srgbClr val="000000"/>
                  </a:solidFill>
                  <a:latin typeface="Lato Bold"/>
                  <a:ea typeface="Lato Bold"/>
                  <a:cs typeface="Lato Bold"/>
                  <a:sym typeface="Lato Bold"/>
                </a:rPr>
                <a:t> es </a:t>
              </a:r>
              <a:r>
                <a:rPr lang="en-US" sz="2400" b="1" dirty="0" err="1">
                  <a:solidFill>
                    <a:srgbClr val="000000"/>
                  </a:solidFill>
                  <a:latin typeface="Lato Bold"/>
                  <a:ea typeface="Lato Bold"/>
                  <a:cs typeface="Lato Bold"/>
                  <a:sym typeface="Lato Bold"/>
                </a:rPr>
                <a:t>eficaz</a:t>
              </a:r>
              <a:r>
                <a:rPr lang="en-US" sz="2400" b="1" dirty="0">
                  <a:solidFill>
                    <a:srgbClr val="000000"/>
                  </a:solidFill>
                  <a:latin typeface="Lato Bold"/>
                  <a:ea typeface="Lato Bold"/>
                  <a:cs typeface="Lato Bold"/>
                  <a:sym typeface="Lato Bold"/>
                </a:rPr>
                <a:t>:</a:t>
              </a:r>
            </a:p>
          </p:txBody>
        </p:sp>
      </p:grpSp>
      <p:sp>
        <p:nvSpPr>
          <p:cNvPr id="18" name="TextBox 18"/>
          <p:cNvSpPr txBox="1"/>
          <p:nvPr/>
        </p:nvSpPr>
        <p:spPr>
          <a:xfrm>
            <a:off x="1030329" y="8557685"/>
            <a:ext cx="16230600" cy="723900"/>
          </a:xfrm>
          <a:prstGeom prst="rect">
            <a:avLst/>
          </a:prstGeom>
        </p:spPr>
        <p:txBody>
          <a:bodyPr lIns="0" tIns="0" rIns="0" bIns="0" rtlCol="0" anchor="t">
            <a:spAutoFit/>
          </a:bodyPr>
          <a:lstStyle/>
          <a:p>
            <a:pPr algn="just">
              <a:lnSpc>
                <a:spcPts val="2879"/>
              </a:lnSpc>
            </a:pPr>
            <a:r>
              <a:rPr lang="en-US" sz="2400" dirty="0">
                <a:solidFill>
                  <a:srgbClr val="53575E"/>
                </a:solidFill>
                <a:latin typeface="Lato Light"/>
                <a:ea typeface="Lato Light"/>
                <a:cs typeface="Lato Light"/>
                <a:sym typeface="Lato Light"/>
              </a:rPr>
              <a:t>Genera confianza con el </a:t>
            </a:r>
            <a:r>
              <a:rPr lang="en-US" sz="2400" dirty="0" err="1">
                <a:solidFill>
                  <a:srgbClr val="53575E"/>
                </a:solidFill>
                <a:latin typeface="Lato Light"/>
                <a:ea typeface="Lato Light"/>
                <a:cs typeface="Lato Light"/>
                <a:sym typeface="Lato Light"/>
              </a:rPr>
              <a:t>alumno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garantizando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que</a:t>
            </a:r>
            <a:r>
              <a:rPr lang="en-US" sz="2400" dirty="0">
                <a:solidFill>
                  <a:srgbClr val="53575E"/>
                </a:solidFill>
                <a:latin typeface="Lato Light"/>
                <a:ea typeface="Lato Light"/>
                <a:cs typeface="Lato Light"/>
                <a:sym typeface="Lato Light"/>
              </a:rPr>
              <a:t> la IA </a:t>
            </a:r>
            <a:r>
              <a:rPr lang="en-US" sz="2400" dirty="0" err="1">
                <a:solidFill>
                  <a:srgbClr val="53575E"/>
                </a:solidFill>
                <a:latin typeface="Lato Light"/>
                <a:ea typeface="Lato Light"/>
                <a:cs typeface="Lato Light"/>
                <a:sym typeface="Lato Light"/>
              </a:rPr>
              <a:t>siga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siendo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una</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herramienta</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apoyo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lugar</a:t>
            </a:r>
            <a:r>
              <a:rPr lang="en-US" sz="2400" dirty="0">
                <a:solidFill>
                  <a:srgbClr val="53575E"/>
                </a:solidFill>
                <a:latin typeface="Lato Light"/>
                <a:ea typeface="Lato Light"/>
                <a:cs typeface="Lato Light"/>
                <a:sym typeface="Lato Light"/>
              </a:rPr>
              <a:t> de un </a:t>
            </a:r>
            <a:r>
              <a:rPr lang="en-US" sz="2400" dirty="0" err="1">
                <a:solidFill>
                  <a:srgbClr val="53575E"/>
                </a:solidFill>
                <a:latin typeface="Lato Light"/>
                <a:ea typeface="Lato Light"/>
                <a:cs typeface="Lato Light"/>
                <a:sym typeface="Lato Light"/>
              </a:rPr>
              <a:t>juez</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incuestionable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consolidando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así</a:t>
            </a:r>
            <a:r>
              <a:rPr lang="en-US" sz="2400" dirty="0">
                <a:solidFill>
                  <a:srgbClr val="53575E"/>
                </a:solidFill>
                <a:latin typeface="Lato Light"/>
                <a:ea typeface="Lato Light"/>
                <a:cs typeface="Lato Light"/>
                <a:sym typeface="Lato Light"/>
              </a:rPr>
              <a:t> un </a:t>
            </a:r>
            <a:r>
              <a:rPr lang="en-US" sz="2400" dirty="0" err="1">
                <a:solidFill>
                  <a:srgbClr val="53575E"/>
                </a:solidFill>
                <a:latin typeface="Lato Light"/>
                <a:ea typeface="Lato Light"/>
                <a:cs typeface="Lato Light"/>
                <a:sym typeface="Lato Light"/>
              </a:rPr>
              <a:t>entorno</a:t>
            </a:r>
            <a:r>
              <a:rPr lang="en-US" sz="2400" dirty="0">
                <a:solidFill>
                  <a:srgbClr val="53575E"/>
                </a:solidFill>
                <a:latin typeface="Lato Light"/>
                <a:ea typeface="Lato Light"/>
                <a:cs typeface="Lato Light"/>
                <a:sym typeface="Lato Light"/>
              </a:rPr>
              <a:t> de </a:t>
            </a:r>
            <a:r>
              <a:rPr lang="en-US" sz="2400" dirty="0" err="1">
                <a:solidFill>
                  <a:srgbClr val="53575E"/>
                </a:solidFill>
                <a:latin typeface="Lato Light"/>
                <a:ea typeface="Lato Light"/>
                <a:cs typeface="Lato Light"/>
                <a:sym typeface="Lato Light"/>
              </a:rPr>
              <a:t>aprendizaje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verdaderamente</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centrado</a:t>
            </a:r>
            <a:r>
              <a:rPr lang="en-US" sz="2400" dirty="0">
                <a:solidFill>
                  <a:srgbClr val="53575E"/>
                </a:solidFill>
                <a:latin typeface="Lato Light"/>
                <a:ea typeface="Lato Light"/>
                <a:cs typeface="Lato Light"/>
                <a:sym typeface="Lato Light"/>
              </a:rPr>
              <a:t> </a:t>
            </a:r>
            <a:r>
              <a:rPr lang="en-US" sz="2400" dirty="0" err="1">
                <a:solidFill>
                  <a:srgbClr val="53575E"/>
                </a:solidFill>
                <a:latin typeface="Lato Light"/>
                <a:ea typeface="Lato Light"/>
                <a:cs typeface="Lato Light"/>
                <a:sym typeface="Lato Light"/>
              </a:rPr>
              <a:t>en</a:t>
            </a:r>
            <a:r>
              <a:rPr lang="en-US" sz="2400" dirty="0">
                <a:solidFill>
                  <a:srgbClr val="53575E"/>
                </a:solidFill>
                <a:latin typeface="Lato Light"/>
                <a:ea typeface="Lato Light"/>
                <a:cs typeface="Lato Light"/>
                <a:sym typeface="Lato Light"/>
              </a:rPr>
              <a:t> el ser </a:t>
            </a:r>
            <a:r>
              <a:rPr lang="en-US" sz="2400" dirty="0" err="1">
                <a:solidFill>
                  <a:srgbClr val="53575E"/>
                </a:solidFill>
                <a:latin typeface="Lato Light"/>
                <a:ea typeface="Lato Light"/>
                <a:cs typeface="Lato Light"/>
                <a:sym typeface="Lato Light"/>
              </a:rPr>
              <a:t>humano</a:t>
            </a:r>
            <a:r>
              <a:rPr lang="en-US" sz="2400" dirty="0">
                <a:solidFill>
                  <a:srgbClr val="53575E"/>
                </a:solidFill>
                <a:latin typeface="Lato Light"/>
                <a:ea typeface="Lato Light"/>
                <a:cs typeface="Lato Light"/>
                <a:sym typeface="Lato Light"/>
              </a:rPr>
              <a:t>.</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84039"/>
            <a:ext cx="9157871" cy="537257"/>
            <a:chOff x="0" y="0"/>
            <a:chExt cx="12210495" cy="716343"/>
          </a:xfrm>
        </p:grpSpPr>
        <p:sp>
          <p:nvSpPr>
            <p:cNvPr id="3" name="Freeform 3"/>
            <p:cNvSpPr/>
            <p:nvPr/>
          </p:nvSpPr>
          <p:spPr>
            <a:xfrm>
              <a:off x="0" y="0"/>
              <a:ext cx="12210496" cy="716342"/>
            </a:xfrm>
            <a:custGeom>
              <a:avLst/>
              <a:gdLst/>
              <a:ahLst/>
              <a:cxnLst/>
              <a:rect l="l" t="t" r="r" b="b"/>
              <a:pathLst>
                <a:path w="12210496" h="716342">
                  <a:moveTo>
                    <a:pt x="0" y="0"/>
                  </a:moveTo>
                  <a:lnTo>
                    <a:pt x="12210496" y="0"/>
                  </a:lnTo>
                  <a:lnTo>
                    <a:pt x="12210496" y="716342"/>
                  </a:lnTo>
                  <a:lnTo>
                    <a:pt x="0" y="716342"/>
                  </a:lnTo>
                  <a:close/>
                </a:path>
              </a:pathLst>
            </a:custGeom>
            <a:blipFill>
              <a:blip r:embed="rId4">
                <a:alphaModFix amt="0"/>
              </a:blip>
              <a:stretch>
                <a:fillRect t="-260688" r="6457" b="-260688"/>
              </a:stretch>
            </a:blipFill>
          </p:spPr>
          <p:txBody>
            <a:bodyPr/>
            <a:lstStyle/>
            <a:p>
              <a:endParaRPr lang="es-ES"/>
            </a:p>
          </p:txBody>
        </p:sp>
        <p:sp>
          <p:nvSpPr>
            <p:cNvPr id="4" name="TextBox 4"/>
            <p:cNvSpPr txBox="1"/>
            <p:nvPr/>
          </p:nvSpPr>
          <p:spPr>
            <a:xfrm>
              <a:off x="0" y="0"/>
              <a:ext cx="12210495" cy="716343"/>
            </a:xfrm>
            <a:prstGeom prst="rect">
              <a:avLst/>
            </a:prstGeom>
          </p:spPr>
          <p:txBody>
            <a:bodyPr lIns="0" tIns="0" rIns="0" bIns="0" rtlCol="0" anchor="ctr"/>
            <a:lstStyle/>
            <a:p>
              <a:pPr marL="0" lvl="0" indent="0" algn="l">
                <a:lnSpc>
                  <a:spcPts val="2879"/>
                </a:lnSpc>
                <a:spcBef>
                  <a:spcPct val="0"/>
                </a:spcBef>
              </a:pPr>
              <a:r>
                <a:rPr lang="en-US" sz="2400" b="1" u="sng" strike="noStrike" dirty="0">
                  <a:solidFill>
                    <a:srgbClr val="000000"/>
                  </a:solidFill>
                  <a:latin typeface="Lato Bold"/>
                  <a:ea typeface="Lato Bold"/>
                  <a:cs typeface="Lato Bold"/>
                  <a:sym typeface="Lato Bold"/>
                </a:rPr>
                <a:t>Marcos y </a:t>
              </a:r>
              <a:r>
                <a:rPr lang="en-US" sz="2400" b="1" u="sng" strike="noStrike" dirty="0" err="1">
                  <a:solidFill>
                    <a:srgbClr val="000000"/>
                  </a:solidFill>
                  <a:latin typeface="Lato Bold"/>
                  <a:ea typeface="Lato Bold"/>
                  <a:cs typeface="Lato Bold"/>
                  <a:sym typeface="Lato Bold"/>
                </a:rPr>
                <a:t>reglamentos</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oficiales</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europeos</a:t>
              </a:r>
              <a:endParaRPr lang="en-US" sz="2400" b="1" u="sng" strike="noStrike" dirty="0">
                <a:solidFill>
                  <a:srgbClr val="000000"/>
                </a:solidFill>
                <a:latin typeface="Lato Bold"/>
                <a:ea typeface="Lato Bold"/>
                <a:cs typeface="Lato Bold"/>
                <a:sym typeface="Lato Bold"/>
              </a:endParaRPr>
            </a:p>
          </p:txBody>
        </p:sp>
      </p:grpSp>
      <p:sp>
        <p:nvSpPr>
          <p:cNvPr id="5" name="TextBox 5"/>
          <p:cNvSpPr txBox="1"/>
          <p:nvPr/>
        </p:nvSpPr>
        <p:spPr>
          <a:xfrm>
            <a:off x="1028700" y="3024091"/>
            <a:ext cx="16230600" cy="4807213"/>
          </a:xfrm>
          <a:prstGeom prst="rect">
            <a:avLst/>
          </a:prstGeom>
        </p:spPr>
        <p:txBody>
          <a:bodyPr lIns="0" tIns="0" rIns="0" bIns="0" rtlCol="0" anchor="t">
            <a:spAutoFit/>
          </a:bodyPr>
          <a:lstStyle/>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Comisión Europea (2019).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Directrices </a:t>
            </a:r>
            <a:r>
              <a:rPr lang="en-US" sz="2400" u="none" strike="noStrike" dirty="0" err="1">
                <a:solidFill>
                  <a:srgbClr val="000000"/>
                </a:solidFill>
                <a:latin typeface="Lato Light" panose="020F0302020204030203" pitchFamily="34" charset="0"/>
                <a:ea typeface="Lato Light"/>
                <a:cs typeface="Lato Light"/>
                <a:sym typeface="Lato Light"/>
              </a:rPr>
              <a:t>éticas</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IA </a:t>
            </a:r>
            <a:r>
              <a:rPr lang="en-US" sz="2400" u="none" strike="noStrike" dirty="0" err="1">
                <a:solidFill>
                  <a:srgbClr val="000000"/>
                </a:solidFill>
                <a:latin typeface="Lato Light" panose="020F0302020204030203" pitchFamily="34" charset="0"/>
                <a:ea typeface="Lato Light"/>
                <a:cs typeface="Lato Light"/>
                <a:sym typeface="Lato Light"/>
              </a:rPr>
              <a:t>confiable</a:t>
            </a:r>
            <a:r>
              <a:rPr lang="en-US" sz="2400" u="none" strike="noStrike" dirty="0">
                <a:solidFill>
                  <a:srgbClr val="000000"/>
                </a:solidFill>
                <a:latin typeface="Lato Light" panose="020F0302020204030203" pitchFamily="34" charset="0"/>
                <a:ea typeface="Lato Light"/>
                <a:cs typeface="Lato Light"/>
                <a:sym typeface="Lato Light"/>
              </a:rPr>
              <a:t>. Grupo de </a:t>
            </a:r>
            <a:r>
              <a:rPr lang="en-US" sz="2400" u="none" strike="noStrike" dirty="0" err="1">
                <a:solidFill>
                  <a:srgbClr val="000000"/>
                </a:solidFill>
                <a:latin typeface="Lato Light" panose="020F0302020204030203" pitchFamily="34" charset="0"/>
                <a:ea typeface="Lato Light"/>
                <a:cs typeface="Lato Light"/>
                <a:sym typeface="Lato Light"/>
              </a:rPr>
              <a:t>Expertos</a:t>
            </a:r>
            <a:r>
              <a:rPr lang="en-US" sz="2400" u="none" strike="noStrike" dirty="0">
                <a:solidFill>
                  <a:srgbClr val="000000"/>
                </a:solidFill>
                <a:latin typeface="Lato Light" panose="020F0302020204030203" pitchFamily="34" charset="0"/>
                <a:ea typeface="Lato Light"/>
                <a:cs typeface="Lato Light"/>
                <a:sym typeface="Lato Light"/>
              </a:rPr>
              <a:t> de Alto Nivel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Inteligencia</a:t>
            </a:r>
            <a:r>
              <a:rPr lang="en-US" sz="2400" u="none" strike="noStrike" dirty="0">
                <a:solidFill>
                  <a:srgbClr val="000000"/>
                </a:solidFill>
                <a:latin typeface="Lato Light" panose="020F0302020204030203" pitchFamily="34" charset="0"/>
                <a:ea typeface="Lato Light"/>
                <a:cs typeface="Lato Light"/>
                <a:sym typeface="Lato Light"/>
              </a:rPr>
              <a:t> Artificial (AI HLEG). Se centra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siete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requisitos</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una</a:t>
            </a:r>
            <a:r>
              <a:rPr lang="en-US" sz="2400" u="none" strike="noStrike" dirty="0">
                <a:solidFill>
                  <a:srgbClr val="000000"/>
                </a:solidFill>
                <a:latin typeface="Lato Light" panose="020F0302020204030203" pitchFamily="34" charset="0"/>
                <a:ea typeface="Lato Light"/>
                <a:cs typeface="Lato Light"/>
                <a:sym typeface="Lato Light"/>
              </a:rPr>
              <a:t> IA </a:t>
            </a:r>
            <a:r>
              <a:rPr lang="en-US" sz="2400" u="none" strike="noStrike" dirty="0" err="1">
                <a:solidFill>
                  <a:srgbClr val="000000"/>
                </a:solidFill>
                <a:latin typeface="Lato Light" panose="020F0302020204030203" pitchFamily="34" charset="0"/>
                <a:ea typeface="Lato Light"/>
                <a:cs typeface="Lato Light"/>
                <a:sym typeface="Lato Light"/>
              </a:rPr>
              <a:t>confiable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incluyendo</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intervención</a:t>
            </a:r>
            <a:r>
              <a:rPr lang="en-US" sz="2400" u="none" strike="noStrike" dirty="0">
                <a:solidFill>
                  <a:srgbClr val="000000"/>
                </a:solidFill>
                <a:latin typeface="Lato Light" panose="020F0302020204030203" pitchFamily="34" charset="0"/>
                <a:ea typeface="Lato Light"/>
                <a:cs typeface="Lato Light"/>
                <a:sym typeface="Lato Light"/>
              </a:rPr>
              <a:t> humana y la </a:t>
            </a:r>
            <a:r>
              <a:rPr lang="en-US" sz="2400" u="none" strike="noStrike" dirty="0" err="1">
                <a:solidFill>
                  <a:srgbClr val="000000"/>
                </a:solidFill>
                <a:latin typeface="Lato Light" panose="020F0302020204030203" pitchFamily="34" charset="0"/>
                <a:ea typeface="Lato Light"/>
                <a:cs typeface="Lato Light"/>
                <a:sym typeface="Lato Light"/>
              </a:rPr>
              <a:t>transparencia</a:t>
            </a:r>
            <a:r>
              <a:rPr lang="en-US" sz="2400" u="none" strike="noStrike" dirty="0">
                <a:solidFill>
                  <a:srgbClr val="000000"/>
                </a:solidFill>
                <a:latin typeface="Lato Light" panose="020F0302020204030203" pitchFamily="34" charset="0"/>
                <a:ea typeface="Lato Light"/>
                <a:cs typeface="Lato Light"/>
                <a:sym typeface="Lato Light"/>
              </a:rPr>
              <a:t>.</a:t>
            </a:r>
          </a:p>
          <a:p>
            <a:pPr marL="0" lvl="1"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Comisión Europea (2022).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Directrices </a:t>
            </a:r>
            <a:r>
              <a:rPr lang="en-US" sz="2400" u="none" strike="noStrike" dirty="0" err="1">
                <a:solidFill>
                  <a:srgbClr val="000000"/>
                </a:solidFill>
                <a:latin typeface="Lato Light" panose="020F0302020204030203" pitchFamily="34" charset="0"/>
                <a:ea typeface="Lato Light"/>
                <a:cs typeface="Lato Light"/>
                <a:sym typeface="Lato Light"/>
              </a:rPr>
              <a:t>éticas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sobre</a:t>
            </a:r>
            <a:r>
              <a:rPr lang="en-US" sz="2400" u="none" strike="noStrike" dirty="0">
                <a:solidFill>
                  <a:srgbClr val="000000"/>
                </a:solidFill>
                <a:latin typeface="Lato Light" panose="020F0302020204030203" pitchFamily="34" charset="0"/>
                <a:ea typeface="Lato Light"/>
                <a:cs typeface="Lato Light"/>
                <a:sym typeface="Lato Light"/>
              </a:rPr>
              <a:t> el </a:t>
            </a:r>
            <a:r>
              <a:rPr lang="en-US" sz="2400" u="none" strike="noStrike" dirty="0" err="1">
                <a:solidFill>
                  <a:srgbClr val="000000"/>
                </a:solidFill>
                <a:latin typeface="Lato Light" panose="020F0302020204030203" pitchFamily="34" charset="0"/>
                <a:ea typeface="Lato Light"/>
                <a:cs typeface="Lato Light"/>
                <a:sym typeface="Lato Light"/>
              </a:rPr>
              <a:t>uso</a:t>
            </a:r>
            <a:r>
              <a:rPr lang="en-US" sz="2400" u="none" strike="noStrike" dirty="0">
                <a:solidFill>
                  <a:srgbClr val="000000"/>
                </a:solidFill>
                <a:latin typeface="Lato Light" panose="020F0302020204030203" pitchFamily="34" charset="0"/>
                <a:ea typeface="Lato Light"/>
                <a:cs typeface="Lato Light"/>
                <a:sym typeface="Lato Light"/>
              </a:rPr>
              <a:t> de la </a:t>
            </a:r>
            <a:r>
              <a:rPr lang="en-US" sz="2400" u="none" strike="noStrike" dirty="0" err="1">
                <a:solidFill>
                  <a:srgbClr val="000000"/>
                </a:solidFill>
                <a:latin typeface="Lato Light" panose="020F0302020204030203" pitchFamily="34" charset="0"/>
                <a:ea typeface="Lato Light"/>
                <a:cs typeface="Lato Light"/>
                <a:sym typeface="Lato Light"/>
              </a:rPr>
              <a:t>inteligencia</a:t>
            </a:r>
            <a:r>
              <a:rPr lang="en-US" sz="2400" u="none" strike="noStrike" dirty="0">
                <a:solidFill>
                  <a:srgbClr val="000000"/>
                </a:solidFill>
                <a:latin typeface="Lato Light" panose="020F0302020204030203" pitchFamily="34" charset="0"/>
                <a:ea typeface="Lato Light"/>
                <a:cs typeface="Lato Light"/>
                <a:sym typeface="Lato Light"/>
              </a:rPr>
              <a:t> artificial y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datos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enseñanza</a:t>
            </a:r>
            <a:r>
              <a:rPr lang="en-US" sz="2400" u="none" strike="noStrike" dirty="0">
                <a:solidFill>
                  <a:srgbClr val="000000"/>
                </a:solidFill>
                <a:latin typeface="Lato Light" panose="020F0302020204030203" pitchFamily="34" charset="0"/>
                <a:ea typeface="Lato Light"/>
                <a:cs typeface="Lato Light"/>
                <a:sym typeface="Lato Light"/>
              </a:rPr>
              <a:t> y el </a:t>
            </a:r>
            <a:r>
              <a:rPr lang="en-US" sz="2400" u="none" strike="noStrike" dirty="0" err="1">
                <a:solidFill>
                  <a:srgbClr val="000000"/>
                </a:solidFill>
                <a:latin typeface="Lato Light" panose="020F0302020204030203" pitchFamily="34" charset="0"/>
                <a:ea typeface="Lato Light"/>
                <a:cs typeface="Lato Light"/>
                <a:sym typeface="Lato Light"/>
              </a:rPr>
              <a:t>aprendizaje</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educadores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Diseñadas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específicamente</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ayudar</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docentes</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primaria</a:t>
            </a:r>
            <a:r>
              <a:rPr lang="en-US" sz="2400" u="none" strike="noStrike" dirty="0">
                <a:solidFill>
                  <a:srgbClr val="000000"/>
                </a:solidFill>
                <a:latin typeface="Lato Light" panose="020F0302020204030203" pitchFamily="34" charset="0"/>
                <a:ea typeface="Lato Light"/>
                <a:cs typeface="Lato Light"/>
                <a:sym typeface="Lato Light"/>
              </a:rPr>
              <a:t> y </a:t>
            </a:r>
            <a:r>
              <a:rPr lang="en-US" sz="2400" u="none" strike="noStrike" dirty="0" err="1">
                <a:solidFill>
                  <a:srgbClr val="000000"/>
                </a:solidFill>
                <a:latin typeface="Lato Light" panose="020F0302020204030203" pitchFamily="34" charset="0"/>
                <a:ea typeface="Lato Light"/>
                <a:cs typeface="Lato Light"/>
                <a:sym typeface="Lato Light"/>
              </a:rPr>
              <a:t>secundaria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muy</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aplicables</a:t>
            </a:r>
            <a:r>
              <a:rPr lang="en-US" sz="2400" u="none" strike="noStrike" dirty="0">
                <a:solidFill>
                  <a:srgbClr val="000000"/>
                </a:solidFill>
                <a:latin typeface="Lato Light" panose="020F0302020204030203" pitchFamily="34" charset="0"/>
                <a:ea typeface="Lato Light"/>
                <a:cs typeface="Lato Light"/>
                <a:sym typeface="Lato Light"/>
              </a:rPr>
              <a:t> a la </a:t>
            </a:r>
            <a:r>
              <a:rPr lang="en-US" sz="2400" u="none" strike="noStrike" dirty="0" err="1">
                <a:solidFill>
                  <a:srgbClr val="000000"/>
                </a:solidFill>
                <a:latin typeface="Lato Light" panose="020F0302020204030203" pitchFamily="34" charset="0"/>
                <a:ea typeface="Lato Light"/>
                <a:cs typeface="Lato Light"/>
                <a:sym typeface="Lato Light"/>
              </a:rPr>
              <a:t>formación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profesional</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comprender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riesgos</a:t>
            </a:r>
            <a:r>
              <a:rPr lang="en-US" sz="2400" u="none" strike="noStrike" dirty="0">
                <a:solidFill>
                  <a:srgbClr val="000000"/>
                </a:solidFill>
                <a:latin typeface="Lato Light" panose="020F0302020204030203" pitchFamily="34" charset="0"/>
                <a:ea typeface="Lato Light"/>
                <a:cs typeface="Lato Light"/>
                <a:sym typeface="Lato Light"/>
              </a:rPr>
              <a:t> y </a:t>
            </a:r>
            <a:r>
              <a:rPr lang="en-US" sz="2400" u="none" strike="noStrike" dirty="0" err="1">
                <a:solidFill>
                  <a:srgbClr val="000000"/>
                </a:solidFill>
                <a:latin typeface="Lato Light" panose="020F0302020204030203" pitchFamily="34" charset="0"/>
                <a:ea typeface="Lato Light"/>
                <a:cs typeface="Lato Light"/>
                <a:sym typeface="Lato Light"/>
              </a:rPr>
              <a:t>beneficios</a:t>
            </a:r>
            <a:r>
              <a:rPr lang="en-US" sz="2400" u="none" strike="noStrike" dirty="0">
                <a:solidFill>
                  <a:srgbClr val="000000"/>
                </a:solidFill>
                <a:latin typeface="Lato Light" panose="020F0302020204030203" pitchFamily="34" charset="0"/>
                <a:ea typeface="Lato Light"/>
                <a:cs typeface="Lato Light"/>
                <a:sym typeface="Lato Light"/>
              </a:rPr>
              <a:t> de la IA.</a:t>
            </a:r>
          </a:p>
          <a:p>
            <a:pPr marL="0" lvl="1"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Unión Europea (2024).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Ley de </a:t>
            </a:r>
            <a:r>
              <a:rPr lang="en-US" sz="2400" u="none" strike="noStrike" dirty="0" err="1">
                <a:solidFill>
                  <a:srgbClr val="000000"/>
                </a:solidFill>
                <a:latin typeface="Lato Light" panose="020F0302020204030203" pitchFamily="34" charset="0"/>
                <a:ea typeface="Lato Light"/>
                <a:cs typeface="Lato Light"/>
                <a:sym typeface="Lato Light"/>
              </a:rPr>
              <a:t>Inteligencia</a:t>
            </a:r>
            <a:r>
              <a:rPr lang="en-US" sz="2400" u="none" strike="noStrike" dirty="0">
                <a:solidFill>
                  <a:srgbClr val="000000"/>
                </a:solidFill>
                <a:latin typeface="Lato Light" panose="020F0302020204030203" pitchFamily="34" charset="0"/>
                <a:ea typeface="Lato Light"/>
                <a:cs typeface="Lato Light"/>
                <a:sym typeface="Lato Light"/>
              </a:rPr>
              <a:t> Artificial (Ley de IA). </a:t>
            </a:r>
            <a:r>
              <a:rPr lang="en-US" sz="2400" u="none" strike="noStrike" dirty="0" err="1">
                <a:solidFill>
                  <a:srgbClr val="000000"/>
                </a:solidFill>
                <a:latin typeface="Lato Light" panose="020F0302020204030203" pitchFamily="34" charset="0"/>
                <a:ea typeface="Lato Light"/>
                <a:cs typeface="Lato Light"/>
                <a:sym typeface="Lato Light"/>
              </a:rPr>
              <a:t>Reglamento</a:t>
            </a:r>
            <a:r>
              <a:rPr lang="en-US" sz="2400" u="none" strike="noStrike" dirty="0">
                <a:solidFill>
                  <a:srgbClr val="000000"/>
                </a:solidFill>
                <a:latin typeface="Lato Light" panose="020F0302020204030203" pitchFamily="34" charset="0"/>
                <a:ea typeface="Lato Light"/>
                <a:cs typeface="Lato Light"/>
                <a:sym typeface="Lato Light"/>
              </a:rPr>
              <a:t> (UE) 2024/1689. El primer </a:t>
            </a:r>
            <a:r>
              <a:rPr lang="en-US" sz="2400" u="none" strike="noStrike" dirty="0" err="1">
                <a:solidFill>
                  <a:srgbClr val="000000"/>
                </a:solidFill>
                <a:latin typeface="Lato Light" panose="020F0302020204030203" pitchFamily="34" charset="0"/>
                <a:ea typeface="Lato Light"/>
                <a:cs typeface="Lato Light"/>
                <a:sym typeface="Lato Light"/>
              </a:rPr>
              <a:t>marco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jurídico</a:t>
            </a:r>
            <a:r>
              <a:rPr lang="en-US" sz="2400" u="none" strike="noStrike" dirty="0">
                <a:solidFill>
                  <a:srgbClr val="000000"/>
                </a:solidFill>
                <a:latin typeface="Lato Light" panose="020F0302020204030203" pitchFamily="34" charset="0"/>
                <a:ea typeface="Lato Light"/>
                <a:cs typeface="Lato Light"/>
                <a:sym typeface="Lato Light"/>
              </a:rPr>
              <a:t> integral </a:t>
            </a:r>
            <a:r>
              <a:rPr lang="en-US" sz="2400" u="none" strike="noStrike" dirty="0" err="1">
                <a:solidFill>
                  <a:srgbClr val="000000"/>
                </a:solidFill>
                <a:latin typeface="Lato Light" panose="020F0302020204030203" pitchFamily="34" charset="0"/>
                <a:ea typeface="Lato Light"/>
                <a:cs typeface="Lato Light"/>
                <a:sym typeface="Lato Light"/>
              </a:rPr>
              <a:t>sobre</a:t>
            </a:r>
            <a:r>
              <a:rPr lang="en-US" sz="2400" u="none" strike="noStrike" dirty="0">
                <a:solidFill>
                  <a:srgbClr val="000000"/>
                </a:solidFill>
                <a:latin typeface="Lato Light" panose="020F0302020204030203" pitchFamily="34" charset="0"/>
                <a:ea typeface="Lato Light"/>
                <a:cs typeface="Lato Light"/>
                <a:sym typeface="Lato Light"/>
              </a:rPr>
              <a:t> IA, </a:t>
            </a:r>
            <a:r>
              <a:rPr lang="en-US" sz="2400" u="none" strike="noStrike" dirty="0" err="1">
                <a:solidFill>
                  <a:srgbClr val="000000"/>
                </a:solidFill>
                <a:latin typeface="Lato Light" panose="020F0302020204030203" pitchFamily="34" charset="0"/>
                <a:ea typeface="Lato Light"/>
                <a:cs typeface="Lato Light"/>
                <a:sym typeface="Lato Light"/>
              </a:rPr>
              <a:t>que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clasifica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educativos</a:t>
            </a:r>
            <a:r>
              <a:rPr lang="en-US" sz="2400" u="none" strike="noStrike" dirty="0">
                <a:solidFill>
                  <a:srgbClr val="000000"/>
                </a:solidFill>
                <a:latin typeface="Lato Light" panose="020F0302020204030203" pitchFamily="34" charset="0"/>
                <a:ea typeface="Lato Light"/>
                <a:cs typeface="Lato Light"/>
                <a:sym typeface="Lato Light"/>
              </a:rPr>
              <a:t> y de </a:t>
            </a:r>
            <a:r>
              <a:rPr lang="en-US" sz="2400" u="none" strike="noStrike" dirty="0" err="1">
                <a:solidFill>
                  <a:srgbClr val="000000"/>
                </a:solidFill>
                <a:latin typeface="Lato Light" panose="020F0302020204030203" pitchFamily="34" charset="0"/>
                <a:ea typeface="Lato Light"/>
                <a:cs typeface="Lato Light"/>
                <a:sym typeface="Lato Light"/>
              </a:rPr>
              <a:t>formación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profesional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como</a:t>
            </a:r>
            <a:r>
              <a:rPr lang="en-US" sz="2400" u="none" strike="noStrike" dirty="0">
                <a:solidFill>
                  <a:srgbClr val="000000"/>
                </a:solidFill>
                <a:latin typeface="Lato Light" panose="020F0302020204030203" pitchFamily="34" charset="0"/>
                <a:ea typeface="Lato Light"/>
                <a:cs typeface="Lato Light"/>
                <a:sym typeface="Lato Light"/>
              </a:rPr>
              <a:t> de "alto </a:t>
            </a:r>
            <a:r>
              <a:rPr lang="en-US" sz="2400" u="none" strike="noStrike" dirty="0" err="1">
                <a:solidFill>
                  <a:srgbClr val="000000"/>
                </a:solidFill>
                <a:latin typeface="Lato Light" panose="020F0302020204030203" pitchFamily="34" charset="0"/>
                <a:ea typeface="Lato Light"/>
                <a:cs typeface="Lato Light"/>
                <a:sym typeface="Lato Light"/>
              </a:rPr>
              <a:t>riesgo</a:t>
            </a:r>
            <a:r>
              <a:rPr lang="en-US" sz="2400" u="none" strike="noStrike" dirty="0">
                <a:solidFill>
                  <a:srgbClr val="000000"/>
                </a:solidFill>
                <a:latin typeface="Lato Light" panose="020F0302020204030203" pitchFamily="34" charset="0"/>
                <a:ea typeface="Lato Light"/>
                <a:cs typeface="Lato Light"/>
                <a:sym typeface="Lato Light"/>
              </a:rPr>
              <a:t>".</a:t>
            </a:r>
          </a:p>
          <a:p>
            <a:pPr marL="0" lvl="1"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096167"/>
            <a:ext cx="8393452" cy="537257"/>
            <a:chOff x="0" y="0"/>
            <a:chExt cx="11191269" cy="716343"/>
          </a:xfrm>
        </p:grpSpPr>
        <p:sp>
          <p:nvSpPr>
            <p:cNvPr id="3" name="Freeform 3"/>
            <p:cNvSpPr/>
            <p:nvPr/>
          </p:nvSpPr>
          <p:spPr>
            <a:xfrm>
              <a:off x="0" y="0"/>
              <a:ext cx="11191270" cy="716342"/>
            </a:xfrm>
            <a:custGeom>
              <a:avLst/>
              <a:gdLst/>
              <a:ahLst/>
              <a:cxnLst/>
              <a:rect l="l" t="t" r="r" b="b"/>
              <a:pathLst>
                <a:path w="11191270" h="716342">
                  <a:moveTo>
                    <a:pt x="0" y="0"/>
                  </a:moveTo>
                  <a:lnTo>
                    <a:pt x="11191270" y="0"/>
                  </a:lnTo>
                  <a:lnTo>
                    <a:pt x="11191270" y="716342"/>
                  </a:lnTo>
                  <a:lnTo>
                    <a:pt x="0" y="716342"/>
                  </a:lnTo>
                  <a:close/>
                </a:path>
              </a:pathLst>
            </a:custGeom>
            <a:blipFill>
              <a:blip r:embed="rId4">
                <a:alphaModFix amt="0"/>
              </a:blip>
              <a:stretch>
                <a:fillRect t="-260688" r="-2062" b="-260688"/>
              </a:stretch>
            </a:blipFill>
          </p:spPr>
          <p:txBody>
            <a:bodyPr/>
            <a:lstStyle/>
            <a:p>
              <a:endParaRPr lang="es-ES"/>
            </a:p>
          </p:txBody>
        </p:sp>
        <p:sp>
          <p:nvSpPr>
            <p:cNvPr id="4" name="TextBox 4"/>
            <p:cNvSpPr txBox="1"/>
            <p:nvPr/>
          </p:nvSpPr>
          <p:spPr>
            <a:xfrm>
              <a:off x="0" y="0"/>
              <a:ext cx="11191269" cy="716343"/>
            </a:xfrm>
            <a:prstGeom prst="rect">
              <a:avLst/>
            </a:prstGeom>
          </p:spPr>
          <p:txBody>
            <a:bodyPr lIns="0" tIns="0" rIns="0" bIns="0" rtlCol="0" anchor="ctr"/>
            <a:lstStyle/>
            <a:p>
              <a:pPr marL="0" lvl="0" indent="0" algn="l">
                <a:lnSpc>
                  <a:spcPts val="2879"/>
                </a:lnSpc>
                <a:spcBef>
                  <a:spcPct val="0"/>
                </a:spcBef>
              </a:pPr>
              <a:r>
                <a:rPr lang="en-US" sz="2400" b="1" u="sng" strike="noStrike" dirty="0">
                  <a:solidFill>
                    <a:srgbClr val="000000"/>
                  </a:solidFill>
                  <a:latin typeface="Lato Bold"/>
                  <a:ea typeface="Lato Bold"/>
                  <a:cs typeface="Lato Bold"/>
                  <a:sym typeface="Lato Bold"/>
                </a:rPr>
                <a:t>Directrices </a:t>
              </a:r>
              <a:r>
                <a:rPr lang="en-US" sz="2400" b="1" u="sng" strike="noStrike" dirty="0" err="1">
                  <a:solidFill>
                    <a:srgbClr val="000000"/>
                  </a:solidFill>
                  <a:latin typeface="Lato Bold"/>
                  <a:ea typeface="Lato Bold"/>
                  <a:cs typeface="Lato Bold"/>
                  <a:sym typeface="Lato Bold"/>
                </a:rPr>
                <a:t>institucionales</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internacionales</a:t>
              </a:r>
              <a:endParaRPr lang="en-US" sz="2400" b="1" u="sng" strike="noStrike" dirty="0">
                <a:solidFill>
                  <a:srgbClr val="000000"/>
                </a:solidFill>
                <a:latin typeface="Lato Bold"/>
                <a:ea typeface="Lato Bold"/>
                <a:cs typeface="Lato Bold"/>
                <a:sym typeface="Lato Bold"/>
              </a:endParaRPr>
            </a:p>
          </p:txBody>
        </p:sp>
      </p:grpSp>
      <p:sp>
        <p:nvSpPr>
          <p:cNvPr id="5" name="TextBox 5"/>
          <p:cNvSpPr txBox="1"/>
          <p:nvPr/>
        </p:nvSpPr>
        <p:spPr>
          <a:xfrm>
            <a:off x="1028700" y="2952525"/>
            <a:ext cx="16230600" cy="5922903"/>
          </a:xfrm>
          <a:prstGeom prst="rect">
            <a:avLst/>
          </a:prstGeom>
        </p:spPr>
        <p:txBody>
          <a:bodyPr lIns="0" tIns="0" rIns="0" bIns="0" rtlCol="0" anchor="t">
            <a:spAutoFit/>
          </a:bodyPr>
          <a:lstStyle/>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OIT (2024).</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Transformación</a:t>
            </a:r>
            <a:r>
              <a:rPr lang="en-US" sz="2400" u="none" strike="noStrike" dirty="0">
                <a:solidFill>
                  <a:srgbClr val="000000"/>
                </a:solidFill>
                <a:latin typeface="Lato Light" panose="020F0302020204030203" pitchFamily="34" charset="0"/>
                <a:ea typeface="Lato"/>
                <a:cs typeface="Lato"/>
                <a:sym typeface="Lato"/>
              </a:rPr>
              <a:t> digital y el </a:t>
            </a:r>
            <a:r>
              <a:rPr lang="en-US" sz="2400" u="none" strike="noStrike" dirty="0" err="1">
                <a:solidFill>
                  <a:srgbClr val="000000"/>
                </a:solidFill>
                <a:latin typeface="Lato Light" panose="020F0302020204030203" pitchFamily="34" charset="0"/>
                <a:ea typeface="Lato"/>
                <a:cs typeface="Lato"/>
                <a:sym typeface="Lato"/>
              </a:rPr>
              <a:t>futuro</a:t>
            </a:r>
            <a:r>
              <a:rPr lang="en-US" sz="2400" u="none" strike="noStrike" dirty="0">
                <a:solidFill>
                  <a:srgbClr val="000000"/>
                </a:solidFill>
                <a:latin typeface="Lato Light" panose="020F0302020204030203" pitchFamily="34" charset="0"/>
                <a:ea typeface="Lato"/>
                <a:cs typeface="Lato"/>
                <a:sym typeface="Lato"/>
              </a:rPr>
              <a:t> del </a:t>
            </a:r>
            <a:r>
              <a:rPr lang="en-US" sz="2400" u="none" strike="noStrike" dirty="0" err="1">
                <a:solidFill>
                  <a:srgbClr val="000000"/>
                </a:solidFill>
                <a:latin typeface="Lato Light" panose="020F0302020204030203" pitchFamily="34" charset="0"/>
                <a:ea typeface="Lato"/>
                <a:cs typeface="Lato"/>
                <a:sym typeface="Lato"/>
              </a:rPr>
              <a:t>trabajo</a:t>
            </a:r>
            <a:r>
              <a:rPr lang="en-US" sz="2400" u="none" strike="noStrike" dirty="0">
                <a:solidFill>
                  <a:srgbClr val="000000"/>
                </a:solidFill>
                <a:latin typeface="Lato Light" panose="020F0302020204030203" pitchFamily="34" charset="0"/>
                <a:ea typeface="Lato"/>
                <a:cs typeface="Lato"/>
                <a:sym typeface="Lato"/>
              </a:rPr>
              <a:t>: El </a:t>
            </a:r>
            <a:r>
              <a:rPr lang="en-US" sz="2400" u="none" strike="noStrike" dirty="0" err="1">
                <a:solidFill>
                  <a:srgbClr val="000000"/>
                </a:solidFill>
                <a:latin typeface="Lato Light" panose="020F0302020204030203" pitchFamily="34" charset="0"/>
                <a:ea typeface="Lato"/>
                <a:cs typeface="Lato"/>
                <a:sym typeface="Lato"/>
              </a:rPr>
              <a:t>papel</a:t>
            </a:r>
            <a:r>
              <a:rPr lang="en-US" sz="2400" u="none" strike="noStrike" dirty="0">
                <a:solidFill>
                  <a:srgbClr val="000000"/>
                </a:solidFill>
                <a:latin typeface="Lato Light" panose="020F0302020204030203" pitchFamily="34" charset="0"/>
                <a:ea typeface="Lato"/>
                <a:cs typeface="Lato"/>
                <a:sym typeface="Lato"/>
              </a:rPr>
              <a:t> de la IA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 Organización Internacional del </a:t>
            </a:r>
            <a:r>
              <a:rPr lang="en-US" sz="2400" u="none" strike="noStrike" dirty="0" err="1">
                <a:solidFill>
                  <a:srgbClr val="000000"/>
                </a:solidFill>
                <a:latin typeface="Lato Light" panose="020F0302020204030203" pitchFamily="34" charset="0"/>
                <a:ea typeface="Lato"/>
                <a:cs typeface="Lato"/>
                <a:sym typeface="Lato"/>
              </a:rPr>
              <a:t>Trabajo</a:t>
            </a:r>
            <a:r>
              <a:rPr lang="en-US" sz="2400" u="none" strike="noStrike" dirty="0">
                <a:solidFill>
                  <a:srgbClr val="000000"/>
                </a:solidFill>
                <a:latin typeface="Lato Light" panose="020F0302020204030203" pitchFamily="34" charset="0"/>
                <a:ea typeface="Lato"/>
                <a:cs typeface="Lato"/>
                <a:sym typeface="Lato"/>
              </a:rPr>
              <a:t>. Se centra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cómo</a:t>
            </a:r>
            <a:r>
              <a:rPr lang="en-US" sz="2400" u="none" strike="noStrike" dirty="0">
                <a:solidFill>
                  <a:srgbClr val="000000"/>
                </a:solidFill>
                <a:latin typeface="Lato Light" panose="020F0302020204030203" pitchFamily="34" charset="0"/>
                <a:ea typeface="Lato"/>
                <a:cs typeface="Lato"/>
                <a:sym typeface="Lato"/>
              </a:rPr>
              <a:t> la IA </a:t>
            </a:r>
            <a:r>
              <a:rPr lang="en-US" sz="2400" u="none" strike="noStrike" dirty="0" err="1">
                <a:solidFill>
                  <a:srgbClr val="000000"/>
                </a:solidFill>
                <a:latin typeface="Lato Light" panose="020F0302020204030203" pitchFamily="34" charset="0"/>
                <a:ea typeface="Lato"/>
                <a:cs typeface="Lato"/>
                <a:sym typeface="Lato"/>
              </a:rPr>
              <a:t>impacta</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 y las </a:t>
            </a:r>
            <a:r>
              <a:rPr lang="en-US" sz="2400" u="none" strike="noStrike" dirty="0" err="1">
                <a:solidFill>
                  <a:srgbClr val="000000"/>
                </a:solidFill>
                <a:latin typeface="Lato Light" panose="020F0302020204030203" pitchFamily="34" charset="0"/>
                <a:ea typeface="Lato"/>
                <a:cs typeface="Lato"/>
                <a:sym typeface="Lato"/>
              </a:rPr>
              <a:t>transiciones</a:t>
            </a:r>
            <a:r>
              <a:rPr lang="en-US" sz="2400" u="none" strike="noStrike" dirty="0">
                <a:solidFill>
                  <a:srgbClr val="000000"/>
                </a:solidFill>
                <a:latin typeface="Lato Light" panose="020F0302020204030203" pitchFamily="34" charset="0"/>
                <a:ea typeface="Lato"/>
                <a:cs typeface="Lato"/>
                <a:sym typeface="Lato"/>
              </a:rPr>
              <a:t> del mercado </a:t>
            </a:r>
            <a:r>
              <a:rPr lang="en-US" sz="2400" u="none" strike="noStrike" dirty="0" err="1">
                <a:solidFill>
                  <a:srgbClr val="000000"/>
                </a:solidFill>
                <a:latin typeface="Lato Light" panose="020F0302020204030203" pitchFamily="34" charset="0"/>
                <a:ea typeface="Lato"/>
                <a:cs typeface="Lato"/>
                <a:sym typeface="Lato"/>
              </a:rPr>
              <a:t>laboral</a:t>
            </a:r>
            <a:r>
              <a:rPr lang="en-US" sz="2400" u="none" strike="noStrike" dirty="0">
                <a:solidFill>
                  <a:srgbClr val="000000"/>
                </a:solidFill>
                <a:latin typeface="Lato Light" panose="020F0302020204030203" pitchFamily="34" charset="0"/>
                <a:ea typeface="Lato"/>
                <a:cs typeface="Lato"/>
                <a:sym typeface="Lato"/>
              </a:rPr>
              <a:t>.</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OCDE (2024).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Principios</a:t>
            </a:r>
            <a:r>
              <a:rPr lang="en-US" sz="2400" u="none" strike="noStrike" dirty="0">
                <a:solidFill>
                  <a:srgbClr val="000000"/>
                </a:solidFill>
                <a:latin typeface="Lato Light" panose="020F0302020204030203" pitchFamily="34" charset="0"/>
                <a:ea typeface="Lato"/>
                <a:cs typeface="Lato"/>
                <a:sym typeface="Lato"/>
              </a:rPr>
              <a:t> de la OCDE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IA. </a:t>
            </a:r>
            <a:r>
              <a:rPr lang="en-US" sz="2400" u="none" strike="noStrike" dirty="0" err="1">
                <a:solidFill>
                  <a:srgbClr val="000000"/>
                </a:solidFill>
                <a:latin typeface="Lato Light" panose="020F0302020204030203" pitchFamily="34" charset="0"/>
                <a:ea typeface="Lato"/>
                <a:cs typeface="Lato"/>
                <a:sym typeface="Lato"/>
              </a:rPr>
              <a:t>Principios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actualizados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promueven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una</a:t>
            </a:r>
            <a:r>
              <a:rPr lang="en-US" sz="2400" u="none" strike="noStrike" dirty="0">
                <a:solidFill>
                  <a:srgbClr val="000000"/>
                </a:solidFill>
                <a:latin typeface="Lato Light" panose="020F0302020204030203" pitchFamily="34" charset="0"/>
                <a:ea typeface="Lato"/>
                <a:cs typeface="Lato"/>
                <a:sym typeface="Lato"/>
              </a:rPr>
              <a:t> IA </a:t>
            </a:r>
            <a:r>
              <a:rPr lang="en-US" sz="2400" u="none" strike="noStrike" dirty="0" err="1">
                <a:solidFill>
                  <a:srgbClr val="000000"/>
                </a:solidFill>
                <a:latin typeface="Lato Light" panose="020F0302020204030203" pitchFamily="34" charset="0"/>
                <a:ea typeface="Lato"/>
                <a:cs typeface="Lato"/>
                <a:sym typeface="Lato"/>
              </a:rPr>
              <a:t>innovadora</a:t>
            </a:r>
            <a:r>
              <a:rPr lang="en-US" sz="2400" u="none" strike="noStrike" dirty="0">
                <a:solidFill>
                  <a:srgbClr val="000000"/>
                </a:solidFill>
                <a:latin typeface="Lato Light" panose="020F0302020204030203" pitchFamily="34" charset="0"/>
                <a:ea typeface="Lato"/>
                <a:cs typeface="Lato"/>
                <a:sym typeface="Lato"/>
              </a:rPr>
              <a:t> y </a:t>
            </a:r>
            <a:r>
              <a:rPr lang="en-US" sz="2400" u="none" strike="noStrike" dirty="0" err="1">
                <a:solidFill>
                  <a:srgbClr val="000000"/>
                </a:solidFill>
                <a:latin typeface="Lato Light" panose="020F0302020204030203" pitchFamily="34" charset="0"/>
                <a:ea typeface="Lato"/>
                <a:cs typeface="Lato"/>
                <a:sym typeface="Lato"/>
              </a:rPr>
              <a:t>fiable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respete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los</a:t>
            </a:r>
            <a:r>
              <a:rPr lang="en-US" sz="2400" u="none" strike="noStrike" dirty="0">
                <a:solidFill>
                  <a:srgbClr val="000000"/>
                </a:solidFill>
                <a:latin typeface="Lato Light" panose="020F0302020204030203" pitchFamily="34" charset="0"/>
                <a:ea typeface="Lato"/>
                <a:cs typeface="Lato"/>
                <a:sym typeface="Lato"/>
              </a:rPr>
              <a:t> derechos </a:t>
            </a:r>
            <a:r>
              <a:rPr lang="en-US" sz="2400" u="none" strike="noStrike" dirty="0" err="1">
                <a:solidFill>
                  <a:srgbClr val="000000"/>
                </a:solidFill>
                <a:latin typeface="Lato Light" panose="020F0302020204030203" pitchFamily="34" charset="0"/>
                <a:ea typeface="Lato"/>
                <a:cs typeface="Lato"/>
                <a:sym typeface="Lato"/>
              </a:rPr>
              <a:t>humanos</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equidad</a:t>
            </a:r>
            <a:r>
              <a:rPr lang="en-US" sz="2400" u="none" strike="noStrike" dirty="0">
                <a:solidFill>
                  <a:srgbClr val="000000"/>
                </a:solidFill>
                <a:latin typeface="Lato Light" panose="020F0302020204030203" pitchFamily="34" charset="0"/>
                <a:ea typeface="Lato"/>
                <a:cs typeface="Lato"/>
                <a:sym typeface="Lato"/>
              </a:rPr>
              <a:t> y la </a:t>
            </a:r>
            <a:r>
              <a:rPr lang="en-US" sz="2400" u="none" strike="noStrike" dirty="0" err="1">
                <a:solidFill>
                  <a:srgbClr val="000000"/>
                </a:solidFill>
                <a:latin typeface="Lato Light" panose="020F0302020204030203" pitchFamily="34" charset="0"/>
                <a:ea typeface="Lato"/>
                <a:cs typeface="Lato"/>
                <a:sym typeface="Lato"/>
              </a:rPr>
              <a:t>transparencia</a:t>
            </a:r>
            <a:r>
              <a:rPr lang="en-US" sz="2400" u="none" strike="noStrike" dirty="0">
                <a:solidFill>
                  <a:srgbClr val="000000"/>
                </a:solidFill>
                <a:latin typeface="Lato Light" panose="020F0302020204030203" pitchFamily="34" charset="0"/>
                <a:ea typeface="Lato"/>
                <a:cs typeface="Lato"/>
                <a:sym typeface="Lato"/>
              </a:rPr>
              <a:t>.</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(2021).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Recomendación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ética</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inteligencia</a:t>
            </a:r>
            <a:r>
              <a:rPr lang="en-US" sz="2400" u="none" strike="noStrike" dirty="0">
                <a:solidFill>
                  <a:srgbClr val="000000"/>
                </a:solidFill>
                <a:latin typeface="Lato Light" panose="020F0302020204030203" pitchFamily="34" charset="0"/>
                <a:ea typeface="Lato"/>
                <a:cs typeface="Lato"/>
                <a:sym typeface="Lato"/>
              </a:rPr>
              <a:t> artificial. El primer </a:t>
            </a:r>
            <a:r>
              <a:rPr lang="en-US" sz="2400" u="none" strike="noStrike" dirty="0" err="1">
                <a:solidFill>
                  <a:srgbClr val="000000"/>
                </a:solidFill>
                <a:latin typeface="Lato Light" panose="020F0302020204030203" pitchFamily="34" charset="0"/>
                <a:ea typeface="Lato"/>
                <a:cs typeface="Lato"/>
                <a:sym typeface="Lato"/>
              </a:rPr>
              <a:t>instrumento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normativo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mundial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ética</a:t>
            </a:r>
            <a:r>
              <a:rPr lang="en-US" sz="2400" u="none" strike="noStrike" dirty="0">
                <a:solidFill>
                  <a:srgbClr val="000000"/>
                </a:solidFill>
                <a:latin typeface="Lato Light" panose="020F0302020204030203" pitchFamily="34" charset="0"/>
                <a:ea typeface="Lato"/>
                <a:cs typeface="Lato"/>
                <a:sym typeface="Lato"/>
              </a:rPr>
              <a:t> de la IA,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hace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hincapié</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equidad</a:t>
            </a:r>
            <a:r>
              <a:rPr lang="en-US" sz="2400" u="none" strike="noStrike" dirty="0">
                <a:solidFill>
                  <a:srgbClr val="000000"/>
                </a:solidFill>
                <a:latin typeface="Lato Light" panose="020F0302020204030203" pitchFamily="34" charset="0"/>
                <a:ea typeface="Lato"/>
                <a:cs typeface="Lato"/>
                <a:sym typeface="Lato"/>
              </a:rPr>
              <a:t> social y la </a:t>
            </a:r>
            <a:r>
              <a:rPr lang="en-US" sz="2400" u="none" strike="noStrike" dirty="0" err="1">
                <a:solidFill>
                  <a:srgbClr val="000000"/>
                </a:solidFill>
                <a:latin typeface="Lato Light" panose="020F0302020204030203" pitchFamily="34" charset="0"/>
                <a:ea typeface="Lato"/>
                <a:cs typeface="Lato"/>
                <a:sym typeface="Lato"/>
              </a:rPr>
              <a:t>inclusión</a:t>
            </a:r>
            <a:r>
              <a:rPr lang="en-US" sz="2400" u="none" strike="noStrike" dirty="0">
                <a:solidFill>
                  <a:srgbClr val="000000"/>
                </a:solidFill>
                <a:latin typeface="Lato Light" panose="020F0302020204030203" pitchFamily="34" charset="0"/>
                <a:ea typeface="Lato"/>
                <a:cs typeface="Lato"/>
                <a:sym typeface="Lato"/>
              </a:rPr>
              <a:t>.</a:t>
            </a:r>
          </a:p>
          <a:p>
            <a:pPr marL="0" lvl="1"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(2024).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Marco de </a:t>
            </a:r>
            <a:r>
              <a:rPr lang="en-US" sz="2400" u="none" strike="noStrike" dirty="0" err="1">
                <a:solidFill>
                  <a:srgbClr val="000000"/>
                </a:solidFill>
                <a:latin typeface="Lato Light" panose="020F0302020204030203" pitchFamily="34" charset="0"/>
                <a:ea typeface="Lato Light"/>
                <a:cs typeface="Lato Light"/>
                <a:sym typeface="Lato Light"/>
              </a:rPr>
              <a:t>competencias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IA para </a:t>
            </a:r>
            <a:r>
              <a:rPr lang="en-US" sz="2400" u="none" strike="noStrike" dirty="0" err="1">
                <a:solidFill>
                  <a:srgbClr val="000000"/>
                </a:solidFill>
                <a:latin typeface="Lato Light" panose="020F0302020204030203" pitchFamily="34" charset="0"/>
                <a:ea typeface="Lato Light"/>
                <a:cs typeface="Lato Light"/>
                <a:sym typeface="Lato Light"/>
              </a:rPr>
              <a:t>docentes</a:t>
            </a:r>
            <a:r>
              <a:rPr lang="en-US" sz="2400" u="none" strike="noStrike" dirty="0">
                <a:solidFill>
                  <a:srgbClr val="000000"/>
                </a:solidFill>
                <a:latin typeface="Lato Light" panose="020F0302020204030203" pitchFamily="34" charset="0"/>
                <a:ea typeface="Lato Light"/>
                <a:cs typeface="Lato Light"/>
                <a:sym typeface="Lato Light"/>
              </a:rPr>
              <a:t>. París: UNESCO. Define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conocimientos</a:t>
            </a:r>
            <a:r>
              <a:rPr lang="en-US" sz="2400" u="none" strike="noStrike" dirty="0">
                <a:solidFill>
                  <a:srgbClr val="000000"/>
                </a:solidFill>
                <a:latin typeface="Lato Light" panose="020F0302020204030203" pitchFamily="34" charset="0"/>
                <a:ea typeface="Lato Light"/>
                <a:cs typeface="Lato Light"/>
                <a:sym typeface="Lato Light"/>
              </a:rPr>
              <a:t>, las </a:t>
            </a:r>
            <a:r>
              <a:rPr lang="en-US" sz="2400" u="none" strike="noStrike" dirty="0" err="1">
                <a:solidFill>
                  <a:srgbClr val="000000"/>
                </a:solidFill>
                <a:latin typeface="Lato Light" panose="020F0302020204030203" pitchFamily="34" charset="0"/>
                <a:ea typeface="Lato Light"/>
                <a:cs typeface="Lato Light"/>
                <a:sym typeface="Lato Light"/>
              </a:rPr>
              <a:t>habilidades</a:t>
            </a:r>
            <a:r>
              <a:rPr lang="en-US" sz="2400" u="none" strike="noStrike" dirty="0">
                <a:solidFill>
                  <a:srgbClr val="000000"/>
                </a:solidFill>
                <a:latin typeface="Lato Light" panose="020F0302020204030203" pitchFamily="34" charset="0"/>
                <a:ea typeface="Lato Light"/>
                <a:cs typeface="Lato Light"/>
                <a:sym typeface="Lato Light"/>
              </a:rPr>
              <a:t> y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valores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docentes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necesitan</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utilizar</a:t>
            </a:r>
            <a:r>
              <a:rPr lang="en-US" sz="2400" u="none" strike="noStrike" dirty="0">
                <a:solidFill>
                  <a:srgbClr val="000000"/>
                </a:solidFill>
                <a:latin typeface="Lato Light" panose="020F0302020204030203" pitchFamily="34" charset="0"/>
                <a:ea typeface="Lato Light"/>
                <a:cs typeface="Lato Light"/>
                <a:sym typeface="Lato Light"/>
              </a:rPr>
              <a:t> la IA de forma </a:t>
            </a:r>
            <a:r>
              <a:rPr lang="en-US" sz="2400" u="none" strike="noStrike" dirty="0" err="1">
                <a:solidFill>
                  <a:srgbClr val="000000"/>
                </a:solidFill>
                <a:latin typeface="Lato Light" panose="020F0302020204030203" pitchFamily="34" charset="0"/>
                <a:ea typeface="Lato Light"/>
                <a:cs typeface="Lato Light"/>
                <a:sym typeface="Lato Light"/>
              </a:rPr>
              <a:t>segura</a:t>
            </a:r>
            <a:r>
              <a:rPr lang="en-US" sz="2400" u="none" strike="noStrike" dirty="0">
                <a:solidFill>
                  <a:srgbClr val="000000"/>
                </a:solidFill>
                <a:latin typeface="Lato Light" panose="020F0302020204030203" pitchFamily="34" charset="0"/>
                <a:ea typeface="Lato Light"/>
                <a:cs typeface="Lato Light"/>
                <a:sym typeface="Lato Light"/>
              </a:rPr>
              <a:t> e </a:t>
            </a:r>
            <a:r>
              <a:rPr lang="en-US" sz="2400" u="none" strike="noStrike" dirty="0" err="1">
                <a:solidFill>
                  <a:srgbClr val="000000"/>
                </a:solidFill>
                <a:latin typeface="Lato Light" panose="020F0302020204030203" pitchFamily="34" charset="0"/>
                <a:ea typeface="Lato Light"/>
                <a:cs typeface="Lato Light"/>
                <a:sym typeface="Lato Light"/>
              </a:rPr>
              <a:t>inclusiva</a:t>
            </a:r>
            <a:r>
              <a:rPr lang="en-US" sz="2400" u="none" strike="noStrike" dirty="0">
                <a:solidFill>
                  <a:srgbClr val="000000"/>
                </a:solidFill>
                <a:latin typeface="Lato Light" panose="020F0302020204030203" pitchFamily="34" charset="0"/>
                <a:ea typeface="Lato Light"/>
                <a:cs typeface="Lato Light"/>
                <a:sym typeface="Lato Light"/>
              </a:rPr>
              <a:t>.</a:t>
            </a:r>
          </a:p>
          <a:p>
            <a:pPr marL="0" lvl="1"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35014"/>
            <a:ext cx="8464074" cy="537257"/>
            <a:chOff x="0" y="0"/>
            <a:chExt cx="11285432" cy="716343"/>
          </a:xfrm>
        </p:grpSpPr>
        <p:sp>
          <p:nvSpPr>
            <p:cNvPr id="3" name="Freeform 3"/>
            <p:cNvSpPr/>
            <p:nvPr/>
          </p:nvSpPr>
          <p:spPr>
            <a:xfrm>
              <a:off x="0" y="0"/>
              <a:ext cx="11285433" cy="716342"/>
            </a:xfrm>
            <a:custGeom>
              <a:avLst/>
              <a:gdLst/>
              <a:ahLst/>
              <a:cxnLst/>
              <a:rect l="l" t="t" r="r" b="b"/>
              <a:pathLst>
                <a:path w="11285433" h="716342">
                  <a:moveTo>
                    <a:pt x="0" y="0"/>
                  </a:moveTo>
                  <a:lnTo>
                    <a:pt x="11285433" y="0"/>
                  </a:lnTo>
                  <a:lnTo>
                    <a:pt x="11285433" y="716342"/>
                  </a:lnTo>
                  <a:lnTo>
                    <a:pt x="0" y="716342"/>
                  </a:lnTo>
                  <a:close/>
                </a:path>
              </a:pathLst>
            </a:custGeom>
            <a:blipFill>
              <a:blip r:embed="rId4">
                <a:alphaModFix amt="0"/>
              </a:blip>
              <a:stretch>
                <a:fillRect t="-260688" r="-1210" b="-260688"/>
              </a:stretch>
            </a:blipFill>
          </p:spPr>
          <p:txBody>
            <a:bodyPr/>
            <a:lstStyle/>
            <a:p>
              <a:endParaRPr lang="es-ES"/>
            </a:p>
          </p:txBody>
        </p:sp>
        <p:sp>
          <p:nvSpPr>
            <p:cNvPr id="4" name="TextBox 4"/>
            <p:cNvSpPr txBox="1"/>
            <p:nvPr/>
          </p:nvSpPr>
          <p:spPr>
            <a:xfrm>
              <a:off x="0" y="0"/>
              <a:ext cx="11285432" cy="716343"/>
            </a:xfrm>
            <a:prstGeom prst="rect">
              <a:avLst/>
            </a:prstGeom>
          </p:spPr>
          <p:txBody>
            <a:bodyPr lIns="0" tIns="0" rIns="0" bIns="0" rtlCol="0" anchor="ctr"/>
            <a:lstStyle/>
            <a:p>
              <a:pPr marL="0" lvl="0" indent="0" algn="l">
                <a:lnSpc>
                  <a:spcPts val="2879"/>
                </a:lnSpc>
                <a:spcBef>
                  <a:spcPct val="0"/>
                </a:spcBef>
              </a:pPr>
              <a:r>
                <a:rPr lang="en-US" sz="2400" b="1" u="sng" strike="noStrike" dirty="0" err="1">
                  <a:solidFill>
                    <a:srgbClr val="000000"/>
                  </a:solidFill>
                  <a:latin typeface="Lato Bold"/>
                  <a:ea typeface="Lato Bold"/>
                  <a:cs typeface="Lato Bold"/>
                  <a:sym typeface="Lato Bold"/>
                </a:rPr>
                <a:t>Recursos</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profesionales</a:t>
              </a:r>
              <a:r>
                <a:rPr lang="en-US" sz="2400" b="1" u="sng" strike="noStrike" dirty="0">
                  <a:solidFill>
                    <a:srgbClr val="000000"/>
                  </a:solidFill>
                  <a:latin typeface="Lato Bold"/>
                  <a:ea typeface="Lato Bold"/>
                  <a:cs typeface="Lato Bold"/>
                  <a:sym typeface="Lato Bold"/>
                </a:rPr>
                <a:t> y de </a:t>
              </a:r>
              <a:r>
                <a:rPr lang="en-US" sz="2400" b="1" u="sng" strike="noStrike" dirty="0" err="1">
                  <a:solidFill>
                    <a:srgbClr val="000000"/>
                  </a:solidFill>
                  <a:latin typeface="Lato Bold"/>
                  <a:ea typeface="Lato Bold"/>
                  <a:cs typeface="Lato Bold"/>
                  <a:sym typeface="Lato Bold"/>
                </a:rPr>
                <a:t>gobernanza</a:t>
              </a:r>
              <a:endParaRPr lang="en-US" sz="2400" b="1" u="sng" strike="noStrike" dirty="0">
                <a:solidFill>
                  <a:srgbClr val="000000"/>
                </a:solidFill>
                <a:latin typeface="Lato Bold"/>
                <a:ea typeface="Lato Bold"/>
                <a:cs typeface="Lato Bold"/>
                <a:sym typeface="Lato Bold"/>
              </a:endParaRPr>
            </a:p>
          </p:txBody>
        </p:sp>
      </p:grpSp>
      <p:sp>
        <p:nvSpPr>
          <p:cNvPr id="5" name="TextBox 5"/>
          <p:cNvSpPr txBox="1"/>
          <p:nvPr/>
        </p:nvSpPr>
        <p:spPr>
          <a:xfrm>
            <a:off x="1028700" y="3058759"/>
            <a:ext cx="16230600" cy="294773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Cedefop</a:t>
            </a:r>
            <a:r>
              <a:rPr lang="en-US" sz="2400" b="1" u="none" strike="noStrike" dirty="0">
                <a:solidFill>
                  <a:srgbClr val="000000"/>
                </a:solidFill>
                <a:latin typeface="Lato Light" panose="020F0302020204030203" pitchFamily="34" charset="0"/>
                <a:ea typeface="Lato Bold"/>
                <a:cs typeface="Lato Bold"/>
                <a:sym typeface="Lato Bold"/>
              </a:rPr>
              <a:t> (2024)</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Digitalización</a:t>
            </a:r>
            <a:r>
              <a:rPr lang="en-US" sz="2400" u="none" strike="noStrike" dirty="0">
                <a:solidFill>
                  <a:srgbClr val="000000"/>
                </a:solidFill>
                <a:latin typeface="Lato Light" panose="020F0302020204030203" pitchFamily="34" charset="0"/>
                <a:ea typeface="Lato"/>
                <a:cs typeface="Lato"/>
                <a:sym typeface="Lato"/>
              </a:rPr>
              <a:t> e IA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Promoviendo</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inclusión</a:t>
            </a:r>
            <a:r>
              <a:rPr lang="en-US" sz="2400" u="none" strike="noStrike" dirty="0">
                <a:solidFill>
                  <a:srgbClr val="000000"/>
                </a:solidFill>
                <a:latin typeface="Lato Light" panose="020F0302020204030203" pitchFamily="34" charset="0"/>
                <a:ea typeface="Lato"/>
                <a:cs typeface="Lato"/>
                <a:sym typeface="Lato"/>
              </a:rPr>
              <a:t> y la </a:t>
            </a:r>
            <a:r>
              <a:rPr lang="en-US" sz="2400" u="none" strike="noStrike" dirty="0" err="1">
                <a:solidFill>
                  <a:srgbClr val="000000"/>
                </a:solidFill>
                <a:latin typeface="Lato Light" panose="020F0302020204030203" pitchFamily="34" charset="0"/>
                <a:ea typeface="Lato"/>
                <a:cs typeface="Lato"/>
                <a:sym typeface="Lato"/>
              </a:rPr>
              <a:t>resiliencia</a:t>
            </a:r>
            <a:r>
              <a:rPr lang="en-US" sz="2400" u="none" strike="noStrike" dirty="0">
                <a:solidFill>
                  <a:srgbClr val="000000"/>
                </a:solidFill>
                <a:latin typeface="Lato Light" panose="020F0302020204030203" pitchFamily="34" charset="0"/>
                <a:ea typeface="Lato"/>
                <a:cs typeface="Lato"/>
                <a:sym typeface="Lato"/>
              </a:rPr>
              <a:t>. Centro Europeo para el Desarrollo de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Recursos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específicamente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enfocados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el sector de la </a:t>
            </a:r>
            <a:r>
              <a:rPr lang="en-US" sz="2400" u="none" strike="noStrike" dirty="0" err="1">
                <a:solidFill>
                  <a:srgbClr val="000000"/>
                </a:solidFill>
                <a:latin typeface="Lato Light" panose="020F0302020204030203" pitchFamily="34" charset="0"/>
                <a:ea typeface="Lato"/>
                <a:cs typeface="Lato"/>
                <a:sym typeface="Lato"/>
              </a:rPr>
              <a:t>formación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profesional</a:t>
            </a:r>
            <a:r>
              <a:rPr lang="en-US" sz="2400" u="none" strike="noStrike" dirty="0">
                <a:solidFill>
                  <a:srgbClr val="000000"/>
                </a:solidFill>
                <a:latin typeface="Lato Light" panose="020F0302020204030203" pitchFamily="34" charset="0"/>
                <a:ea typeface="Lato"/>
                <a:cs typeface="Lato"/>
                <a:sym typeface="Lato"/>
              </a:rPr>
              <a:t>.</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1"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Confederación</a:t>
            </a:r>
            <a:r>
              <a:rPr lang="en-US" sz="2400" b="1" u="none" strike="noStrike" dirty="0">
                <a:solidFill>
                  <a:srgbClr val="000000"/>
                </a:solidFill>
                <a:latin typeface="Lato Light" panose="020F0302020204030203" pitchFamily="34" charset="0"/>
                <a:ea typeface="Lato Bold"/>
                <a:cs typeface="Lato Bold"/>
                <a:sym typeface="Lato Bold"/>
              </a:rPr>
              <a:t> Europea de </a:t>
            </a:r>
            <a:r>
              <a:rPr lang="en-US" sz="2400" b="1" u="none" strike="noStrike" dirty="0" err="1">
                <a:solidFill>
                  <a:srgbClr val="000000"/>
                </a:solidFill>
                <a:latin typeface="Lato Light" panose="020F0302020204030203" pitchFamily="34" charset="0"/>
                <a:ea typeface="Lato Bold"/>
                <a:cs typeface="Lato Bold"/>
                <a:sym typeface="Lato Bold"/>
              </a:rPr>
              <a:t>Sindicatos</a:t>
            </a:r>
            <a:r>
              <a:rPr lang="en-US" sz="2400" b="1" u="none" strike="noStrike" dirty="0">
                <a:solidFill>
                  <a:srgbClr val="000000"/>
                </a:solidFill>
                <a:latin typeface="Lato Light" panose="020F0302020204030203" pitchFamily="34" charset="0"/>
                <a:ea typeface="Lato Bold"/>
                <a:cs typeface="Lato Bold"/>
                <a:sym typeface="Lato Bold"/>
              </a:rPr>
              <a:t> (CES) (2025). </a:t>
            </a:r>
          </a:p>
          <a:p>
            <a:pPr marL="0" lvl="1" indent="0" algn="l">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Negociando</a:t>
            </a:r>
            <a:r>
              <a:rPr lang="en-US" sz="2400" u="none" strike="noStrike" dirty="0">
                <a:solidFill>
                  <a:srgbClr val="000000"/>
                </a:solidFill>
                <a:latin typeface="Lato Light" panose="020F0302020204030203" pitchFamily="34" charset="0"/>
                <a:ea typeface="Lato Light"/>
                <a:cs typeface="Lato Light"/>
                <a:sym typeface="Lato Light"/>
              </a:rPr>
              <a:t> el </a:t>
            </a:r>
            <a:r>
              <a:rPr lang="en-US" sz="2400" u="none" strike="noStrike" dirty="0" err="1">
                <a:solidFill>
                  <a:srgbClr val="000000"/>
                </a:solidFill>
                <a:latin typeface="Lato Light" panose="020F0302020204030203" pitchFamily="34" charset="0"/>
                <a:ea typeface="Lato Light"/>
                <a:cs typeface="Lato Light"/>
                <a:sym typeface="Lato Light"/>
              </a:rPr>
              <a:t>algoritmo</a:t>
            </a:r>
            <a:r>
              <a:rPr lang="en-US" sz="2400" u="none" strike="noStrike" dirty="0">
                <a:solidFill>
                  <a:srgbClr val="000000"/>
                </a:solidFill>
                <a:latin typeface="Lato Light" panose="020F0302020204030203" pitchFamily="34" charset="0"/>
                <a:ea typeface="Lato Light"/>
                <a:cs typeface="Lato Light"/>
                <a:sym typeface="Lato Light"/>
              </a:rPr>
              <a:t>: Un manual </a:t>
            </a:r>
            <a:r>
              <a:rPr lang="en-US" sz="2400" u="none" strike="noStrike" dirty="0" err="1">
                <a:solidFill>
                  <a:srgbClr val="000000"/>
                </a:solidFill>
                <a:latin typeface="Lato Light" panose="020F0302020204030203" pitchFamily="34" charset="0"/>
                <a:ea typeface="Lato Light"/>
                <a:cs typeface="Lato Light"/>
                <a:sym typeface="Lato Light"/>
              </a:rPr>
              <a:t>sindical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Proporciona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herramientas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prácticas</a:t>
            </a:r>
            <a:r>
              <a:rPr lang="en-US" sz="2400" u="none" strike="noStrike" dirty="0">
                <a:solidFill>
                  <a:srgbClr val="000000"/>
                </a:solidFill>
                <a:latin typeface="Lato Light" panose="020F0302020204030203" pitchFamily="34" charset="0"/>
                <a:ea typeface="Lato Light"/>
                <a:cs typeface="Lato Light"/>
                <a:sym typeface="Lato Light"/>
              </a:rPr>
              <a:t> para </a:t>
            </a:r>
            <a:r>
              <a:rPr lang="en-US" sz="2400" u="none" strike="noStrike" dirty="0" err="1">
                <a:solidFill>
                  <a:srgbClr val="000000"/>
                </a:solidFill>
                <a:latin typeface="Lato Light" panose="020F0302020204030203" pitchFamily="34" charset="0"/>
                <a:ea typeface="Lato Light"/>
                <a:cs typeface="Lato Light"/>
                <a:sym typeface="Lato Light"/>
              </a:rPr>
              <a:t>garantizar</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transparencia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gestión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algorítmica</a:t>
            </a:r>
            <a:r>
              <a:rPr lang="en-US" sz="2400" u="none" strike="noStrike" dirty="0">
                <a:solidFill>
                  <a:srgbClr val="000000"/>
                </a:solidFill>
                <a:latin typeface="Lato Light" panose="020F0302020204030203" pitchFamily="34" charset="0"/>
                <a:ea typeface="Lato Light"/>
                <a:cs typeface="Lato Light"/>
                <a:sym typeface="Lato Light"/>
              </a:rPr>
              <a:t>, algo fundamental para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formadores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profesionales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trabajan</a:t>
            </a:r>
            <a:r>
              <a:rPr lang="en-US" sz="2400" u="none" strike="noStrike" dirty="0">
                <a:solidFill>
                  <a:srgbClr val="000000"/>
                </a:solidFill>
                <a:latin typeface="Lato Light" panose="020F0302020204030203" pitchFamily="34" charset="0"/>
                <a:ea typeface="Lato Light"/>
                <a:cs typeface="Lato Light"/>
                <a:sym typeface="Lato Light"/>
              </a:rPr>
              <a:t> con IA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el </a:t>
            </a:r>
            <a:r>
              <a:rPr lang="en-US" sz="2400" u="none" strike="noStrike" dirty="0" err="1">
                <a:solidFill>
                  <a:srgbClr val="000000"/>
                </a:solidFill>
                <a:latin typeface="Lato Light" panose="020F0302020204030203" pitchFamily="34" charset="0"/>
                <a:ea typeface="Lato Light"/>
                <a:cs typeface="Lato Light"/>
                <a:sym typeface="Lato Light"/>
              </a:rPr>
              <a:t>ámbito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laboral</a:t>
            </a:r>
            <a:r>
              <a:rPr lang="en-US" sz="2400" u="none" strike="noStrike" dirty="0">
                <a:solidFill>
                  <a:srgbClr val="000000"/>
                </a:solidFill>
                <a:latin typeface="Lato Light" panose="020F0302020204030203" pitchFamily="34" charset="0"/>
                <a:ea typeface="Lato Light"/>
                <a:cs typeface="Lato Light"/>
                <a:sym typeface="Lato Light"/>
              </a:rPr>
              <a:t>.</a:t>
            </a:r>
          </a:p>
          <a:p>
            <a:pPr marL="0" lvl="1"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22929"/>
            <a:ext cx="10242301" cy="537257"/>
            <a:chOff x="0" y="0"/>
            <a:chExt cx="13656402" cy="716343"/>
          </a:xfrm>
        </p:grpSpPr>
        <p:sp>
          <p:nvSpPr>
            <p:cNvPr id="3" name="Freeform 3"/>
            <p:cNvSpPr/>
            <p:nvPr/>
          </p:nvSpPr>
          <p:spPr>
            <a:xfrm>
              <a:off x="0" y="0"/>
              <a:ext cx="13656402" cy="716342"/>
            </a:xfrm>
            <a:custGeom>
              <a:avLst/>
              <a:gdLst/>
              <a:ahLst/>
              <a:cxnLst/>
              <a:rect l="l" t="t" r="r" b="b"/>
              <a:pathLst>
                <a:path w="13656402" h="716342">
                  <a:moveTo>
                    <a:pt x="0" y="0"/>
                  </a:moveTo>
                  <a:lnTo>
                    <a:pt x="13656402" y="0"/>
                  </a:lnTo>
                  <a:lnTo>
                    <a:pt x="13656402" y="716342"/>
                  </a:lnTo>
                  <a:lnTo>
                    <a:pt x="0" y="716342"/>
                  </a:lnTo>
                  <a:close/>
                </a:path>
              </a:pathLst>
            </a:custGeom>
            <a:blipFill>
              <a:blip r:embed="rId4">
                <a:alphaModFix amt="0"/>
              </a:blip>
              <a:stretch>
                <a:fillRect t="-260688" r="16361" b="-260688"/>
              </a:stretch>
            </a:blipFill>
          </p:spPr>
          <p:txBody>
            <a:bodyPr/>
            <a:lstStyle/>
            <a:p>
              <a:endParaRPr lang="es-ES"/>
            </a:p>
          </p:txBody>
        </p:sp>
        <p:sp>
          <p:nvSpPr>
            <p:cNvPr id="4" name="TextBox 4"/>
            <p:cNvSpPr txBox="1"/>
            <p:nvPr/>
          </p:nvSpPr>
          <p:spPr>
            <a:xfrm>
              <a:off x="0" y="0"/>
              <a:ext cx="13656402" cy="716343"/>
            </a:xfrm>
            <a:prstGeom prst="rect">
              <a:avLst/>
            </a:prstGeom>
          </p:spPr>
          <p:txBody>
            <a:bodyPr lIns="0" tIns="0" rIns="0" bIns="0" rtlCol="0" anchor="ctr"/>
            <a:lstStyle/>
            <a:p>
              <a:pPr marL="0" lvl="0" indent="0" algn="l">
                <a:lnSpc>
                  <a:spcPts val="2879"/>
                </a:lnSpc>
                <a:spcBef>
                  <a:spcPct val="0"/>
                </a:spcBef>
              </a:pPr>
              <a:r>
                <a:rPr lang="en-US" sz="2400" b="1" u="sng" strike="noStrike" dirty="0" err="1">
                  <a:solidFill>
                    <a:srgbClr val="000000"/>
                  </a:solidFill>
                  <a:latin typeface="Lato Bold"/>
                  <a:ea typeface="Lato Bold"/>
                  <a:cs typeface="Lato Bold"/>
                  <a:sym typeface="Lato Bold"/>
                </a:rPr>
                <a:t>Investigación</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académica</a:t>
              </a:r>
              <a:r>
                <a:rPr lang="en-US" sz="2400" b="1" u="sng" strike="noStrike" dirty="0">
                  <a:solidFill>
                    <a:srgbClr val="000000"/>
                  </a:solidFill>
                  <a:latin typeface="Lato Bold"/>
                  <a:ea typeface="Lato Bold"/>
                  <a:cs typeface="Lato Bold"/>
                  <a:sym typeface="Lato Bold"/>
                </a:rPr>
                <a:t> y </a:t>
              </a:r>
              <a:r>
                <a:rPr lang="en-US" sz="2400" b="1" u="sng" strike="noStrike" dirty="0" err="1">
                  <a:solidFill>
                    <a:srgbClr val="000000"/>
                  </a:solidFill>
                  <a:latin typeface="Lato Bold"/>
                  <a:ea typeface="Lato Bold"/>
                  <a:cs typeface="Lato Bold"/>
                  <a:sym typeface="Lato Bold"/>
                </a:rPr>
                <a:t>estudios</a:t>
              </a:r>
              <a:r>
                <a:rPr lang="en-US" sz="2400" b="1" u="sng" strike="noStrike" dirty="0">
                  <a:solidFill>
                    <a:srgbClr val="000000"/>
                  </a:solidFill>
                  <a:latin typeface="Lato Bold"/>
                  <a:ea typeface="Lato Bold"/>
                  <a:cs typeface="Lato Bold"/>
                  <a:sym typeface="Lato Bold"/>
                </a:rPr>
                <a:t> de </a:t>
              </a:r>
              <a:r>
                <a:rPr lang="en-US" sz="2400" b="1" u="sng" strike="noStrike" dirty="0" err="1">
                  <a:solidFill>
                    <a:srgbClr val="000000"/>
                  </a:solidFill>
                  <a:latin typeface="Lato Bold"/>
                  <a:ea typeface="Lato Bold"/>
                  <a:cs typeface="Lato Bold"/>
                  <a:sym typeface="Lato Bold"/>
                </a:rPr>
                <a:t>casos</a:t>
              </a:r>
              <a:r>
                <a:rPr lang="en-US" sz="2400" b="1" u="sng" strike="noStrike" dirty="0">
                  <a:solidFill>
                    <a:srgbClr val="000000"/>
                  </a:solidFill>
                  <a:latin typeface="Lato Bold"/>
                  <a:ea typeface="Lato Bold"/>
                  <a:cs typeface="Lato Bold"/>
                  <a:sym typeface="Lato Bold"/>
                </a:rPr>
                <a:t> clave</a:t>
              </a:r>
            </a:p>
          </p:txBody>
        </p:sp>
      </p:grpSp>
      <p:sp>
        <p:nvSpPr>
          <p:cNvPr id="5" name="TextBox 5"/>
          <p:cNvSpPr txBox="1"/>
          <p:nvPr/>
        </p:nvSpPr>
        <p:spPr>
          <a:xfrm>
            <a:off x="1028700" y="3044141"/>
            <a:ext cx="16230600" cy="4807213"/>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Adel, A. (2024).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«La </a:t>
            </a:r>
            <a:r>
              <a:rPr lang="en-US" sz="2400" u="none" strike="noStrike" dirty="0" err="1">
                <a:solidFill>
                  <a:srgbClr val="000000"/>
                </a:solidFill>
                <a:latin typeface="Lato Light" panose="020F0302020204030203" pitchFamily="34" charset="0"/>
                <a:ea typeface="Lato"/>
                <a:cs typeface="Lato"/>
                <a:sym typeface="Lato"/>
              </a:rPr>
              <a:t>convergencia</a:t>
            </a:r>
            <a:r>
              <a:rPr lang="en-US" sz="2400" u="none" strike="noStrike" dirty="0">
                <a:solidFill>
                  <a:srgbClr val="000000"/>
                </a:solidFill>
                <a:latin typeface="Lato Light" panose="020F0302020204030203" pitchFamily="34" charset="0"/>
                <a:ea typeface="Lato"/>
                <a:cs typeface="Lato"/>
                <a:sym typeface="Lato"/>
              </a:rPr>
              <a:t> de la </a:t>
            </a:r>
            <a:r>
              <a:rPr lang="en-US" sz="2400" u="none" strike="noStrike" dirty="0" err="1">
                <a:solidFill>
                  <a:srgbClr val="000000"/>
                </a:solidFill>
                <a:latin typeface="Lato Light" panose="020F0302020204030203" pitchFamily="34" charset="0"/>
                <a:ea typeface="Lato"/>
                <a:cs typeface="Lato"/>
                <a:sym typeface="Lato"/>
              </a:rPr>
              <a:t>tutoría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inteligente</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robótica</a:t>
            </a:r>
            <a:r>
              <a:rPr lang="en-US" sz="2400" u="none" strike="noStrike" dirty="0">
                <a:solidFill>
                  <a:srgbClr val="000000"/>
                </a:solidFill>
                <a:latin typeface="Lato Light" panose="020F0302020204030203" pitchFamily="34" charset="0"/>
                <a:ea typeface="Lato"/>
                <a:cs typeface="Lato"/>
                <a:sym typeface="Lato"/>
              </a:rPr>
              <a:t> y el IoT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a:t>
            </a:r>
            <a:r>
              <a:rPr lang="en-US" sz="2400" u="none" strike="noStrike" dirty="0" err="1">
                <a:solidFill>
                  <a:srgbClr val="000000"/>
                </a:solidFill>
                <a:latin typeface="Lato Light" panose="020F0302020204030203" pitchFamily="34" charset="0"/>
                <a:ea typeface="Lato"/>
                <a:cs typeface="Lato"/>
                <a:sym typeface="Lato"/>
              </a:rPr>
              <a:t>educación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Ciudades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inteligentes</a:t>
            </a:r>
            <a:r>
              <a:rPr lang="en-US" sz="2400" u="none" strike="noStrike" dirty="0">
                <a:solidFill>
                  <a:srgbClr val="000000"/>
                </a:solidFill>
                <a:latin typeface="Lato Light" panose="020F0302020204030203" pitchFamily="34" charset="0"/>
                <a:ea typeface="Lato"/>
                <a:cs typeface="Lato"/>
                <a:sym typeface="Lato"/>
              </a:rPr>
              <a:t>. Explora la </a:t>
            </a:r>
            <a:r>
              <a:rPr lang="en-US" sz="2400" u="none" strike="noStrike" dirty="0" err="1">
                <a:solidFill>
                  <a:srgbClr val="000000"/>
                </a:solidFill>
                <a:latin typeface="Lato Light" panose="020F0302020204030203" pitchFamily="34" charset="0"/>
                <a:ea typeface="Lato"/>
                <a:cs typeface="Lato"/>
                <a:sym typeface="Lato"/>
              </a:rPr>
              <a:t>transición</a:t>
            </a:r>
            <a:r>
              <a:rPr lang="en-US" sz="2400" u="none" strike="noStrike" dirty="0">
                <a:solidFill>
                  <a:srgbClr val="000000"/>
                </a:solidFill>
                <a:latin typeface="Lato Light" panose="020F0302020204030203" pitchFamily="34" charset="0"/>
                <a:ea typeface="Lato"/>
                <a:cs typeface="Lato"/>
                <a:sym typeface="Lato"/>
              </a:rPr>
              <a:t> a la «Industria 5.0», </a:t>
            </a:r>
            <a:r>
              <a:rPr lang="en-US" sz="2400" u="none" strike="noStrike" dirty="0" err="1">
                <a:solidFill>
                  <a:srgbClr val="000000"/>
                </a:solidFill>
                <a:latin typeface="Lato Light" panose="020F0302020204030203" pitchFamily="34" charset="0"/>
                <a:ea typeface="Lato"/>
                <a:cs typeface="Lato"/>
                <a:sym typeface="Lato"/>
              </a:rPr>
              <a:t>donde</a:t>
            </a:r>
            <a:r>
              <a:rPr lang="en-US" sz="2400" u="none" strike="noStrike" dirty="0">
                <a:solidFill>
                  <a:srgbClr val="000000"/>
                </a:solidFill>
                <a:latin typeface="Lato Light" panose="020F0302020204030203" pitchFamily="34" charset="0"/>
                <a:ea typeface="Lato"/>
                <a:cs typeface="Lato"/>
                <a:sym typeface="Lato"/>
              </a:rPr>
              <a:t> la IA </a:t>
            </a:r>
            <a:r>
              <a:rPr lang="en-US" sz="2400" u="none" strike="noStrike" dirty="0" err="1">
                <a:solidFill>
                  <a:srgbClr val="000000"/>
                </a:solidFill>
                <a:latin typeface="Lato Light" panose="020F0302020204030203" pitchFamily="34" charset="0"/>
                <a:ea typeface="Lato"/>
                <a:cs typeface="Lato"/>
                <a:sym typeface="Lato"/>
              </a:rPr>
              <a:t>centrada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el ser </a:t>
            </a:r>
            <a:r>
              <a:rPr lang="en-US" sz="2400" u="none" strike="noStrike" dirty="0" err="1">
                <a:solidFill>
                  <a:srgbClr val="000000"/>
                </a:solidFill>
                <a:latin typeface="Lato Light" panose="020F0302020204030203" pitchFamily="34" charset="0"/>
                <a:ea typeface="Lato"/>
                <a:cs typeface="Lato"/>
                <a:sym typeface="Lato"/>
              </a:rPr>
              <a:t>humano</a:t>
            </a:r>
            <a:r>
              <a:rPr lang="en-US" sz="2400" u="none" strike="noStrike" dirty="0">
                <a:solidFill>
                  <a:srgbClr val="000000"/>
                </a:solidFill>
                <a:latin typeface="Lato Light" panose="020F0302020204030203" pitchFamily="34" charset="0"/>
                <a:ea typeface="Lato"/>
                <a:cs typeface="Lato"/>
                <a:sym typeface="Lato"/>
              </a:rPr>
              <a:t> se </a:t>
            </a:r>
            <a:r>
              <a:rPr lang="en-US" sz="2400" u="none" strike="noStrike" dirty="0" err="1">
                <a:solidFill>
                  <a:srgbClr val="000000"/>
                </a:solidFill>
                <a:latin typeface="Lato Light" panose="020F0302020204030203" pitchFamily="34" charset="0"/>
                <a:ea typeface="Lato"/>
                <a:cs typeface="Lato"/>
                <a:sym typeface="Lato"/>
              </a:rPr>
              <a:t>convierte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la norma.</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1"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Buolamwini</a:t>
            </a:r>
            <a:r>
              <a:rPr lang="en-US" sz="2400" b="1" u="none" strike="noStrike" dirty="0">
                <a:solidFill>
                  <a:srgbClr val="000000"/>
                </a:solidFill>
                <a:latin typeface="Lato Light" panose="020F0302020204030203" pitchFamily="34" charset="0"/>
                <a:ea typeface="Lato Bold"/>
                <a:cs typeface="Lato Bold"/>
                <a:sym typeface="Lato Bold"/>
              </a:rPr>
              <a:t>, J. y Gebru, T. (2018).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t>
            </a:r>
            <a:r>
              <a:rPr lang="en-US" sz="2400" u="none" strike="noStrike" dirty="0" err="1">
                <a:solidFill>
                  <a:srgbClr val="000000"/>
                </a:solidFill>
                <a:latin typeface="Lato Light" panose="020F0302020204030203" pitchFamily="34" charset="0"/>
                <a:ea typeface="Lato Light"/>
                <a:cs typeface="Lato Light"/>
                <a:sym typeface="Lato Light"/>
              </a:rPr>
              <a:t>Matices</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género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Disparidades</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precisión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interseccionales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clasificación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comercial</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género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Actas</a:t>
            </a:r>
            <a:r>
              <a:rPr lang="en-US" sz="2400" u="none" strike="noStrike" dirty="0">
                <a:solidFill>
                  <a:srgbClr val="000000"/>
                </a:solidFill>
                <a:latin typeface="Lato Light" panose="020F0302020204030203" pitchFamily="34" charset="0"/>
                <a:ea typeface="Lato Light"/>
                <a:cs typeface="Lato Light"/>
                <a:sym typeface="Lato Light"/>
              </a:rPr>
              <a:t> de la </a:t>
            </a:r>
            <a:r>
              <a:rPr lang="en-US" sz="2400" u="none" strike="noStrike" dirty="0" err="1">
                <a:solidFill>
                  <a:srgbClr val="000000"/>
                </a:solidFill>
                <a:latin typeface="Lato Light" panose="020F0302020204030203" pitchFamily="34" charset="0"/>
                <a:ea typeface="Lato Light"/>
                <a:cs typeface="Lato Light"/>
                <a:sym typeface="Lato Light"/>
              </a:rPr>
              <a:t>investigación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sobre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aprendizaje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automático</a:t>
            </a:r>
            <a:r>
              <a:rPr lang="en-US" sz="2400" u="none" strike="noStrike" dirty="0">
                <a:solidFill>
                  <a:srgbClr val="000000"/>
                </a:solidFill>
                <a:latin typeface="Lato Light" panose="020F0302020204030203" pitchFamily="34" charset="0"/>
                <a:ea typeface="Lato Light"/>
                <a:cs typeface="Lato Light"/>
                <a:sym typeface="Lato Light"/>
              </a:rPr>
              <a:t>. Un </a:t>
            </a:r>
            <a:r>
              <a:rPr lang="en-US" sz="2400" u="none" strike="noStrike" dirty="0" err="1">
                <a:solidFill>
                  <a:srgbClr val="000000"/>
                </a:solidFill>
                <a:latin typeface="Lato Light" panose="020F0302020204030203" pitchFamily="34" charset="0"/>
                <a:ea typeface="Lato Light"/>
                <a:cs typeface="Lato Light"/>
                <a:sym typeface="Lato Light"/>
              </a:rPr>
              <a:t>estudio</a:t>
            </a:r>
            <a:r>
              <a:rPr lang="en-US" sz="2400" u="none" strike="noStrike" dirty="0">
                <a:solidFill>
                  <a:srgbClr val="000000"/>
                </a:solidFill>
                <a:latin typeface="Lato Light" panose="020F0302020204030203" pitchFamily="34" charset="0"/>
                <a:ea typeface="Lato Light"/>
                <a:cs typeface="Lato Light"/>
                <a:sym typeface="Lato Light"/>
              </a:rPr>
              <a:t> fundamental </a:t>
            </a:r>
            <a:r>
              <a:rPr lang="en-US" sz="2400" u="none" strike="noStrike" dirty="0" err="1">
                <a:solidFill>
                  <a:srgbClr val="000000"/>
                </a:solidFill>
                <a:latin typeface="Lato Light" panose="020F0302020204030203" pitchFamily="34" charset="0"/>
                <a:ea typeface="Lato Light"/>
                <a:cs typeface="Lato Light"/>
                <a:sym typeface="Lato Light"/>
              </a:rPr>
              <a:t>sobre</a:t>
            </a:r>
            <a:r>
              <a:rPr lang="en-US" sz="2400" u="none" strike="noStrike" dirty="0">
                <a:solidFill>
                  <a:srgbClr val="000000"/>
                </a:solidFill>
                <a:latin typeface="Lato Light" panose="020F0302020204030203" pitchFamily="34" charset="0"/>
                <a:ea typeface="Lato Light"/>
                <a:cs typeface="Lato Light"/>
                <a:sym typeface="Lato Light"/>
              </a:rPr>
              <a:t> el </a:t>
            </a:r>
            <a:r>
              <a:rPr lang="en-US" sz="2400" u="none" strike="noStrike" dirty="0" err="1">
                <a:solidFill>
                  <a:srgbClr val="000000"/>
                </a:solidFill>
                <a:latin typeface="Lato Light" panose="020F0302020204030203" pitchFamily="34" charset="0"/>
                <a:ea typeface="Lato Light"/>
                <a:cs typeface="Lato Light"/>
                <a:sym typeface="Lato Light"/>
              </a:rPr>
              <a:t>sesgo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algorítmico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Esencial</a:t>
            </a:r>
            <a:r>
              <a:rPr lang="en-US" sz="2400" u="none" strike="noStrike" dirty="0">
                <a:solidFill>
                  <a:srgbClr val="000000"/>
                </a:solidFill>
                <a:latin typeface="Lato Light" panose="020F0302020204030203" pitchFamily="34" charset="0"/>
                <a:ea typeface="Lato Light"/>
                <a:cs typeface="Lato Light"/>
                <a:sym typeface="Lato Light"/>
              </a:rPr>
              <a:t> para la Unidad 2).</a:t>
            </a:r>
          </a:p>
          <a:p>
            <a:pPr marL="0" lvl="1" indent="0" algn="l">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Zawacki-Richter, O., et al. (2019). </a:t>
            </a:r>
          </a:p>
          <a:p>
            <a:pPr marL="0" lvl="1" indent="0" algn="l">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t>
            </a:r>
            <a:r>
              <a:rPr lang="en-US" sz="2400" u="none" strike="noStrike" dirty="0" err="1">
                <a:solidFill>
                  <a:srgbClr val="000000"/>
                </a:solidFill>
                <a:latin typeface="Lato Light" panose="020F0302020204030203" pitchFamily="34" charset="0"/>
                <a:ea typeface="Lato Light"/>
                <a:cs typeface="Lato Light"/>
                <a:sym typeface="Lato Light"/>
              </a:rPr>
              <a:t>Revisión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sistemática</a:t>
            </a:r>
            <a:r>
              <a:rPr lang="en-US" sz="2400" u="none" strike="noStrike" dirty="0">
                <a:solidFill>
                  <a:srgbClr val="000000"/>
                </a:solidFill>
                <a:latin typeface="Lato Light" panose="020F0302020204030203" pitchFamily="34" charset="0"/>
                <a:ea typeface="Lato Light"/>
                <a:cs typeface="Lato Light"/>
                <a:sym typeface="Lato Light"/>
              </a:rPr>
              <a:t> de la </a:t>
            </a:r>
            <a:r>
              <a:rPr lang="en-US" sz="2400" u="none" strike="noStrike" dirty="0" err="1">
                <a:solidFill>
                  <a:srgbClr val="000000"/>
                </a:solidFill>
                <a:latin typeface="Lato Light" panose="020F0302020204030203" pitchFamily="34" charset="0"/>
                <a:ea typeface="Lato Light"/>
                <a:cs typeface="Lato Light"/>
                <a:sym typeface="Lato Light"/>
              </a:rPr>
              <a:t>investigación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sobre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aplicaciones</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inteligencia</a:t>
            </a:r>
            <a:r>
              <a:rPr lang="en-US" sz="2400" u="none" strike="noStrike" dirty="0">
                <a:solidFill>
                  <a:srgbClr val="000000"/>
                </a:solidFill>
                <a:latin typeface="Lato Light" panose="020F0302020204030203" pitchFamily="34" charset="0"/>
                <a:ea typeface="Lato Light"/>
                <a:cs typeface="Lato Light"/>
                <a:sym typeface="Lato Light"/>
              </a:rPr>
              <a:t> artificial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educación</a:t>
            </a:r>
            <a:r>
              <a:rPr lang="en-US" sz="2400" u="none" strike="noStrike" dirty="0">
                <a:solidFill>
                  <a:srgbClr val="000000"/>
                </a:solidFill>
                <a:latin typeface="Lato Light" panose="020F0302020204030203" pitchFamily="34" charset="0"/>
                <a:ea typeface="Lato Light"/>
                <a:cs typeface="Lato Light"/>
                <a:sym typeface="Lato Light"/>
              </a:rPr>
              <a:t> superior: ¿</a:t>
            </a:r>
            <a:r>
              <a:rPr lang="en-US" sz="2400" u="none" strike="noStrike" dirty="0" err="1">
                <a:solidFill>
                  <a:srgbClr val="000000"/>
                </a:solidFill>
                <a:latin typeface="Lato Light" panose="020F0302020204030203" pitchFamily="34" charset="0"/>
                <a:ea typeface="Lato Light"/>
                <a:cs typeface="Lato Light"/>
                <a:sym typeface="Lato Light"/>
              </a:rPr>
              <a:t>dónde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están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educadores</a:t>
            </a:r>
            <a:r>
              <a:rPr lang="en-US" sz="2400" u="none" strike="noStrike" dirty="0">
                <a:solidFill>
                  <a:srgbClr val="000000"/>
                </a:solidFill>
                <a:latin typeface="Lato Light" panose="020F0302020204030203" pitchFamily="34" charset="0"/>
                <a:ea typeface="Lato Light"/>
                <a:cs typeface="Lato Light"/>
                <a:sym typeface="Lato Light"/>
              </a:rPr>
              <a:t>?». Revista Internacional de </a:t>
            </a:r>
            <a:r>
              <a:rPr lang="en-US" sz="2400" u="none" strike="noStrike" dirty="0" err="1">
                <a:solidFill>
                  <a:srgbClr val="000000"/>
                </a:solidFill>
                <a:latin typeface="Lato Light" panose="020F0302020204030203" pitchFamily="34" charset="0"/>
                <a:ea typeface="Lato Light"/>
                <a:cs typeface="Lato Light"/>
                <a:sym typeface="Lato Light"/>
              </a:rPr>
              <a:t>Tecnología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Educativa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Educación</a:t>
            </a:r>
            <a:r>
              <a:rPr lang="en-US" sz="2400" u="none" strike="noStrike" dirty="0">
                <a:solidFill>
                  <a:srgbClr val="000000"/>
                </a:solidFill>
                <a:latin typeface="Lato Light" panose="020F0302020204030203" pitchFamily="34" charset="0"/>
                <a:ea typeface="Lato Light"/>
                <a:cs typeface="Lato Light"/>
                <a:sym typeface="Lato Light"/>
              </a:rPr>
              <a:t> Superior. </a:t>
            </a:r>
            <a:r>
              <a:rPr lang="en-US" sz="2400" u="none" strike="noStrike" dirty="0" err="1">
                <a:solidFill>
                  <a:srgbClr val="000000"/>
                </a:solidFill>
                <a:latin typeface="Lato Light" panose="020F0302020204030203" pitchFamily="34" charset="0"/>
                <a:ea typeface="Lato Light"/>
                <a:cs typeface="Lato Light"/>
                <a:sym typeface="Lato Light"/>
              </a:rPr>
              <a:t>Destaca</a:t>
            </a:r>
            <a:r>
              <a:rPr lang="en-US" sz="2400" u="none" strike="noStrike" dirty="0">
                <a:solidFill>
                  <a:srgbClr val="000000"/>
                </a:solidFill>
                <a:latin typeface="Lato Light" panose="020F0302020204030203" pitchFamily="34" charset="0"/>
                <a:ea typeface="Lato Light"/>
                <a:cs typeface="Lato Light"/>
                <a:sym typeface="Lato Light"/>
              </a:rPr>
              <a:t> la </a:t>
            </a:r>
            <a:r>
              <a:rPr lang="en-US" sz="2400" u="none" strike="noStrike" dirty="0" err="1">
                <a:solidFill>
                  <a:srgbClr val="000000"/>
                </a:solidFill>
                <a:latin typeface="Lato Light" panose="020F0302020204030203" pitchFamily="34" charset="0"/>
                <a:ea typeface="Lato Light"/>
                <a:cs typeface="Lato Light"/>
                <a:sym typeface="Lato Light"/>
              </a:rPr>
              <a:t>necesidad</a:t>
            </a:r>
            <a:r>
              <a:rPr lang="en-US" sz="2400" u="none" strike="noStrike" dirty="0">
                <a:solidFill>
                  <a:srgbClr val="000000"/>
                </a:solidFill>
                <a:latin typeface="Lato Light" panose="020F0302020204030203" pitchFamily="34" charset="0"/>
                <a:ea typeface="Lato Light"/>
                <a:cs typeface="Lato Light"/>
                <a:sym typeface="Lato Light"/>
              </a:rPr>
              <a:t> de un control </a:t>
            </a:r>
            <a:r>
              <a:rPr lang="en-US" sz="2400" u="none" strike="noStrike" dirty="0" err="1">
                <a:solidFill>
                  <a:srgbClr val="000000"/>
                </a:solidFill>
                <a:latin typeface="Lato Light" panose="020F0302020204030203" pitchFamily="34" charset="0"/>
                <a:ea typeface="Lato Light"/>
                <a:cs typeface="Lato Light"/>
                <a:sym typeface="Lato Light"/>
              </a:rPr>
              <a:t>pedagógico</a:t>
            </a:r>
            <a:r>
              <a:rPr lang="en-US" sz="2400" u="none" strike="noStrike" dirty="0">
                <a:solidFill>
                  <a:srgbClr val="000000"/>
                </a:solidFill>
                <a:latin typeface="Lato Light" panose="020F0302020204030203" pitchFamily="34" charset="0"/>
                <a:ea typeface="Lato Light"/>
                <a:cs typeface="Lato Light"/>
                <a:sym typeface="Lato Light"/>
              </a:rPr>
              <a:t> con </a:t>
            </a:r>
            <a:r>
              <a:rPr lang="en-US" sz="2400" u="none" strike="noStrike" dirty="0" err="1">
                <a:solidFill>
                  <a:srgbClr val="000000"/>
                </a:solidFill>
                <a:latin typeface="Lato Light" panose="020F0302020204030203" pitchFamily="34" charset="0"/>
                <a:ea typeface="Lato Light"/>
                <a:cs typeface="Lato Light"/>
                <a:sym typeface="Lato Light"/>
              </a:rPr>
              <a:t>participación</a:t>
            </a:r>
            <a:r>
              <a:rPr lang="en-US" sz="2400" u="none" strike="noStrike" dirty="0">
                <a:solidFill>
                  <a:srgbClr val="000000"/>
                </a:solidFill>
                <a:latin typeface="Lato Light" panose="020F0302020204030203" pitchFamily="34" charset="0"/>
                <a:ea typeface="Lato Light"/>
                <a:cs typeface="Lato Light"/>
                <a:sym typeface="Lato Light"/>
              </a:rPr>
              <a:t> humana.</a:t>
            </a:r>
          </a:p>
          <a:p>
            <a:pPr marL="0" lvl="1"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522" y="2228888"/>
            <a:ext cx="8464074" cy="537257"/>
            <a:chOff x="0" y="0"/>
            <a:chExt cx="11285432" cy="716343"/>
          </a:xfrm>
        </p:grpSpPr>
        <p:sp>
          <p:nvSpPr>
            <p:cNvPr id="3" name="Freeform 3"/>
            <p:cNvSpPr/>
            <p:nvPr/>
          </p:nvSpPr>
          <p:spPr>
            <a:xfrm>
              <a:off x="0" y="0"/>
              <a:ext cx="11285433" cy="716342"/>
            </a:xfrm>
            <a:custGeom>
              <a:avLst/>
              <a:gdLst/>
              <a:ahLst/>
              <a:cxnLst/>
              <a:rect l="l" t="t" r="r" b="b"/>
              <a:pathLst>
                <a:path w="11285433" h="716342">
                  <a:moveTo>
                    <a:pt x="0" y="0"/>
                  </a:moveTo>
                  <a:lnTo>
                    <a:pt x="11285433" y="0"/>
                  </a:lnTo>
                  <a:lnTo>
                    <a:pt x="11285433" y="716342"/>
                  </a:lnTo>
                  <a:lnTo>
                    <a:pt x="0" y="716342"/>
                  </a:lnTo>
                  <a:close/>
                </a:path>
              </a:pathLst>
            </a:custGeom>
            <a:blipFill>
              <a:blip r:embed="rId4">
                <a:alphaModFix amt="0"/>
              </a:blip>
              <a:stretch>
                <a:fillRect t="-260688" r="-1210" b="-260688"/>
              </a:stretch>
            </a:blipFill>
          </p:spPr>
          <p:txBody>
            <a:bodyPr/>
            <a:lstStyle/>
            <a:p>
              <a:endParaRPr lang="es-ES"/>
            </a:p>
          </p:txBody>
        </p:sp>
        <p:sp>
          <p:nvSpPr>
            <p:cNvPr id="4" name="TextBox 4"/>
            <p:cNvSpPr txBox="1"/>
            <p:nvPr/>
          </p:nvSpPr>
          <p:spPr>
            <a:xfrm>
              <a:off x="0" y="0"/>
              <a:ext cx="11285432" cy="716343"/>
            </a:xfrm>
            <a:prstGeom prst="rect">
              <a:avLst/>
            </a:prstGeom>
          </p:spPr>
          <p:txBody>
            <a:bodyPr lIns="0" tIns="0" rIns="0" bIns="0" rtlCol="0" anchor="ctr"/>
            <a:lstStyle/>
            <a:p>
              <a:pPr marL="0" lvl="0" indent="0" algn="l">
                <a:lnSpc>
                  <a:spcPts val="2879"/>
                </a:lnSpc>
                <a:spcBef>
                  <a:spcPct val="0"/>
                </a:spcBef>
              </a:pPr>
              <a:r>
                <a:rPr lang="en-US" sz="2400" b="1" u="sng" strike="noStrike" dirty="0" err="1">
                  <a:solidFill>
                    <a:srgbClr val="000000"/>
                  </a:solidFill>
                  <a:latin typeface="Lato Bold"/>
                  <a:ea typeface="Lato Bold"/>
                  <a:cs typeface="Lato Bold"/>
                  <a:sym typeface="Lato Bold"/>
                </a:rPr>
                <a:t>Contenido</a:t>
              </a:r>
              <a:r>
                <a:rPr lang="en-US" sz="2400" b="1" u="sng" strike="noStrike" dirty="0">
                  <a:solidFill>
                    <a:srgbClr val="000000"/>
                  </a:solidFill>
                  <a:latin typeface="Lato Bold"/>
                  <a:ea typeface="Lato Bold"/>
                  <a:cs typeface="Lato Bold"/>
                  <a:sym typeface="Lato Bold"/>
                </a:rPr>
                <a:t> multimedia </a:t>
              </a:r>
              <a:r>
                <a:rPr lang="en-US" sz="2400" b="1" u="sng" strike="noStrike" dirty="0" err="1">
                  <a:solidFill>
                    <a:srgbClr val="000000"/>
                  </a:solidFill>
                  <a:latin typeface="Lato Bold"/>
                  <a:ea typeface="Lato Bold"/>
                  <a:cs typeface="Lato Bold"/>
                  <a:sym typeface="Lato Bold"/>
                </a:rPr>
                <a:t>recomendado</a:t>
              </a:r>
              <a:endParaRPr lang="en-US" sz="2400" b="1" u="sng" strike="noStrike" dirty="0">
                <a:solidFill>
                  <a:srgbClr val="000000"/>
                </a:solidFill>
                <a:latin typeface="Lato Bold"/>
                <a:ea typeface="Lato Bold"/>
                <a:cs typeface="Lato Bold"/>
                <a:sym typeface="Lato Bold"/>
              </a:endParaRPr>
            </a:p>
          </p:txBody>
        </p:sp>
      </p:grpSp>
      <p:sp>
        <p:nvSpPr>
          <p:cNvPr id="5" name="TextBox 5"/>
          <p:cNvSpPr txBox="1"/>
          <p:nvPr/>
        </p:nvSpPr>
        <p:spPr>
          <a:xfrm>
            <a:off x="1028700" y="2971800"/>
            <a:ext cx="16230600" cy="2203937"/>
          </a:xfrm>
          <a:prstGeom prst="rect">
            <a:avLst/>
          </a:prstGeom>
        </p:spPr>
        <p:txBody>
          <a:bodyPr lIns="0" tIns="0" rIns="0" bIns="0" rtlCol="0" anchor="t">
            <a:spAutoFit/>
          </a:bodyPr>
          <a:lstStyle/>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a:t>
            </a:r>
            <a:r>
              <a:rPr lang="en-US" sz="2400" b="1" u="none" strike="noStrike" dirty="0" err="1">
                <a:solidFill>
                  <a:srgbClr val="000000"/>
                </a:solidFill>
                <a:latin typeface="Lato Light" panose="020F0302020204030203" pitchFamily="34" charset="0"/>
                <a:ea typeface="Lato Bold"/>
                <a:cs typeface="Lato Bold"/>
                <a:sym typeface="Lato Bold"/>
              </a:rPr>
              <a:t>Sesgo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algorítmico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explicado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por</a:t>
            </a:r>
            <a:r>
              <a:rPr lang="en-US" sz="2400" b="1" u="none" strike="noStrike" dirty="0">
                <a:solidFill>
                  <a:srgbClr val="000000"/>
                </a:solidFill>
                <a:latin typeface="Lato Light" panose="020F0302020204030203" pitchFamily="34" charset="0"/>
                <a:ea typeface="Lato Bold"/>
                <a:cs typeface="Lato Bold"/>
                <a:sym typeface="Lato Bold"/>
              </a:rPr>
              <a:t> el MIT Media Lab</a:t>
            </a:r>
          </a:p>
          <a:p>
            <a:pPr marL="0" lvl="1" indent="0" algn="l">
              <a:lnSpc>
                <a:spcPts val="2879"/>
              </a:lnSpc>
              <a:spcBef>
                <a:spcPct val="0"/>
              </a:spcBef>
            </a:pPr>
            <a:r>
              <a:rPr lang="en-US" sz="2400" u="sng" strike="noStrike" dirty="0">
                <a:solidFill>
                  <a:srgbClr val="0070C0"/>
                </a:solidFill>
                <a:latin typeface="Lato Light" panose="020F0302020204030203" pitchFamily="34" charset="0"/>
                <a:ea typeface="Lato Light"/>
                <a:cs typeface="Lato Light"/>
                <a:sym typeface="Lato Light"/>
              </a:rPr>
              <a:t> https://www.media.mit.edu/posts/how-i-m-fighting-bias-in-algorithms/ </a:t>
            </a:r>
          </a:p>
          <a:p>
            <a:pPr marL="0" lvl="1" indent="0" algn="l">
              <a:lnSpc>
                <a:spcPts val="2879"/>
              </a:lnSpc>
              <a:spcBef>
                <a:spcPct val="0"/>
              </a:spcBef>
            </a:pPr>
            <a:endParaRPr lang="en-US" sz="2400" u="sng" strike="noStrike" dirty="0">
              <a:solidFill>
                <a:srgbClr val="0563C1"/>
              </a:solidFill>
              <a:latin typeface="Lato Light" panose="020F0302020204030203" pitchFamily="34" charset="0"/>
              <a:ea typeface="Lato Light"/>
              <a:cs typeface="Lato Light"/>
              <a:sym typeface="Lato Light"/>
            </a:endParaRPr>
          </a:p>
          <a:p>
            <a:pPr marL="0" lvl="1" indent="0" algn="l">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El </a:t>
            </a:r>
            <a:r>
              <a:rPr lang="en-US" sz="2400" b="1" u="none" strike="noStrike" dirty="0" err="1">
                <a:solidFill>
                  <a:srgbClr val="000000"/>
                </a:solidFill>
                <a:latin typeface="Lato Light" panose="020F0302020204030203" pitchFamily="34" charset="0"/>
                <a:ea typeface="Lato Bold"/>
                <a:cs typeface="Lato Bold"/>
                <a:sym typeface="Lato Bold"/>
              </a:rPr>
              <a:t>documento</a:t>
            </a:r>
            <a:r>
              <a:rPr lang="en-US" sz="2400" b="1" u="none" strike="noStrike" dirty="0">
                <a:solidFill>
                  <a:srgbClr val="000000"/>
                </a:solidFill>
                <a:latin typeface="Lato Light" panose="020F0302020204030203" pitchFamily="34" charset="0"/>
                <a:ea typeface="Lato Bold"/>
                <a:cs typeface="Lato Bold"/>
                <a:sym typeface="Lato Bold"/>
              </a:rPr>
              <a:t> del </a:t>
            </a:r>
            <a:r>
              <a:rPr lang="en-US" sz="2400" b="1" u="none" strike="noStrike" dirty="0" err="1">
                <a:solidFill>
                  <a:srgbClr val="000000"/>
                </a:solidFill>
                <a:latin typeface="Lato Light" panose="020F0302020204030203" pitchFamily="34" charset="0"/>
                <a:ea typeface="Lato Bold"/>
                <a:cs typeface="Lato Bold"/>
                <a:sym typeface="Lato Bold"/>
              </a:rPr>
              <a:t>Parlamento</a:t>
            </a:r>
            <a:r>
              <a:rPr lang="en-US" sz="2400" b="1" u="none" strike="noStrike" dirty="0">
                <a:solidFill>
                  <a:srgbClr val="000000"/>
                </a:solidFill>
                <a:latin typeface="Lato Light" panose="020F0302020204030203" pitchFamily="34" charset="0"/>
                <a:ea typeface="Lato Bold"/>
                <a:cs typeface="Lato Bold"/>
                <a:sym typeface="Lato Bold"/>
              </a:rPr>
              <a:t> Europeo </a:t>
            </a:r>
            <a:r>
              <a:rPr lang="en-US" sz="2400" b="1" u="none" strike="noStrike" dirty="0" err="1">
                <a:solidFill>
                  <a:srgbClr val="000000"/>
                </a:solidFill>
                <a:latin typeface="Lato Light" panose="020F0302020204030203" pitchFamily="34" charset="0"/>
                <a:ea typeface="Lato Bold"/>
                <a:cs typeface="Lato Bold"/>
                <a:sym typeface="Lato Bold"/>
              </a:rPr>
              <a:t>titulado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Cómo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te</a:t>
            </a:r>
            <a:r>
              <a:rPr lang="en-US" sz="2400" b="1" u="none" strike="noStrike" dirty="0">
                <a:solidFill>
                  <a:srgbClr val="000000"/>
                </a:solidFill>
                <a:latin typeface="Lato Light" panose="020F0302020204030203" pitchFamily="34" charset="0"/>
                <a:ea typeface="Lato Bold"/>
                <a:cs typeface="Lato Bold"/>
                <a:sym typeface="Lato Bold"/>
              </a:rPr>
              <a:t> protege la Ley de IA de la UE".</a:t>
            </a:r>
          </a:p>
          <a:p>
            <a:pPr marL="0" lvl="1" indent="0" algn="l">
              <a:lnSpc>
                <a:spcPts val="2879"/>
              </a:lnSpc>
              <a:spcBef>
                <a:spcPct val="0"/>
              </a:spcBef>
            </a:pPr>
            <a:r>
              <a:rPr lang="en-US" sz="2400" u="sng" strike="noStrike" dirty="0">
                <a:solidFill>
                  <a:srgbClr val="0070C0"/>
                </a:solidFill>
                <a:latin typeface="Lato Light" panose="020F0302020204030203" pitchFamily="34" charset="0"/>
                <a:ea typeface="Lato Light"/>
                <a:cs typeface="Lato Light"/>
                <a:sym typeface="Lato Light"/>
                <a:hlinkClick r:id="rId5" tooltip="https://www.youtube.com/shorts/a6zcDiFhc_A">
                  <a:extLst>
                    <a:ext uri="{A12FA001-AC4F-418D-AE19-62706E023703}">
                      <ahyp:hlinkClr xmlns:ahyp="http://schemas.microsoft.com/office/drawing/2018/hyperlinkcolor" val="tx"/>
                    </a:ext>
                  </a:extLst>
                </a:hlinkClick>
              </a:rPr>
              <a:t>https://www.youtube.com/shorts/a6zcDiFhc_A</a:t>
            </a:r>
          </a:p>
          <a:p>
            <a:pPr marL="0" lvl="1" indent="0" algn="l">
              <a:lnSpc>
                <a:spcPts val="2879"/>
              </a:lnSpc>
              <a:spcBef>
                <a:spcPct val="0"/>
              </a:spcBef>
            </a:pPr>
            <a:endParaRPr lang="en-US" sz="2400" u="sng" strike="noStrike" dirty="0">
              <a:solidFill>
                <a:srgbClr val="0000FF"/>
              </a:solidFill>
              <a:latin typeface="Lato Light"/>
              <a:ea typeface="Lato Light"/>
              <a:cs typeface="Lato Light"/>
              <a:sym typeface="Lato Light"/>
              <a:hlinkClick r:id="rId5" tooltip="https://www.youtube.com/shorts/a6zcDiFhc_A">
                <a:extLst>
                  <a:ext uri="{A12FA001-AC4F-418D-AE19-62706E023703}">
                    <ahyp:hlinkClr xmlns:ahyp="http://schemas.microsoft.com/office/drawing/2018/hyperlinkcolor" val="tx"/>
                  </a:ext>
                </a:extLst>
              </a:hlinkClick>
            </a:endParaRPr>
          </a:p>
        </p:txBody>
      </p:sp>
      <p:sp>
        <p:nvSpPr>
          <p:cNvPr id="6" name="TextBox 6"/>
          <p:cNvSpPr txBox="1"/>
          <p:nvPr/>
        </p:nvSpPr>
        <p:spPr>
          <a:xfrm>
            <a:off x="1028700" y="1085850"/>
            <a:ext cx="26169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REFERENCIAS</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511102"/>
            <a:chOff x="0" y="0"/>
            <a:chExt cx="2900655" cy="681469"/>
          </a:xfrm>
        </p:grpSpPr>
        <p:sp>
          <p:nvSpPr>
            <p:cNvPr id="3" name="Freeform 3"/>
            <p:cNvSpPr/>
            <p:nvPr/>
          </p:nvSpPr>
          <p:spPr>
            <a:xfrm>
              <a:off x="0" y="0"/>
              <a:ext cx="2900656" cy="681470"/>
            </a:xfrm>
            <a:custGeom>
              <a:avLst/>
              <a:gdLst/>
              <a:ahLst/>
              <a:cxnLst/>
              <a:rect l="l" t="t" r="r" b="b"/>
              <a:pathLst>
                <a:path w="2900656" h="681470">
                  <a:moveTo>
                    <a:pt x="0" y="0"/>
                  </a:moveTo>
                  <a:lnTo>
                    <a:pt x="2900656" y="0"/>
                  </a:lnTo>
                  <a:lnTo>
                    <a:pt x="2900656" y="681470"/>
                  </a:lnTo>
                  <a:lnTo>
                    <a:pt x="0" y="681470"/>
                  </a:lnTo>
                  <a:close/>
                </a:path>
              </a:pathLst>
            </a:custGeom>
            <a:blipFill>
              <a:blip r:embed="rId4">
                <a:alphaModFix amt="0"/>
              </a:blip>
              <a:stretch>
                <a:fillRect t="-32937" b="-32937"/>
              </a:stretch>
            </a:blipFill>
          </p:spPr>
          <p:txBody>
            <a:bodyPr/>
            <a:lstStyle/>
            <a:p>
              <a:endParaRPr lang="es-ES"/>
            </a:p>
          </p:txBody>
        </p:sp>
        <p:sp>
          <p:nvSpPr>
            <p:cNvPr id="4" name="TextBox 4"/>
            <p:cNvSpPr txBox="1"/>
            <p:nvPr/>
          </p:nvSpPr>
          <p:spPr>
            <a:xfrm>
              <a:off x="0" y="0"/>
              <a:ext cx="2900655" cy="681469"/>
            </a:xfrm>
            <a:prstGeom prst="rect">
              <a:avLst/>
            </a:prstGeom>
          </p:spPr>
          <p:txBody>
            <a:bodyPr lIns="0" tIns="0" rIns="0" bIns="0" rtlCol="0" anchor="ctr"/>
            <a:lstStyle/>
            <a:p>
              <a:pPr algn="ctr">
                <a:lnSpc>
                  <a:spcPts val="3779"/>
                </a:lnSpc>
              </a:pPr>
              <a:r>
                <a:rPr lang="en-US" sz="3150" b="1">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511102"/>
            <a:chOff x="0" y="0"/>
            <a:chExt cx="3117914" cy="681469"/>
          </a:xfrm>
        </p:grpSpPr>
        <p:sp>
          <p:nvSpPr>
            <p:cNvPr id="6" name="Freeform 6"/>
            <p:cNvSpPr/>
            <p:nvPr/>
          </p:nvSpPr>
          <p:spPr>
            <a:xfrm>
              <a:off x="0" y="0"/>
              <a:ext cx="3117912" cy="681470"/>
            </a:xfrm>
            <a:custGeom>
              <a:avLst/>
              <a:gdLst/>
              <a:ahLst/>
              <a:cxnLst/>
              <a:rect l="l" t="t" r="r" b="b"/>
              <a:pathLst>
                <a:path w="3117912" h="681470">
                  <a:moveTo>
                    <a:pt x="0" y="0"/>
                  </a:moveTo>
                  <a:lnTo>
                    <a:pt x="3117912" y="0"/>
                  </a:lnTo>
                  <a:lnTo>
                    <a:pt x="3117912" y="681470"/>
                  </a:lnTo>
                  <a:lnTo>
                    <a:pt x="0" y="681470"/>
                  </a:lnTo>
                  <a:close/>
                </a:path>
              </a:pathLst>
            </a:custGeom>
            <a:blipFill>
              <a:blip r:embed="rId4">
                <a:alphaModFix amt="0"/>
              </a:blip>
              <a:stretch>
                <a:fillRect t="-39149" b="-39149"/>
              </a:stretch>
            </a:blipFill>
          </p:spPr>
          <p:txBody>
            <a:bodyPr/>
            <a:lstStyle/>
            <a:p>
              <a:endParaRPr lang="es-ES"/>
            </a:p>
          </p:txBody>
        </p:sp>
        <p:sp>
          <p:nvSpPr>
            <p:cNvPr id="7" name="TextBox 7"/>
            <p:cNvSpPr txBox="1"/>
            <p:nvPr/>
          </p:nvSpPr>
          <p:spPr>
            <a:xfrm>
              <a:off x="0" y="0"/>
              <a:ext cx="3117914" cy="681469"/>
            </a:xfrm>
            <a:prstGeom prst="rect">
              <a:avLst/>
            </a:prstGeom>
          </p:spPr>
          <p:txBody>
            <a:bodyPr lIns="0" tIns="0" rIns="0" bIns="0" rtlCol="0" anchor="ctr"/>
            <a:lstStyle/>
            <a:p>
              <a:pPr algn="ctr">
                <a:lnSpc>
                  <a:spcPts val="3779"/>
                </a:lnSpc>
              </a:pPr>
              <a:r>
                <a:rPr lang="en-US" sz="3150" b="1">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371600" y="856372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b="-4"/>
              </a:stretch>
            </a:blipFill>
          </p:spPr>
          <p:txBody>
            <a:bodyPr/>
            <a:lstStyle/>
            <a:p>
              <a:endParaRPr lang="es-ES"/>
            </a:p>
          </p:txBody>
        </p:sp>
      </p:grpSp>
      <p:sp>
        <p:nvSpPr>
          <p:cNvPr id="17" name="TextBox 8">
            <a:extLst>
              <a:ext uri="{FF2B5EF4-FFF2-40B4-BE49-F238E27FC236}">
                <a16:creationId xmlns:a16="http://schemas.microsoft.com/office/drawing/2014/main" id="{29AEC9B8-22FD-85D5-76DB-E1F89E030D12}"/>
              </a:ext>
            </a:extLst>
          </p:cNvPr>
          <p:cNvSpPr txBox="1"/>
          <p:nvPr/>
        </p:nvSpPr>
        <p:spPr>
          <a:xfrm>
            <a:off x="7620000" y="8230940"/>
            <a:ext cx="10058400" cy="1477328"/>
          </a:xfrm>
          <a:prstGeom prst="rect">
            <a:avLst/>
          </a:prstGeom>
        </p:spPr>
        <p:txBody>
          <a:bodyPr wrap="square" lIns="0" tIns="0" rIns="0" bIns="0" rtlCol="0" anchor="t">
            <a:spAutoFit/>
          </a:bodyPr>
          <a:lstStyle/>
          <a:p>
            <a:pPr marL="0" lvl="0" indent="0" algn="just">
              <a:spcBef>
                <a:spcPct val="0"/>
              </a:spcBef>
            </a:pPr>
            <a:r>
              <a:rPr lang="es-ES" sz="2400" u="none" strike="noStrike" dirty="0">
                <a:solidFill>
                  <a:srgbClr val="7F7F7F"/>
                </a:solidFill>
                <a:latin typeface="Lato Light"/>
                <a:ea typeface="Lato Light"/>
                <a:cs typeface="Lato Light"/>
                <a:sym typeface="Lato Light"/>
              </a:rPr>
              <a:t>Este proyecto ha sido cofinanciado con el apoyo del programa ERASMUS+ de la Comisión Europea. La presente publicación refleja únicamente las opiniones de sus autores, y ni la Comisión Europea ni la SEPIE se hacen responsables del uso que pueda hacerse de la información aquí contenida.</a:t>
            </a:r>
            <a:endParaRPr lang="en-US" sz="2400" u="none" strike="noStrike" dirty="0">
              <a:solidFill>
                <a:srgbClr val="7F7F7F"/>
              </a:solidFill>
              <a:latin typeface="Lato Light"/>
              <a:ea typeface="Lato Light"/>
              <a:cs typeface="Lato Light"/>
              <a:sym typeface="Lato Light"/>
            </a:endParaRPr>
          </a:p>
        </p:txBody>
      </p:sp>
      <p:grpSp>
        <p:nvGrpSpPr>
          <p:cNvPr id="18" name="Group 12">
            <a:extLst>
              <a:ext uri="{FF2B5EF4-FFF2-40B4-BE49-F238E27FC236}">
                <a16:creationId xmlns:a16="http://schemas.microsoft.com/office/drawing/2014/main" id="{7753DFE8-FF2B-9BDF-CEF5-8CBAFCA831CC}"/>
              </a:ext>
            </a:extLst>
          </p:cNvPr>
          <p:cNvGrpSpPr/>
          <p:nvPr/>
        </p:nvGrpSpPr>
        <p:grpSpPr>
          <a:xfrm>
            <a:off x="0" y="1777384"/>
            <a:ext cx="7419499" cy="6421526"/>
            <a:chOff x="0" y="0"/>
            <a:chExt cx="9892665" cy="8562035"/>
          </a:xfrm>
        </p:grpSpPr>
        <p:sp>
          <p:nvSpPr>
            <p:cNvPr id="19" name="Freeform 13">
              <a:extLst>
                <a:ext uri="{FF2B5EF4-FFF2-40B4-BE49-F238E27FC236}">
                  <a16:creationId xmlns:a16="http://schemas.microsoft.com/office/drawing/2014/main" id="{6CD87D27-8CCB-3015-1FA0-EF3ACAFDDFF0}"/>
                </a:ext>
              </a:extLst>
            </p:cNvPr>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7"/>
              <a:stretch>
                <a:fillRect l="-25980" r="-26030"/>
              </a:stretch>
            </a:blipFill>
          </p:spPr>
          <p:txBody>
            <a:bodyPr/>
            <a:lstStyle/>
            <a:p>
              <a:endParaRPr lang="en-GB"/>
            </a:p>
          </p:txBody>
        </p:sp>
      </p:gr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4266</Words>
  <Application>Microsoft Office PowerPoint</Application>
  <PresentationFormat>Custom</PresentationFormat>
  <Paragraphs>314</Paragraphs>
  <Slides>33</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 Bold Italics</vt:lpstr>
      <vt:lpstr>Lato Light Italics</vt:lpstr>
      <vt:lpstr>Arial</vt:lpstr>
      <vt:lpstr>Lato Bold</vt:lpstr>
      <vt:lpstr>Quattrocento Bold</vt:lpstr>
      <vt:lpstr>Calibri</vt:lpstr>
      <vt:lpstr>Oswald</vt:lpstr>
      <vt:lpstr>Lato Light</vt:lpstr>
      <vt:lpstr>Lato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ES_Modulo 5 - INclusive trAIners</dc:title>
  <cp:lastModifiedBy>Jaione Santos Miguel</cp:lastModifiedBy>
  <cp:revision>6</cp:revision>
  <dcterms:created xsi:type="dcterms:W3CDTF">2006-08-16T00:00:00Z</dcterms:created>
  <dcterms:modified xsi:type="dcterms:W3CDTF">2026-09-08T08:48:43Z</dcterms:modified>
  <dc:identifier>DAHNYBvSaUM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4D8AD488-74AB-4BCB-BAD5-EDB25C728B78</vt:lpwstr>
  </property>
  <property fmtid="{D5CDD505-2E9C-101B-9397-08002B2CF9AE}" pid="3" name="ArticulatePath">
    <vt:lpwstr>ES_Modulo 5 - INclusive trAIners</vt:lpwstr>
  </property>
</Properties>
</file>