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tags/tag30.xml" ContentType="application/vnd.openxmlformats-officedocument.presentationml.tags+xml"/>
  <Override PartName="/ppt/notesSlides/notesSlide23.xml" ContentType="application/vnd.openxmlformats-officedocument.presentationml.notesSlide+xml"/>
  <Override PartName="/ppt/tags/tag31.xml" ContentType="application/vnd.openxmlformats-officedocument.presentationml.tags+xml"/>
  <Override PartName="/ppt/notesSlides/notesSlide24.xml" ContentType="application/vnd.openxmlformats-officedocument.presentationml.notesSlide+xml"/>
  <Override PartName="/ppt/tags/tag32.xml" ContentType="application/vnd.openxmlformats-officedocument.presentationml.tags+xml"/>
  <Override PartName="/ppt/notesSlides/notesSlide25.xml" ContentType="application/vnd.openxmlformats-officedocument.presentationml.notesSlide+xml"/>
  <Override PartName="/ppt/tags/tag3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8288000" cy="10287000"/>
  <p:notesSz cx="6858000" cy="9144000"/>
  <p:embeddedFontLst>
    <p:embeddedFont>
      <p:font typeface="Lato" panose="020F0502020204030203" pitchFamily="34" charset="0"/>
      <p:regular r:id="rId36"/>
      <p:bold r:id="rId37"/>
      <p:italic r:id="rId38"/>
    </p:embeddedFont>
    <p:embeddedFont>
      <p:font typeface="Lato Bold" panose="020F0802020204030203" pitchFamily="34" charset="0"/>
      <p:regular r:id="rId39"/>
      <p:bold r:id="rId40"/>
    </p:embeddedFont>
    <p:embeddedFont>
      <p:font typeface="Lato Italics" panose="020B0604020202020204" charset="0"/>
      <p:regular r:id="rId41"/>
    </p:embeddedFont>
    <p:embeddedFont>
      <p:font typeface="Lato Light" panose="020F0302020204030203" pitchFamily="34" charset="0"/>
      <p:regular r:id="rId42"/>
    </p:embeddedFont>
    <p:embeddedFont>
      <p:font typeface="Lato Light Italics" panose="020B0604020202020204" charset="0"/>
      <p:regular r:id="rId43"/>
    </p:embeddedFont>
    <p:embeddedFont>
      <p:font typeface="Oswald" pitchFamily="2" charset="0"/>
      <p:regular r:id="rId44"/>
      <p:bold r:id="rId45"/>
    </p:embeddedFont>
    <p:embeddedFont>
      <p:font typeface="Quattrocento Bold" panose="020B0604020202020204" charset="0"/>
      <p:regular r:id="rId46"/>
    </p:embeddedFont>
  </p:embeddedFontLst>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2.pn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6.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6.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6.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6.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6.jpe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6.jpeg"/><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6.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21.png"/><Relationship Id="rId5" Type="http://schemas.openxmlformats.org/officeDocument/2006/relationships/image" Target="../media/image6.jpe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6.jpe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6.xml"/><Relationship Id="rId5" Type="http://schemas.openxmlformats.org/officeDocument/2006/relationships/image" Target="../media/image6.jpe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6.jpe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6.jpe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6.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6.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3.xml"/><Relationship Id="rId5" Type="http://schemas.openxmlformats.org/officeDocument/2006/relationships/hyperlink" Target="https://www.youtube.com/shorts/a6zcDiFhc_A" TargetMode="External"/><Relationship Id="rId4" Type="http://schemas.openxmlformats.org/officeDocument/2006/relationships/image" Target="../media/image6.jpeg"/></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A logo with a person's head in a circle  AI-generated content may be incorrec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53924" b="-53924"/>
              </a:stretch>
            </a:blipFill>
          </p:spPr>
          <p:txBody>
            <a:bodyPr/>
            <a:lstStyle/>
            <a:p>
              <a:endParaRPr lang="es-ES"/>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
        <p:nvSpPr>
          <p:cNvPr id="13" name="TextBox 13"/>
          <p:cNvSpPr txBox="1"/>
          <p:nvPr/>
        </p:nvSpPr>
        <p:spPr>
          <a:xfrm>
            <a:off x="546787" y="1009650"/>
            <a:ext cx="8244221"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a:solidFill>
                  <a:srgbClr val="FFFFFF"/>
                </a:solidFill>
                <a:latin typeface="Quattrocento Bold"/>
                <a:ea typeface="Quattrocento Bold"/>
                <a:cs typeface="Quattrocento Bold"/>
                <a:sym typeface="Quattrocento Bold"/>
              </a:rPr>
              <a:t>Module 5: </a:t>
            </a:r>
          </a:p>
          <a:p>
            <a:pPr marL="0" lvl="0" indent="0" algn="l">
              <a:lnSpc>
                <a:spcPts val="5040"/>
              </a:lnSpc>
              <a:spcBef>
                <a:spcPct val="0"/>
              </a:spcBef>
            </a:pPr>
            <a:r>
              <a:rPr lang="en-US" sz="4200" b="1" u="none" strike="noStrike">
                <a:solidFill>
                  <a:srgbClr val="FFFFFF"/>
                </a:solidFill>
                <a:latin typeface="Quattrocento Bold"/>
                <a:ea typeface="Quattrocento Bold"/>
                <a:cs typeface="Quattrocento Bold"/>
                <a:sym typeface="Quattrocento Bold"/>
              </a:rPr>
              <a:t>Promote transparency, fairness, and human-centered AI practices</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460"/>
            <a:chOff x="0" y="0"/>
            <a:chExt cx="8391423" cy="1927280"/>
          </a:xfrm>
        </p:grpSpPr>
        <p:sp>
          <p:nvSpPr>
            <p:cNvPr id="6" name="Freeform 6"/>
            <p:cNvSpPr/>
            <p:nvPr/>
          </p:nvSpPr>
          <p:spPr>
            <a:xfrm>
              <a:off x="0" y="0"/>
              <a:ext cx="8391422" cy="1927275"/>
            </a:xfrm>
            <a:custGeom>
              <a:avLst/>
              <a:gdLst/>
              <a:ahLst/>
              <a:cxnLst/>
              <a:rect l="l" t="t" r="r" b="b"/>
              <a:pathLst>
                <a:path w="8391422" h="1927275">
                  <a:moveTo>
                    <a:pt x="0" y="0"/>
                  </a:moveTo>
                  <a:lnTo>
                    <a:pt x="8391422" y="0"/>
                  </a:lnTo>
                  <a:lnTo>
                    <a:pt x="8391422" y="1927275"/>
                  </a:lnTo>
                  <a:lnTo>
                    <a:pt x="0" y="1927275"/>
                  </a:lnTo>
                  <a:close/>
                </a:path>
              </a:pathLst>
            </a:custGeom>
            <a:blipFill>
              <a:blip r:embed="rId5">
                <a:alphaModFix amt="0"/>
              </a:blip>
              <a:stretch>
                <a:fillRect t="-39165" b="-30511"/>
              </a:stretch>
            </a:blipFill>
          </p:spPr>
          <p:txBody>
            <a:bodyPr/>
            <a:lstStyle/>
            <a:p>
              <a:endParaRPr lang="es-ES"/>
            </a:p>
          </p:txBody>
        </p:sp>
        <p:sp>
          <p:nvSpPr>
            <p:cNvPr id="7" name="TextBox 7"/>
            <p:cNvSpPr txBox="1"/>
            <p:nvPr/>
          </p:nvSpPr>
          <p:spPr>
            <a:xfrm>
              <a:off x="0" y="76200"/>
              <a:ext cx="8391423" cy="1851080"/>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CONTENTS</a:t>
              </a:r>
            </a:p>
          </p:txBody>
        </p:sp>
      </p:grpSp>
      <p:sp>
        <p:nvSpPr>
          <p:cNvPr id="8" name="Freeform 8"/>
          <p:cNvSpPr/>
          <p:nvPr/>
        </p:nvSpPr>
        <p:spPr>
          <a:xfrm>
            <a:off x="8082839" y="1302591"/>
            <a:ext cx="3596745" cy="7479363"/>
          </a:xfrm>
          <a:custGeom>
            <a:avLst/>
            <a:gdLst/>
            <a:ahLst/>
            <a:cxnLst/>
            <a:rect l="l" t="t" r="r" b="b"/>
            <a:pathLst>
              <a:path w="3596745" h="7479363">
                <a:moveTo>
                  <a:pt x="0" y="0"/>
                </a:moveTo>
                <a:lnTo>
                  <a:pt x="3596745" y="0"/>
                </a:lnTo>
                <a:lnTo>
                  <a:pt x="3596745" y="7479364"/>
                </a:lnTo>
                <a:lnTo>
                  <a:pt x="0" y="74793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459874" y="7783716"/>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1" name="Group 11"/>
          <p:cNvGrpSpPr/>
          <p:nvPr/>
        </p:nvGrpSpPr>
        <p:grpSpPr>
          <a:xfrm>
            <a:off x="6701638" y="7995552"/>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9888845" y="2223602"/>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5" name="Group 15"/>
          <p:cNvGrpSpPr/>
          <p:nvPr/>
        </p:nvGrpSpPr>
        <p:grpSpPr>
          <a:xfrm>
            <a:off x="10129076" y="2422693"/>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069630" y="6450463"/>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19" name="Group 19"/>
          <p:cNvGrpSpPr/>
          <p:nvPr/>
        </p:nvGrpSpPr>
        <p:grpSpPr>
          <a:xfrm>
            <a:off x="10297582" y="6688236"/>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451"/>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83666" y="766732"/>
            <a:ext cx="5972261" cy="1356207"/>
            <a:chOff x="0" y="0"/>
            <a:chExt cx="7963014" cy="1808276"/>
          </a:xfrm>
        </p:grpSpPr>
        <p:sp>
          <p:nvSpPr>
            <p:cNvPr id="26" name="Freeform 26"/>
            <p:cNvSpPr/>
            <p:nvPr/>
          </p:nvSpPr>
          <p:spPr>
            <a:xfrm>
              <a:off x="0" y="0"/>
              <a:ext cx="7963008" cy="1558810"/>
            </a:xfrm>
            <a:custGeom>
              <a:avLst/>
              <a:gdLst/>
              <a:ahLst/>
              <a:cxnLst/>
              <a:rect l="l" t="t" r="r" b="b"/>
              <a:pathLst>
                <a:path w="7963008" h="1558810">
                  <a:moveTo>
                    <a:pt x="0" y="0"/>
                  </a:moveTo>
                  <a:lnTo>
                    <a:pt x="7963008" y="0"/>
                  </a:lnTo>
                  <a:lnTo>
                    <a:pt x="7963008" y="1558810"/>
                  </a:lnTo>
                  <a:lnTo>
                    <a:pt x="0" y="1558810"/>
                  </a:lnTo>
                  <a:close/>
                </a:path>
              </a:pathLst>
            </a:custGeom>
            <a:blipFill>
              <a:blip r:embed="rId5">
                <a:alphaModFix amt="0"/>
              </a:blip>
              <a:stretch>
                <a:fillRect t="-61685" b="-37388"/>
              </a:stretch>
            </a:blipFill>
          </p:spPr>
          <p:txBody>
            <a:bodyPr/>
            <a:lstStyle/>
            <a:p>
              <a:endParaRPr lang="es-ES"/>
            </a:p>
          </p:txBody>
        </p:sp>
        <p:sp>
          <p:nvSpPr>
            <p:cNvPr id="27" name="TextBox 27"/>
            <p:cNvSpPr txBox="1"/>
            <p:nvPr/>
          </p:nvSpPr>
          <p:spPr>
            <a:xfrm>
              <a:off x="0" y="201836"/>
              <a:ext cx="7963014" cy="16064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1: OPENING THE BLACK BOX: TRANSPARENCY AND EXPLAINABILITY OF AI</a:t>
              </a:r>
            </a:p>
          </p:txBody>
        </p:sp>
      </p:grpSp>
      <p:grpSp>
        <p:nvGrpSpPr>
          <p:cNvPr id="28" name="Group 28"/>
          <p:cNvGrpSpPr/>
          <p:nvPr/>
        </p:nvGrpSpPr>
        <p:grpSpPr>
          <a:xfrm>
            <a:off x="11679584" y="2291448"/>
            <a:ext cx="5921437" cy="1664411"/>
            <a:chOff x="0" y="0"/>
            <a:chExt cx="7895250" cy="2219215"/>
          </a:xfrm>
        </p:grpSpPr>
        <p:sp>
          <p:nvSpPr>
            <p:cNvPr id="29" name="Freeform 29"/>
            <p:cNvSpPr/>
            <p:nvPr/>
          </p:nvSpPr>
          <p:spPr>
            <a:xfrm>
              <a:off x="0" y="0"/>
              <a:ext cx="7895245" cy="2219218"/>
            </a:xfrm>
            <a:custGeom>
              <a:avLst/>
              <a:gdLst/>
              <a:ahLst/>
              <a:cxnLst/>
              <a:rect l="l" t="t" r="r" b="b"/>
              <a:pathLst>
                <a:path w="7895245" h="2219218">
                  <a:moveTo>
                    <a:pt x="0" y="0"/>
                  </a:moveTo>
                  <a:lnTo>
                    <a:pt x="7895245" y="0"/>
                  </a:lnTo>
                  <a:lnTo>
                    <a:pt x="7895245" y="2219218"/>
                  </a:lnTo>
                  <a:lnTo>
                    <a:pt x="0" y="2219218"/>
                  </a:lnTo>
                  <a:close/>
                </a:path>
              </a:pathLst>
            </a:custGeom>
            <a:blipFill>
              <a:blip r:embed="rId5">
                <a:alphaModFix amt="0"/>
              </a:blip>
              <a:stretch>
                <a:fillRect t="-54946" r="-14048" b="-3174"/>
              </a:stretch>
            </a:blipFill>
          </p:spPr>
          <p:txBody>
            <a:bodyPr/>
            <a:lstStyle/>
            <a:p>
              <a:endParaRPr lang="es-ES"/>
            </a:p>
          </p:txBody>
        </p:sp>
        <p:sp>
          <p:nvSpPr>
            <p:cNvPr id="30" name="TextBox 30"/>
            <p:cNvSpPr txBox="1"/>
            <p:nvPr/>
          </p:nvSpPr>
          <p:spPr>
            <a:xfrm>
              <a:off x="0" y="-47625"/>
              <a:ext cx="7895250" cy="22668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2: ALGORITHMIC FAIRNESS: DETECTING BIASES IN VOCATIONAL TRAINING FOR EMPLOYMENT</a:t>
              </a:r>
            </a:p>
          </p:txBody>
        </p:sp>
      </p:grpSp>
      <p:grpSp>
        <p:nvGrpSpPr>
          <p:cNvPr id="31" name="Group 31"/>
          <p:cNvGrpSpPr/>
          <p:nvPr/>
        </p:nvGrpSpPr>
        <p:grpSpPr>
          <a:xfrm>
            <a:off x="158604" y="7931533"/>
            <a:ext cx="6288882" cy="1375106"/>
            <a:chOff x="0" y="0"/>
            <a:chExt cx="8385176" cy="1833475"/>
          </a:xfrm>
        </p:grpSpPr>
        <p:sp>
          <p:nvSpPr>
            <p:cNvPr id="32" name="Freeform 32"/>
            <p:cNvSpPr/>
            <p:nvPr/>
          </p:nvSpPr>
          <p:spPr>
            <a:xfrm>
              <a:off x="0" y="0"/>
              <a:ext cx="8385176" cy="1558810"/>
            </a:xfrm>
            <a:custGeom>
              <a:avLst/>
              <a:gdLst/>
              <a:ahLst/>
              <a:cxnLst/>
              <a:rect l="l" t="t" r="r" b="b"/>
              <a:pathLst>
                <a:path w="8385176" h="1558810">
                  <a:moveTo>
                    <a:pt x="0" y="0"/>
                  </a:moveTo>
                  <a:lnTo>
                    <a:pt x="8385176" y="0"/>
                  </a:lnTo>
                  <a:lnTo>
                    <a:pt x="8385176" y="1558810"/>
                  </a:lnTo>
                  <a:lnTo>
                    <a:pt x="0" y="1558810"/>
                  </a:lnTo>
                  <a:close/>
                </a:path>
              </a:pathLst>
            </a:custGeom>
            <a:blipFill>
              <a:blip r:embed="rId5">
                <a:alphaModFix amt="0"/>
              </a:blip>
              <a:stretch>
                <a:fillRect t="-66962" b="-42665"/>
              </a:stretch>
            </a:blipFill>
          </p:spPr>
          <p:txBody>
            <a:bodyPr/>
            <a:lstStyle/>
            <a:p>
              <a:endParaRPr lang="es-ES"/>
            </a:p>
          </p:txBody>
        </p:sp>
        <p:sp>
          <p:nvSpPr>
            <p:cNvPr id="33" name="TextBox 33"/>
            <p:cNvSpPr txBox="1"/>
            <p:nvPr/>
          </p:nvSpPr>
          <p:spPr>
            <a:xfrm>
              <a:off x="0" y="227035"/>
              <a:ext cx="8385175" cy="16064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4: CONTENT ON ETHICAL GOVERNANCE AND PRACTICE PROTOCOLS</a:t>
              </a:r>
            </a:p>
          </p:txBody>
        </p:sp>
      </p:grpSp>
      <p:grpSp>
        <p:nvGrpSpPr>
          <p:cNvPr id="34" name="Group 34"/>
          <p:cNvGrpSpPr/>
          <p:nvPr/>
        </p:nvGrpSpPr>
        <p:grpSpPr>
          <a:xfrm>
            <a:off x="11907465" y="6826441"/>
            <a:ext cx="5446383" cy="1241649"/>
            <a:chOff x="-25724" y="0"/>
            <a:chExt cx="7261844" cy="1655532"/>
          </a:xfrm>
        </p:grpSpPr>
        <p:sp>
          <p:nvSpPr>
            <p:cNvPr id="35" name="Freeform 35"/>
            <p:cNvSpPr/>
            <p:nvPr/>
          </p:nvSpPr>
          <p:spPr>
            <a:xfrm>
              <a:off x="0" y="0"/>
              <a:ext cx="7236120" cy="1558810"/>
            </a:xfrm>
            <a:custGeom>
              <a:avLst/>
              <a:gdLst/>
              <a:ahLst/>
              <a:cxnLst/>
              <a:rect l="l" t="t" r="r" b="b"/>
              <a:pathLst>
                <a:path w="7236120" h="1558810">
                  <a:moveTo>
                    <a:pt x="0" y="0"/>
                  </a:moveTo>
                  <a:lnTo>
                    <a:pt x="7236120" y="0"/>
                  </a:lnTo>
                  <a:lnTo>
                    <a:pt x="7236120" y="1558810"/>
                  </a:lnTo>
                  <a:lnTo>
                    <a:pt x="0" y="1558810"/>
                  </a:lnTo>
                  <a:close/>
                </a:path>
              </a:pathLst>
            </a:custGeom>
            <a:blipFill>
              <a:blip r:embed="rId5">
                <a:alphaModFix amt="0"/>
              </a:blip>
              <a:stretch>
                <a:fillRect t="-52599" b="-28302"/>
              </a:stretch>
            </a:blipFill>
          </p:spPr>
          <p:txBody>
            <a:bodyPr/>
            <a:lstStyle/>
            <a:p>
              <a:endParaRPr lang="es-ES"/>
            </a:p>
          </p:txBody>
        </p:sp>
        <p:sp>
          <p:nvSpPr>
            <p:cNvPr id="36" name="TextBox 36"/>
            <p:cNvSpPr txBox="1"/>
            <p:nvPr/>
          </p:nvSpPr>
          <p:spPr>
            <a:xfrm>
              <a:off x="-25724" y="49092"/>
              <a:ext cx="7236117" cy="1606440"/>
            </a:xfrm>
            <a:prstGeom prst="rect">
              <a:avLst/>
            </a:prstGeom>
          </p:spPr>
          <p:txBody>
            <a:bodyPr lIns="0" tIns="0" rIns="0" bIns="0" rtlCol="0" anchor="ctr"/>
            <a:lstStyle/>
            <a:p>
              <a:pPr marL="0" lvl="0" indent="0" algn="ctr">
                <a:lnSpc>
                  <a:spcPts val="3919"/>
                </a:lnSpc>
              </a:pPr>
              <a:r>
                <a:rPr lang="en-US" sz="2799" u="none" strike="noStrike" dirty="0">
                  <a:solidFill>
                    <a:srgbClr val="000000"/>
                  </a:solidFill>
                  <a:latin typeface="Oswald"/>
                  <a:ea typeface="Oswald"/>
                  <a:cs typeface="Oswald"/>
                  <a:sym typeface="Oswald"/>
                </a:rPr>
                <a:t>UNIT 3: HUMAN-CENTERED ARTIFICIAL INTELLIGENCE</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91349" y="998849"/>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0633566" y="2638425"/>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0760231" y="6965032"/>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158114" y="8255699"/>
            <a:ext cx="331481" cy="695352"/>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4" name="Freeform 44" descr="A logo with a person's head in a circle  AI-generated content may be incorrect.">
            <a:extLst>
              <a:ext uri="{FF2B5EF4-FFF2-40B4-BE49-F238E27FC236}">
                <a16:creationId xmlns:a16="http://schemas.microsoft.com/office/drawing/2014/main" id="{0FCF1623-AAAE-6DED-5C53-17B87FA57E24}"/>
              </a:ext>
            </a:extLst>
          </p:cNvPr>
          <p:cNvSpPr/>
          <p:nvPr/>
        </p:nvSpPr>
        <p:spPr>
          <a:xfrm>
            <a:off x="14965994" y="349444"/>
            <a:ext cx="2799493" cy="1224248"/>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88927" y="1295918"/>
            <a:ext cx="43819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OBJECTIVES</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Insert Subtitle Here</a:t>
            </a:r>
          </a:p>
        </p:txBody>
      </p:sp>
      <p:grpSp>
        <p:nvGrpSpPr>
          <p:cNvPr id="4" name="Group 4"/>
          <p:cNvGrpSpPr/>
          <p:nvPr/>
        </p:nvGrpSpPr>
        <p:grpSpPr>
          <a:xfrm>
            <a:off x="1070639" y="3114388"/>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6" name="Group 6"/>
          <p:cNvGrpSpPr/>
          <p:nvPr/>
        </p:nvGrpSpPr>
        <p:grpSpPr>
          <a:xfrm>
            <a:off x="1070639" y="4603003"/>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8" name="Group 8"/>
          <p:cNvGrpSpPr/>
          <p:nvPr/>
        </p:nvGrpSpPr>
        <p:grpSpPr>
          <a:xfrm>
            <a:off x="1070639" y="594270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0" name="Group 10"/>
          <p:cNvGrpSpPr/>
          <p:nvPr/>
        </p:nvGrpSpPr>
        <p:grpSpPr>
          <a:xfrm>
            <a:off x="1070639" y="7562402"/>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sp>
        <p:nvSpPr>
          <p:cNvPr id="12" name="TextBox 12"/>
          <p:cNvSpPr txBox="1"/>
          <p:nvPr/>
        </p:nvSpPr>
        <p:spPr>
          <a:xfrm>
            <a:off x="2324124" y="3399527"/>
            <a:ext cx="12991967" cy="344453"/>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Demystifying AI systems to ensure that decisions are transparent and explainable.</a:t>
            </a:r>
          </a:p>
        </p:txBody>
      </p:sp>
      <p:sp>
        <p:nvSpPr>
          <p:cNvPr id="13" name="TextBox 13"/>
          <p:cNvSpPr txBox="1"/>
          <p:nvPr/>
        </p:nvSpPr>
        <p:spPr>
          <a:xfrm>
            <a:off x="2324124" y="4829973"/>
            <a:ext cx="12324207" cy="344453"/>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Identify and audit algorithmic bias in automated processes, such as selection or evaluation.</a:t>
            </a:r>
          </a:p>
        </p:txBody>
      </p:sp>
      <p:sp>
        <p:nvSpPr>
          <p:cNvPr id="14" name="TextBox 14"/>
          <p:cNvSpPr txBox="1"/>
          <p:nvPr/>
        </p:nvSpPr>
        <p:spPr>
          <a:xfrm>
            <a:off x="2324124" y="6224204"/>
            <a:ext cx="12604452"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Implement human-centered practices that protect the diverse needs of students and maintain the role of the trainer in decision-making.</a:t>
            </a:r>
          </a:p>
        </p:txBody>
      </p:sp>
      <p:sp>
        <p:nvSpPr>
          <p:cNvPr id="15" name="TextBox 15"/>
          <p:cNvSpPr txBox="1"/>
          <p:nvPr/>
        </p:nvSpPr>
        <p:spPr>
          <a:xfrm>
            <a:off x="2233074" y="7800974"/>
            <a:ext cx="12991967"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Apply ethical protocols, such as transparency checklists and human intervention mechanisms, in real-world training environments.</a:t>
            </a:r>
          </a:p>
        </p:txBody>
      </p:sp>
      <p:grpSp>
        <p:nvGrpSpPr>
          <p:cNvPr id="16" name="Group 16"/>
          <p:cNvGrpSpPr/>
          <p:nvPr/>
        </p:nvGrpSpPr>
        <p:grpSpPr>
          <a:xfrm>
            <a:off x="1369933" y="3204996"/>
            <a:ext cx="409975" cy="863906"/>
            <a:chOff x="0" y="0"/>
            <a:chExt cx="546633" cy="1151875"/>
          </a:xfrm>
        </p:grpSpPr>
        <p:sp>
          <p:nvSpPr>
            <p:cNvPr id="17" name="Freeform 17"/>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18" name="TextBox 18"/>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Oswald"/>
                  <a:ea typeface="Oswald"/>
                  <a:cs typeface="Oswald"/>
                  <a:sym typeface="Oswald"/>
                </a:rPr>
                <a:t>1</a:t>
              </a:r>
            </a:p>
          </p:txBody>
        </p:sp>
      </p:grpSp>
      <p:grpSp>
        <p:nvGrpSpPr>
          <p:cNvPr id="19" name="Group 19"/>
          <p:cNvGrpSpPr/>
          <p:nvPr/>
        </p:nvGrpSpPr>
        <p:grpSpPr>
          <a:xfrm>
            <a:off x="1369933" y="4711094"/>
            <a:ext cx="409975" cy="863906"/>
            <a:chOff x="0" y="0"/>
            <a:chExt cx="546633" cy="1151875"/>
          </a:xfrm>
        </p:grpSpPr>
        <p:sp>
          <p:nvSpPr>
            <p:cNvPr id="20" name="Freeform 20"/>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1369933" y="6023325"/>
            <a:ext cx="409975" cy="863906"/>
            <a:chOff x="0" y="0"/>
            <a:chExt cx="546633" cy="1151875"/>
          </a:xfrm>
        </p:grpSpPr>
        <p:sp>
          <p:nvSpPr>
            <p:cNvPr id="23" name="Freeform 23"/>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24" name="TextBox 24"/>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5" name="Group 25"/>
          <p:cNvGrpSpPr/>
          <p:nvPr/>
        </p:nvGrpSpPr>
        <p:grpSpPr>
          <a:xfrm>
            <a:off x="1353712" y="7660968"/>
            <a:ext cx="409975" cy="863906"/>
            <a:chOff x="0" y="0"/>
            <a:chExt cx="546633" cy="1151875"/>
          </a:xfrm>
        </p:grpSpPr>
        <p:sp>
          <p:nvSpPr>
            <p:cNvPr id="26" name="Freeform 26"/>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blipFill>
              <a:blip r:embed="rId4">
                <a:alphaModFix amt="0"/>
              </a:blip>
              <a:stretch>
                <a:fillRect l="-124399" r="-124399" b="35494"/>
              </a:stretch>
            </a:blipFill>
          </p:spPr>
          <p:txBody>
            <a:bodyPr/>
            <a:lstStyle/>
            <a:p>
              <a:endParaRPr lang="es-ES"/>
            </a:p>
          </p:txBody>
        </p:sp>
        <p:sp>
          <p:nvSpPr>
            <p:cNvPr id="27" name="TextBox 27"/>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28" name="Group 28"/>
          <p:cNvGrpSpPr/>
          <p:nvPr/>
        </p:nvGrpSpPr>
        <p:grpSpPr>
          <a:xfrm>
            <a:off x="15189727" y="2398252"/>
            <a:ext cx="1639262" cy="2121370"/>
            <a:chOff x="0" y="0"/>
            <a:chExt cx="2185683" cy="2828493"/>
          </a:xfrm>
        </p:grpSpPr>
        <p:sp>
          <p:nvSpPr>
            <p:cNvPr id="29" name="Freeform 29" descr="A picture containing antenna  Description automatically generated"/>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0" name="Group 30"/>
          <p:cNvGrpSpPr/>
          <p:nvPr/>
        </p:nvGrpSpPr>
        <p:grpSpPr>
          <a:xfrm>
            <a:off x="15469972" y="6464960"/>
            <a:ext cx="1728340" cy="2414454"/>
            <a:chOff x="0" y="0"/>
            <a:chExt cx="2304453" cy="3219272"/>
          </a:xfrm>
        </p:grpSpPr>
        <p:sp>
          <p:nvSpPr>
            <p:cNvPr id="31" name="Freeform 31" descr="A picture containing antenna  Description automatically generated"/>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80" r="-34633" b="-24161"/>
              </a:stretch>
            </a:blipFill>
          </p:spPr>
          <p:txBody>
            <a:bodyPr/>
            <a:lstStyle/>
            <a:p>
              <a:endParaRPr lang="es-ES"/>
            </a:p>
          </p:txBody>
        </p:sp>
      </p:grpSp>
      <p:sp>
        <p:nvSpPr>
          <p:cNvPr id="33" name="TextBox 38">
            <a:extLst>
              <a:ext uri="{FF2B5EF4-FFF2-40B4-BE49-F238E27FC236}">
                <a16:creationId xmlns:a16="http://schemas.microsoft.com/office/drawing/2014/main" id="{CEE1DADA-F3DF-E798-3F0A-6A801DAACC16}"/>
              </a:ext>
            </a:extLst>
          </p:cNvPr>
          <p:cNvSpPr txBox="1"/>
          <p:nvPr/>
        </p:nvSpPr>
        <p:spPr>
          <a:xfrm>
            <a:off x="1088927" y="2335265"/>
            <a:ext cx="11015739" cy="36195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Upon completion of this module, participants will be able to:</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296584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INTRODUCTION</a:t>
            </a:r>
          </a:p>
        </p:txBody>
      </p:sp>
      <p:sp>
        <p:nvSpPr>
          <p:cNvPr id="5" name="TextBox 5"/>
          <p:cNvSpPr txBox="1"/>
          <p:nvPr/>
        </p:nvSpPr>
        <p:spPr>
          <a:xfrm>
            <a:off x="1028700" y="2251229"/>
            <a:ext cx="10096500" cy="5554662"/>
          </a:xfrm>
          <a:prstGeom prst="rect">
            <a:avLst/>
          </a:prstGeom>
        </p:spPr>
        <p:txBody>
          <a:bodyPr wrap="square"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Artificial intelligence is playing an increasingly important role in education and training. As a CVET trainer, you may already be using AI tools to support content creation, learning activities, assessment, or administrative tasks. Understanding how to use these technologies responsibly is becoming an increasingly important professional skill.</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In this module, you will explore how to promote transparency, equity, and human-centered approaches in the use of AI within educational contexts. You will reflect on aspects such as explainability, accountability, inclusive design, learner-centered practices, and the role of human judgment in AI-supported decisions.</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The goal is not simply to learn about AI tools, but to develop the knowledge and judgment needed to ensure that AI is used transparently, fairly, and with a focus on human values ​​in vocational training for employment.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527" y="2643188"/>
            <a:ext cx="6674435" cy="5000625"/>
          </a:xfrm>
          <a:prstGeom prst="rect">
            <a:avLst/>
          </a:prstGeom>
        </p:spPr>
        <p:txBody>
          <a:bodyPr lIns="0" tIns="0" rIns="0" bIns="0" rtlCol="0" anchor="t">
            <a:spAutoFit/>
          </a:bodyPr>
          <a:lstStyle/>
          <a:p>
            <a:pPr marL="0" lvl="0" indent="0" algn="l">
              <a:lnSpc>
                <a:spcPts val="7919"/>
              </a:lnSpc>
              <a:spcBef>
                <a:spcPct val="0"/>
              </a:spcBef>
            </a:pPr>
            <a:r>
              <a:rPr lang="en-US" sz="6599" u="none" strike="noStrike">
                <a:solidFill>
                  <a:srgbClr val="000000"/>
                </a:solidFill>
                <a:latin typeface="Oswald"/>
                <a:ea typeface="Oswald"/>
                <a:cs typeface="Oswald"/>
                <a:sym typeface="Oswald"/>
              </a:rPr>
              <a:t>UNIT 1: </a:t>
            </a:r>
          </a:p>
          <a:p>
            <a:pPr marL="0" lvl="0" indent="0" algn="l">
              <a:lnSpc>
                <a:spcPts val="7919"/>
              </a:lnSpc>
              <a:spcBef>
                <a:spcPct val="0"/>
              </a:spcBef>
            </a:pPr>
            <a:r>
              <a:rPr lang="en-US" sz="6599" u="none" strike="noStrike">
                <a:solidFill>
                  <a:srgbClr val="000000"/>
                </a:solidFill>
                <a:latin typeface="Oswald"/>
                <a:ea typeface="Oswald"/>
                <a:cs typeface="Oswald"/>
                <a:sym typeface="Oswald"/>
              </a:rPr>
              <a:t>OPENING THE BLACK BOX: TRANSPARENCY AND EXPLAINABILITY OF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36"/>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grpSp>
        <p:nvGrpSpPr>
          <p:cNvPr id="3" name="Group 3"/>
          <p:cNvGrpSpPr/>
          <p:nvPr/>
        </p:nvGrpSpPr>
        <p:grpSpPr>
          <a:xfrm>
            <a:off x="1028700" y="2284392"/>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just">
                <a:lnSpc>
                  <a:spcPts val="2879"/>
                </a:lnSpc>
                <a:spcBef>
                  <a:spcPct val="0"/>
                </a:spcBef>
              </a:pPr>
              <a:r>
                <a:rPr lang="en-US" sz="2400" i="1" u="none" strike="noStrike">
                  <a:solidFill>
                    <a:srgbClr val="000000"/>
                  </a:solidFill>
                  <a:latin typeface="Lato Italics"/>
                  <a:ea typeface="Lato Italics"/>
                  <a:cs typeface="Lato Italics"/>
                  <a:sym typeface="Lato Italics"/>
                </a:rPr>
                <a:t>Focus: Understanding how AI makes decisions and how to explain them to students.</a:t>
              </a:r>
            </a:p>
          </p:txBody>
        </p:sp>
      </p:grpSp>
      <p:sp>
        <p:nvSpPr>
          <p:cNvPr id="6" name="TextBox 6"/>
          <p:cNvSpPr txBox="1"/>
          <p:nvPr/>
        </p:nvSpPr>
        <p:spPr>
          <a:xfrm>
            <a:off x="1019556" y="3685101"/>
            <a:ext cx="7939638"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the context of CVET, we often use tools without knowing exactly how they "think." This is known as the AI ​​black box phenomenon.</a:t>
            </a:r>
          </a:p>
        </p:txBody>
      </p:sp>
      <p:grpSp>
        <p:nvGrpSpPr>
          <p:cNvPr id="7" name="Group 7"/>
          <p:cNvGrpSpPr/>
          <p:nvPr/>
        </p:nvGrpSpPr>
        <p:grpSpPr>
          <a:xfrm>
            <a:off x="1028700" y="1028700"/>
            <a:ext cx="16508801" cy="1012622"/>
            <a:chOff x="0" y="0"/>
            <a:chExt cx="22011734" cy="1350162"/>
          </a:xfrm>
        </p:grpSpPr>
        <p:sp>
          <p:nvSpPr>
            <p:cNvPr id="8" name="Freeform 8"/>
            <p:cNvSpPr/>
            <p:nvPr/>
          </p:nvSpPr>
          <p:spPr>
            <a:xfrm>
              <a:off x="0" y="0"/>
              <a:ext cx="22011735" cy="1350159"/>
            </a:xfrm>
            <a:custGeom>
              <a:avLst/>
              <a:gdLst/>
              <a:ahLst/>
              <a:cxnLst/>
              <a:rect l="l" t="t" r="r" b="b"/>
              <a:pathLst>
                <a:path w="22011735" h="1350159">
                  <a:moveTo>
                    <a:pt x="0" y="0"/>
                  </a:moveTo>
                  <a:lnTo>
                    <a:pt x="22011735" y="0"/>
                  </a:lnTo>
                  <a:lnTo>
                    <a:pt x="22011735" y="1350159"/>
                  </a:lnTo>
                  <a:lnTo>
                    <a:pt x="0" y="1350159"/>
                  </a:lnTo>
                  <a:close/>
                </a:path>
              </a:pathLst>
            </a:custGeom>
            <a:blipFill>
              <a:blip r:embed="rId4">
                <a:alphaModFix amt="0"/>
              </a:blip>
              <a:stretch>
                <a:fillRect t="-275136" r="-368" b="-262538"/>
              </a:stretch>
            </a:blipFill>
          </p:spPr>
          <p:txBody>
            <a:bodyPr/>
            <a:lstStyle/>
            <a:p>
              <a:endParaRPr lang="es-ES"/>
            </a:p>
          </p:txBody>
        </p:sp>
        <p:sp>
          <p:nvSpPr>
            <p:cNvPr id="9" name="TextBox 9"/>
            <p:cNvSpPr txBox="1"/>
            <p:nvPr/>
          </p:nvSpPr>
          <p:spPr>
            <a:xfrm>
              <a:off x="0" y="9525"/>
              <a:ext cx="220117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DEMYSTIFYING THE "BLACK BOX": TRANSPARENCY AND EXPLICABILITY IN CVET</a:t>
              </a:r>
            </a:p>
          </p:txBody>
        </p:sp>
      </p:grpSp>
      <p:sp>
        <p:nvSpPr>
          <p:cNvPr id="10" name="TextBox 10"/>
          <p:cNvSpPr txBox="1"/>
          <p:nvPr/>
        </p:nvSpPr>
        <p:spPr>
          <a:xfrm>
            <a:off x="9916982" y="3255512"/>
            <a:ext cx="6245600" cy="3619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What is the "black box" of AI?</a:t>
            </a:r>
          </a:p>
        </p:txBody>
      </p:sp>
      <p:sp>
        <p:nvSpPr>
          <p:cNvPr id="11" name="TextBox 11"/>
          <p:cNvSpPr txBox="1"/>
          <p:nvPr/>
        </p:nvSpPr>
        <p:spPr>
          <a:xfrm>
            <a:off x="9916982" y="3968231"/>
            <a:ext cx="7342318"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The "black box" of AI refers to systems whose inner workings—the logic used to reach a conclusion—are invisible to the user. While we see the input (for example, a student's resume) and the output (for example, a "not suitable" recommendation), the "hidden layers" of complex algorithms (such as deep learning or neural networks) are too mathematically complex for a human to understand.</a:t>
            </a:r>
          </a:p>
        </p:txBody>
      </p:sp>
      <p:grpSp>
        <p:nvGrpSpPr>
          <p:cNvPr id="12" name="Group 12"/>
          <p:cNvGrpSpPr/>
          <p:nvPr/>
        </p:nvGrpSpPr>
        <p:grpSpPr>
          <a:xfrm>
            <a:off x="2155100" y="5143500"/>
            <a:ext cx="5595223" cy="4265343"/>
            <a:chOff x="0" y="0"/>
            <a:chExt cx="7460297" cy="5687124"/>
          </a:xfrm>
        </p:grpSpPr>
        <p:sp>
          <p:nvSpPr>
            <p:cNvPr id="13" name="Freeform 13"/>
            <p:cNvSpPr/>
            <p:nvPr/>
          </p:nvSpPr>
          <p:spPr>
            <a:xfrm>
              <a:off x="0" y="0"/>
              <a:ext cx="7460234" cy="5687060"/>
            </a:xfrm>
            <a:custGeom>
              <a:avLst/>
              <a:gdLst/>
              <a:ahLst/>
              <a:cxnLst/>
              <a:rect l="l" t="t" r="r" b="b"/>
              <a:pathLst>
                <a:path w="7460234" h="5687060">
                  <a:moveTo>
                    <a:pt x="0" y="0"/>
                  </a:moveTo>
                  <a:lnTo>
                    <a:pt x="7460234" y="0"/>
                  </a:lnTo>
                  <a:lnTo>
                    <a:pt x="7460234" y="5687060"/>
                  </a:lnTo>
                  <a:lnTo>
                    <a:pt x="0" y="5687060"/>
                  </a:lnTo>
                  <a:lnTo>
                    <a:pt x="0" y="0"/>
                  </a:lnTo>
                  <a:close/>
                </a:path>
              </a:pathLst>
            </a:custGeom>
            <a:blipFill>
              <a:blip r:embed="rId5"/>
              <a:stretch>
                <a:fillRect b="-1"/>
              </a:stretch>
            </a:blipFill>
          </p:spPr>
          <p:txBody>
            <a:bodyPr/>
            <a:lstStyle/>
            <a:p>
              <a:endParaRPr lang="es-ES"/>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9790" y="0"/>
            <a:ext cx="18587790" cy="10455631"/>
            <a:chOff x="0" y="0"/>
            <a:chExt cx="24783720" cy="13940841"/>
          </a:xfrm>
        </p:grpSpPr>
        <p:sp>
          <p:nvSpPr>
            <p:cNvPr id="3" name="Freeform 3"/>
            <p:cNvSpPr/>
            <p:nvPr/>
          </p:nvSpPr>
          <p:spPr>
            <a:xfrm>
              <a:off x="0" y="0"/>
              <a:ext cx="24783669" cy="13940789"/>
            </a:xfrm>
            <a:custGeom>
              <a:avLst/>
              <a:gdLst/>
              <a:ahLst/>
              <a:cxnLst/>
              <a:rect l="l" t="t" r="r" b="b"/>
              <a:pathLst>
                <a:path w="24783669" h="13940789">
                  <a:moveTo>
                    <a:pt x="0" y="0"/>
                  </a:moveTo>
                  <a:lnTo>
                    <a:pt x="24783669" y="0"/>
                  </a:lnTo>
                  <a:lnTo>
                    <a:pt x="24783669" y="13940789"/>
                  </a:lnTo>
                  <a:lnTo>
                    <a:pt x="0" y="13940789"/>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028700" y="1028700"/>
            <a:ext cx="11745325" cy="1012622"/>
            <a:chOff x="0" y="0"/>
            <a:chExt cx="15660434" cy="1350162"/>
          </a:xfrm>
        </p:grpSpPr>
        <p:sp>
          <p:nvSpPr>
            <p:cNvPr id="5" name="Freeform 5"/>
            <p:cNvSpPr/>
            <p:nvPr/>
          </p:nvSpPr>
          <p:spPr>
            <a:xfrm>
              <a:off x="0" y="0"/>
              <a:ext cx="15660432" cy="1350159"/>
            </a:xfrm>
            <a:custGeom>
              <a:avLst/>
              <a:gdLst/>
              <a:ahLst/>
              <a:cxnLst/>
              <a:rect l="l" t="t" r="r" b="b"/>
              <a:pathLst>
                <a:path w="15660432" h="1350159">
                  <a:moveTo>
                    <a:pt x="0" y="0"/>
                  </a:moveTo>
                  <a:lnTo>
                    <a:pt x="15660432" y="0"/>
                  </a:lnTo>
                  <a:lnTo>
                    <a:pt x="15660432" y="1350159"/>
                  </a:lnTo>
                  <a:lnTo>
                    <a:pt x="0" y="1350159"/>
                  </a:lnTo>
                  <a:close/>
                </a:path>
              </a:pathLst>
            </a:custGeom>
            <a:blipFill>
              <a:blip r:embed="rId5">
                <a:alphaModFix amt="0"/>
              </a:blip>
              <a:stretch>
                <a:fillRect t="-182304" b="-169707"/>
              </a:stretch>
            </a:blipFill>
          </p:spPr>
          <p:txBody>
            <a:bodyPr/>
            <a:lstStyle/>
            <a:p>
              <a:endParaRPr lang="es-ES"/>
            </a:p>
          </p:txBody>
        </p:sp>
        <p:sp>
          <p:nvSpPr>
            <p:cNvPr id="6" name="TextBox 6"/>
            <p:cNvSpPr txBox="1"/>
            <p:nvPr/>
          </p:nvSpPr>
          <p:spPr>
            <a:xfrm>
              <a:off x="0" y="9525"/>
              <a:ext cx="15660434"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FE635B"/>
                  </a:solidFill>
                  <a:latin typeface="Oswald"/>
                  <a:ea typeface="Oswald"/>
                  <a:cs typeface="Oswald"/>
                  <a:sym typeface="Oswald"/>
                </a:rPr>
                <a:t>THE RISK OF OPACITY IN EDUCATION</a:t>
              </a:r>
            </a:p>
          </p:txBody>
        </p:sp>
      </p:grpSp>
      <p:sp>
        <p:nvSpPr>
          <p:cNvPr id="7" name="TextBox 7"/>
          <p:cNvSpPr txBox="1"/>
          <p:nvPr/>
        </p:nvSpPr>
        <p:spPr>
          <a:xfrm>
            <a:off x="1028700" y="2178515"/>
            <a:ext cx="10758183" cy="108585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Loss of trust: </a:t>
            </a:r>
            <a:r>
              <a:rPr lang="en-US" sz="2400" u="none" strike="noStrike" dirty="0">
                <a:solidFill>
                  <a:srgbClr val="000000"/>
                </a:solidFill>
                <a:latin typeface="Lato Light"/>
                <a:ea typeface="Lato Light"/>
                <a:cs typeface="Lato Light"/>
                <a:sym typeface="Lato Light"/>
              </a:rPr>
              <a:t>If as a CVET trainer you cannot explain why an AI flagged a student for plagiarism or suggested they change their career path, the student loses trust in both the technology and the trainer.</a:t>
            </a:r>
          </a:p>
        </p:txBody>
      </p:sp>
      <p:sp>
        <p:nvSpPr>
          <p:cNvPr id="8" name="TextBox 8"/>
          <p:cNvSpPr txBox="1"/>
          <p:nvPr/>
        </p:nvSpPr>
        <p:spPr>
          <a:xfrm>
            <a:off x="1028700" y="4050030"/>
            <a:ext cx="10758183" cy="108585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Impossibility of challenging the results: </a:t>
            </a:r>
            <a:r>
              <a:rPr lang="en-US" sz="2400" u="none" strike="noStrike" dirty="0">
                <a:solidFill>
                  <a:srgbClr val="000000"/>
                </a:solidFill>
                <a:latin typeface="Lato Light"/>
                <a:ea typeface="Lato Light"/>
                <a:cs typeface="Lato Light"/>
                <a:sym typeface="Lato Light"/>
              </a:rPr>
              <a:t>In vocational training for employment, a qualification or certification carries significant weight. If the rationale is obscured, it is impossible for a student to exercise their right to a fair appeal.</a:t>
            </a:r>
          </a:p>
        </p:txBody>
      </p:sp>
      <p:sp>
        <p:nvSpPr>
          <p:cNvPr id="9" name="TextBox 9"/>
          <p:cNvSpPr txBox="1"/>
          <p:nvPr/>
        </p:nvSpPr>
        <p:spPr>
          <a:xfrm>
            <a:off x="1028700" y="5829300"/>
            <a:ext cx="10098424" cy="1447800"/>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a:solidFill>
                  <a:srgbClr val="000000"/>
                </a:solidFill>
                <a:latin typeface="Lato Bold"/>
                <a:ea typeface="Lato Bold"/>
                <a:cs typeface="Lato Bold"/>
                <a:sym typeface="Lato Bold"/>
              </a:rPr>
              <a:t>Automation bias: </a:t>
            </a:r>
            <a:r>
              <a:rPr lang="en-US" sz="2400" u="none" strike="noStrike" dirty="0">
                <a:solidFill>
                  <a:srgbClr val="000000"/>
                </a:solidFill>
                <a:latin typeface="Lato Light"/>
                <a:ea typeface="Lato Light"/>
                <a:cs typeface="Lato Light"/>
                <a:sym typeface="Lato Light"/>
              </a:rPr>
              <a:t>This is the psychological tendency of trainers to over-rely on automated suggestions. We often assume that "the computer is objective," ignoring our own professional intuition even when the AI ​​may be wrong or biased.</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93763"/>
            <a:ext cx="16230600" cy="771525"/>
          </a:xfrm>
          <a:prstGeom prst="rect">
            <a:avLst/>
          </a:prstGeom>
        </p:spPr>
        <p:txBody>
          <a:bodyPr lIns="0" tIns="0" rIns="0" bIns="0" rtlCol="0" anchor="t">
            <a:spAutoFit/>
          </a:bodyPr>
          <a:lstStyle/>
          <a:p>
            <a:pPr marL="0" lvl="0" indent="0" algn="just">
              <a:lnSpc>
                <a:spcPts val="3000"/>
              </a:lnSpc>
              <a:spcBef>
                <a:spcPct val="0"/>
              </a:spcBef>
            </a:pPr>
            <a:r>
              <a:rPr lang="en-US" sz="2500" u="none" strike="noStrike" dirty="0">
                <a:solidFill>
                  <a:srgbClr val="000000"/>
                </a:solidFill>
                <a:latin typeface="Lato Light"/>
                <a:ea typeface="Lato Light"/>
                <a:cs typeface="Lato Light"/>
                <a:sym typeface="Lato Light"/>
              </a:rPr>
              <a:t>To counter the "black box," we must demand explainable AI (XAI). XAI is a set of processes and methods that allow users to understand and trust the results generated by machine learning algorithms.</a:t>
            </a:r>
          </a:p>
        </p:txBody>
      </p:sp>
      <p:grpSp>
        <p:nvGrpSpPr>
          <p:cNvPr id="3" name="Group 3"/>
          <p:cNvGrpSpPr/>
          <p:nvPr/>
        </p:nvGrpSpPr>
        <p:grpSpPr>
          <a:xfrm>
            <a:off x="1028700" y="1028700"/>
            <a:ext cx="9540297" cy="1012622"/>
            <a:chOff x="0" y="0"/>
            <a:chExt cx="12720396" cy="1350162"/>
          </a:xfrm>
        </p:grpSpPr>
        <p:sp>
          <p:nvSpPr>
            <p:cNvPr id="4" name="Freeform 4"/>
            <p:cNvSpPr/>
            <p:nvPr/>
          </p:nvSpPr>
          <p:spPr>
            <a:xfrm>
              <a:off x="0" y="0"/>
              <a:ext cx="12720394" cy="1350159"/>
            </a:xfrm>
            <a:custGeom>
              <a:avLst/>
              <a:gdLst/>
              <a:ahLst/>
              <a:cxnLst/>
              <a:rect l="l" t="t" r="r" b="b"/>
              <a:pathLst>
                <a:path w="12720394" h="1350159">
                  <a:moveTo>
                    <a:pt x="0" y="0"/>
                  </a:moveTo>
                  <a:lnTo>
                    <a:pt x="12720394" y="0"/>
                  </a:lnTo>
                  <a:lnTo>
                    <a:pt x="12720394" y="1350159"/>
                  </a:lnTo>
                  <a:lnTo>
                    <a:pt x="0" y="1350159"/>
                  </a:lnTo>
                  <a:close/>
                </a:path>
              </a:pathLst>
            </a:custGeom>
            <a:blipFill>
              <a:blip r:embed="rId4">
                <a:alphaModFix amt="0"/>
              </a:blip>
              <a:stretch>
                <a:fillRect t="-139875" b="-127277"/>
              </a:stretch>
            </a:blipFill>
          </p:spPr>
          <p:txBody>
            <a:bodyPr/>
            <a:lstStyle/>
            <a:p>
              <a:endParaRPr lang="es-ES"/>
            </a:p>
          </p:txBody>
        </p:sp>
        <p:sp>
          <p:nvSpPr>
            <p:cNvPr id="5" name="TextBox 5"/>
            <p:cNvSpPr txBox="1"/>
            <p:nvPr/>
          </p:nvSpPr>
          <p:spPr>
            <a:xfrm>
              <a:off x="0" y="9525"/>
              <a:ext cx="12720396"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EXPLAINABLE PRINCIPLES OF AI (XAI)</a:t>
              </a:r>
            </a:p>
          </p:txBody>
        </p:sp>
      </p:grpSp>
      <p:sp>
        <p:nvSpPr>
          <p:cNvPr id="6" name="TextBox 6"/>
          <p:cNvSpPr txBox="1"/>
          <p:nvPr/>
        </p:nvSpPr>
        <p:spPr>
          <a:xfrm>
            <a:off x="1028700" y="3739631"/>
            <a:ext cx="5137490"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Basic definition of XAI</a:t>
            </a:r>
          </a:p>
        </p:txBody>
      </p:sp>
      <p:sp>
        <p:nvSpPr>
          <p:cNvPr id="7" name="TextBox 7"/>
          <p:cNvSpPr txBox="1"/>
          <p:nvPr/>
        </p:nvSpPr>
        <p:spPr>
          <a:xfrm>
            <a:off x="1028700" y="4604623"/>
            <a:ext cx="4862179" cy="21717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The ability of a system to provide a comprehensible justification for its outcome.</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Answer the question: "Why did the AI ​​do that?"</a:t>
            </a:r>
          </a:p>
        </p:txBody>
      </p:sp>
      <p:sp>
        <p:nvSpPr>
          <p:cNvPr id="8" name="TextBox 8"/>
          <p:cNvSpPr txBox="1"/>
          <p:nvPr/>
        </p:nvSpPr>
        <p:spPr>
          <a:xfrm>
            <a:off x="6598068" y="3739631"/>
            <a:ext cx="9882283" cy="3619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Global transparency versus local transparency</a:t>
            </a:r>
          </a:p>
        </p:txBody>
      </p:sp>
      <p:sp>
        <p:nvSpPr>
          <p:cNvPr id="9" name="TextBox 9"/>
          <p:cNvSpPr txBox="1"/>
          <p:nvPr/>
        </p:nvSpPr>
        <p:spPr>
          <a:xfrm>
            <a:off x="6493097" y="4604623"/>
            <a:ext cx="4673822" cy="32575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Global transparency (The big picture):</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Understanding the general "rules" of the system.</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Example:</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Knowing that a career-oriented AI generally gives 40% weight to "previous experience", 40% to "technical skills" and 20% to "geographic location".</a:t>
            </a:r>
          </a:p>
        </p:txBody>
      </p:sp>
      <p:grpSp>
        <p:nvGrpSpPr>
          <p:cNvPr id="10" name="Group 10"/>
          <p:cNvGrpSpPr/>
          <p:nvPr/>
        </p:nvGrpSpPr>
        <p:grpSpPr>
          <a:xfrm>
            <a:off x="11166920" y="4491866"/>
            <a:ext cx="744579" cy="3794931"/>
            <a:chOff x="0" y="0"/>
            <a:chExt cx="992772" cy="5059909"/>
          </a:xfrm>
        </p:grpSpPr>
        <p:sp>
          <p:nvSpPr>
            <p:cNvPr id="11" name="Freeform 11"/>
            <p:cNvSpPr/>
            <p:nvPr/>
          </p:nvSpPr>
          <p:spPr>
            <a:xfrm>
              <a:off x="0" y="0"/>
              <a:ext cx="992632" cy="5059934"/>
            </a:xfrm>
            <a:custGeom>
              <a:avLst/>
              <a:gdLst/>
              <a:ahLst/>
              <a:cxnLst/>
              <a:rect l="l" t="t" r="r" b="b"/>
              <a:pathLst>
                <a:path w="992632" h="5059934">
                  <a:moveTo>
                    <a:pt x="0" y="2529967"/>
                  </a:moveTo>
                  <a:lnTo>
                    <a:pt x="248158" y="2281809"/>
                  </a:lnTo>
                  <a:lnTo>
                    <a:pt x="248158" y="2405888"/>
                  </a:lnTo>
                  <a:lnTo>
                    <a:pt x="257429" y="2405888"/>
                  </a:lnTo>
                  <a:lnTo>
                    <a:pt x="257429" y="0"/>
                  </a:lnTo>
                  <a:lnTo>
                    <a:pt x="735203" y="0"/>
                  </a:lnTo>
                  <a:lnTo>
                    <a:pt x="735203" y="2405888"/>
                  </a:lnTo>
                  <a:lnTo>
                    <a:pt x="744474" y="2405888"/>
                  </a:lnTo>
                  <a:lnTo>
                    <a:pt x="744474" y="2281809"/>
                  </a:lnTo>
                  <a:lnTo>
                    <a:pt x="992632" y="2529967"/>
                  </a:lnTo>
                  <a:lnTo>
                    <a:pt x="744474" y="2778125"/>
                  </a:lnTo>
                  <a:lnTo>
                    <a:pt x="744474" y="2654046"/>
                  </a:lnTo>
                  <a:lnTo>
                    <a:pt x="735203" y="2654046"/>
                  </a:lnTo>
                  <a:lnTo>
                    <a:pt x="735203" y="5059934"/>
                  </a:lnTo>
                  <a:lnTo>
                    <a:pt x="257556" y="5059934"/>
                  </a:lnTo>
                  <a:lnTo>
                    <a:pt x="257556" y="2654046"/>
                  </a:lnTo>
                  <a:lnTo>
                    <a:pt x="248285" y="2654046"/>
                  </a:lnTo>
                  <a:lnTo>
                    <a:pt x="248285" y="2778125"/>
                  </a:lnTo>
                  <a:close/>
                </a:path>
              </a:pathLst>
            </a:custGeom>
            <a:solidFill>
              <a:srgbClr val="FE635B"/>
            </a:solidFill>
            <a:ln w="38100" cap="sq">
              <a:solidFill>
                <a:srgbClr val="6C2522"/>
              </a:solidFill>
              <a:prstDash val="solid"/>
              <a:miter/>
            </a:ln>
          </p:spPr>
          <p:txBody>
            <a:bodyPr/>
            <a:lstStyle/>
            <a:p>
              <a:endParaRPr lang="es-ES"/>
            </a:p>
          </p:txBody>
        </p:sp>
      </p:grpSp>
      <p:sp>
        <p:nvSpPr>
          <p:cNvPr id="12" name="TextBox 12"/>
          <p:cNvSpPr txBox="1"/>
          <p:nvPr/>
        </p:nvSpPr>
        <p:spPr>
          <a:xfrm>
            <a:off x="12397664" y="4588278"/>
            <a:ext cx="5136661" cy="32575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Local transparency (Individual case):</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Understanding why a specific decision was made for a specific person.</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Example:</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Explain to Maria that the AI ​​suggested she study "Green Energy" because she scored 95% on her recent electrical safety module and 90% on environmental regulations.</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5357"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9741" r="-9741"/>
              </a:stretch>
            </a:blipFill>
          </p:spPr>
          <p:txBody>
            <a:bodyPr/>
            <a:lstStyle/>
            <a:p>
              <a:endParaRPr lang="es-ES"/>
            </a:p>
          </p:txBody>
        </p:sp>
      </p:grpSp>
      <p:grpSp>
        <p:nvGrpSpPr>
          <p:cNvPr id="4" name="Group 4"/>
          <p:cNvGrpSpPr/>
          <p:nvPr/>
        </p:nvGrpSpPr>
        <p:grpSpPr>
          <a:xfrm>
            <a:off x="9144000" y="523027"/>
            <a:ext cx="8943588" cy="1518292"/>
            <a:chOff x="0" y="-674230"/>
            <a:chExt cx="11924784" cy="2024389"/>
          </a:xfrm>
        </p:grpSpPr>
        <p:sp>
          <p:nvSpPr>
            <p:cNvPr id="5" name="Freeform 5"/>
            <p:cNvSpPr/>
            <p:nvPr/>
          </p:nvSpPr>
          <p:spPr>
            <a:xfrm>
              <a:off x="0" y="0"/>
              <a:ext cx="11924784" cy="1350159"/>
            </a:xfrm>
            <a:custGeom>
              <a:avLst/>
              <a:gdLst/>
              <a:ahLst/>
              <a:cxnLst/>
              <a:rect l="l" t="t" r="r" b="b"/>
              <a:pathLst>
                <a:path w="11924784" h="1350159">
                  <a:moveTo>
                    <a:pt x="0" y="0"/>
                  </a:moveTo>
                  <a:lnTo>
                    <a:pt x="11924784" y="0"/>
                  </a:lnTo>
                  <a:lnTo>
                    <a:pt x="11924784" y="1350159"/>
                  </a:lnTo>
                  <a:lnTo>
                    <a:pt x="0" y="1350159"/>
                  </a:lnTo>
                  <a:close/>
                </a:path>
              </a:pathLst>
            </a:custGeom>
            <a:blipFill>
              <a:blip r:embed="rId4">
                <a:alphaModFix amt="0"/>
              </a:blip>
              <a:stretch>
                <a:fillRect t="-128393" b="-115795"/>
              </a:stretch>
            </a:blipFill>
          </p:spPr>
          <p:txBody>
            <a:bodyPr/>
            <a:lstStyle/>
            <a:p>
              <a:endParaRPr lang="es-ES"/>
            </a:p>
          </p:txBody>
        </p:sp>
        <p:sp>
          <p:nvSpPr>
            <p:cNvPr id="6" name="TextBox 6"/>
            <p:cNvSpPr txBox="1"/>
            <p:nvPr/>
          </p:nvSpPr>
          <p:spPr>
            <a:xfrm>
              <a:off x="0" y="-674230"/>
              <a:ext cx="11924779" cy="1340637"/>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THE TRAINER'S ROLE AS "TRANSLATOR"</a:t>
              </a:r>
            </a:p>
          </p:txBody>
        </p:sp>
      </p:grpSp>
      <p:sp>
        <p:nvSpPr>
          <p:cNvPr id="7" name="TextBox 7"/>
          <p:cNvSpPr txBox="1"/>
          <p:nvPr/>
        </p:nvSpPr>
        <p:spPr>
          <a:xfrm>
            <a:off x="9211104" y="1755969"/>
            <a:ext cx="8048196" cy="1343025"/>
          </a:xfrm>
          <a:prstGeom prst="rect">
            <a:avLst/>
          </a:prstGeom>
        </p:spPr>
        <p:txBody>
          <a:bodyPr lIns="0" tIns="0" rIns="0" bIns="0" rtlCol="0" anchor="t">
            <a:spAutoFit/>
          </a:bodyPr>
          <a:lstStyle/>
          <a:p>
            <a:pPr marL="0" lvl="0" indent="0" algn="just">
              <a:lnSpc>
                <a:spcPts val="2639"/>
              </a:lnSpc>
              <a:spcBef>
                <a:spcPct val="0"/>
              </a:spcBef>
            </a:pPr>
            <a:r>
              <a:rPr lang="en-US" sz="2400" u="none" strike="noStrike" dirty="0">
                <a:solidFill>
                  <a:srgbClr val="000000"/>
                </a:solidFill>
                <a:latin typeface="Lato Light"/>
                <a:ea typeface="Lato Light"/>
                <a:cs typeface="Lato Light"/>
                <a:sym typeface="Lato Light"/>
              </a:rPr>
              <a:t>With the arrival of AI in the classroom, the "role of the trainer" shifts from that of a simple "information provider" to an ethical translator. Their task is to bridge the gap between machine data and the student's human experience.</a:t>
            </a:r>
          </a:p>
        </p:txBody>
      </p:sp>
      <p:sp>
        <p:nvSpPr>
          <p:cNvPr id="8" name="TextBox 8"/>
          <p:cNvSpPr txBox="1"/>
          <p:nvPr/>
        </p:nvSpPr>
        <p:spPr>
          <a:xfrm>
            <a:off x="9211104" y="3564628"/>
            <a:ext cx="8414223" cy="342900"/>
          </a:xfrm>
          <a:prstGeom prst="rect">
            <a:avLst/>
          </a:prstGeom>
        </p:spPr>
        <p:txBody>
          <a:bodyPr lIns="0" tIns="0" rIns="0" bIns="0" rtlCol="0" anchor="t">
            <a:spAutoFit/>
          </a:bodyPr>
          <a:lstStyle/>
          <a:p>
            <a:pPr marL="0" lvl="0" indent="0" algn="l">
              <a:lnSpc>
                <a:spcPts val="2639"/>
              </a:lnSpc>
              <a:spcBef>
                <a:spcPct val="0"/>
              </a:spcBef>
            </a:pPr>
            <a:r>
              <a:rPr lang="en-US" sz="2400" b="1" u="none" strike="noStrike" dirty="0">
                <a:solidFill>
                  <a:srgbClr val="000000"/>
                </a:solidFill>
                <a:latin typeface="Lato Bold"/>
                <a:ea typeface="Lato Bold"/>
                <a:cs typeface="Lato Bold"/>
                <a:sym typeface="Lato Bold"/>
              </a:rPr>
              <a:t>Strategies for explaining AI feedback</a:t>
            </a:r>
          </a:p>
        </p:txBody>
      </p:sp>
      <p:sp>
        <p:nvSpPr>
          <p:cNvPr id="9" name="TextBox 9"/>
          <p:cNvSpPr txBox="1"/>
          <p:nvPr/>
        </p:nvSpPr>
        <p:spPr>
          <a:xfrm>
            <a:off x="10331801" y="4339458"/>
            <a:ext cx="6927499" cy="1009650"/>
          </a:xfrm>
          <a:prstGeom prst="rect">
            <a:avLst/>
          </a:prstGeom>
        </p:spPr>
        <p:txBody>
          <a:bodyPr lIns="0" tIns="0" rIns="0" bIns="0" rtlCol="0" anchor="t">
            <a:spAutoFit/>
          </a:bodyPr>
          <a:lstStyle/>
          <a:p>
            <a:pPr marL="0" lvl="0" indent="0" algn="just">
              <a:lnSpc>
                <a:spcPts val="2640"/>
              </a:lnSpc>
              <a:spcBef>
                <a:spcPct val="0"/>
              </a:spcBef>
            </a:pPr>
            <a:r>
              <a:rPr lang="en-US" sz="2400" b="1" u="none" strike="noStrike" dirty="0">
                <a:solidFill>
                  <a:srgbClr val="000000"/>
                </a:solidFill>
                <a:latin typeface="Lato Light"/>
                <a:ea typeface="Lato Light"/>
                <a:cs typeface="Lato Light"/>
                <a:sym typeface="Lato Light"/>
              </a:rPr>
              <a:t>Demystify the tool</a:t>
            </a:r>
            <a:r>
              <a:rPr lang="en-US" sz="2400" u="none" strike="noStrike" dirty="0">
                <a:solidFill>
                  <a:srgbClr val="000000"/>
                </a:solidFill>
                <a:latin typeface="Lato Light"/>
                <a:ea typeface="Lato Light"/>
                <a:cs typeface="Lato Light"/>
                <a:sym typeface="Lato Light"/>
              </a:rPr>
              <a:t>: Start by telling the student, "We use AI to analyze your progress data, but this is only one piece of the puzzle."</a:t>
            </a:r>
          </a:p>
        </p:txBody>
      </p:sp>
      <p:grpSp>
        <p:nvGrpSpPr>
          <p:cNvPr id="10" name="Group 10"/>
          <p:cNvGrpSpPr/>
          <p:nvPr/>
        </p:nvGrpSpPr>
        <p:grpSpPr>
          <a:xfrm>
            <a:off x="9133222" y="4477971"/>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2" name="Group 12"/>
          <p:cNvGrpSpPr/>
          <p:nvPr/>
        </p:nvGrpSpPr>
        <p:grpSpPr>
          <a:xfrm>
            <a:off x="9432507" y="4573279"/>
            <a:ext cx="409975" cy="863906"/>
            <a:chOff x="0" y="0"/>
            <a:chExt cx="546633" cy="1151875"/>
          </a:xfrm>
        </p:grpSpPr>
        <p:sp>
          <p:nvSpPr>
            <p:cNvPr id="13" name="Freeform 13"/>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14" name="TextBox 14"/>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sp>
        <p:nvSpPr>
          <p:cNvPr id="15" name="TextBox 15"/>
          <p:cNvSpPr txBox="1"/>
          <p:nvPr/>
        </p:nvSpPr>
        <p:spPr>
          <a:xfrm>
            <a:off x="10331801" y="5829300"/>
            <a:ext cx="6927499" cy="1676400"/>
          </a:xfrm>
          <a:prstGeom prst="rect">
            <a:avLst/>
          </a:prstGeom>
        </p:spPr>
        <p:txBody>
          <a:bodyPr lIns="0" tIns="0" rIns="0" bIns="0" rtlCol="0" anchor="t">
            <a:spAutoFit/>
          </a:bodyPr>
          <a:lstStyle/>
          <a:p>
            <a:pPr marL="0" lvl="0" indent="0" algn="just">
              <a:lnSpc>
                <a:spcPts val="2640"/>
              </a:lnSpc>
              <a:spcBef>
                <a:spcPct val="0"/>
              </a:spcBef>
            </a:pPr>
            <a:r>
              <a:rPr lang="en-US" sz="2400" b="1" u="none" strike="noStrike" dirty="0">
                <a:solidFill>
                  <a:srgbClr val="000000"/>
                </a:solidFill>
                <a:latin typeface="Lato Light"/>
                <a:ea typeface="Lato Light"/>
                <a:cs typeface="Lato Light"/>
                <a:sym typeface="Lato Light"/>
              </a:rPr>
              <a:t>Focus on "Practical Features": </a:t>
            </a:r>
            <a:r>
              <a:rPr lang="en-US" sz="2400" u="none" strike="noStrike" dirty="0">
                <a:solidFill>
                  <a:srgbClr val="000000"/>
                </a:solidFill>
                <a:latin typeface="Lato Light"/>
                <a:ea typeface="Lato Light"/>
                <a:cs typeface="Lato Light"/>
                <a:sym typeface="Lato Light"/>
              </a:rPr>
              <a:t>Don't talk about "data." Talk about "learning behaviors." Instead of saying "Your score is low," say: "The system has detected that you haven't completed the last three interactive quizzes, which affects your expected grade."</a:t>
            </a:r>
          </a:p>
        </p:txBody>
      </p:sp>
      <p:sp>
        <p:nvSpPr>
          <p:cNvPr id="16" name="TextBox 16"/>
          <p:cNvSpPr txBox="1"/>
          <p:nvPr/>
        </p:nvSpPr>
        <p:spPr>
          <a:xfrm>
            <a:off x="10313351" y="8019747"/>
            <a:ext cx="6945949" cy="1009650"/>
          </a:xfrm>
          <a:prstGeom prst="rect">
            <a:avLst/>
          </a:prstGeom>
        </p:spPr>
        <p:txBody>
          <a:bodyPr lIns="0" tIns="0" rIns="0" bIns="0" rtlCol="0" anchor="t">
            <a:spAutoFit/>
          </a:bodyPr>
          <a:lstStyle/>
          <a:p>
            <a:pPr marL="0" lvl="0" indent="0" algn="just">
              <a:lnSpc>
                <a:spcPts val="2640"/>
              </a:lnSpc>
              <a:spcBef>
                <a:spcPct val="0"/>
              </a:spcBef>
            </a:pPr>
            <a:r>
              <a:rPr lang="en-US" sz="2400" b="1" u="none" strike="noStrike" dirty="0">
                <a:solidFill>
                  <a:srgbClr val="000000"/>
                </a:solidFill>
                <a:latin typeface="Lato Light"/>
                <a:ea typeface="Lato Light"/>
                <a:cs typeface="Lato Light"/>
                <a:sym typeface="Lato Light"/>
              </a:rPr>
              <a:t>Encourage skepticism</a:t>
            </a:r>
            <a:r>
              <a:rPr lang="en-US" sz="2400" u="none" strike="noStrike" dirty="0">
                <a:solidFill>
                  <a:srgbClr val="000000"/>
                </a:solidFill>
                <a:latin typeface="Lato Light"/>
                <a:ea typeface="Lato Light"/>
                <a:cs typeface="Lato Light"/>
                <a:sym typeface="Lato Light"/>
              </a:rPr>
              <a:t>: invite the student to disagree. Ask them: "AI thinks you would excel in Logistics. Does that match your perception of your strengths?"</a:t>
            </a:r>
          </a:p>
        </p:txBody>
      </p:sp>
      <p:grpSp>
        <p:nvGrpSpPr>
          <p:cNvPr id="17" name="Group 17"/>
          <p:cNvGrpSpPr/>
          <p:nvPr/>
        </p:nvGrpSpPr>
        <p:grpSpPr>
          <a:xfrm>
            <a:off x="9133222" y="6091382"/>
            <a:ext cx="1008555" cy="1010098"/>
            <a:chOff x="0" y="0"/>
            <a:chExt cx="1344740" cy="1346797"/>
          </a:xfrm>
        </p:grpSpPr>
        <p:sp>
          <p:nvSpPr>
            <p:cNvPr id="18" name="Freeform 18"/>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19" name="Group 19"/>
          <p:cNvGrpSpPr/>
          <p:nvPr/>
        </p:nvGrpSpPr>
        <p:grpSpPr>
          <a:xfrm>
            <a:off x="9432517" y="6193053"/>
            <a:ext cx="409975" cy="863906"/>
            <a:chOff x="0" y="0"/>
            <a:chExt cx="546633" cy="1151875"/>
          </a:xfrm>
        </p:grpSpPr>
        <p:sp>
          <p:nvSpPr>
            <p:cNvPr id="20" name="Freeform 20"/>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21" name="TextBox 21"/>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2" name="Group 22"/>
          <p:cNvGrpSpPr/>
          <p:nvPr/>
        </p:nvGrpSpPr>
        <p:grpSpPr>
          <a:xfrm>
            <a:off x="9133222" y="7980466"/>
            <a:ext cx="1008555" cy="1010098"/>
            <a:chOff x="0" y="0"/>
            <a:chExt cx="1344740" cy="1346797"/>
          </a:xfrm>
        </p:grpSpPr>
        <p:sp>
          <p:nvSpPr>
            <p:cNvPr id="23" name="Freeform 2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FBB79D"/>
            </a:solidFill>
          </p:spPr>
          <p:txBody>
            <a:bodyPr/>
            <a:lstStyle/>
            <a:p>
              <a:endParaRPr lang="es-ES"/>
            </a:p>
          </p:txBody>
        </p:sp>
      </p:grpSp>
      <p:grpSp>
        <p:nvGrpSpPr>
          <p:cNvPr id="24" name="Group 24"/>
          <p:cNvGrpSpPr/>
          <p:nvPr/>
        </p:nvGrpSpPr>
        <p:grpSpPr>
          <a:xfrm>
            <a:off x="9432507" y="8069507"/>
            <a:ext cx="409975" cy="863906"/>
            <a:chOff x="0" y="0"/>
            <a:chExt cx="546633" cy="1151875"/>
          </a:xfrm>
        </p:grpSpPr>
        <p:sp>
          <p:nvSpPr>
            <p:cNvPr id="25" name="Freeform 25"/>
            <p:cNvSpPr/>
            <p:nvPr/>
          </p:nvSpPr>
          <p:spPr>
            <a:xfrm>
              <a:off x="0" y="0"/>
              <a:ext cx="546634" cy="1151875"/>
            </a:xfrm>
            <a:custGeom>
              <a:avLst/>
              <a:gdLst/>
              <a:ahLst/>
              <a:cxnLst/>
              <a:rect l="l" t="t" r="r" b="b"/>
              <a:pathLst>
                <a:path w="546634" h="1151875">
                  <a:moveTo>
                    <a:pt x="0" y="0"/>
                  </a:moveTo>
                  <a:lnTo>
                    <a:pt x="546634" y="0"/>
                  </a:lnTo>
                  <a:lnTo>
                    <a:pt x="546634" y="1151875"/>
                  </a:lnTo>
                  <a:lnTo>
                    <a:pt x="0" y="1151875"/>
                  </a:lnTo>
                  <a:close/>
                </a:path>
              </a:pathLst>
            </a:custGeom>
            <a:solidFill>
              <a:srgbClr val="FBB79D">
                <a:alpha val="0"/>
              </a:srgbClr>
            </a:solidFill>
          </p:spPr>
          <p:txBody>
            <a:bodyPr/>
            <a:lstStyle/>
            <a:p>
              <a:endParaRPr lang="es-ES"/>
            </a:p>
          </p:txBody>
        </p:sp>
        <p:sp>
          <p:nvSpPr>
            <p:cNvPr id="26" name="TextBox 26"/>
            <p:cNvSpPr txBox="1"/>
            <p:nvPr/>
          </p:nvSpPr>
          <p:spPr>
            <a:xfrm>
              <a:off x="0" y="-9525"/>
              <a:ext cx="546633" cy="1161400"/>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90841"/>
            <a:ext cx="151257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PRACTICAL ACTIVITY: THE SCORE TRANSLATION LABORATORY</a:t>
            </a:r>
          </a:p>
        </p:txBody>
      </p:sp>
      <p:grpSp>
        <p:nvGrpSpPr>
          <p:cNvPr id="5" name="Group 5"/>
          <p:cNvGrpSpPr/>
          <p:nvPr/>
        </p:nvGrpSpPr>
        <p:grpSpPr>
          <a:xfrm>
            <a:off x="1048102" y="2257303"/>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Aim:</a:t>
              </a:r>
            </a:p>
          </p:txBody>
        </p:sp>
      </p:grpSp>
      <p:sp>
        <p:nvSpPr>
          <p:cNvPr id="8" name="TextBox 8"/>
          <p:cNvSpPr txBox="1"/>
          <p:nvPr/>
        </p:nvSpPr>
        <p:spPr>
          <a:xfrm>
            <a:off x="1028700" y="2923862"/>
            <a:ext cx="6977347"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53575E"/>
                </a:solidFill>
                <a:latin typeface="Lato Light"/>
                <a:ea typeface="Lato Light"/>
                <a:cs typeface="Lato Light"/>
                <a:sym typeface="Lato Light"/>
              </a:rPr>
              <a:t>Practice transforming cold, technical results of AI into pedagogical and supportive guidance.</a:t>
            </a:r>
          </a:p>
        </p:txBody>
      </p:sp>
      <p:grpSp>
        <p:nvGrpSpPr>
          <p:cNvPr id="9" name="Group 9"/>
          <p:cNvGrpSpPr/>
          <p:nvPr/>
        </p:nvGrpSpPr>
        <p:grpSpPr>
          <a:xfrm>
            <a:off x="1048102" y="3780350"/>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Scenery:</a:t>
              </a:r>
            </a:p>
          </p:txBody>
        </p:sp>
      </p:grpSp>
      <p:sp>
        <p:nvSpPr>
          <p:cNvPr id="12" name="TextBox 12"/>
          <p:cNvSpPr txBox="1"/>
          <p:nvPr/>
        </p:nvSpPr>
        <p:spPr>
          <a:xfrm>
            <a:off x="1028700" y="4453036"/>
            <a:ext cx="6996397"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53575E"/>
                </a:solidFill>
                <a:latin typeface="Lato Light"/>
                <a:ea typeface="Lato Light"/>
                <a:cs typeface="Lato Light"/>
                <a:sym typeface="Lato Light"/>
              </a:rPr>
              <a:t>You are using a "Skills Comparison" tool. The tool provides you with the following technical result for a student named Alex, who wants to be a mechanical technician.</a:t>
            </a:r>
          </a:p>
        </p:txBody>
      </p:sp>
      <p:grpSp>
        <p:nvGrpSpPr>
          <p:cNvPr id="13" name="Group 13"/>
          <p:cNvGrpSpPr/>
          <p:nvPr/>
        </p:nvGrpSpPr>
        <p:grpSpPr>
          <a:xfrm>
            <a:off x="1048102" y="6091742"/>
            <a:ext cx="5737403" cy="672685"/>
            <a:chOff x="0" y="0"/>
            <a:chExt cx="7649870" cy="896914"/>
          </a:xfrm>
        </p:grpSpPr>
        <p:sp>
          <p:nvSpPr>
            <p:cNvPr id="14" name="Freeform 14"/>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5" name="TextBox 15"/>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AI result:</a:t>
              </a:r>
            </a:p>
          </p:txBody>
        </p:sp>
      </p:grpSp>
      <p:sp>
        <p:nvSpPr>
          <p:cNvPr id="16" name="TextBox 16"/>
          <p:cNvSpPr txBox="1"/>
          <p:nvPr/>
        </p:nvSpPr>
        <p:spPr>
          <a:xfrm>
            <a:off x="1028700" y="6730637"/>
            <a:ext cx="7136258" cy="1085850"/>
          </a:xfrm>
          <a:prstGeom prst="rect">
            <a:avLst/>
          </a:prstGeom>
        </p:spPr>
        <p:txBody>
          <a:bodyPr lIns="0" tIns="0" rIns="0" bIns="0" rtlCol="0" anchor="t">
            <a:spAutoFit/>
          </a:bodyPr>
          <a:lstStyle/>
          <a:p>
            <a:pPr marL="0" lvl="0" indent="0" algn="just">
              <a:lnSpc>
                <a:spcPts val="2879"/>
              </a:lnSpc>
              <a:spcBef>
                <a:spcPct val="0"/>
              </a:spcBef>
            </a:pPr>
            <a:r>
              <a:rPr lang="en-US" sz="2400" i="1" u="none" strike="noStrike">
                <a:solidFill>
                  <a:srgbClr val="53575E"/>
                </a:solidFill>
                <a:latin typeface="Lato Light Italics"/>
                <a:ea typeface="Lato Light Italics"/>
                <a:cs typeface="Lato Light Italics"/>
                <a:sym typeface="Lato Light Italics"/>
              </a:rPr>
              <a:t>User ID 445. Confidence level: 0.62. Negative correlation: Verbal communication (-0.4). Positive correlation: Manual dexterity (+0.8).</a:t>
            </a:r>
          </a:p>
        </p:txBody>
      </p:sp>
      <p:grpSp>
        <p:nvGrpSpPr>
          <p:cNvPr id="17" name="Group 17"/>
          <p:cNvGrpSpPr/>
          <p:nvPr/>
        </p:nvGrpSpPr>
        <p:grpSpPr>
          <a:xfrm>
            <a:off x="1067505" y="8092712"/>
            <a:ext cx="6021257" cy="672685"/>
            <a:chOff x="0" y="0"/>
            <a:chExt cx="8028343" cy="896914"/>
          </a:xfrm>
        </p:grpSpPr>
        <p:sp>
          <p:nvSpPr>
            <p:cNvPr id="18" name="Freeform 18"/>
            <p:cNvSpPr/>
            <p:nvPr/>
          </p:nvSpPr>
          <p:spPr>
            <a:xfrm>
              <a:off x="0" y="0"/>
              <a:ext cx="8028349" cy="896916"/>
            </a:xfrm>
            <a:custGeom>
              <a:avLst/>
              <a:gdLst/>
              <a:ahLst/>
              <a:cxnLst/>
              <a:rect l="l" t="t" r="r" b="b"/>
              <a:pathLst>
                <a:path w="8028349" h="896916">
                  <a:moveTo>
                    <a:pt x="0" y="0"/>
                  </a:moveTo>
                  <a:lnTo>
                    <a:pt x="8028349" y="0"/>
                  </a:lnTo>
                  <a:lnTo>
                    <a:pt x="8028349" y="896916"/>
                  </a:lnTo>
                  <a:lnTo>
                    <a:pt x="0" y="896916"/>
                  </a:lnTo>
                  <a:close/>
                </a:path>
              </a:pathLst>
            </a:custGeom>
            <a:blipFill>
              <a:blip r:embed="rId5">
                <a:alphaModFix amt="0"/>
              </a:blip>
              <a:stretch>
                <a:fillRect t="-124411" b="-124411"/>
              </a:stretch>
            </a:blipFill>
          </p:spPr>
          <p:txBody>
            <a:bodyPr/>
            <a:lstStyle/>
            <a:p>
              <a:endParaRPr lang="es-ES"/>
            </a:p>
          </p:txBody>
        </p:sp>
        <p:sp>
          <p:nvSpPr>
            <p:cNvPr id="19" name="TextBox 19"/>
            <p:cNvSpPr txBox="1"/>
            <p:nvPr/>
          </p:nvSpPr>
          <p:spPr>
            <a:xfrm>
              <a:off x="0" y="0"/>
              <a:ext cx="802834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Your task:</a:t>
              </a:r>
            </a:p>
          </p:txBody>
        </p:sp>
      </p:grpSp>
      <p:sp>
        <p:nvSpPr>
          <p:cNvPr id="20" name="TextBox 20"/>
          <p:cNvSpPr txBox="1"/>
          <p:nvPr/>
        </p:nvSpPr>
        <p:spPr>
          <a:xfrm>
            <a:off x="1048102" y="8758810"/>
            <a:ext cx="699639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Rewrite this "black box" data into a human-centered explanation, like the one you would give Alex during an orientation session.</a:t>
            </a:r>
          </a:p>
        </p:txBody>
      </p:sp>
      <p:grpSp>
        <p:nvGrpSpPr>
          <p:cNvPr id="21" name="Group 21"/>
          <p:cNvGrpSpPr/>
          <p:nvPr/>
        </p:nvGrpSpPr>
        <p:grpSpPr>
          <a:xfrm>
            <a:off x="8933174" y="2257303"/>
            <a:ext cx="6506680" cy="672685"/>
            <a:chOff x="0" y="0"/>
            <a:chExt cx="8675573" cy="896914"/>
          </a:xfrm>
        </p:grpSpPr>
        <p:sp>
          <p:nvSpPr>
            <p:cNvPr id="22" name="Freeform 22"/>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23" name="TextBox 23"/>
            <p:cNvSpPr txBox="1"/>
            <p:nvPr/>
          </p:nvSpPr>
          <p:spPr>
            <a:xfrm>
              <a:off x="0" y="0"/>
              <a:ext cx="8675573"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Step 1 (Identify the logic):</a:t>
              </a:r>
            </a:p>
          </p:txBody>
        </p:sp>
      </p:grpSp>
      <p:sp>
        <p:nvSpPr>
          <p:cNvPr id="24" name="TextBox 24"/>
          <p:cNvSpPr txBox="1"/>
          <p:nvPr/>
        </p:nvSpPr>
        <p:spPr>
          <a:xfrm>
            <a:off x="8933174" y="3056450"/>
            <a:ext cx="8326126"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The AI ​​likes its manual skills (manual dexterity), but is concerned about its speech/interaction skills (verbal communication).</a:t>
            </a:r>
          </a:p>
        </p:txBody>
      </p:sp>
      <p:grpSp>
        <p:nvGrpSpPr>
          <p:cNvPr id="25" name="Group 25"/>
          <p:cNvGrpSpPr/>
          <p:nvPr/>
        </p:nvGrpSpPr>
        <p:grpSpPr>
          <a:xfrm>
            <a:off x="8933174" y="4556150"/>
            <a:ext cx="6785858" cy="672686"/>
            <a:chOff x="0" y="0"/>
            <a:chExt cx="9047810" cy="896914"/>
          </a:xfrm>
        </p:grpSpPr>
        <p:sp>
          <p:nvSpPr>
            <p:cNvPr id="26" name="Freeform 26"/>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7" name="TextBox 27"/>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Step 2 (The translation):</a:t>
              </a:r>
            </a:p>
          </p:txBody>
        </p:sp>
      </p:grpSp>
      <p:sp>
        <p:nvSpPr>
          <p:cNvPr id="28" name="TextBox 28"/>
          <p:cNvSpPr txBox="1"/>
          <p:nvPr/>
        </p:nvSpPr>
        <p:spPr>
          <a:xfrm>
            <a:off x="8929975" y="5308444"/>
            <a:ext cx="8329325"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53575E"/>
                </a:solidFill>
                <a:latin typeface="Lato Light"/>
                <a:ea typeface="Lato Light"/>
                <a:cs typeface="Lato Light"/>
                <a:sym typeface="Lato Light"/>
              </a:rPr>
              <a:t>Your response should read: "Alex, the analysis shows you have a great natural talent for the practical side of mechanics; the system gave you a very high rating in that area. However, it suggests that to succeed in a modern workshop, you might want to improve how you explain technical problems to customers, as this is an area where we can help you grow."</a:t>
            </a:r>
          </a:p>
        </p:txBody>
      </p:sp>
      <p:grpSp>
        <p:nvGrpSpPr>
          <p:cNvPr id="29" name="Group 29"/>
          <p:cNvGrpSpPr/>
          <p:nvPr/>
        </p:nvGrpSpPr>
        <p:grpSpPr>
          <a:xfrm>
            <a:off x="8975853" y="7781716"/>
            <a:ext cx="6785858" cy="672685"/>
            <a:chOff x="0" y="0"/>
            <a:chExt cx="9047810" cy="896914"/>
          </a:xfrm>
        </p:grpSpPr>
        <p:sp>
          <p:nvSpPr>
            <p:cNvPr id="30" name="Freeform 30"/>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31" name="TextBox 31"/>
            <p:cNvSpPr txBox="1"/>
            <p:nvPr/>
          </p:nvSpPr>
          <p:spPr>
            <a:xfrm>
              <a:off x="0" y="0"/>
              <a:ext cx="9047810" cy="896914"/>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Reflection question:</a:t>
              </a:r>
            </a:p>
          </p:txBody>
        </p:sp>
      </p:grpSp>
      <p:sp>
        <p:nvSpPr>
          <p:cNvPr id="32" name="TextBox 32"/>
          <p:cNvSpPr txBox="1"/>
          <p:nvPr/>
        </p:nvSpPr>
        <p:spPr>
          <a:xfrm>
            <a:off x="8975853" y="8730626"/>
            <a:ext cx="8283447"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How does this "translated" version empower Alex compared to simply showing him a score of "0.62"?</a:t>
            </a:r>
          </a:p>
        </p:txBody>
      </p:sp>
      <p:sp>
        <p:nvSpPr>
          <p:cNvPr id="33" name="AutoShape 33"/>
          <p:cNvSpPr/>
          <p:nvPr/>
        </p:nvSpPr>
        <p:spPr>
          <a:xfrm rot="5374380">
            <a:off x="4642990" y="6077455"/>
            <a:ext cx="7669092" cy="0"/>
          </a:xfrm>
          <a:prstGeom prst="line">
            <a:avLst/>
          </a:prstGeom>
          <a:ln w="28575" cap="rnd">
            <a:solidFill>
              <a:srgbClr val="FE635B"/>
            </a:solidFill>
            <a:prstDash val="solid"/>
            <a:headEnd type="none" w="sm" len="sm"/>
            <a:tailEnd type="none" w="sm" len="sm"/>
          </a:ln>
        </p:spPr>
        <p:txBody>
          <a:bodyPr/>
          <a:lstStyle/>
          <a:p>
            <a:endParaRPr lang="es-E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27877" y="3350567"/>
            <a:ext cx="6276534" cy="364388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2: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ALGORITHMIC FAIRNESS AND BIAS DETECTION IN CVET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6699895" cy="834336"/>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TITLE LAYOUT</a:t>
            </a:r>
          </a:p>
        </p:txBody>
      </p:sp>
      <p:grpSp>
        <p:nvGrpSpPr>
          <p:cNvPr id="3" name="Group 3"/>
          <p:cNvGrpSpPr/>
          <p:nvPr/>
        </p:nvGrpSpPr>
        <p:grpSpPr>
          <a:xfrm>
            <a:off x="1028700" y="2057779"/>
            <a:ext cx="16924982" cy="723470"/>
            <a:chOff x="0" y="0"/>
            <a:chExt cx="22566643" cy="964626"/>
          </a:xfrm>
        </p:grpSpPr>
        <p:sp>
          <p:nvSpPr>
            <p:cNvPr id="4" name="Freeform 4"/>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5" name="TextBox 5"/>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Italics"/>
                  <a:ea typeface="Lato Italics"/>
                  <a:cs typeface="Lato Italics"/>
                  <a:sym typeface="Lato Italics"/>
                </a:rPr>
                <a:t>Focus: Recognizing the origins of bias and ensuring equity in vocational outcomes.</a:t>
              </a:r>
            </a:p>
          </p:txBody>
        </p:sp>
      </p:grpSp>
      <p:sp>
        <p:nvSpPr>
          <p:cNvPr id="6" name="TextBox 6"/>
          <p:cNvSpPr txBox="1"/>
          <p:nvPr/>
        </p:nvSpPr>
        <p:spPr>
          <a:xfrm>
            <a:off x="1028700" y="4149309"/>
            <a:ext cx="5393436"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Bias in AI is not a "fail," but is often a reflection of the data and the people involved in its creation.</a:t>
            </a:r>
          </a:p>
        </p:txBody>
      </p:sp>
      <p:grpSp>
        <p:nvGrpSpPr>
          <p:cNvPr id="7" name="Group 7"/>
          <p:cNvGrpSpPr/>
          <p:nvPr/>
        </p:nvGrpSpPr>
        <p:grpSpPr>
          <a:xfrm>
            <a:off x="1028700" y="1045157"/>
            <a:ext cx="16069904" cy="1012622"/>
            <a:chOff x="0" y="0"/>
            <a:chExt cx="21426538" cy="1350162"/>
          </a:xfrm>
        </p:grpSpPr>
        <p:sp>
          <p:nvSpPr>
            <p:cNvPr id="8" name="Freeform 8"/>
            <p:cNvSpPr/>
            <p:nvPr/>
          </p:nvSpPr>
          <p:spPr>
            <a:xfrm>
              <a:off x="0" y="0"/>
              <a:ext cx="21426536" cy="1350159"/>
            </a:xfrm>
            <a:custGeom>
              <a:avLst/>
              <a:gdLst/>
              <a:ahLst/>
              <a:cxnLst/>
              <a:rect l="l" t="t" r="r" b="b"/>
              <a:pathLst>
                <a:path w="21426536" h="1350159">
                  <a:moveTo>
                    <a:pt x="0" y="0"/>
                  </a:moveTo>
                  <a:lnTo>
                    <a:pt x="21426536" y="0"/>
                  </a:lnTo>
                  <a:lnTo>
                    <a:pt x="21426536" y="1350159"/>
                  </a:lnTo>
                  <a:lnTo>
                    <a:pt x="0" y="1350159"/>
                  </a:lnTo>
                  <a:close/>
                </a:path>
              </a:pathLst>
            </a:custGeom>
            <a:blipFill>
              <a:blip r:embed="rId4">
                <a:alphaModFix amt="0"/>
              </a:blip>
              <a:stretch>
                <a:fillRect t="-265519" b="-252921"/>
              </a:stretch>
            </a:blipFill>
          </p:spPr>
          <p:txBody>
            <a:bodyPr/>
            <a:lstStyle/>
            <a:p>
              <a:endParaRPr lang="es-ES"/>
            </a:p>
          </p:txBody>
        </p:sp>
        <p:sp>
          <p:nvSpPr>
            <p:cNvPr id="9" name="TextBox 9"/>
            <p:cNvSpPr txBox="1"/>
            <p:nvPr/>
          </p:nvSpPr>
          <p:spPr>
            <a:xfrm>
              <a:off x="0" y="9525"/>
              <a:ext cx="21426538"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ALGORITHMIC FAIRNESS: IDENTIFICATION AND MITIGATION OF BIASES</a:t>
              </a:r>
            </a:p>
          </p:txBody>
        </p:sp>
      </p:grpSp>
      <p:sp>
        <p:nvSpPr>
          <p:cNvPr id="10" name="TextBox 10"/>
          <p:cNvSpPr txBox="1"/>
          <p:nvPr/>
        </p:nvSpPr>
        <p:spPr>
          <a:xfrm>
            <a:off x="1028700" y="3425333"/>
            <a:ext cx="5393436"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The roots of bias in AI</a:t>
            </a:r>
          </a:p>
        </p:txBody>
      </p:sp>
      <p:sp>
        <p:nvSpPr>
          <p:cNvPr id="11" name="TextBox 11"/>
          <p:cNvSpPr txBox="1"/>
          <p:nvPr/>
        </p:nvSpPr>
        <p:spPr>
          <a:xfrm>
            <a:off x="7035165" y="5520834"/>
            <a:ext cx="10224135"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Design bias: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This occurs when developers' cultural perspectives or assumptions influence the software. For example, a tool might prioritize "standardized test scores" over "hands-on workshop experience" because developers value traditional academic metrics more than vocational ones.</a:t>
            </a:r>
          </a:p>
        </p:txBody>
      </p:sp>
      <p:sp>
        <p:nvSpPr>
          <p:cNvPr id="12" name="TextBox 12"/>
          <p:cNvSpPr txBox="1"/>
          <p:nvPr/>
        </p:nvSpPr>
        <p:spPr>
          <a:xfrm>
            <a:off x="7035165" y="3425333"/>
            <a:ext cx="10224135" cy="14478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Data bias:</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learns by observing the past. If a training dataset for "Successful Engineers" contains primarily male resumes due to historical industry trends, the AI ​​will learn that being male is a "success factor" and will penalize female candidates.</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41" r="-58850"/>
              </a:stretch>
            </a:blipFill>
          </p:spPr>
          <p:txBody>
            <a:bodyPr/>
            <a:lstStyle/>
            <a:p>
              <a:endParaRPr lang="es-ES"/>
            </a:p>
          </p:txBody>
        </p:sp>
      </p:grpSp>
      <p:grpSp>
        <p:nvGrpSpPr>
          <p:cNvPr id="4" name="Group 4"/>
          <p:cNvGrpSpPr/>
          <p:nvPr/>
        </p:nvGrpSpPr>
        <p:grpSpPr>
          <a:xfrm>
            <a:off x="1028700" y="1028700"/>
            <a:ext cx="8359140" cy="1012623"/>
            <a:chOff x="0" y="0"/>
            <a:chExt cx="11145520" cy="1350164"/>
          </a:xfrm>
        </p:grpSpPr>
        <p:sp>
          <p:nvSpPr>
            <p:cNvPr id="5" name="Freeform 5"/>
            <p:cNvSpPr/>
            <p:nvPr/>
          </p:nvSpPr>
          <p:spPr>
            <a:xfrm>
              <a:off x="0" y="0"/>
              <a:ext cx="11145522" cy="1350160"/>
            </a:xfrm>
            <a:custGeom>
              <a:avLst/>
              <a:gdLst/>
              <a:ahLst/>
              <a:cxnLst/>
              <a:rect l="l" t="t" r="r" b="b"/>
              <a:pathLst>
                <a:path w="11145522" h="1350160">
                  <a:moveTo>
                    <a:pt x="0" y="0"/>
                  </a:moveTo>
                  <a:lnTo>
                    <a:pt x="11145522" y="0"/>
                  </a:lnTo>
                  <a:lnTo>
                    <a:pt x="11145522" y="1350160"/>
                  </a:lnTo>
                  <a:lnTo>
                    <a:pt x="0" y="1350160"/>
                  </a:lnTo>
                  <a:close/>
                </a:path>
              </a:pathLst>
            </a:custGeom>
            <a:blipFill>
              <a:blip r:embed="rId5">
                <a:alphaModFix amt="0"/>
              </a:blip>
              <a:stretch>
                <a:fillRect t="-117147" b="-104549"/>
              </a:stretch>
            </a:blipFill>
          </p:spPr>
          <p:txBody>
            <a:bodyPr/>
            <a:lstStyle/>
            <a:p>
              <a:endParaRPr lang="es-ES"/>
            </a:p>
          </p:txBody>
        </p:sp>
        <p:sp>
          <p:nvSpPr>
            <p:cNvPr id="6" name="TextBox 6"/>
            <p:cNvSpPr txBox="1"/>
            <p:nvPr/>
          </p:nvSpPr>
          <p:spPr>
            <a:xfrm>
              <a:off x="0" y="9525"/>
              <a:ext cx="11145520" cy="1340639"/>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IMPACT ON CVET</a:t>
              </a:r>
            </a:p>
          </p:txBody>
        </p:sp>
      </p:grpSp>
      <p:sp>
        <p:nvSpPr>
          <p:cNvPr id="7" name="TextBox 7"/>
          <p:cNvSpPr txBox="1"/>
          <p:nvPr/>
        </p:nvSpPr>
        <p:spPr>
          <a:xfrm>
            <a:off x="1028700" y="5914329"/>
            <a:ext cx="9266470"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Case study (Guidance):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An AI career advisor systematically suggests positions in the "Service Sector" to non-native workers, regardless of their high scores on technical or mathematical assessments, because he interprets language barriers as a lack of technical aptitude.</a:t>
            </a:r>
          </a:p>
        </p:txBody>
      </p:sp>
      <p:sp>
        <p:nvSpPr>
          <p:cNvPr id="8" name="TextBox 8"/>
          <p:cNvSpPr txBox="1"/>
          <p:nvPr/>
        </p:nvSpPr>
        <p:spPr>
          <a:xfrm>
            <a:off x="1028700" y="3542604"/>
            <a:ext cx="9266470"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The amplification effect: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AI not only replicates biases, but amplifies them. A human recruiter might have a minor bias, but AI can automatically reject thousands of qualified candidates from a specific demographic in a matter of seconds.</a:t>
            </a:r>
          </a:p>
        </p:txBody>
      </p:sp>
      <p:sp>
        <p:nvSpPr>
          <p:cNvPr id="9" name="TextBox 9"/>
          <p:cNvSpPr txBox="1"/>
          <p:nvPr/>
        </p:nvSpPr>
        <p:spPr>
          <a:xfrm>
            <a:off x="1028700" y="2259297"/>
            <a:ext cx="973594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In CVET, prejudices can have immediate consequences on the student's career path:</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19661" y="1028700"/>
            <a:ext cx="8639308" cy="1012623"/>
            <a:chOff x="0" y="0"/>
            <a:chExt cx="11519078" cy="1350164"/>
          </a:xfrm>
        </p:grpSpPr>
        <p:sp>
          <p:nvSpPr>
            <p:cNvPr id="3" name="Freeform 3"/>
            <p:cNvSpPr/>
            <p:nvPr/>
          </p:nvSpPr>
          <p:spPr>
            <a:xfrm>
              <a:off x="0" y="0"/>
              <a:ext cx="11519080" cy="1350163"/>
            </a:xfrm>
            <a:custGeom>
              <a:avLst/>
              <a:gdLst/>
              <a:ahLst/>
              <a:cxnLst/>
              <a:rect l="l" t="t" r="r" b="b"/>
              <a:pathLst>
                <a:path w="11519080" h="1350163">
                  <a:moveTo>
                    <a:pt x="0" y="0"/>
                  </a:moveTo>
                  <a:lnTo>
                    <a:pt x="11519080" y="0"/>
                  </a:lnTo>
                  <a:lnTo>
                    <a:pt x="11519080" y="1350163"/>
                  </a:lnTo>
                  <a:lnTo>
                    <a:pt x="0" y="1350163"/>
                  </a:lnTo>
                  <a:close/>
                </a:path>
              </a:pathLst>
            </a:custGeom>
            <a:blipFill>
              <a:blip r:embed="rId4">
                <a:alphaModFix amt="0"/>
              </a:blip>
              <a:stretch>
                <a:fillRect t="-111228" r="7687" b="-95689"/>
              </a:stretch>
            </a:blipFill>
          </p:spPr>
          <p:txBody>
            <a:bodyPr/>
            <a:lstStyle/>
            <a:p>
              <a:endParaRPr lang="es-ES"/>
            </a:p>
          </p:txBody>
        </p:sp>
        <p:sp>
          <p:nvSpPr>
            <p:cNvPr id="4" name="TextBox 4"/>
            <p:cNvSpPr txBox="1"/>
            <p:nvPr/>
          </p:nvSpPr>
          <p:spPr>
            <a:xfrm>
              <a:off x="0" y="9525"/>
              <a:ext cx="11519078" cy="1340639"/>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AUDIT FOR EQUITY: PRACTICAL METHODS</a:t>
              </a:r>
            </a:p>
          </p:txBody>
        </p:sp>
      </p:grpSp>
      <p:sp>
        <p:nvSpPr>
          <p:cNvPr id="5" name="TextBox 5"/>
          <p:cNvSpPr txBox="1"/>
          <p:nvPr/>
        </p:nvSpPr>
        <p:spPr>
          <a:xfrm>
            <a:off x="8719661" y="2462211"/>
            <a:ext cx="8539639" cy="7239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As a CVET trainer, you must act as the first line of </a:t>
            </a:r>
            <a:r>
              <a:rPr lang="en-US" sz="2400" u="none" strike="noStrike" dirty="0" err="1">
                <a:solidFill>
                  <a:srgbClr val="000000"/>
                </a:solidFill>
                <a:latin typeface="Lato Light"/>
                <a:ea typeface="Lato Light"/>
                <a:cs typeface="Lato Light"/>
                <a:sym typeface="Lato Light"/>
              </a:rPr>
              <a:t>defence</a:t>
            </a:r>
            <a:r>
              <a:rPr lang="en-US" sz="2400" u="none" strike="noStrike" dirty="0">
                <a:solidFill>
                  <a:srgbClr val="000000"/>
                </a:solidFill>
                <a:latin typeface="Lato Light"/>
                <a:ea typeface="Lato Light"/>
                <a:cs typeface="Lato Light"/>
                <a:sym typeface="Lato Light"/>
              </a:rPr>
              <a:t> against biased tools.</a:t>
            </a:r>
          </a:p>
        </p:txBody>
      </p:sp>
      <p:sp>
        <p:nvSpPr>
          <p:cNvPr id="6" name="TextBox 6"/>
          <p:cNvSpPr txBox="1"/>
          <p:nvPr/>
        </p:nvSpPr>
        <p:spPr>
          <a:xfrm>
            <a:off x="8719661" y="3838370"/>
            <a:ext cx="8539639" cy="18097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a:solidFill>
                  <a:srgbClr val="FE635B"/>
                </a:solidFill>
                <a:latin typeface="Lato Bold"/>
                <a:ea typeface="Lato Bold"/>
                <a:cs typeface="Lato Bold"/>
                <a:sym typeface="Lato Bold"/>
              </a:rPr>
              <a:t>Input data for stress tests: </a:t>
            </a: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Before implementing a tool, introduce a set of "test profiles" (e.g., a young student, a person changing careers at age 50, a student with a disability) with identical skills to see if the AI ​​produces different results.</a:t>
            </a:r>
          </a:p>
        </p:txBody>
      </p:sp>
      <p:sp>
        <p:nvSpPr>
          <p:cNvPr id="7" name="TextBox 7"/>
          <p:cNvSpPr txBox="1"/>
          <p:nvPr/>
        </p:nvSpPr>
        <p:spPr>
          <a:xfrm>
            <a:off x="8719661" y="6295820"/>
            <a:ext cx="8539639" cy="144780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FE635B"/>
                </a:solidFill>
                <a:latin typeface="Lato Bold"/>
                <a:ea typeface="Lato Bold"/>
                <a:cs typeface="Lato Bold"/>
                <a:sym typeface="Lato Bold"/>
              </a:rPr>
              <a:t>Equity through design: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Choose to select "Transparent Tools": software that allows you to see which factors (age, location, qualifications) have the most weight in the decision-making process.</a:t>
            </a:r>
          </a:p>
        </p:txBody>
      </p:sp>
      <p:grpSp>
        <p:nvGrpSpPr>
          <p:cNvPr id="8" name="Group 8"/>
          <p:cNvGrpSpPr/>
          <p:nvPr/>
        </p:nvGrpSpPr>
        <p:grpSpPr>
          <a:xfrm>
            <a:off x="0" y="9525"/>
            <a:ext cx="8215312" cy="10277475"/>
            <a:chOff x="0" y="0"/>
            <a:chExt cx="10953750" cy="13703300"/>
          </a:xfrm>
        </p:grpSpPr>
        <p:sp>
          <p:nvSpPr>
            <p:cNvPr id="9" name="Freeform 9"/>
            <p:cNvSpPr/>
            <p:nvPr/>
          </p:nvSpPr>
          <p:spPr>
            <a:xfrm>
              <a:off x="0" y="0"/>
              <a:ext cx="10953750" cy="13703300"/>
            </a:xfrm>
            <a:custGeom>
              <a:avLst/>
              <a:gdLst/>
              <a:ahLst/>
              <a:cxnLst/>
              <a:rect l="l" t="t" r="r" b="b"/>
              <a:pathLst>
                <a:path w="10953750" h="13703300">
                  <a:moveTo>
                    <a:pt x="0" y="0"/>
                  </a:moveTo>
                  <a:lnTo>
                    <a:pt x="10953750" y="0"/>
                  </a:lnTo>
                  <a:lnTo>
                    <a:pt x="10953750" y="13703300"/>
                  </a:lnTo>
                  <a:lnTo>
                    <a:pt x="0" y="13703300"/>
                  </a:lnTo>
                  <a:lnTo>
                    <a:pt x="0" y="0"/>
                  </a:lnTo>
                  <a:close/>
                </a:path>
              </a:pathLst>
            </a:custGeom>
            <a:blipFill>
              <a:blip r:embed="rId5"/>
              <a:stretch>
                <a:fillRect l="-61200" r="-61201"/>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84185" y="3812096"/>
            <a:ext cx="5175311" cy="2739009"/>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3: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HUMAN-CENTERED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93691" y="0"/>
            <a:ext cx="8794309" cy="10287000"/>
            <a:chOff x="0" y="0"/>
            <a:chExt cx="11725745" cy="13716000"/>
          </a:xfrm>
        </p:grpSpPr>
        <p:sp>
          <p:nvSpPr>
            <p:cNvPr id="3" name="Freeform 3"/>
            <p:cNvSpPr/>
            <p:nvPr/>
          </p:nvSpPr>
          <p:spPr>
            <a:xfrm>
              <a:off x="0" y="0"/>
              <a:ext cx="11725783" cy="13716000"/>
            </a:xfrm>
            <a:custGeom>
              <a:avLst/>
              <a:gdLst/>
              <a:ahLst/>
              <a:cxnLst/>
              <a:rect l="l" t="t" r="r" b="b"/>
              <a:pathLst>
                <a:path w="11725783" h="13716000">
                  <a:moveTo>
                    <a:pt x="0" y="0"/>
                  </a:moveTo>
                  <a:lnTo>
                    <a:pt x="11725783" y="0"/>
                  </a:lnTo>
                  <a:lnTo>
                    <a:pt x="11725783" y="13716000"/>
                  </a:lnTo>
                  <a:lnTo>
                    <a:pt x="0" y="13716000"/>
                  </a:lnTo>
                  <a:lnTo>
                    <a:pt x="0" y="0"/>
                  </a:lnTo>
                  <a:close/>
                </a:path>
              </a:pathLst>
            </a:custGeom>
            <a:blipFill>
              <a:blip r:embed="rId4"/>
              <a:stretch>
                <a:fillRect l="-52083" r="-55868"/>
              </a:stretch>
            </a:blipFill>
          </p:spPr>
          <p:txBody>
            <a:bodyPr/>
            <a:lstStyle/>
            <a:p>
              <a:endParaRPr lang="es-ES"/>
            </a:p>
          </p:txBody>
        </p:sp>
      </p:grpSp>
      <p:grpSp>
        <p:nvGrpSpPr>
          <p:cNvPr id="4" name="Group 4"/>
          <p:cNvGrpSpPr/>
          <p:nvPr/>
        </p:nvGrpSpPr>
        <p:grpSpPr>
          <a:xfrm>
            <a:off x="1028700" y="3448013"/>
            <a:ext cx="8219039" cy="850697"/>
            <a:chOff x="0" y="0"/>
            <a:chExt cx="10958719" cy="1134262"/>
          </a:xfrm>
        </p:grpSpPr>
        <p:sp>
          <p:nvSpPr>
            <p:cNvPr id="5" name="Freeform 5"/>
            <p:cNvSpPr/>
            <p:nvPr/>
          </p:nvSpPr>
          <p:spPr>
            <a:xfrm>
              <a:off x="0" y="0"/>
              <a:ext cx="10958717" cy="1134259"/>
            </a:xfrm>
            <a:custGeom>
              <a:avLst/>
              <a:gdLst/>
              <a:ahLst/>
              <a:cxnLst/>
              <a:rect l="l" t="t" r="r" b="b"/>
              <a:pathLst>
                <a:path w="10958717" h="1134259">
                  <a:moveTo>
                    <a:pt x="0" y="0"/>
                  </a:moveTo>
                  <a:lnTo>
                    <a:pt x="10958717" y="0"/>
                  </a:lnTo>
                  <a:lnTo>
                    <a:pt x="10958717" y="1134259"/>
                  </a:lnTo>
                  <a:lnTo>
                    <a:pt x="0" y="1134259"/>
                  </a:lnTo>
                  <a:close/>
                </a:path>
              </a:pathLst>
            </a:custGeom>
            <a:blipFill>
              <a:blip r:embed="rId5">
                <a:alphaModFix amt="0"/>
              </a:blip>
              <a:stretch>
                <a:fillRect t="-174547" r="-15305" b="-159592"/>
              </a:stretch>
            </a:blipFill>
          </p:spPr>
          <p:txBody>
            <a:bodyPr/>
            <a:lstStyle/>
            <a:p>
              <a:endParaRPr lang="es-ES"/>
            </a:p>
          </p:txBody>
        </p:sp>
        <p:sp>
          <p:nvSpPr>
            <p:cNvPr id="6" name="TextBox 6"/>
            <p:cNvSpPr txBox="1"/>
            <p:nvPr/>
          </p:nvSpPr>
          <p:spPr>
            <a:xfrm>
              <a:off x="0" y="0"/>
              <a:ext cx="10958719" cy="1134262"/>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Italics"/>
                  <a:ea typeface="Lato Italics"/>
                  <a:cs typeface="Lato Italics"/>
                  <a:sym typeface="Lato Italics"/>
                </a:rPr>
                <a:t>Focus: Redefining the role of the trainer as responsible for the final decision.</a:t>
              </a:r>
            </a:p>
          </p:txBody>
        </p:sp>
      </p:grpSp>
      <p:sp>
        <p:nvSpPr>
          <p:cNvPr id="7" name="TextBox 7"/>
          <p:cNvSpPr txBox="1"/>
          <p:nvPr/>
        </p:nvSpPr>
        <p:spPr>
          <a:xfrm>
            <a:off x="1013460" y="4781550"/>
            <a:ext cx="8115300" cy="7239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Human-centered AI (HCAI) is a philosophy that places human needs and ethics at the center of technological development.</a:t>
            </a:r>
          </a:p>
        </p:txBody>
      </p:sp>
      <p:grpSp>
        <p:nvGrpSpPr>
          <p:cNvPr id="8" name="Group 8"/>
          <p:cNvGrpSpPr/>
          <p:nvPr/>
        </p:nvGrpSpPr>
        <p:grpSpPr>
          <a:xfrm>
            <a:off x="1013460" y="708608"/>
            <a:ext cx="8541327" cy="2288973"/>
            <a:chOff x="0" y="0"/>
            <a:chExt cx="11388436" cy="3051964"/>
          </a:xfrm>
        </p:grpSpPr>
        <p:sp>
          <p:nvSpPr>
            <p:cNvPr id="9" name="Freeform 9"/>
            <p:cNvSpPr/>
            <p:nvPr/>
          </p:nvSpPr>
          <p:spPr>
            <a:xfrm>
              <a:off x="0" y="0"/>
              <a:ext cx="11388436" cy="3051956"/>
            </a:xfrm>
            <a:custGeom>
              <a:avLst/>
              <a:gdLst/>
              <a:ahLst/>
              <a:cxnLst/>
              <a:rect l="l" t="t" r="r" b="b"/>
              <a:pathLst>
                <a:path w="11388436" h="3051956">
                  <a:moveTo>
                    <a:pt x="0" y="0"/>
                  </a:moveTo>
                  <a:lnTo>
                    <a:pt x="11388436" y="0"/>
                  </a:lnTo>
                  <a:lnTo>
                    <a:pt x="11388436" y="3051956"/>
                  </a:lnTo>
                  <a:lnTo>
                    <a:pt x="0" y="3051956"/>
                  </a:lnTo>
                  <a:close/>
                </a:path>
              </a:pathLst>
            </a:custGeom>
            <a:blipFill>
              <a:blip r:embed="rId5">
                <a:alphaModFix amt="0"/>
              </a:blip>
              <a:stretch>
                <a:fillRect t="-53375" b="7958"/>
              </a:stretch>
            </a:blipFill>
          </p:spPr>
          <p:txBody>
            <a:bodyPr/>
            <a:lstStyle/>
            <a:p>
              <a:endParaRPr lang="es-ES"/>
            </a:p>
          </p:txBody>
        </p:sp>
        <p:sp>
          <p:nvSpPr>
            <p:cNvPr id="10" name="TextBox 10"/>
            <p:cNvSpPr txBox="1"/>
            <p:nvPr/>
          </p:nvSpPr>
          <p:spPr>
            <a:xfrm>
              <a:off x="1" y="9525"/>
              <a:ext cx="10958717" cy="3042439"/>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HUMAN-CENTERED ARTIFICIAL INTELLIGENCE: THE "HUMAN INTERACTION" MODEL</a:t>
              </a:r>
            </a:p>
          </p:txBody>
        </p:sp>
      </p:grpSp>
      <p:sp>
        <p:nvSpPr>
          <p:cNvPr id="11" name="TextBox 11"/>
          <p:cNvSpPr txBox="1"/>
          <p:nvPr/>
        </p:nvSpPr>
        <p:spPr>
          <a:xfrm>
            <a:off x="1028700" y="5819707"/>
            <a:ext cx="811530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Instead of being the "boss," AI acts as a "copilot." It amplifies the trainer's ability to personalize lessons, but never replaces their empathy or professional judgment.</a:t>
            </a:r>
          </a:p>
        </p:txBody>
      </p:sp>
      <p:sp>
        <p:nvSpPr>
          <p:cNvPr id="12" name="TextBox 12"/>
          <p:cNvSpPr txBox="1"/>
          <p:nvPr/>
        </p:nvSpPr>
        <p:spPr>
          <a:xfrm>
            <a:off x="1028700" y="7248457"/>
            <a:ext cx="811530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HCAI ensures that students feel they are being taught by a person who understands their particular context, and not by a cold algorithm.</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5197"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"HUMAN-IN-THE-LOOP" (HITL) VS. "HUMAN-ON-THE-LOOP"</a:t>
            </a:r>
          </a:p>
        </p:txBody>
      </p:sp>
      <p:sp>
        <p:nvSpPr>
          <p:cNvPr id="3" name="TextBox 3"/>
          <p:cNvSpPr txBox="1"/>
          <p:nvPr/>
        </p:nvSpPr>
        <p:spPr>
          <a:xfrm>
            <a:off x="1045197" y="1913992"/>
            <a:ext cx="16538800" cy="411861"/>
          </a:xfrm>
          <a:prstGeom prst="rect">
            <a:avLst/>
          </a:prstGeom>
        </p:spPr>
        <p:txBody>
          <a:bodyPr lIns="0" tIns="0" rIns="0" bIns="0" rtlCol="0" anchor="t">
            <a:spAutoFit/>
          </a:bodyPr>
          <a:lstStyle/>
          <a:p>
            <a:pPr marL="0" lvl="0" indent="0" algn="just">
              <a:lnSpc>
                <a:spcPts val="3311"/>
              </a:lnSpc>
              <a:spcBef>
                <a:spcPct val="0"/>
              </a:spcBef>
            </a:pPr>
            <a:r>
              <a:rPr lang="en-US" sz="2400" u="none" strike="noStrike">
                <a:solidFill>
                  <a:srgbClr val="000000"/>
                </a:solidFill>
                <a:latin typeface="Lato Light"/>
                <a:ea typeface="Lato Light"/>
                <a:cs typeface="Lato Light"/>
                <a:sym typeface="Lato Light"/>
              </a:rPr>
              <a:t>Understanding these models helps trainers set limits for the use of AI.</a:t>
            </a:r>
          </a:p>
        </p:txBody>
      </p:sp>
      <p:grpSp>
        <p:nvGrpSpPr>
          <p:cNvPr id="4" name="Group 4"/>
          <p:cNvGrpSpPr/>
          <p:nvPr/>
        </p:nvGrpSpPr>
        <p:grpSpPr>
          <a:xfrm>
            <a:off x="1028700" y="2482920"/>
            <a:ext cx="7749540" cy="4747660"/>
            <a:chOff x="0" y="0"/>
            <a:chExt cx="10332720" cy="6330213"/>
          </a:xfrm>
        </p:grpSpPr>
        <p:sp>
          <p:nvSpPr>
            <p:cNvPr id="5" name="Freeform 5"/>
            <p:cNvSpPr/>
            <p:nvPr/>
          </p:nvSpPr>
          <p:spPr>
            <a:xfrm>
              <a:off x="0" y="0"/>
              <a:ext cx="10332720" cy="6330315"/>
            </a:xfrm>
            <a:custGeom>
              <a:avLst/>
              <a:gdLst/>
              <a:ahLst/>
              <a:cxnLst/>
              <a:rect l="l" t="t" r="r" b="b"/>
              <a:pathLst>
                <a:path w="10332720" h="6330315">
                  <a:moveTo>
                    <a:pt x="0" y="1055116"/>
                  </a:moveTo>
                  <a:cubicBezTo>
                    <a:pt x="0" y="472313"/>
                    <a:pt x="447746" y="0"/>
                    <a:pt x="1000236" y="0"/>
                  </a:cubicBezTo>
                  <a:lnTo>
                    <a:pt x="9332484" y="0"/>
                  </a:lnTo>
                  <a:cubicBezTo>
                    <a:pt x="9884853" y="0"/>
                    <a:pt x="10332720" y="472313"/>
                    <a:pt x="10332720" y="1055116"/>
                  </a:cubicBezTo>
                  <a:lnTo>
                    <a:pt x="10332720" y="5275199"/>
                  </a:lnTo>
                  <a:cubicBezTo>
                    <a:pt x="10332720" y="5857875"/>
                    <a:pt x="9884973" y="6330315"/>
                    <a:pt x="9332484" y="6330315"/>
                  </a:cubicBezTo>
                  <a:lnTo>
                    <a:pt x="1000236" y="6330315"/>
                  </a:lnTo>
                  <a:cubicBezTo>
                    <a:pt x="447746" y="6330188"/>
                    <a:pt x="0" y="5857875"/>
                    <a:pt x="0" y="5275199"/>
                  </a:cubicBezTo>
                  <a:close/>
                </a:path>
              </a:pathLst>
            </a:custGeom>
            <a:solidFill>
              <a:srgbClr val="F0C8B9"/>
            </a:solidFill>
          </p:spPr>
          <p:txBody>
            <a:bodyPr/>
            <a:lstStyle/>
            <a:p>
              <a:endParaRPr lang="es-ES"/>
            </a:p>
          </p:txBody>
        </p:sp>
      </p:grpSp>
      <p:grpSp>
        <p:nvGrpSpPr>
          <p:cNvPr id="6" name="Group 6"/>
          <p:cNvGrpSpPr/>
          <p:nvPr/>
        </p:nvGrpSpPr>
        <p:grpSpPr>
          <a:xfrm>
            <a:off x="9144000" y="2440153"/>
            <a:ext cx="8115300" cy="4790437"/>
            <a:chOff x="0" y="0"/>
            <a:chExt cx="10820400" cy="6387249"/>
          </a:xfrm>
        </p:grpSpPr>
        <p:sp>
          <p:nvSpPr>
            <p:cNvPr id="7" name="Freeform 7"/>
            <p:cNvSpPr/>
            <p:nvPr/>
          </p:nvSpPr>
          <p:spPr>
            <a:xfrm>
              <a:off x="0" y="0"/>
              <a:ext cx="10820388" cy="6387211"/>
            </a:xfrm>
            <a:custGeom>
              <a:avLst/>
              <a:gdLst/>
              <a:ahLst/>
              <a:cxnLst/>
              <a:rect l="l" t="t" r="r" b="b"/>
              <a:pathLst>
                <a:path w="10820388" h="6387211">
                  <a:moveTo>
                    <a:pt x="0" y="1064514"/>
                  </a:moveTo>
                  <a:cubicBezTo>
                    <a:pt x="0" y="476631"/>
                    <a:pt x="438973" y="0"/>
                    <a:pt x="980407" y="0"/>
                  </a:cubicBezTo>
                  <a:lnTo>
                    <a:pt x="9839982" y="0"/>
                  </a:lnTo>
                  <a:cubicBezTo>
                    <a:pt x="10381416" y="0"/>
                    <a:pt x="10820388" y="476631"/>
                    <a:pt x="10820388" y="1064514"/>
                  </a:cubicBezTo>
                  <a:lnTo>
                    <a:pt x="10820388" y="5322697"/>
                  </a:lnTo>
                  <a:cubicBezTo>
                    <a:pt x="10820388" y="5910580"/>
                    <a:pt x="10381416" y="6387211"/>
                    <a:pt x="9839982" y="6387211"/>
                  </a:cubicBezTo>
                  <a:lnTo>
                    <a:pt x="980407" y="6387211"/>
                  </a:lnTo>
                  <a:cubicBezTo>
                    <a:pt x="438973" y="6387211"/>
                    <a:pt x="0" y="5910580"/>
                    <a:pt x="0" y="5322697"/>
                  </a:cubicBezTo>
                  <a:close/>
                </a:path>
              </a:pathLst>
            </a:custGeom>
            <a:solidFill>
              <a:srgbClr val="F0C8B9"/>
            </a:solidFill>
          </p:spPr>
          <p:txBody>
            <a:bodyPr/>
            <a:lstStyle/>
            <a:p>
              <a:endParaRPr lang="es-ES"/>
            </a:p>
          </p:txBody>
        </p:sp>
      </p:grpSp>
      <p:sp>
        <p:nvSpPr>
          <p:cNvPr id="8" name="TextBox 8"/>
          <p:cNvSpPr txBox="1"/>
          <p:nvPr/>
        </p:nvSpPr>
        <p:spPr>
          <a:xfrm>
            <a:off x="1471021" y="3224536"/>
            <a:ext cx="6436721" cy="108585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dirty="0">
                <a:solidFill>
                  <a:srgbClr val="000000"/>
                </a:solidFill>
                <a:latin typeface="Lato Bold"/>
                <a:ea typeface="Lato Bold"/>
                <a:cs typeface="Lato Bold"/>
                <a:sym typeface="Lato Bold"/>
              </a:rPr>
              <a:t>Human-in-the-Loop (HITL)</a:t>
            </a:r>
          </a:p>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AI cannot complete a task without human intervention.</a:t>
            </a:r>
          </a:p>
        </p:txBody>
      </p:sp>
      <p:sp>
        <p:nvSpPr>
          <p:cNvPr id="9" name="TextBox 9"/>
          <p:cNvSpPr txBox="1"/>
          <p:nvPr/>
        </p:nvSpPr>
        <p:spPr>
          <a:xfrm>
            <a:off x="1267109" y="4856750"/>
            <a:ext cx="6844545"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Example: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The AI ​​creates a feedback report for a student, but the trainer must read it, edit it, and click "Send" for it to reach the student.</a:t>
            </a:r>
          </a:p>
        </p:txBody>
      </p:sp>
      <p:sp>
        <p:nvSpPr>
          <p:cNvPr id="10" name="TextBox 10"/>
          <p:cNvSpPr txBox="1"/>
          <p:nvPr/>
        </p:nvSpPr>
        <p:spPr>
          <a:xfrm>
            <a:off x="10009295" y="3043561"/>
            <a:ext cx="6384710"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Human-on-the-Loop (HOTL)</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The AI ​​works independently, but the human monitors the system and can "pull the emergency brake" if it fails.</a:t>
            </a:r>
          </a:p>
        </p:txBody>
      </p:sp>
      <p:sp>
        <p:nvSpPr>
          <p:cNvPr id="11" name="TextBox 11"/>
          <p:cNvSpPr txBox="1"/>
          <p:nvPr/>
        </p:nvSpPr>
        <p:spPr>
          <a:xfrm>
            <a:off x="9702391" y="4856750"/>
            <a:ext cx="6998518" cy="1447800"/>
          </a:xfrm>
          <a:prstGeom prst="rect">
            <a:avLst/>
          </a:prstGeom>
        </p:spPr>
        <p:txBody>
          <a:bodyPr lIns="0" tIns="0" rIns="0" bIns="0" rtlCol="0" anchor="t">
            <a:spAutoFit/>
          </a:bodyP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Example: </a:t>
            </a:r>
          </a:p>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An AI proctor monitors an online exam to detect cheating, but only a human instructor can make the final decision to disqualify a student.</a:t>
            </a:r>
          </a:p>
        </p:txBody>
      </p:sp>
      <p:sp>
        <p:nvSpPr>
          <p:cNvPr id="12" name="TextBox 12"/>
          <p:cNvSpPr txBox="1"/>
          <p:nvPr/>
        </p:nvSpPr>
        <p:spPr>
          <a:xfrm>
            <a:off x="1045197" y="7478239"/>
            <a:ext cx="14432280" cy="411861"/>
          </a:xfrm>
          <a:prstGeom prst="rect">
            <a:avLst/>
          </a:prstGeom>
        </p:spPr>
        <p:txBody>
          <a:bodyPr lIns="0" tIns="0" rIns="0" bIns="0" rtlCol="0" anchor="t">
            <a:spAutoFit/>
          </a:bodyPr>
          <a:lstStyle/>
          <a:p>
            <a:pPr marL="0" lvl="0" indent="0" algn="l">
              <a:lnSpc>
                <a:spcPts val="3311"/>
              </a:lnSpc>
              <a:spcBef>
                <a:spcPct val="0"/>
              </a:spcBef>
            </a:pPr>
            <a:r>
              <a:rPr lang="en-US" sz="2400" b="1" u="none" strike="noStrike">
                <a:solidFill>
                  <a:srgbClr val="000000"/>
                </a:solidFill>
                <a:latin typeface="Lato Bold"/>
                <a:ea typeface="Lato Bold"/>
                <a:cs typeface="Lato Bold"/>
                <a:sym typeface="Lato Bold"/>
              </a:rPr>
              <a:t>Why is HITL important?</a:t>
            </a:r>
          </a:p>
        </p:txBody>
      </p:sp>
      <p:sp>
        <p:nvSpPr>
          <p:cNvPr id="13" name="TextBox 13"/>
          <p:cNvSpPr txBox="1"/>
          <p:nvPr/>
        </p:nvSpPr>
        <p:spPr>
          <a:xfrm>
            <a:off x="1028700" y="7994875"/>
            <a:ext cx="16230600" cy="1669161"/>
          </a:xfrm>
          <a:prstGeom prst="rect">
            <a:avLst/>
          </a:prstGeom>
        </p:spPr>
        <p:txBody>
          <a:bodyPr lIns="0" tIns="0" rIns="0" bIns="0" rtlCol="0" anchor="t">
            <a:spAutoFit/>
          </a:bodyPr>
          <a:lstStyle/>
          <a:p>
            <a:pPr marL="0" lvl="0" indent="0" algn="just">
              <a:lnSpc>
                <a:spcPts val="3311"/>
              </a:lnSpc>
              <a:spcBef>
                <a:spcPct val="0"/>
              </a:spcBef>
            </a:pPr>
            <a:r>
              <a:rPr lang="en-US" sz="2400" u="none" strike="noStrike" dirty="0">
                <a:solidFill>
                  <a:srgbClr val="000000"/>
                </a:solidFill>
                <a:latin typeface="Lato Light"/>
                <a:ea typeface="Lato Light"/>
                <a:cs typeface="Lato Light"/>
                <a:sym typeface="Lato Light"/>
              </a:rPr>
              <a:t>AI is not infallible. Human intervention helps eliminate "hallucinations" (fabrications) and biases in the data, and ensures that automated decisions are ethical and comply with standards.</a:t>
            </a:r>
          </a:p>
          <a:p>
            <a:pPr marL="0" lvl="0" indent="0" algn="just">
              <a:lnSpc>
                <a:spcPts val="3311"/>
              </a:lnSpc>
              <a:spcBef>
                <a:spcPct val="0"/>
              </a:spcBef>
            </a:pPr>
            <a:r>
              <a:rPr lang="en-US" sz="2400" u="none" strike="noStrike" dirty="0">
                <a:solidFill>
                  <a:srgbClr val="000000"/>
                </a:solidFill>
                <a:latin typeface="Lato Light"/>
                <a:ea typeface="Lato Light"/>
                <a:cs typeface="Lato Light"/>
                <a:sym typeface="Lato Light"/>
              </a:rPr>
              <a:t>HITL is not a confrontation between humans and AI, but a collaboration in which AI manages scale and speed, while humans take care of quality and context.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834896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PRACTICAL ACTIVITY: THE LEARNING PLAN </a:t>
            </a:r>
          </a:p>
        </p:txBody>
      </p:sp>
      <p:grpSp>
        <p:nvGrpSpPr>
          <p:cNvPr id="5" name="Group 5"/>
          <p:cNvGrpSpPr/>
          <p:nvPr/>
        </p:nvGrpSpPr>
        <p:grpSpPr>
          <a:xfrm>
            <a:off x="1028700" y="2803435"/>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Scenery:</a:t>
              </a:r>
            </a:p>
          </p:txBody>
        </p:sp>
      </p:grpSp>
      <p:sp>
        <p:nvSpPr>
          <p:cNvPr id="8" name="TextBox 8"/>
          <p:cNvSpPr txBox="1"/>
          <p:nvPr/>
        </p:nvSpPr>
        <p:spPr>
          <a:xfrm>
            <a:off x="1031213" y="3501727"/>
            <a:ext cx="6610786" cy="14478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53575E"/>
                </a:solidFill>
                <a:latin typeface="Lato Light"/>
                <a:ea typeface="Lato Light"/>
                <a:cs typeface="Lato Light"/>
                <a:sym typeface="Lato Light"/>
              </a:rPr>
              <a:t>An AI has generated a "Personalized Skills Roadmap" for a student, suggesting that they skip the "Basic Safety" module because they passed a previous test.</a:t>
            </a:r>
          </a:p>
        </p:txBody>
      </p:sp>
      <p:grpSp>
        <p:nvGrpSpPr>
          <p:cNvPr id="9" name="Group 9"/>
          <p:cNvGrpSpPr/>
          <p:nvPr/>
        </p:nvGrpSpPr>
        <p:grpSpPr>
          <a:xfrm>
            <a:off x="1031213" y="5250667"/>
            <a:ext cx="5737403" cy="672685"/>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Your task:</a:t>
              </a:r>
            </a:p>
          </p:txBody>
        </p:sp>
      </p:grpSp>
      <p:sp>
        <p:nvSpPr>
          <p:cNvPr id="12" name="TextBox 12"/>
          <p:cNvSpPr txBox="1"/>
          <p:nvPr/>
        </p:nvSpPr>
        <p:spPr>
          <a:xfrm>
            <a:off x="1027269" y="5951928"/>
            <a:ext cx="7421690" cy="3619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53575E"/>
                </a:solidFill>
                <a:latin typeface="Lato Light"/>
                <a:ea typeface="Lato Light"/>
                <a:cs typeface="Lato Light"/>
                <a:sym typeface="Lato Light"/>
              </a:rPr>
              <a:t>Apply the HITL model.</a:t>
            </a:r>
          </a:p>
        </p:txBody>
      </p:sp>
      <p:grpSp>
        <p:nvGrpSpPr>
          <p:cNvPr id="13" name="Group 13"/>
          <p:cNvGrpSpPr/>
          <p:nvPr/>
        </p:nvGrpSpPr>
        <p:grpSpPr>
          <a:xfrm>
            <a:off x="8918686" y="2464946"/>
            <a:ext cx="6506680" cy="672685"/>
            <a:chOff x="0" y="0"/>
            <a:chExt cx="8675573" cy="896914"/>
          </a:xfrm>
        </p:grpSpPr>
        <p:sp>
          <p:nvSpPr>
            <p:cNvPr id="14" name="Freeform 14"/>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5" name="TextBox 15"/>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Step 1 </a:t>
              </a:r>
            </a:p>
          </p:txBody>
        </p:sp>
      </p:grpSp>
      <p:sp>
        <p:nvSpPr>
          <p:cNvPr id="16" name="TextBox 16"/>
          <p:cNvSpPr txBox="1"/>
          <p:nvPr/>
        </p:nvSpPr>
        <p:spPr>
          <a:xfrm>
            <a:off x="8913524" y="3139777"/>
            <a:ext cx="8440941" cy="3619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53575E"/>
                </a:solidFill>
                <a:latin typeface="Lato Light"/>
                <a:ea typeface="Lato Light"/>
                <a:cs typeface="Lato Light"/>
                <a:sym typeface="Lato Light"/>
              </a:rPr>
              <a:t>Check the AI ​​suggestion.</a:t>
            </a:r>
          </a:p>
        </p:txBody>
      </p:sp>
      <p:grpSp>
        <p:nvGrpSpPr>
          <p:cNvPr id="17" name="Group 17"/>
          <p:cNvGrpSpPr/>
          <p:nvPr/>
        </p:nvGrpSpPr>
        <p:grpSpPr>
          <a:xfrm>
            <a:off x="8918686" y="3746405"/>
            <a:ext cx="6785858" cy="672685"/>
            <a:chOff x="0" y="0"/>
            <a:chExt cx="9047810" cy="896914"/>
          </a:xfrm>
        </p:grpSpPr>
        <p:sp>
          <p:nvSpPr>
            <p:cNvPr id="18" name="Freeform 18"/>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19" name="TextBox 19"/>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Step 2</a:t>
              </a:r>
            </a:p>
          </p:txBody>
        </p:sp>
      </p:grpSp>
      <p:sp>
        <p:nvSpPr>
          <p:cNvPr id="20" name="TextBox 20"/>
          <p:cNvSpPr txBox="1"/>
          <p:nvPr/>
        </p:nvSpPr>
        <p:spPr>
          <a:xfrm>
            <a:off x="8918686" y="4419600"/>
            <a:ext cx="8250612" cy="7239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53575E"/>
                </a:solidFill>
                <a:latin typeface="Lato Light"/>
                <a:ea typeface="Lato Light"/>
                <a:cs typeface="Lato Light"/>
                <a:sym typeface="Lato Light"/>
              </a:rPr>
              <a:t>Let's consider the human factor: Does the student feel safe omitting that part? Did they guess the answers?</a:t>
            </a:r>
          </a:p>
        </p:txBody>
      </p:sp>
      <p:grpSp>
        <p:nvGrpSpPr>
          <p:cNvPr id="21" name="Group 21"/>
          <p:cNvGrpSpPr/>
          <p:nvPr/>
        </p:nvGrpSpPr>
        <p:grpSpPr>
          <a:xfrm>
            <a:off x="8918686" y="5575564"/>
            <a:ext cx="6785858" cy="672685"/>
            <a:chOff x="0" y="0"/>
            <a:chExt cx="9047810" cy="896914"/>
          </a:xfrm>
        </p:grpSpPr>
        <p:sp>
          <p:nvSpPr>
            <p:cNvPr id="22" name="Freeform 22"/>
            <p:cNvSpPr/>
            <p:nvPr/>
          </p:nvSpPr>
          <p:spPr>
            <a:xfrm>
              <a:off x="0" y="0"/>
              <a:ext cx="9047816" cy="896916"/>
            </a:xfrm>
            <a:custGeom>
              <a:avLst/>
              <a:gdLst/>
              <a:ahLst/>
              <a:cxnLst/>
              <a:rect l="l" t="t" r="r" b="b"/>
              <a:pathLst>
                <a:path w="9047816" h="896916">
                  <a:moveTo>
                    <a:pt x="0" y="0"/>
                  </a:moveTo>
                  <a:lnTo>
                    <a:pt x="9047816" y="0"/>
                  </a:lnTo>
                  <a:lnTo>
                    <a:pt x="9047816" y="896916"/>
                  </a:lnTo>
                  <a:lnTo>
                    <a:pt x="0" y="896916"/>
                  </a:lnTo>
                  <a:close/>
                </a:path>
              </a:pathLst>
            </a:custGeom>
            <a:blipFill>
              <a:blip r:embed="rId5">
                <a:alphaModFix amt="0"/>
              </a:blip>
              <a:stretch>
                <a:fillRect t="-146559" b="-146558"/>
              </a:stretch>
            </a:blipFill>
          </p:spPr>
          <p:txBody>
            <a:bodyPr/>
            <a:lstStyle/>
            <a:p>
              <a:endParaRPr lang="es-ES"/>
            </a:p>
          </p:txBody>
        </p:sp>
        <p:sp>
          <p:nvSpPr>
            <p:cNvPr id="23" name="TextBox 23"/>
            <p:cNvSpPr txBox="1"/>
            <p:nvPr/>
          </p:nvSpPr>
          <p:spPr>
            <a:xfrm>
              <a:off x="0" y="0"/>
              <a:ext cx="904781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Step 3</a:t>
              </a:r>
            </a:p>
          </p:txBody>
        </p:sp>
      </p:grpSp>
      <p:sp>
        <p:nvSpPr>
          <p:cNvPr id="24" name="TextBox 24"/>
          <p:cNvSpPr txBox="1"/>
          <p:nvPr/>
        </p:nvSpPr>
        <p:spPr>
          <a:xfrm>
            <a:off x="8918686" y="6248249"/>
            <a:ext cx="8250612"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Write a short sentence for the student explaining why you accept or reject the AI's "skip" suggestion, based on your observation of their performance in the workshop.</a:t>
            </a:r>
          </a:p>
        </p:txBody>
      </p:sp>
      <p:sp>
        <p:nvSpPr>
          <p:cNvPr id="25" name="AutoShape 25"/>
          <p:cNvSpPr/>
          <p:nvPr/>
        </p:nvSpPr>
        <p:spPr>
          <a:xfrm rot="5374380">
            <a:off x="4642990" y="6077455"/>
            <a:ext cx="7669092" cy="0"/>
          </a:xfrm>
          <a:prstGeom prst="line">
            <a:avLst/>
          </a:prstGeom>
          <a:ln w="28575" cap="rnd">
            <a:solidFill>
              <a:srgbClr val="FE635B"/>
            </a:solidFill>
            <a:prstDash val="solid"/>
            <a:headEnd type="none" w="sm" len="sm"/>
            <a:tailEnd type="none" w="sm" len="sm"/>
          </a:ln>
        </p:spPr>
        <p:txBody>
          <a:bodyPr/>
          <a:lstStyle/>
          <a:p>
            <a:endParaRPr lang="es-ES"/>
          </a:p>
        </p:txBody>
      </p:sp>
      <p:sp>
        <p:nvSpPr>
          <p:cNvPr id="26" name="Freeform 26"/>
          <p:cNvSpPr/>
          <p:nvPr/>
        </p:nvSpPr>
        <p:spPr>
          <a:xfrm>
            <a:off x="2822366" y="6688375"/>
            <a:ext cx="2959756" cy="2959756"/>
          </a:xfrm>
          <a:custGeom>
            <a:avLst/>
            <a:gdLst/>
            <a:ahLst/>
            <a:cxnLst/>
            <a:rect l="l" t="t" r="r" b="b"/>
            <a:pathLst>
              <a:path w="2959756" h="2959756">
                <a:moveTo>
                  <a:pt x="0" y="0"/>
                </a:moveTo>
                <a:lnTo>
                  <a:pt x="2959755" y="0"/>
                </a:lnTo>
                <a:lnTo>
                  <a:pt x="2959755" y="2959755"/>
                </a:lnTo>
                <a:lnTo>
                  <a:pt x="0" y="2959755"/>
                </a:lnTo>
                <a:lnTo>
                  <a:pt x="0" y="0"/>
                </a:lnTo>
                <a:close/>
              </a:path>
            </a:pathLst>
          </a:custGeom>
          <a:blipFill>
            <a:blip r:embed="rId6"/>
            <a:stretch>
              <a:fillRect/>
            </a:stretch>
          </a:blipFill>
        </p:spPr>
        <p:txBody>
          <a:bodyPr/>
          <a:lstStyle/>
          <a:p>
            <a:endParaRPr lang="es-ES"/>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7007" y="2454783"/>
            <a:ext cx="6055121" cy="5453634"/>
          </a:xfrm>
          <a:prstGeom prst="rect">
            <a:avLst/>
          </a:prstGeom>
        </p:spPr>
        <p:txBody>
          <a:bodyPr lIns="0" tIns="0" rIns="0" bIns="0" rtlCol="0" anchor="t">
            <a:spAutoFit/>
          </a:bodyPr>
          <a:lstStyle/>
          <a:p>
            <a:pPr marL="0" lvl="0" indent="0" algn="l">
              <a:lnSpc>
                <a:spcPts val="7127"/>
              </a:lnSpc>
              <a:spcBef>
                <a:spcPct val="0"/>
              </a:spcBef>
            </a:pPr>
            <a:r>
              <a:rPr lang="en-US" sz="6599" u="none" strike="noStrike">
                <a:solidFill>
                  <a:srgbClr val="000000"/>
                </a:solidFill>
                <a:latin typeface="Oswald"/>
                <a:ea typeface="Oswald"/>
                <a:cs typeface="Oswald"/>
                <a:sym typeface="Oswald"/>
              </a:rPr>
              <a:t>UNIT 4: </a:t>
            </a:r>
          </a:p>
          <a:p>
            <a:pPr marL="0" lvl="0" indent="0" algn="l">
              <a:lnSpc>
                <a:spcPts val="7127"/>
              </a:lnSpc>
              <a:spcBef>
                <a:spcPct val="0"/>
              </a:spcBef>
            </a:pPr>
            <a:r>
              <a:rPr lang="en-US" sz="6599" u="none" strike="noStrike">
                <a:solidFill>
                  <a:srgbClr val="000000"/>
                </a:solidFill>
                <a:latin typeface="Oswald"/>
                <a:ea typeface="Oswald"/>
                <a:cs typeface="Oswald"/>
                <a:sym typeface="Oswald"/>
              </a:rPr>
              <a:t>CONTENT ON ETHICAL GOVERNANCE AND PRACTICE PROTOCOLS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42203"/>
            <a:ext cx="16924982" cy="723470"/>
            <a:chOff x="0" y="0"/>
            <a:chExt cx="22566643" cy="964626"/>
          </a:xfrm>
        </p:grpSpPr>
        <p:sp>
          <p:nvSpPr>
            <p:cNvPr id="3" name="Freeform 3"/>
            <p:cNvSpPr/>
            <p:nvPr/>
          </p:nvSpPr>
          <p:spPr>
            <a:xfrm>
              <a:off x="0" y="0"/>
              <a:ext cx="22566640" cy="964623"/>
            </a:xfrm>
            <a:custGeom>
              <a:avLst/>
              <a:gdLst/>
              <a:ahLst/>
              <a:cxnLst/>
              <a:rect l="l" t="t" r="r" b="b"/>
              <a:pathLst>
                <a:path w="22566640" h="964623">
                  <a:moveTo>
                    <a:pt x="0" y="0"/>
                  </a:moveTo>
                  <a:lnTo>
                    <a:pt x="22566640" y="0"/>
                  </a:lnTo>
                  <a:lnTo>
                    <a:pt x="22566640" y="964623"/>
                  </a:lnTo>
                  <a:lnTo>
                    <a:pt x="0" y="964623"/>
                  </a:lnTo>
                  <a:close/>
                </a:path>
              </a:pathLst>
            </a:custGeom>
            <a:blipFill>
              <a:blip r:embed="rId4">
                <a:alphaModFix amt="0"/>
              </a:blip>
              <a:stretch>
                <a:fillRect t="-405837" b="-405838"/>
              </a:stretch>
            </a:blipFill>
          </p:spPr>
          <p:txBody>
            <a:bodyPr/>
            <a:lstStyle/>
            <a:p>
              <a:endParaRPr lang="es-ES"/>
            </a:p>
          </p:txBody>
        </p:sp>
        <p:sp>
          <p:nvSpPr>
            <p:cNvPr id="4" name="TextBox 4"/>
            <p:cNvSpPr txBox="1"/>
            <p:nvPr/>
          </p:nvSpPr>
          <p:spPr>
            <a:xfrm>
              <a:off x="0" y="0"/>
              <a:ext cx="22566643" cy="964626"/>
            </a:xfrm>
            <a:prstGeom prst="rect">
              <a:avLst/>
            </a:prstGeom>
          </p:spPr>
          <p:txBody>
            <a:bodyPr lIns="0" tIns="0" rIns="0" bIns="0" rtlCol="0" anchor="ctr"/>
            <a:lstStyle/>
            <a:p>
              <a:pPr marL="0" lvl="0" indent="0" algn="l">
                <a:lnSpc>
                  <a:spcPts val="2879"/>
                </a:lnSpc>
                <a:spcBef>
                  <a:spcPct val="0"/>
                </a:spcBef>
              </a:pPr>
              <a:r>
                <a:rPr lang="en-US" sz="2400" i="1" u="none" strike="noStrike">
                  <a:solidFill>
                    <a:srgbClr val="000000"/>
                  </a:solidFill>
                  <a:latin typeface="Lato Italics"/>
                  <a:ea typeface="Lato Italics"/>
                  <a:cs typeface="Lato Italics"/>
                  <a:sym typeface="Lato Italics"/>
                </a:rPr>
                <a:t>Focus: Practical tools for transparency and student rights.</a:t>
              </a:r>
            </a:p>
          </p:txBody>
        </p:sp>
      </p:grpSp>
      <p:sp>
        <p:nvSpPr>
          <p:cNvPr id="5" name="TextBox 5"/>
          <p:cNvSpPr txBox="1"/>
          <p:nvPr/>
        </p:nvSpPr>
        <p:spPr>
          <a:xfrm>
            <a:off x="1111901" y="3067117"/>
            <a:ext cx="17176099"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Before introducing any AI tool to your students, ask these five "Key Questions":</a:t>
            </a:r>
          </a:p>
        </p:txBody>
      </p:sp>
      <p:grpSp>
        <p:nvGrpSpPr>
          <p:cNvPr id="6" name="Group 6"/>
          <p:cNvGrpSpPr/>
          <p:nvPr/>
        </p:nvGrpSpPr>
        <p:grpSpPr>
          <a:xfrm>
            <a:off x="1028700" y="1028700"/>
            <a:ext cx="17154611" cy="1012623"/>
            <a:chOff x="0" y="0"/>
            <a:chExt cx="22872814" cy="1350164"/>
          </a:xfrm>
        </p:grpSpPr>
        <p:sp>
          <p:nvSpPr>
            <p:cNvPr id="7" name="Freeform 7"/>
            <p:cNvSpPr/>
            <p:nvPr/>
          </p:nvSpPr>
          <p:spPr>
            <a:xfrm>
              <a:off x="0" y="0"/>
              <a:ext cx="22872819" cy="1350160"/>
            </a:xfrm>
            <a:custGeom>
              <a:avLst/>
              <a:gdLst/>
              <a:ahLst/>
              <a:cxnLst/>
              <a:rect l="l" t="t" r="r" b="b"/>
              <a:pathLst>
                <a:path w="22872819" h="1350160">
                  <a:moveTo>
                    <a:pt x="0" y="0"/>
                  </a:moveTo>
                  <a:lnTo>
                    <a:pt x="22872819" y="0"/>
                  </a:lnTo>
                  <a:lnTo>
                    <a:pt x="22872819" y="1350160"/>
                  </a:lnTo>
                  <a:lnTo>
                    <a:pt x="0" y="1350160"/>
                  </a:lnTo>
                  <a:close/>
                </a:path>
              </a:pathLst>
            </a:custGeom>
            <a:blipFill>
              <a:blip r:embed="rId4">
                <a:alphaModFix amt="0"/>
              </a:blip>
              <a:stretch>
                <a:fillRect t="-286391" b="-273793"/>
              </a:stretch>
            </a:blipFill>
          </p:spPr>
          <p:txBody>
            <a:bodyPr/>
            <a:lstStyle/>
            <a:p>
              <a:endParaRPr lang="es-ES"/>
            </a:p>
          </p:txBody>
        </p:sp>
        <p:sp>
          <p:nvSpPr>
            <p:cNvPr id="8" name="TextBox 8"/>
            <p:cNvSpPr txBox="1"/>
            <p:nvPr/>
          </p:nvSpPr>
          <p:spPr>
            <a:xfrm>
              <a:off x="0" y="9525"/>
              <a:ext cx="22872814" cy="1340639"/>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ETHICAL GOVERNANCE: PROTOCOLS AND CHECKLISTS FOR IMPLEMENTATION</a:t>
              </a:r>
            </a:p>
          </p:txBody>
        </p:sp>
      </p:grpSp>
      <p:grpSp>
        <p:nvGrpSpPr>
          <p:cNvPr id="9" name="Group 9"/>
          <p:cNvGrpSpPr/>
          <p:nvPr/>
        </p:nvGrpSpPr>
        <p:grpSpPr>
          <a:xfrm>
            <a:off x="364384" y="5667987"/>
            <a:ext cx="3471243" cy="672685"/>
            <a:chOff x="0" y="0"/>
            <a:chExt cx="4628324" cy="896914"/>
          </a:xfrm>
        </p:grpSpPr>
        <p:sp>
          <p:nvSpPr>
            <p:cNvPr id="10" name="Freeform 10"/>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1" name="TextBox 11"/>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Explainability</a:t>
              </a:r>
            </a:p>
          </p:txBody>
        </p:sp>
      </p:grpSp>
      <p:sp>
        <p:nvSpPr>
          <p:cNvPr id="12" name="TextBox 12"/>
          <p:cNvSpPr txBox="1"/>
          <p:nvPr/>
        </p:nvSpPr>
        <p:spPr>
          <a:xfrm>
            <a:off x="796919" y="6518114"/>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Can I explain to a student why the tool gave this result?</a:t>
            </a:r>
          </a:p>
        </p:txBody>
      </p:sp>
      <p:grpSp>
        <p:nvGrpSpPr>
          <p:cNvPr id="13" name="Group 13"/>
          <p:cNvGrpSpPr/>
          <p:nvPr/>
        </p:nvGrpSpPr>
        <p:grpSpPr>
          <a:xfrm>
            <a:off x="3931315" y="5675331"/>
            <a:ext cx="3471243" cy="672685"/>
            <a:chOff x="0" y="0"/>
            <a:chExt cx="4628324" cy="896914"/>
          </a:xfrm>
        </p:grpSpPr>
        <p:sp>
          <p:nvSpPr>
            <p:cNvPr id="14" name="Freeform 14"/>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5" name="TextBox 15"/>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Source of the data</a:t>
              </a:r>
            </a:p>
          </p:txBody>
        </p:sp>
      </p:grpSp>
      <p:sp>
        <p:nvSpPr>
          <p:cNvPr id="16" name="TextBox 16"/>
          <p:cNvSpPr txBox="1"/>
          <p:nvPr/>
        </p:nvSpPr>
        <p:spPr>
          <a:xfrm>
            <a:off x="4363850" y="6500416"/>
            <a:ext cx="2606173"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Was this tool tested with a diverse group of people?</a:t>
            </a:r>
          </a:p>
        </p:txBody>
      </p:sp>
      <p:grpSp>
        <p:nvGrpSpPr>
          <p:cNvPr id="17" name="Group 17"/>
          <p:cNvGrpSpPr/>
          <p:nvPr/>
        </p:nvGrpSpPr>
        <p:grpSpPr>
          <a:xfrm>
            <a:off x="7306870" y="5645403"/>
            <a:ext cx="3471243" cy="672685"/>
            <a:chOff x="0" y="0"/>
            <a:chExt cx="4628324" cy="896914"/>
          </a:xfrm>
        </p:grpSpPr>
        <p:sp>
          <p:nvSpPr>
            <p:cNvPr id="18" name="Freeform 18"/>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19" name="TextBox 19"/>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Human Agency</a:t>
              </a:r>
            </a:p>
          </p:txBody>
        </p:sp>
      </p:grpSp>
      <p:grpSp>
        <p:nvGrpSpPr>
          <p:cNvPr id="20" name="Group 20"/>
          <p:cNvGrpSpPr/>
          <p:nvPr/>
        </p:nvGrpSpPr>
        <p:grpSpPr>
          <a:xfrm>
            <a:off x="10867592" y="5645403"/>
            <a:ext cx="3471243" cy="672685"/>
            <a:chOff x="0" y="0"/>
            <a:chExt cx="4628324" cy="896914"/>
          </a:xfrm>
        </p:grpSpPr>
        <p:sp>
          <p:nvSpPr>
            <p:cNvPr id="21" name="Freeform 21"/>
            <p:cNvSpPr/>
            <p:nvPr/>
          </p:nvSpPr>
          <p:spPr>
            <a:xfrm>
              <a:off x="0" y="0"/>
              <a:ext cx="4628328" cy="896916"/>
            </a:xfrm>
            <a:custGeom>
              <a:avLst/>
              <a:gdLst/>
              <a:ahLst/>
              <a:cxnLst/>
              <a:rect l="l" t="t" r="r" b="b"/>
              <a:pathLst>
                <a:path w="4628328" h="896916">
                  <a:moveTo>
                    <a:pt x="0" y="0"/>
                  </a:moveTo>
                  <a:lnTo>
                    <a:pt x="4628328" y="0"/>
                  </a:lnTo>
                  <a:lnTo>
                    <a:pt x="4628328" y="896916"/>
                  </a:lnTo>
                  <a:lnTo>
                    <a:pt x="0" y="896916"/>
                  </a:lnTo>
                  <a:close/>
                </a:path>
              </a:pathLst>
            </a:custGeom>
            <a:blipFill>
              <a:blip r:embed="rId4">
                <a:alphaModFix amt="0"/>
              </a:blip>
              <a:stretch>
                <a:fillRect t="-50548" b="-50547"/>
              </a:stretch>
            </a:blipFill>
          </p:spPr>
          <p:txBody>
            <a:bodyPr/>
            <a:lstStyle/>
            <a:p>
              <a:endParaRPr lang="es-ES"/>
            </a:p>
          </p:txBody>
        </p:sp>
        <p:sp>
          <p:nvSpPr>
            <p:cNvPr id="22" name="TextBox 22"/>
            <p:cNvSpPr txBox="1"/>
            <p:nvPr/>
          </p:nvSpPr>
          <p:spPr>
            <a:xfrm>
              <a:off x="0" y="0"/>
              <a:ext cx="4628324" cy="89691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Bias verification</a:t>
              </a:r>
            </a:p>
          </p:txBody>
        </p:sp>
      </p:grpSp>
      <p:grpSp>
        <p:nvGrpSpPr>
          <p:cNvPr id="23" name="Group 23"/>
          <p:cNvGrpSpPr/>
          <p:nvPr/>
        </p:nvGrpSpPr>
        <p:grpSpPr>
          <a:xfrm>
            <a:off x="14338835" y="5637783"/>
            <a:ext cx="3471243" cy="551868"/>
            <a:chOff x="0" y="0"/>
            <a:chExt cx="4628324" cy="735824"/>
          </a:xfrm>
        </p:grpSpPr>
        <p:sp>
          <p:nvSpPr>
            <p:cNvPr id="24" name="Freeform 24"/>
            <p:cNvSpPr/>
            <p:nvPr/>
          </p:nvSpPr>
          <p:spPr>
            <a:xfrm>
              <a:off x="0" y="0"/>
              <a:ext cx="4628328" cy="735823"/>
            </a:xfrm>
            <a:custGeom>
              <a:avLst/>
              <a:gdLst/>
              <a:ahLst/>
              <a:cxnLst/>
              <a:rect l="l" t="t" r="r" b="b"/>
              <a:pathLst>
                <a:path w="4628328" h="735823">
                  <a:moveTo>
                    <a:pt x="0" y="0"/>
                  </a:moveTo>
                  <a:lnTo>
                    <a:pt x="4628328" y="0"/>
                  </a:lnTo>
                  <a:lnTo>
                    <a:pt x="4628328" y="735823"/>
                  </a:lnTo>
                  <a:lnTo>
                    <a:pt x="0" y="735823"/>
                  </a:lnTo>
                  <a:close/>
                </a:path>
              </a:pathLst>
            </a:custGeom>
            <a:blipFill>
              <a:blip r:embed="rId4">
                <a:alphaModFix amt="0"/>
              </a:blip>
              <a:stretch>
                <a:fillRect t="-72560" b="-72561"/>
              </a:stretch>
            </a:blipFill>
          </p:spPr>
          <p:txBody>
            <a:bodyPr/>
            <a:lstStyle/>
            <a:p>
              <a:endParaRPr lang="es-ES"/>
            </a:p>
          </p:txBody>
        </p:sp>
        <p:sp>
          <p:nvSpPr>
            <p:cNvPr id="25" name="TextBox 25"/>
            <p:cNvSpPr txBox="1"/>
            <p:nvPr/>
          </p:nvSpPr>
          <p:spPr>
            <a:xfrm>
              <a:off x="0" y="0"/>
              <a:ext cx="4628324" cy="735824"/>
            </a:xfrm>
            <a:prstGeom prst="rect">
              <a:avLst/>
            </a:prstGeom>
          </p:spPr>
          <p:txBody>
            <a:bodyPr lIns="0" tIns="0" rIns="0" bIns="0" rtlCol="0" anchor="ctr"/>
            <a:lstStyle/>
            <a:p>
              <a:pPr marL="0" lvl="0" indent="0" algn="ctr">
                <a:lnSpc>
                  <a:spcPts val="2879"/>
                </a:lnSpc>
                <a:spcBef>
                  <a:spcPct val="0"/>
                </a:spcBef>
              </a:pPr>
              <a:r>
                <a:rPr lang="en-US" sz="2400" b="1" u="none" strike="noStrike">
                  <a:solidFill>
                    <a:srgbClr val="000000"/>
                  </a:solidFill>
                  <a:latin typeface="Lato Bold"/>
                  <a:ea typeface="Lato Bold"/>
                  <a:cs typeface="Lato Bold"/>
                  <a:sym typeface="Lato Bold"/>
                </a:rPr>
                <a:t>Data privacy</a:t>
              </a:r>
            </a:p>
          </p:txBody>
        </p:sp>
      </p:grpSp>
      <p:sp>
        <p:nvSpPr>
          <p:cNvPr id="26" name="TextBox 26"/>
          <p:cNvSpPr txBox="1"/>
          <p:nvPr/>
        </p:nvSpPr>
        <p:spPr>
          <a:xfrm>
            <a:off x="7739405" y="6518114"/>
            <a:ext cx="2606173" cy="18097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Is there a "Human Intervention" button (an edit/override function)?</a:t>
            </a:r>
          </a:p>
        </p:txBody>
      </p:sp>
      <p:sp>
        <p:nvSpPr>
          <p:cNvPr id="27" name="TextBox 27"/>
          <p:cNvSpPr txBox="1"/>
          <p:nvPr/>
        </p:nvSpPr>
        <p:spPr>
          <a:xfrm>
            <a:off x="10958345" y="6441914"/>
            <a:ext cx="3190538"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Does the tool penalize students for non-academic factors (e.g., typing speed or accent)?</a:t>
            </a:r>
          </a:p>
        </p:txBody>
      </p:sp>
      <p:sp>
        <p:nvSpPr>
          <p:cNvPr id="28" name="TextBox 28"/>
          <p:cNvSpPr txBox="1"/>
          <p:nvPr/>
        </p:nvSpPr>
        <p:spPr>
          <a:xfrm>
            <a:off x="14761650" y="6422864"/>
            <a:ext cx="2606173" cy="108585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Light"/>
                <a:ea typeface="Lato Light"/>
                <a:cs typeface="Lato Light"/>
                <a:sym typeface="Lato Light"/>
              </a:rPr>
              <a:t>Where is student data sent and who owns it?</a:t>
            </a:r>
          </a:p>
        </p:txBody>
      </p:sp>
      <p:grpSp>
        <p:nvGrpSpPr>
          <p:cNvPr id="29" name="Group 29"/>
          <p:cNvGrpSpPr/>
          <p:nvPr/>
        </p:nvGrpSpPr>
        <p:grpSpPr>
          <a:xfrm>
            <a:off x="1619136" y="4389294"/>
            <a:ext cx="1085240" cy="1010098"/>
            <a:chOff x="0" y="0"/>
            <a:chExt cx="1446987" cy="1346797"/>
          </a:xfrm>
        </p:grpSpPr>
        <p:sp>
          <p:nvSpPr>
            <p:cNvPr id="30" name="Freeform 30"/>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1" name="Group 31"/>
          <p:cNvGrpSpPr/>
          <p:nvPr/>
        </p:nvGrpSpPr>
        <p:grpSpPr>
          <a:xfrm>
            <a:off x="1956768" y="4462403"/>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34" name="Group 34"/>
          <p:cNvGrpSpPr/>
          <p:nvPr/>
        </p:nvGrpSpPr>
        <p:grpSpPr>
          <a:xfrm>
            <a:off x="5090379" y="4362171"/>
            <a:ext cx="1085240" cy="1010098"/>
            <a:chOff x="0" y="0"/>
            <a:chExt cx="1446987" cy="1346797"/>
          </a:xfrm>
        </p:grpSpPr>
        <p:sp>
          <p:nvSpPr>
            <p:cNvPr id="35" name="Freeform 35"/>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6" name="Group 36"/>
          <p:cNvGrpSpPr/>
          <p:nvPr/>
        </p:nvGrpSpPr>
        <p:grpSpPr>
          <a:xfrm>
            <a:off x="8556869" y="4354551"/>
            <a:ext cx="1085240" cy="1010098"/>
            <a:chOff x="0" y="0"/>
            <a:chExt cx="1446987" cy="1346797"/>
          </a:xfrm>
        </p:grpSpPr>
        <p:sp>
          <p:nvSpPr>
            <p:cNvPr id="37" name="Freeform 37"/>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38" name="Group 38"/>
          <p:cNvGrpSpPr/>
          <p:nvPr/>
        </p:nvGrpSpPr>
        <p:grpSpPr>
          <a:xfrm>
            <a:off x="12026656" y="4427661"/>
            <a:ext cx="1085240" cy="1010098"/>
            <a:chOff x="0" y="0"/>
            <a:chExt cx="1446987" cy="1346797"/>
          </a:xfrm>
        </p:grpSpPr>
        <p:sp>
          <p:nvSpPr>
            <p:cNvPr id="39" name="Freeform 39"/>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40" name="Group 40"/>
          <p:cNvGrpSpPr/>
          <p:nvPr/>
        </p:nvGrpSpPr>
        <p:grpSpPr>
          <a:xfrm>
            <a:off x="15497899" y="4417983"/>
            <a:ext cx="1085240" cy="1010098"/>
            <a:chOff x="0" y="0"/>
            <a:chExt cx="1446987" cy="1346797"/>
          </a:xfrm>
        </p:grpSpPr>
        <p:sp>
          <p:nvSpPr>
            <p:cNvPr id="41" name="Freeform 41"/>
            <p:cNvSpPr/>
            <p:nvPr/>
          </p:nvSpPr>
          <p:spPr>
            <a:xfrm>
              <a:off x="0" y="0"/>
              <a:ext cx="1446911" cy="1346835"/>
            </a:xfrm>
            <a:custGeom>
              <a:avLst/>
              <a:gdLst/>
              <a:ahLst/>
              <a:cxnLst/>
              <a:rect l="l" t="t" r="r" b="b"/>
              <a:pathLst>
                <a:path w="1446911" h="1346835">
                  <a:moveTo>
                    <a:pt x="0" y="673354"/>
                  </a:moveTo>
                  <a:cubicBezTo>
                    <a:pt x="0" y="301498"/>
                    <a:pt x="301498" y="0"/>
                    <a:pt x="673354" y="0"/>
                  </a:cubicBezTo>
                  <a:lnTo>
                    <a:pt x="773557" y="0"/>
                  </a:lnTo>
                  <a:cubicBezTo>
                    <a:pt x="1145413" y="0"/>
                    <a:pt x="1446911" y="301498"/>
                    <a:pt x="1446911" y="673354"/>
                  </a:cubicBezTo>
                  <a:cubicBezTo>
                    <a:pt x="1446911" y="1045210"/>
                    <a:pt x="1145540" y="1346835"/>
                    <a:pt x="773557" y="1346835"/>
                  </a:cubicBezTo>
                  <a:lnTo>
                    <a:pt x="673354" y="1346835"/>
                  </a:lnTo>
                  <a:cubicBezTo>
                    <a:pt x="301498" y="1346835"/>
                    <a:pt x="0" y="1045337"/>
                    <a:pt x="0" y="673354"/>
                  </a:cubicBezTo>
                  <a:close/>
                </a:path>
              </a:pathLst>
            </a:custGeom>
            <a:solidFill>
              <a:srgbClr val="EBD0C6"/>
            </a:solidFill>
          </p:spPr>
          <p:txBody>
            <a:bodyPr/>
            <a:lstStyle/>
            <a:p>
              <a:endParaRPr lang="es-ES"/>
            </a:p>
          </p:txBody>
        </p:sp>
      </p:grpSp>
      <p:grpSp>
        <p:nvGrpSpPr>
          <p:cNvPr id="42" name="Group 42"/>
          <p:cNvGrpSpPr/>
          <p:nvPr/>
        </p:nvGrpSpPr>
        <p:grpSpPr>
          <a:xfrm>
            <a:off x="5416987" y="4435281"/>
            <a:ext cx="409975" cy="863879"/>
            <a:chOff x="0" y="0"/>
            <a:chExt cx="546633" cy="1151839"/>
          </a:xfrm>
        </p:grpSpPr>
        <p:sp>
          <p:nvSpPr>
            <p:cNvPr id="43" name="Freeform 4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4" name="TextBox 4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45" name="Group 45"/>
          <p:cNvGrpSpPr/>
          <p:nvPr/>
        </p:nvGrpSpPr>
        <p:grpSpPr>
          <a:xfrm>
            <a:off x="8882243" y="4427661"/>
            <a:ext cx="409975" cy="863879"/>
            <a:chOff x="0" y="0"/>
            <a:chExt cx="546633" cy="1151839"/>
          </a:xfrm>
        </p:grpSpPr>
        <p:sp>
          <p:nvSpPr>
            <p:cNvPr id="46" name="Freeform 4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47" name="TextBox 4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48" name="Group 48"/>
          <p:cNvGrpSpPr/>
          <p:nvPr/>
        </p:nvGrpSpPr>
        <p:grpSpPr>
          <a:xfrm>
            <a:off x="12352906" y="4491092"/>
            <a:ext cx="409975" cy="863879"/>
            <a:chOff x="0" y="0"/>
            <a:chExt cx="546633" cy="1151839"/>
          </a:xfrm>
        </p:grpSpPr>
        <p:sp>
          <p:nvSpPr>
            <p:cNvPr id="49" name="Freeform 4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0" name="TextBox 5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51" name="Group 51"/>
          <p:cNvGrpSpPr/>
          <p:nvPr/>
        </p:nvGrpSpPr>
        <p:grpSpPr>
          <a:xfrm>
            <a:off x="15845061" y="4491092"/>
            <a:ext cx="409975" cy="863879"/>
            <a:chOff x="0" y="0"/>
            <a:chExt cx="546633" cy="1151839"/>
          </a:xfrm>
        </p:grpSpPr>
        <p:sp>
          <p:nvSpPr>
            <p:cNvPr id="52" name="Freeform 5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3" name="TextBox 5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624350"/>
            <a:ext cx="8136017" cy="2055143"/>
            <a:chOff x="0" y="-539133"/>
            <a:chExt cx="10848023" cy="2740191"/>
          </a:xfrm>
        </p:grpSpPr>
        <p:sp>
          <p:nvSpPr>
            <p:cNvPr id="5" name="Freeform 5"/>
            <p:cNvSpPr/>
            <p:nvPr/>
          </p:nvSpPr>
          <p:spPr>
            <a:xfrm>
              <a:off x="0" y="0"/>
              <a:ext cx="10845296" cy="2201058"/>
            </a:xfrm>
            <a:custGeom>
              <a:avLst/>
              <a:gdLst/>
              <a:ahLst/>
              <a:cxnLst/>
              <a:rect l="l" t="t" r="r" b="b"/>
              <a:pathLst>
                <a:path w="10845296" h="2201058">
                  <a:moveTo>
                    <a:pt x="0" y="0"/>
                  </a:moveTo>
                  <a:lnTo>
                    <a:pt x="10845296" y="0"/>
                  </a:lnTo>
                  <a:lnTo>
                    <a:pt x="10845296" y="2201058"/>
                  </a:lnTo>
                  <a:lnTo>
                    <a:pt x="0" y="2201058"/>
                  </a:lnTo>
                  <a:close/>
                </a:path>
              </a:pathLst>
            </a:custGeom>
            <a:blipFill>
              <a:blip r:embed="rId5">
                <a:alphaModFix amt="0"/>
              </a:blip>
              <a:stretch>
                <a:fillRect t="-69201" b="-22815"/>
              </a:stretch>
            </a:blipFill>
          </p:spPr>
          <p:txBody>
            <a:bodyPr/>
            <a:lstStyle/>
            <a:p>
              <a:endParaRPr lang="es-ES"/>
            </a:p>
          </p:txBody>
        </p:sp>
        <p:sp>
          <p:nvSpPr>
            <p:cNvPr id="6" name="TextBox 6"/>
            <p:cNvSpPr txBox="1"/>
            <p:nvPr/>
          </p:nvSpPr>
          <p:spPr>
            <a:xfrm>
              <a:off x="2731" y="-539133"/>
              <a:ext cx="10845292" cy="2191539"/>
            </a:xfrm>
            <a:prstGeom prst="rect">
              <a:avLst/>
            </a:prstGeom>
          </p:spPr>
          <p:txBody>
            <a:bodyPr lIns="0" tIns="0" rIns="0" bIns="0" rtlCol="0" anchor="ct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THE "APPEAL AND ANNULMENT" PROTOCOL</a:t>
              </a:r>
            </a:p>
          </p:txBody>
        </p:sp>
      </p:grpSp>
      <p:sp>
        <p:nvSpPr>
          <p:cNvPr id="7" name="TextBox 7"/>
          <p:cNvSpPr txBox="1"/>
          <p:nvPr/>
        </p:nvSpPr>
        <p:spPr>
          <a:xfrm>
            <a:off x="1028700" y="5305908"/>
            <a:ext cx="7471313"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This reduces "algorithmic anxiety," that is, the fear that a student's future will be decided by a machine they cannot talk to.</a:t>
            </a:r>
          </a:p>
        </p:txBody>
      </p:sp>
      <p:sp>
        <p:nvSpPr>
          <p:cNvPr id="8" name="TextBox 8"/>
          <p:cNvSpPr txBox="1"/>
          <p:nvPr/>
        </p:nvSpPr>
        <p:spPr>
          <a:xfrm>
            <a:off x="1028700" y="3677133"/>
            <a:ext cx="7471313"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all CVET classrooms that use AI, there should be a clear rule: "AI results are preliminary. Students have the right to request a manual review by the trainer if they believe an automated decision is unfair."</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9" name="TextBox 9"/>
          <p:cNvSpPr txBox="1"/>
          <p:nvPr/>
        </p:nvSpPr>
        <p:spPr>
          <a:xfrm>
            <a:off x="1028700" y="2679498"/>
            <a:ext cx="8870299"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FE635B"/>
                </a:solidFill>
                <a:latin typeface="Lato Bold"/>
                <a:ea typeface="Lato Bold"/>
                <a:cs typeface="Lato Bold"/>
                <a:sym typeface="Lato Bold"/>
              </a:rPr>
              <a:t>Trust is based on the right to be heard.</a:t>
            </a:r>
          </a:p>
        </p:txBody>
      </p:sp>
      <p:sp>
        <p:nvSpPr>
          <p:cNvPr id="10" name="TextBox 10"/>
          <p:cNvSpPr txBox="1"/>
          <p:nvPr/>
        </p:nvSpPr>
        <p:spPr>
          <a:xfrm>
            <a:off x="1327427" y="7020408"/>
            <a:ext cx="6873859" cy="1381125"/>
          </a:xfrm>
          <a:prstGeom prst="rect">
            <a:avLst/>
          </a:prstGeom>
        </p:spPr>
        <p:txBody>
          <a:bodyPr lIns="0" tIns="0" rIns="0" bIns="0" rtlCol="0" anchor="t">
            <a:spAutoFit/>
          </a:bodyPr>
          <a:lstStyle/>
          <a:p>
            <a:pPr marL="0" lvl="0" indent="0" algn="ctr">
              <a:lnSpc>
                <a:spcPts val="3600"/>
              </a:lnSpc>
              <a:spcBef>
                <a:spcPct val="0"/>
              </a:spcBef>
            </a:pPr>
            <a:r>
              <a:rPr lang="en-US" sz="3000" i="1" u="none" strike="noStrike" dirty="0">
                <a:solidFill>
                  <a:srgbClr val="000000"/>
                </a:solidFill>
                <a:latin typeface="Lato Light Italics"/>
                <a:ea typeface="Lato Light Italics"/>
                <a:cs typeface="Lato Light Italics"/>
                <a:sym typeface="Lato Light Italics"/>
              </a:rPr>
              <a:t>This reduces “algorithmic anxiety,” the fear that a student’s future is being decided by a machine they can’t communicate with.</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60669" y="0"/>
            <a:ext cx="9127331" cy="10287000"/>
            <a:chOff x="0" y="0"/>
            <a:chExt cx="12169775" cy="13716000"/>
          </a:xfrm>
        </p:grpSpPr>
        <p:sp>
          <p:nvSpPr>
            <p:cNvPr id="3" name="Freeform 3"/>
            <p:cNvSpPr/>
            <p:nvPr/>
          </p:nvSpPr>
          <p:spPr>
            <a:xfrm>
              <a:off x="0" y="0"/>
              <a:ext cx="12169775" cy="13716000"/>
            </a:xfrm>
            <a:custGeom>
              <a:avLst/>
              <a:gdLst/>
              <a:ahLst/>
              <a:cxnLst/>
              <a:rect l="l" t="t" r="r" b="b"/>
              <a:pathLst>
                <a:path w="12169775" h="13716000">
                  <a:moveTo>
                    <a:pt x="0" y="0"/>
                  </a:moveTo>
                  <a:lnTo>
                    <a:pt x="12169775" y="0"/>
                  </a:lnTo>
                  <a:lnTo>
                    <a:pt x="12169775" y="13716000"/>
                  </a:lnTo>
                  <a:lnTo>
                    <a:pt x="0" y="13716000"/>
                  </a:lnTo>
                  <a:lnTo>
                    <a:pt x="0" y="0"/>
                  </a:lnTo>
                  <a:close/>
                </a:path>
              </a:pathLst>
            </a:custGeom>
            <a:blipFill>
              <a:blip r:embed="rId4"/>
              <a:stretch>
                <a:fillRect l="-50184" r="-50184" b="-1"/>
              </a:stretch>
            </a:blipFill>
          </p:spPr>
          <p:txBody>
            <a:bodyPr/>
            <a:lstStyle/>
            <a:p>
              <a:endParaRPr lang="es-ES"/>
            </a:p>
          </p:txBody>
        </p:sp>
      </p:grpSp>
      <p:grpSp>
        <p:nvGrpSpPr>
          <p:cNvPr id="4" name="Group 4"/>
          <p:cNvGrpSpPr/>
          <p:nvPr/>
        </p:nvGrpSpPr>
        <p:grpSpPr>
          <a:xfrm>
            <a:off x="1028700" y="1028700"/>
            <a:ext cx="7379878" cy="1650798"/>
            <a:chOff x="0" y="0"/>
            <a:chExt cx="9839837" cy="2201064"/>
          </a:xfrm>
        </p:grpSpPr>
        <p:sp>
          <p:nvSpPr>
            <p:cNvPr id="5" name="Freeform 5"/>
            <p:cNvSpPr/>
            <p:nvPr/>
          </p:nvSpPr>
          <p:spPr>
            <a:xfrm>
              <a:off x="0" y="0"/>
              <a:ext cx="9839835" cy="2201058"/>
            </a:xfrm>
            <a:custGeom>
              <a:avLst/>
              <a:gdLst/>
              <a:ahLst/>
              <a:cxnLst/>
              <a:rect l="l" t="t" r="r" b="b"/>
              <a:pathLst>
                <a:path w="9839835" h="2201058">
                  <a:moveTo>
                    <a:pt x="0" y="0"/>
                  </a:moveTo>
                  <a:lnTo>
                    <a:pt x="9839835" y="0"/>
                  </a:lnTo>
                  <a:lnTo>
                    <a:pt x="9839835" y="2201058"/>
                  </a:lnTo>
                  <a:lnTo>
                    <a:pt x="0" y="2201058"/>
                  </a:lnTo>
                  <a:close/>
                </a:path>
              </a:pathLst>
            </a:custGeom>
            <a:blipFill>
              <a:blip r:embed="rId5">
                <a:alphaModFix amt="0"/>
              </a:blip>
              <a:stretch>
                <a:fillRect t="-68864" r="-9831" b="-22478"/>
              </a:stretch>
            </a:blipFill>
          </p:spPr>
          <p:txBody>
            <a:bodyPr/>
            <a:lstStyle/>
            <a:p>
              <a:endParaRPr lang="es-ES"/>
            </a:p>
          </p:txBody>
        </p:sp>
        <p:sp>
          <p:nvSpPr>
            <p:cNvPr id="6" name="TextBox 6"/>
            <p:cNvSpPr txBox="1"/>
            <p:nvPr/>
          </p:nvSpPr>
          <p:spPr>
            <a:xfrm>
              <a:off x="0" y="9525"/>
              <a:ext cx="9839837" cy="2191539"/>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CREATION OF AN "ETHICS STATEMENT ON AI"</a:t>
              </a:r>
            </a:p>
          </p:txBody>
        </p:sp>
      </p:grpSp>
      <p:sp>
        <p:nvSpPr>
          <p:cNvPr id="7" name="TextBox 7"/>
          <p:cNvSpPr txBox="1"/>
          <p:nvPr/>
        </p:nvSpPr>
        <p:spPr>
          <a:xfrm>
            <a:off x="1720910" y="4234769"/>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What AI tools do you use?</a:t>
            </a:r>
          </a:p>
        </p:txBody>
      </p:sp>
      <p:sp>
        <p:nvSpPr>
          <p:cNvPr id="8" name="TextBox 8"/>
          <p:cNvSpPr txBox="1"/>
          <p:nvPr/>
        </p:nvSpPr>
        <p:spPr>
          <a:xfrm>
            <a:off x="924963" y="2985527"/>
            <a:ext cx="7193899"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An “Ethical Statement on AI” is a one-page document that tells your students:</a:t>
            </a:r>
          </a:p>
        </p:txBody>
      </p:sp>
      <p:grpSp>
        <p:nvGrpSpPr>
          <p:cNvPr id="9" name="Group 9"/>
          <p:cNvGrpSpPr/>
          <p:nvPr/>
        </p:nvGrpSpPr>
        <p:grpSpPr>
          <a:xfrm>
            <a:off x="924963" y="6708154"/>
            <a:ext cx="508283" cy="467296"/>
            <a:chOff x="0" y="0"/>
            <a:chExt cx="677710" cy="623062"/>
          </a:xfrm>
        </p:grpSpPr>
        <p:sp>
          <p:nvSpPr>
            <p:cNvPr id="10" name="Freeform 10"/>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
        <p:nvSpPr>
          <p:cNvPr id="11" name="TextBox 11"/>
          <p:cNvSpPr txBox="1"/>
          <p:nvPr/>
        </p:nvSpPr>
        <p:spPr>
          <a:xfrm>
            <a:off x="1720910" y="5014200"/>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How these tools help them in their learning.</a:t>
            </a:r>
          </a:p>
        </p:txBody>
      </p:sp>
      <p:sp>
        <p:nvSpPr>
          <p:cNvPr id="12" name="TextBox 12"/>
          <p:cNvSpPr txBox="1"/>
          <p:nvPr/>
        </p:nvSpPr>
        <p:spPr>
          <a:xfrm>
            <a:off x="1720910" y="5986969"/>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How your personal data is protected.</a:t>
            </a:r>
          </a:p>
        </p:txBody>
      </p:sp>
      <p:sp>
        <p:nvSpPr>
          <p:cNvPr id="13" name="TextBox 13"/>
          <p:cNvSpPr txBox="1"/>
          <p:nvPr/>
        </p:nvSpPr>
        <p:spPr>
          <a:xfrm>
            <a:off x="1720910" y="6760827"/>
            <a:ext cx="6873859"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How can they challenge an AI-generated result?</a:t>
            </a:r>
          </a:p>
        </p:txBody>
      </p:sp>
      <p:grpSp>
        <p:nvGrpSpPr>
          <p:cNvPr id="14" name="Group 14"/>
          <p:cNvGrpSpPr/>
          <p:nvPr/>
        </p:nvGrpSpPr>
        <p:grpSpPr>
          <a:xfrm>
            <a:off x="924963" y="4182096"/>
            <a:ext cx="508283" cy="467296"/>
            <a:chOff x="0" y="0"/>
            <a:chExt cx="677710" cy="623062"/>
          </a:xfrm>
        </p:grpSpPr>
        <p:sp>
          <p:nvSpPr>
            <p:cNvPr id="15" name="Freeform 15"/>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6" name="Group 16"/>
          <p:cNvGrpSpPr/>
          <p:nvPr/>
        </p:nvGrpSpPr>
        <p:grpSpPr>
          <a:xfrm>
            <a:off x="924963" y="5014200"/>
            <a:ext cx="508283" cy="467296"/>
            <a:chOff x="0" y="0"/>
            <a:chExt cx="677710" cy="623062"/>
          </a:xfrm>
        </p:grpSpPr>
        <p:sp>
          <p:nvSpPr>
            <p:cNvPr id="17" name="Freeform 17"/>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grpSp>
        <p:nvGrpSpPr>
          <p:cNvPr id="18" name="Group 18"/>
          <p:cNvGrpSpPr/>
          <p:nvPr/>
        </p:nvGrpSpPr>
        <p:grpSpPr>
          <a:xfrm>
            <a:off x="924963" y="5881622"/>
            <a:ext cx="508283" cy="467296"/>
            <a:chOff x="0" y="0"/>
            <a:chExt cx="677710" cy="623062"/>
          </a:xfrm>
        </p:grpSpPr>
        <p:sp>
          <p:nvSpPr>
            <p:cNvPr id="19" name="Freeform 19"/>
            <p:cNvSpPr/>
            <p:nvPr/>
          </p:nvSpPr>
          <p:spPr>
            <a:xfrm>
              <a:off x="0" y="0"/>
              <a:ext cx="677672" cy="623062"/>
            </a:xfrm>
            <a:custGeom>
              <a:avLst/>
              <a:gdLst/>
              <a:ahLst/>
              <a:cxnLst/>
              <a:rect l="l" t="t" r="r" b="b"/>
              <a:pathLst>
                <a:path w="677672" h="623062">
                  <a:moveTo>
                    <a:pt x="0" y="311531"/>
                  </a:moveTo>
                  <a:cubicBezTo>
                    <a:pt x="0" y="139446"/>
                    <a:pt x="139446" y="0"/>
                    <a:pt x="311531" y="0"/>
                  </a:cubicBezTo>
                  <a:lnTo>
                    <a:pt x="366141" y="0"/>
                  </a:lnTo>
                  <a:cubicBezTo>
                    <a:pt x="538226" y="0"/>
                    <a:pt x="677672" y="139446"/>
                    <a:pt x="677672" y="311531"/>
                  </a:cubicBezTo>
                  <a:cubicBezTo>
                    <a:pt x="677672" y="483616"/>
                    <a:pt x="538226" y="623062"/>
                    <a:pt x="366141" y="623062"/>
                  </a:cubicBezTo>
                  <a:lnTo>
                    <a:pt x="311531" y="623062"/>
                  </a:lnTo>
                  <a:cubicBezTo>
                    <a:pt x="139446" y="623062"/>
                    <a:pt x="0" y="483616"/>
                    <a:pt x="0" y="311531"/>
                  </a:cubicBezTo>
                  <a:close/>
                </a:path>
              </a:pathLst>
            </a:custGeom>
            <a:solidFill>
              <a:srgbClr val="EBD0C6"/>
            </a:solidFill>
          </p:spPr>
          <p:txBody>
            <a:bodyPr/>
            <a:lstStyle/>
            <a:p>
              <a:endParaRPr lang="es-ES"/>
            </a:p>
          </p:txBody>
        </p:sp>
      </p:gr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23923"/>
            <a:chOff x="0" y="0"/>
            <a:chExt cx="24384000" cy="2831897"/>
          </a:xfrm>
        </p:grpSpPr>
        <p:sp>
          <p:nvSpPr>
            <p:cNvPr id="3" name="Freeform 3"/>
            <p:cNvSpPr/>
            <p:nvPr/>
          </p:nvSpPr>
          <p:spPr>
            <a:xfrm>
              <a:off x="0" y="0"/>
              <a:ext cx="24384000" cy="2831846"/>
            </a:xfrm>
            <a:custGeom>
              <a:avLst/>
              <a:gdLst/>
              <a:ahLst/>
              <a:cxnLst/>
              <a:rect l="l" t="t" r="r" b="b"/>
              <a:pathLst>
                <a:path w="24384000" h="2831846">
                  <a:moveTo>
                    <a:pt x="0" y="0"/>
                  </a:moveTo>
                  <a:lnTo>
                    <a:pt x="24384000" y="0"/>
                  </a:lnTo>
                  <a:lnTo>
                    <a:pt x="24384000" y="2831846"/>
                  </a:lnTo>
                  <a:lnTo>
                    <a:pt x="0" y="2831846"/>
                  </a:lnTo>
                  <a:lnTo>
                    <a:pt x="0" y="0"/>
                  </a:lnTo>
                  <a:close/>
                </a:path>
              </a:pathLst>
            </a:custGeom>
            <a:blipFill>
              <a:blip r:embed="rId4">
                <a:alphaModFix amt="50000"/>
              </a:blip>
              <a:stretch>
                <a:fillRect t="-230285" b="-324287"/>
              </a:stretch>
            </a:blipFill>
          </p:spPr>
          <p:txBody>
            <a:bodyPr/>
            <a:lstStyle/>
            <a:p>
              <a:endParaRPr lang="es-ES"/>
            </a:p>
          </p:txBody>
        </p:sp>
      </p:grpSp>
      <p:sp>
        <p:nvSpPr>
          <p:cNvPr id="4" name="TextBox 4"/>
          <p:cNvSpPr txBox="1"/>
          <p:nvPr/>
        </p:nvSpPr>
        <p:spPr>
          <a:xfrm>
            <a:off x="1028700" y="1119111"/>
            <a:ext cx="1094869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PRACTICAL ACTIVITY: WRITING YOUR CLASSROOM PLAN</a:t>
            </a:r>
          </a:p>
        </p:txBody>
      </p:sp>
      <p:grpSp>
        <p:nvGrpSpPr>
          <p:cNvPr id="5" name="Group 5"/>
          <p:cNvGrpSpPr/>
          <p:nvPr/>
        </p:nvGrpSpPr>
        <p:grpSpPr>
          <a:xfrm>
            <a:off x="1028700" y="2565215"/>
            <a:ext cx="5737403" cy="672685"/>
            <a:chOff x="0" y="0"/>
            <a:chExt cx="7649870" cy="896914"/>
          </a:xfrm>
        </p:grpSpPr>
        <p:sp>
          <p:nvSpPr>
            <p:cNvPr id="6" name="Freeform 6"/>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7" name="TextBox 7"/>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Aim:</a:t>
              </a:r>
            </a:p>
          </p:txBody>
        </p:sp>
      </p:grpSp>
      <p:sp>
        <p:nvSpPr>
          <p:cNvPr id="8" name="TextBox 8"/>
          <p:cNvSpPr txBox="1"/>
          <p:nvPr/>
        </p:nvSpPr>
        <p:spPr>
          <a:xfrm>
            <a:off x="1027269" y="3371051"/>
            <a:ext cx="708025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53575E"/>
                </a:solidFill>
                <a:latin typeface="Lato Light"/>
                <a:ea typeface="Lato Light"/>
                <a:cs typeface="Lato Light"/>
                <a:sym typeface="Lato Light"/>
              </a:rPr>
              <a:t>Create a simple 3-point commitment to share with your students.</a:t>
            </a:r>
          </a:p>
        </p:txBody>
      </p:sp>
      <p:grpSp>
        <p:nvGrpSpPr>
          <p:cNvPr id="9" name="Group 9"/>
          <p:cNvGrpSpPr/>
          <p:nvPr/>
        </p:nvGrpSpPr>
        <p:grpSpPr>
          <a:xfrm>
            <a:off x="1027269" y="4533101"/>
            <a:ext cx="5737403" cy="672686"/>
            <a:chOff x="0" y="0"/>
            <a:chExt cx="7649870" cy="896914"/>
          </a:xfrm>
        </p:grpSpPr>
        <p:sp>
          <p:nvSpPr>
            <p:cNvPr id="10" name="Freeform 10"/>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1" name="TextBox 11"/>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Example:</a:t>
              </a:r>
            </a:p>
          </p:txBody>
        </p:sp>
      </p:grpSp>
      <p:sp>
        <p:nvSpPr>
          <p:cNvPr id="12" name="TextBox 12"/>
          <p:cNvSpPr txBox="1"/>
          <p:nvPr/>
        </p:nvSpPr>
        <p:spPr>
          <a:xfrm>
            <a:off x="1027269" y="5339136"/>
            <a:ext cx="7421690" cy="2171700"/>
          </a:xfrm>
          <a:prstGeom prst="rect">
            <a:avLst/>
          </a:prstGeom>
        </p:spPr>
        <p:txBody>
          <a:bodyPr lIns="0" tIns="0" rIns="0" bIns="0" rtlCol="0" anchor="t">
            <a:spAutoFit/>
          </a:bodyPr>
          <a:lstStyle/>
          <a:p>
            <a:pPr marL="434343" lvl="1" indent="-217171" algn="l">
              <a:lnSpc>
                <a:spcPts val="2880"/>
              </a:lnSpc>
              <a:spcBef>
                <a:spcPct val="0"/>
              </a:spcBef>
              <a:buAutoNum type="arabicPeriod"/>
            </a:pPr>
            <a:r>
              <a:rPr lang="en-US" sz="2400" u="none" strike="noStrike">
                <a:solidFill>
                  <a:srgbClr val="53575E"/>
                </a:solidFill>
                <a:latin typeface="Lato Light"/>
                <a:ea typeface="Lato Light"/>
                <a:cs typeface="Lato Light"/>
                <a:sym typeface="Lato Light"/>
              </a:rPr>
              <a:t>"We use AI to get faster feedback on technical drawings."</a:t>
            </a:r>
          </a:p>
          <a:p>
            <a:pPr marL="434343" lvl="1" indent="-217171" algn="l">
              <a:lnSpc>
                <a:spcPts val="2880"/>
              </a:lnSpc>
              <a:spcBef>
                <a:spcPct val="0"/>
              </a:spcBef>
              <a:buAutoNum type="arabicPeriod"/>
            </a:pPr>
            <a:r>
              <a:rPr lang="en-US" sz="2400" u="none" strike="noStrike">
                <a:solidFill>
                  <a:srgbClr val="53575E"/>
                </a:solidFill>
                <a:latin typeface="Lato Light"/>
                <a:ea typeface="Lato Light"/>
                <a:cs typeface="Lato Light"/>
                <a:sym typeface="Lato Light"/>
              </a:rPr>
              <a:t>"I (the trainer) review all the AI ​​suggestions before they become your final grade."</a:t>
            </a:r>
          </a:p>
          <a:p>
            <a:pPr marL="434343" lvl="1" indent="-217171" algn="l">
              <a:lnSpc>
                <a:spcPts val="2880"/>
              </a:lnSpc>
              <a:spcBef>
                <a:spcPct val="0"/>
              </a:spcBef>
              <a:buAutoNum type="arabicPeriod"/>
            </a:pPr>
            <a:r>
              <a:rPr lang="en-US" sz="2400" u="none" strike="noStrike">
                <a:solidFill>
                  <a:srgbClr val="53575E"/>
                </a:solidFill>
                <a:latin typeface="Lato Light"/>
                <a:ea typeface="Lato Light"/>
                <a:cs typeface="Lato Light"/>
                <a:sym typeface="Lato Light"/>
              </a:rPr>
              <a:t>"If you believe the AI ​​feedback is incorrect, we will meet to analyze it together."</a:t>
            </a:r>
          </a:p>
        </p:txBody>
      </p:sp>
      <p:grpSp>
        <p:nvGrpSpPr>
          <p:cNvPr id="13" name="Group 13"/>
          <p:cNvGrpSpPr/>
          <p:nvPr/>
        </p:nvGrpSpPr>
        <p:grpSpPr>
          <a:xfrm>
            <a:off x="9144000" y="2698365"/>
            <a:ext cx="6506680" cy="672685"/>
            <a:chOff x="0" y="0"/>
            <a:chExt cx="8675573" cy="896914"/>
          </a:xfrm>
        </p:grpSpPr>
        <p:sp>
          <p:nvSpPr>
            <p:cNvPr id="14" name="Freeform 14"/>
            <p:cNvSpPr/>
            <p:nvPr/>
          </p:nvSpPr>
          <p:spPr>
            <a:xfrm>
              <a:off x="0" y="0"/>
              <a:ext cx="8675573" cy="896916"/>
            </a:xfrm>
            <a:custGeom>
              <a:avLst/>
              <a:gdLst/>
              <a:ahLst/>
              <a:cxnLst/>
              <a:rect l="l" t="t" r="r" b="b"/>
              <a:pathLst>
                <a:path w="8675573" h="896916">
                  <a:moveTo>
                    <a:pt x="0" y="0"/>
                  </a:moveTo>
                  <a:lnTo>
                    <a:pt x="8675573" y="0"/>
                  </a:lnTo>
                  <a:lnTo>
                    <a:pt x="8675573" y="896916"/>
                  </a:lnTo>
                  <a:lnTo>
                    <a:pt x="0" y="896916"/>
                  </a:lnTo>
                  <a:close/>
                </a:path>
              </a:pathLst>
            </a:custGeom>
            <a:blipFill>
              <a:blip r:embed="rId5">
                <a:alphaModFix amt="0"/>
              </a:blip>
              <a:stretch>
                <a:fillRect t="-138472" b="-138472"/>
              </a:stretch>
            </a:blipFill>
          </p:spPr>
          <p:txBody>
            <a:bodyPr/>
            <a:lstStyle/>
            <a:p>
              <a:endParaRPr lang="es-ES"/>
            </a:p>
          </p:txBody>
        </p:sp>
        <p:sp>
          <p:nvSpPr>
            <p:cNvPr id="15" name="TextBox 15"/>
            <p:cNvSpPr txBox="1"/>
            <p:nvPr/>
          </p:nvSpPr>
          <p:spPr>
            <a:xfrm>
              <a:off x="0" y="0"/>
              <a:ext cx="8675573"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Reflection: </a:t>
              </a:r>
            </a:p>
          </p:txBody>
        </p:sp>
      </p:grpSp>
      <p:sp>
        <p:nvSpPr>
          <p:cNvPr id="16" name="TextBox 16"/>
          <p:cNvSpPr txBox="1"/>
          <p:nvPr/>
        </p:nvSpPr>
        <p:spPr>
          <a:xfrm>
            <a:off x="9144000" y="3777882"/>
            <a:ext cx="8115300" cy="1085850"/>
          </a:xfrm>
          <a:prstGeom prst="rect">
            <a:avLst/>
          </a:prstGeom>
        </p:spPr>
        <p:txBody>
          <a:bodyPr lIns="0" tIns="0" rIns="0" bIns="0" rtlCol="0" anchor="t">
            <a:spAutoFit/>
          </a:bodyPr>
          <a:lstStyle/>
          <a:p>
            <a:pPr marL="0" lvl="0" indent="0" algn="ctr">
              <a:lnSpc>
                <a:spcPts val="2880"/>
              </a:lnSpc>
              <a:spcBef>
                <a:spcPct val="0"/>
              </a:spcBef>
            </a:pPr>
            <a:r>
              <a:rPr lang="en-US" sz="2400" u="none" strike="noStrike">
                <a:solidFill>
                  <a:srgbClr val="53575E"/>
                </a:solidFill>
                <a:latin typeface="Lato Light"/>
                <a:ea typeface="Lato Light"/>
                <a:cs typeface="Lato Light"/>
                <a:sym typeface="Lato Light"/>
              </a:rPr>
              <a:t>How does having this document change the "atmosphere" of a classroom, shifting from one of "surveillance" to one of "support"?</a:t>
            </a:r>
          </a:p>
        </p:txBody>
      </p:sp>
      <p:sp>
        <p:nvSpPr>
          <p:cNvPr id="17" name="AutoShape 17"/>
          <p:cNvSpPr/>
          <p:nvPr/>
        </p:nvSpPr>
        <p:spPr>
          <a:xfrm rot="5374380">
            <a:off x="4642990" y="6077455"/>
            <a:ext cx="7669092" cy="0"/>
          </a:xfrm>
          <a:prstGeom prst="line">
            <a:avLst/>
          </a:prstGeom>
          <a:ln w="28575" cap="rnd">
            <a:solidFill>
              <a:srgbClr val="FE635B"/>
            </a:solidFill>
            <a:prstDash val="solid"/>
            <a:headEnd type="none" w="sm" len="sm"/>
            <a:tailEnd type="none" w="sm" len="sm"/>
          </a:ln>
        </p:spPr>
        <p:txBody>
          <a:bodyPr/>
          <a:lstStyle/>
          <a:p>
            <a:endParaRPr lang="es-ES"/>
          </a:p>
        </p:txBody>
      </p:sp>
      <p:sp>
        <p:nvSpPr>
          <p:cNvPr id="18" name="Freeform 18"/>
          <p:cNvSpPr/>
          <p:nvPr/>
        </p:nvSpPr>
        <p:spPr>
          <a:xfrm>
            <a:off x="12272354" y="5810655"/>
            <a:ext cx="3148891" cy="3148891"/>
          </a:xfrm>
          <a:custGeom>
            <a:avLst/>
            <a:gdLst/>
            <a:ahLst/>
            <a:cxnLst/>
            <a:rect l="l" t="t" r="r" b="b"/>
            <a:pathLst>
              <a:path w="3148891" h="3148891">
                <a:moveTo>
                  <a:pt x="0" y="0"/>
                </a:moveTo>
                <a:lnTo>
                  <a:pt x="3148891" y="0"/>
                </a:lnTo>
                <a:lnTo>
                  <a:pt x="3148891" y="3148891"/>
                </a:lnTo>
                <a:lnTo>
                  <a:pt x="0" y="3148891"/>
                </a:lnTo>
                <a:lnTo>
                  <a:pt x="0" y="0"/>
                </a:lnTo>
                <a:close/>
              </a:path>
            </a:pathLst>
          </a:custGeom>
          <a:blipFill>
            <a:blip r:embed="rId6"/>
            <a:stretch>
              <a:fillRect/>
            </a:stretch>
          </a:blipFill>
        </p:spPr>
        <p:txBody>
          <a:bodyPr/>
          <a:lstStyle/>
          <a:p>
            <a:endParaRPr lang="es-ES"/>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288"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405601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SCENARIO</a:t>
            </a:r>
          </a:p>
        </p:txBody>
      </p:sp>
      <p:grpSp>
        <p:nvGrpSpPr>
          <p:cNvPr id="5" name="Group 5"/>
          <p:cNvGrpSpPr/>
          <p:nvPr/>
        </p:nvGrpSpPr>
        <p:grpSpPr>
          <a:xfrm>
            <a:off x="1028700" y="4166661"/>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situation: </a:t>
              </a:r>
            </a:p>
          </p:txBody>
        </p:sp>
      </p:grpSp>
      <p:sp>
        <p:nvSpPr>
          <p:cNvPr id="8" name="TextBox 8"/>
          <p:cNvSpPr txBox="1"/>
          <p:nvPr/>
        </p:nvSpPr>
        <p:spPr>
          <a:xfrm>
            <a:off x="1118702" y="4725061"/>
            <a:ext cx="16140598"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53575E"/>
                </a:solidFill>
                <a:latin typeface="Lato Light"/>
                <a:ea typeface="Lato Light"/>
                <a:cs typeface="Lato Light"/>
                <a:sym typeface="Lato Light"/>
              </a:rPr>
              <a:t>As a CVET trainer, you coordinate an internship program for IT technicians. You decide to use a new AI-powered selection tool to match your 50 students with 15 local partner companies, based on their portfolios and CVs. After running the tool, you observe that it has predominantly recommended male students to top tech companies, while female students with similar or higher qualifications have been assigned lower-level administrative positions.</a:t>
            </a:r>
          </a:p>
        </p:txBody>
      </p:sp>
      <p:sp>
        <p:nvSpPr>
          <p:cNvPr id="9" name="TextBox 9"/>
          <p:cNvSpPr txBox="1"/>
          <p:nvPr/>
        </p:nvSpPr>
        <p:spPr>
          <a:xfrm>
            <a:off x="1118702" y="2400431"/>
            <a:ext cx="1614059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This scenario is designed to place you in a realistic situation where you must apply the principles of transparency, fairness, and human-centered artificial intelligence.</a:t>
            </a:r>
          </a:p>
        </p:txBody>
      </p:sp>
      <p:sp>
        <p:nvSpPr>
          <p:cNvPr id="10" name="TextBox 10"/>
          <p:cNvSpPr txBox="1"/>
          <p:nvPr/>
        </p:nvSpPr>
        <p:spPr>
          <a:xfrm>
            <a:off x="1116006" y="3429131"/>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53575E"/>
                </a:solidFill>
                <a:latin typeface="Lato Bold"/>
                <a:ea typeface="Lato Bold"/>
                <a:cs typeface="Lato Bold"/>
                <a:sym typeface="Lato Bold"/>
              </a:rPr>
              <a:t>Scenario 1: The biased resume filter (emphasis on fairness and transparency)</a:t>
            </a:r>
          </a:p>
        </p:txBody>
      </p:sp>
      <p:grpSp>
        <p:nvGrpSpPr>
          <p:cNvPr id="11" name="Group 11"/>
          <p:cNvGrpSpPr/>
          <p:nvPr/>
        </p:nvGrpSpPr>
        <p:grpSpPr>
          <a:xfrm>
            <a:off x="1118702" y="6477661"/>
            <a:ext cx="13279307" cy="488747"/>
            <a:chOff x="0" y="0"/>
            <a:chExt cx="17705743" cy="651662"/>
          </a:xfrm>
        </p:grpSpPr>
        <p:sp>
          <p:nvSpPr>
            <p:cNvPr id="12" name="Freeform 12"/>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task:</a:t>
              </a:r>
            </a:p>
          </p:txBody>
        </p:sp>
      </p:grpSp>
      <p:sp>
        <p:nvSpPr>
          <p:cNvPr id="14" name="TextBox 14"/>
          <p:cNvSpPr txBox="1"/>
          <p:nvPr/>
        </p:nvSpPr>
        <p:spPr>
          <a:xfrm>
            <a:off x="1121397" y="7102806"/>
            <a:ext cx="1614059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Participants are required to investigate the "black box." How is this outcome explained to students? What steps should be taken to audit the tool and detect potential biases in the historical data?</a:t>
            </a:r>
          </a:p>
        </p:txBody>
      </p:sp>
      <p:grpSp>
        <p:nvGrpSpPr>
          <p:cNvPr id="15" name="Group 15"/>
          <p:cNvGrpSpPr/>
          <p:nvPr/>
        </p:nvGrpSpPr>
        <p:grpSpPr>
          <a:xfrm>
            <a:off x="1118702" y="8297155"/>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human-centered solution:</a:t>
              </a:r>
            </a:p>
          </p:txBody>
        </p:sp>
      </p:grpSp>
      <p:sp>
        <p:nvSpPr>
          <p:cNvPr id="18" name="TextBox 18"/>
          <p:cNvSpPr txBox="1"/>
          <p:nvPr/>
        </p:nvSpPr>
        <p:spPr>
          <a:xfrm>
            <a:off x="1121397" y="8852577"/>
            <a:ext cx="1614059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Participants learn how to override the system, implement a manual review process alongside AI, and demand transparency regarding the data used to train the software before using it again.</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405601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LEARNING SCENARIO</a:t>
            </a:r>
          </a:p>
        </p:txBody>
      </p:sp>
      <p:grpSp>
        <p:nvGrpSpPr>
          <p:cNvPr id="5" name="Group 5"/>
          <p:cNvGrpSpPr/>
          <p:nvPr/>
        </p:nvGrpSpPr>
        <p:grpSpPr>
          <a:xfrm>
            <a:off x="1028700" y="4115487"/>
            <a:ext cx="13279307" cy="488747"/>
            <a:chOff x="0" y="0"/>
            <a:chExt cx="17705743" cy="651662"/>
          </a:xfrm>
        </p:grpSpPr>
        <p:sp>
          <p:nvSpPr>
            <p:cNvPr id="6" name="Freeform 6"/>
            <p:cNvSpPr/>
            <p:nvPr/>
          </p:nvSpPr>
          <p:spPr>
            <a:xfrm>
              <a:off x="0" y="0"/>
              <a:ext cx="17705741" cy="651656"/>
            </a:xfrm>
            <a:custGeom>
              <a:avLst/>
              <a:gdLst/>
              <a:ahLst/>
              <a:cxnLst/>
              <a:rect l="l" t="t" r="r" b="b"/>
              <a:pathLst>
                <a:path w="17705741" h="651656">
                  <a:moveTo>
                    <a:pt x="0" y="0"/>
                  </a:moveTo>
                  <a:lnTo>
                    <a:pt x="17705741" y="0"/>
                  </a:lnTo>
                  <a:lnTo>
                    <a:pt x="17705741" y="651656"/>
                  </a:lnTo>
                  <a:lnTo>
                    <a:pt x="0" y="651656"/>
                  </a:lnTo>
                  <a:close/>
                </a:path>
              </a:pathLst>
            </a:custGeom>
            <a:blipFill>
              <a:blip r:embed="rId5">
                <a:alphaModFix amt="0"/>
              </a:blip>
              <a:stretch>
                <a:fillRect t="-497786" b="-461044"/>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situation: </a:t>
              </a:r>
            </a:p>
          </p:txBody>
        </p:sp>
      </p:grpSp>
      <p:sp>
        <p:nvSpPr>
          <p:cNvPr id="8" name="TextBox 8"/>
          <p:cNvSpPr txBox="1"/>
          <p:nvPr/>
        </p:nvSpPr>
        <p:spPr>
          <a:xfrm>
            <a:off x="1073701" y="4788803"/>
            <a:ext cx="16140598"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In a retraining program for nursing staff, an AI-based adaptive learning platform is implemented to help students master anatomy. The AI ​​detects that an older adult student is taking longer to answer questions and automatically reclassifies them to a remedial level, preventing them from accessing advanced modules. The student expresses frustration, explaining that they understand the material but struggle with the software's timed interface.</a:t>
            </a:r>
          </a:p>
        </p:txBody>
      </p:sp>
      <p:sp>
        <p:nvSpPr>
          <p:cNvPr id="9" name="TextBox 9"/>
          <p:cNvSpPr txBox="1"/>
          <p:nvPr/>
        </p:nvSpPr>
        <p:spPr>
          <a:xfrm>
            <a:off x="1118702" y="2421770"/>
            <a:ext cx="1614059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This scenario is designed to place you in a realistic situation where you must apply the principles of transparency, fairness, and human-centered artificial intelligence.</a:t>
            </a:r>
          </a:p>
        </p:txBody>
      </p:sp>
      <p:sp>
        <p:nvSpPr>
          <p:cNvPr id="10" name="TextBox 10"/>
          <p:cNvSpPr txBox="1"/>
          <p:nvPr/>
        </p:nvSpPr>
        <p:spPr>
          <a:xfrm>
            <a:off x="1028700" y="3543987"/>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53575E"/>
                </a:solidFill>
                <a:latin typeface="Lato Bold"/>
                <a:ea typeface="Lato Bold"/>
                <a:cs typeface="Lato Bold"/>
                <a:sym typeface="Lato Bold"/>
              </a:rPr>
              <a:t>Scenario 2: The Rigid AI Tutor (Focus on Human-Centered AI)</a:t>
            </a:r>
          </a:p>
        </p:txBody>
      </p:sp>
      <p:grpSp>
        <p:nvGrpSpPr>
          <p:cNvPr id="11" name="Group 11"/>
          <p:cNvGrpSpPr/>
          <p:nvPr/>
        </p:nvGrpSpPr>
        <p:grpSpPr>
          <a:xfrm>
            <a:off x="1028700" y="6398528"/>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task:</a:t>
              </a:r>
            </a:p>
          </p:txBody>
        </p:sp>
      </p:grpSp>
      <p:sp>
        <p:nvSpPr>
          <p:cNvPr id="14" name="TextBox 14"/>
          <p:cNvSpPr txBox="1"/>
          <p:nvPr/>
        </p:nvSpPr>
        <p:spPr>
          <a:xfrm>
            <a:off x="1118702" y="7023164"/>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How should you intervene?</a:t>
            </a:r>
          </a:p>
        </p:txBody>
      </p:sp>
      <p:grpSp>
        <p:nvGrpSpPr>
          <p:cNvPr id="15" name="Group 15"/>
          <p:cNvGrpSpPr/>
          <p:nvPr/>
        </p:nvGrpSpPr>
        <p:grpSpPr>
          <a:xfrm>
            <a:off x="1028700" y="7547011"/>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The human-centered solution:</a:t>
              </a:r>
            </a:p>
          </p:txBody>
        </p:sp>
      </p:grpSp>
      <p:sp>
        <p:nvSpPr>
          <p:cNvPr id="18" name="TextBox 18"/>
          <p:cNvSpPr txBox="1"/>
          <p:nvPr/>
        </p:nvSpPr>
        <p:spPr>
          <a:xfrm>
            <a:off x="1118702" y="8172450"/>
            <a:ext cx="16140598"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Participants practice establishing a Human Intervention to Learn (HITL) protocol. They must demonstrate how to use AI as a co-pilot rather than an absolute authority, manually modifying the student's learning path and ensuring that the technology adapts to the diverse needs of learners (e.g., age, digital literacy) rather than penalizing them.</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62103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GOOD PRACTICES</a:t>
            </a:r>
          </a:p>
        </p:txBody>
      </p:sp>
      <p:grpSp>
        <p:nvGrpSpPr>
          <p:cNvPr id="5" name="Group 5"/>
          <p:cNvGrpSpPr/>
          <p:nvPr/>
        </p:nvGrpSpPr>
        <p:grpSpPr>
          <a:xfrm>
            <a:off x="1028700" y="4029466"/>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4"/>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What is it:</a:t>
              </a:r>
            </a:p>
          </p:txBody>
        </p:sp>
      </p:grpSp>
      <p:sp>
        <p:nvSpPr>
          <p:cNvPr id="8" name="TextBox 8"/>
          <p:cNvSpPr txBox="1"/>
          <p:nvPr/>
        </p:nvSpPr>
        <p:spPr>
          <a:xfrm>
            <a:off x="1099652" y="4677053"/>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A standardized assessment framework used by trainers before introducing any new AI tool into the training environment.</a:t>
            </a:r>
          </a:p>
        </p:txBody>
      </p:sp>
      <p:sp>
        <p:nvSpPr>
          <p:cNvPr id="9" name="TextBox 9"/>
          <p:cNvSpPr txBox="1"/>
          <p:nvPr/>
        </p:nvSpPr>
        <p:spPr>
          <a:xfrm>
            <a:off x="1030329" y="2412740"/>
            <a:ext cx="16228971"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These are proven and practical strategies that you can implement immediately to ensure the ethical use of AI in your classrooms.</a:t>
            </a:r>
          </a:p>
        </p:txBody>
      </p:sp>
      <p:sp>
        <p:nvSpPr>
          <p:cNvPr id="10" name="TextBox 10"/>
          <p:cNvSpPr txBox="1"/>
          <p:nvPr/>
        </p:nvSpPr>
        <p:spPr>
          <a:xfrm>
            <a:off x="1028700" y="3402078"/>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53575E"/>
                </a:solidFill>
                <a:latin typeface="Lato Bold"/>
                <a:ea typeface="Lato Bold"/>
                <a:cs typeface="Lato Bold"/>
                <a:sym typeface="Lato Bold"/>
              </a:rPr>
              <a:t>Good practice 1. Implement an "AI Transparency Checklist" prior to adoption.</a:t>
            </a:r>
          </a:p>
        </p:txBody>
      </p:sp>
      <p:grpSp>
        <p:nvGrpSpPr>
          <p:cNvPr id="11" name="Group 11"/>
          <p:cNvGrpSpPr/>
          <p:nvPr/>
        </p:nvGrpSpPr>
        <p:grpSpPr>
          <a:xfrm>
            <a:off x="1028700" y="5617102"/>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How it works:</a:t>
              </a:r>
            </a:p>
          </p:txBody>
        </p:sp>
      </p:grpSp>
      <p:sp>
        <p:nvSpPr>
          <p:cNvPr id="14" name="TextBox 14"/>
          <p:cNvSpPr txBox="1"/>
          <p:nvPr/>
        </p:nvSpPr>
        <p:spPr>
          <a:xfrm>
            <a:off x="1028700" y="6182049"/>
            <a:ext cx="16159648"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Before using an AI tool for grading or tutoring, you should be able to answer key questions about transparency: Where does this AI store student data? What data was it trained on? Can I explain to a student how it arrived at a specific grade or recommendation? If the tool cannot provide clear answers (a "black box"), it is either rejected or used only for low-impact activities.</a:t>
            </a:r>
          </a:p>
        </p:txBody>
      </p:sp>
      <p:grpSp>
        <p:nvGrpSpPr>
          <p:cNvPr id="15" name="Group 15"/>
          <p:cNvGrpSpPr/>
          <p:nvPr/>
        </p:nvGrpSpPr>
        <p:grpSpPr>
          <a:xfrm>
            <a:off x="1028700" y="7905915"/>
            <a:ext cx="13279307" cy="488747"/>
            <a:chOff x="0" y="0"/>
            <a:chExt cx="17705743" cy="651662"/>
          </a:xfrm>
        </p:grpSpPr>
        <p:sp>
          <p:nvSpPr>
            <p:cNvPr id="16" name="Freeform 1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4"/>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Why it's effective:</a:t>
              </a:r>
            </a:p>
          </p:txBody>
        </p:sp>
      </p:grpSp>
      <p:sp>
        <p:nvSpPr>
          <p:cNvPr id="18" name="TextBox 18"/>
          <p:cNvSpPr txBox="1"/>
          <p:nvPr/>
        </p:nvSpPr>
        <p:spPr>
          <a:xfrm>
            <a:off x="1109177" y="8444826"/>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This empowers you to act as a guarantor of fairness and prevents the indiscriminate adoption of opaque technologies.</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9107"/>
            <a:ext cx="18288000" cy="1996221"/>
            <a:chOff x="0" y="0"/>
            <a:chExt cx="24384000" cy="2661628"/>
          </a:xfrm>
        </p:grpSpPr>
        <p:sp>
          <p:nvSpPr>
            <p:cNvPr id="3" name="Freeform 3"/>
            <p:cNvSpPr/>
            <p:nvPr/>
          </p:nvSpPr>
          <p:spPr>
            <a:xfrm>
              <a:off x="0" y="0"/>
              <a:ext cx="24384000" cy="2661666"/>
            </a:xfrm>
            <a:custGeom>
              <a:avLst/>
              <a:gdLst/>
              <a:ahLst/>
              <a:cxnLst/>
              <a:rect l="l" t="t" r="r" b="b"/>
              <a:pathLst>
                <a:path w="24384000" h="2661666">
                  <a:moveTo>
                    <a:pt x="0" y="0"/>
                  </a:moveTo>
                  <a:lnTo>
                    <a:pt x="24384000" y="0"/>
                  </a:lnTo>
                  <a:lnTo>
                    <a:pt x="24384000" y="2661666"/>
                  </a:lnTo>
                  <a:lnTo>
                    <a:pt x="0" y="2661666"/>
                  </a:lnTo>
                  <a:lnTo>
                    <a:pt x="0" y="0"/>
                  </a:lnTo>
                  <a:close/>
                </a:path>
              </a:pathLst>
            </a:custGeom>
            <a:blipFill>
              <a:blip r:embed="rId4">
                <a:alphaModFix amt="50000"/>
              </a:blip>
              <a:stretch>
                <a:fillRect t="-245009" b="-351415"/>
              </a:stretch>
            </a:blipFill>
          </p:spPr>
          <p:txBody>
            <a:bodyPr/>
            <a:lstStyle/>
            <a:p>
              <a:endParaRPr lang="es-ES"/>
            </a:p>
          </p:txBody>
        </p:sp>
      </p:grpSp>
      <p:sp>
        <p:nvSpPr>
          <p:cNvPr id="4" name="TextBox 4"/>
          <p:cNvSpPr txBox="1"/>
          <p:nvPr/>
        </p:nvSpPr>
        <p:spPr>
          <a:xfrm>
            <a:off x="1028700" y="1085850"/>
            <a:ext cx="5372100" cy="578358"/>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GOOD PRACTICES</a:t>
            </a:r>
          </a:p>
        </p:txBody>
      </p:sp>
      <p:grpSp>
        <p:nvGrpSpPr>
          <p:cNvPr id="5" name="Group 5"/>
          <p:cNvGrpSpPr/>
          <p:nvPr/>
        </p:nvGrpSpPr>
        <p:grpSpPr>
          <a:xfrm>
            <a:off x="1028700" y="4157503"/>
            <a:ext cx="13279307" cy="488747"/>
            <a:chOff x="0" y="0"/>
            <a:chExt cx="17705743" cy="651662"/>
          </a:xfrm>
        </p:grpSpPr>
        <p:sp>
          <p:nvSpPr>
            <p:cNvPr id="6" name="Freeform 6"/>
            <p:cNvSpPr/>
            <p:nvPr/>
          </p:nvSpPr>
          <p:spPr>
            <a:xfrm>
              <a:off x="0" y="0"/>
              <a:ext cx="17705741" cy="651658"/>
            </a:xfrm>
            <a:custGeom>
              <a:avLst/>
              <a:gdLst/>
              <a:ahLst/>
              <a:cxnLst/>
              <a:rect l="l" t="t" r="r" b="b"/>
              <a:pathLst>
                <a:path w="17705741" h="651658">
                  <a:moveTo>
                    <a:pt x="0" y="0"/>
                  </a:moveTo>
                  <a:lnTo>
                    <a:pt x="17705741" y="0"/>
                  </a:lnTo>
                  <a:lnTo>
                    <a:pt x="17705741" y="651658"/>
                  </a:lnTo>
                  <a:lnTo>
                    <a:pt x="0" y="651658"/>
                  </a:lnTo>
                  <a:close/>
                </a:path>
              </a:pathLst>
            </a:custGeom>
            <a:blipFill>
              <a:blip r:embed="rId5">
                <a:alphaModFix amt="0"/>
              </a:blip>
              <a:stretch>
                <a:fillRect t="-497785" b="-461043"/>
              </a:stretch>
            </a:blipFill>
          </p:spPr>
          <p:txBody>
            <a:bodyPr/>
            <a:lstStyle/>
            <a:p>
              <a:endParaRPr lang="es-ES"/>
            </a:p>
          </p:txBody>
        </p:sp>
        <p:sp>
          <p:nvSpPr>
            <p:cNvPr id="7" name="TextBox 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What is it:</a:t>
              </a:r>
            </a:p>
          </p:txBody>
        </p:sp>
      </p:grpSp>
      <p:sp>
        <p:nvSpPr>
          <p:cNvPr id="8" name="TextBox 8"/>
          <p:cNvSpPr txBox="1"/>
          <p:nvPr/>
        </p:nvSpPr>
        <p:spPr>
          <a:xfrm>
            <a:off x="1030329" y="4781550"/>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One rule in the classroom is to explicitly state that human judgment always prevails over results generated by AI.</a:t>
            </a:r>
          </a:p>
        </p:txBody>
      </p:sp>
      <p:sp>
        <p:nvSpPr>
          <p:cNvPr id="9" name="TextBox 9"/>
          <p:cNvSpPr txBox="1"/>
          <p:nvPr/>
        </p:nvSpPr>
        <p:spPr>
          <a:xfrm>
            <a:off x="1030329" y="2532054"/>
            <a:ext cx="16228971"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These are proven and practical strategies that you can implement immediately to ensure the ethical use of AI in your classrooms.</a:t>
            </a:r>
          </a:p>
        </p:txBody>
      </p:sp>
      <p:sp>
        <p:nvSpPr>
          <p:cNvPr id="10" name="TextBox 10"/>
          <p:cNvSpPr txBox="1"/>
          <p:nvPr/>
        </p:nvSpPr>
        <p:spPr>
          <a:xfrm>
            <a:off x="1028700" y="3525753"/>
            <a:ext cx="17414234" cy="361950"/>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a:solidFill>
                  <a:srgbClr val="53575E"/>
                </a:solidFill>
                <a:latin typeface="Lato Bold"/>
                <a:ea typeface="Lato Bold"/>
                <a:cs typeface="Lato Bold"/>
                <a:sym typeface="Lato Bold"/>
              </a:rPr>
              <a:t>Good practice 2. The "appeal and annulment" protocol (with human intervention)</a:t>
            </a:r>
          </a:p>
        </p:txBody>
      </p:sp>
      <p:grpSp>
        <p:nvGrpSpPr>
          <p:cNvPr id="11" name="Group 11"/>
          <p:cNvGrpSpPr/>
          <p:nvPr/>
        </p:nvGrpSpPr>
        <p:grpSpPr>
          <a:xfrm>
            <a:off x="1028700" y="5591530"/>
            <a:ext cx="13279307" cy="488747"/>
            <a:chOff x="0" y="0"/>
            <a:chExt cx="17705743" cy="651662"/>
          </a:xfrm>
        </p:grpSpPr>
        <p:sp>
          <p:nvSpPr>
            <p:cNvPr id="12" name="Freeform 12"/>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3" name="TextBox 13"/>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How it works:</a:t>
              </a:r>
            </a:p>
          </p:txBody>
        </p:sp>
      </p:grpSp>
      <p:sp>
        <p:nvSpPr>
          <p:cNvPr id="14" name="TextBox 14"/>
          <p:cNvSpPr txBox="1"/>
          <p:nvPr/>
        </p:nvSpPr>
        <p:spPr>
          <a:xfrm>
            <a:off x="1028700" y="6232677"/>
            <a:ext cx="16140598" cy="1447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Whenever AI is used to assess student work, detect plagiarism, or recommend learning paths, students are fully informed about how it is being used (promoting transparency). Most importantly, a formal appeals process is in place. If a student believes an AI assessment is unfair or biased, they have the right to request a manual review by a human tutor without penalty.</a:t>
            </a:r>
          </a:p>
        </p:txBody>
      </p:sp>
      <p:grpSp>
        <p:nvGrpSpPr>
          <p:cNvPr id="15" name="Group 15"/>
          <p:cNvGrpSpPr/>
          <p:nvPr/>
        </p:nvGrpSpPr>
        <p:grpSpPr>
          <a:xfrm>
            <a:off x="1028700" y="7947177"/>
            <a:ext cx="13279307" cy="488747"/>
            <a:chOff x="0" y="0"/>
            <a:chExt cx="17705743" cy="651662"/>
          </a:xfrm>
        </p:grpSpPr>
        <p:sp>
          <p:nvSpPr>
            <p:cNvPr id="16" name="Freeform 16"/>
            <p:cNvSpPr/>
            <p:nvPr/>
          </p:nvSpPr>
          <p:spPr>
            <a:xfrm>
              <a:off x="0" y="0"/>
              <a:ext cx="17705741" cy="651657"/>
            </a:xfrm>
            <a:custGeom>
              <a:avLst/>
              <a:gdLst/>
              <a:ahLst/>
              <a:cxnLst/>
              <a:rect l="l" t="t" r="r" b="b"/>
              <a:pathLst>
                <a:path w="17705741" h="651657">
                  <a:moveTo>
                    <a:pt x="0" y="0"/>
                  </a:moveTo>
                  <a:lnTo>
                    <a:pt x="17705741" y="0"/>
                  </a:lnTo>
                  <a:lnTo>
                    <a:pt x="17705741" y="651657"/>
                  </a:lnTo>
                  <a:lnTo>
                    <a:pt x="0" y="651657"/>
                  </a:lnTo>
                  <a:close/>
                </a:path>
              </a:pathLst>
            </a:custGeom>
            <a:blipFill>
              <a:blip r:embed="rId5">
                <a:alphaModFix amt="0"/>
              </a:blip>
              <a:stretch>
                <a:fillRect t="-497785" b="-461044"/>
              </a:stretch>
            </a:blipFill>
          </p:spPr>
          <p:txBody>
            <a:bodyPr/>
            <a:lstStyle/>
            <a:p>
              <a:endParaRPr lang="es-ES"/>
            </a:p>
          </p:txBody>
        </p:sp>
        <p:sp>
          <p:nvSpPr>
            <p:cNvPr id="17" name="TextBox 17"/>
            <p:cNvSpPr txBox="1"/>
            <p:nvPr/>
          </p:nvSpPr>
          <p:spPr>
            <a:xfrm>
              <a:off x="0" y="0"/>
              <a:ext cx="17705743" cy="651662"/>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Why it's effective:</a:t>
              </a:r>
            </a:p>
          </p:txBody>
        </p:sp>
      </p:grpSp>
      <p:sp>
        <p:nvSpPr>
          <p:cNvPr id="18" name="TextBox 18"/>
          <p:cNvSpPr txBox="1"/>
          <p:nvPr/>
        </p:nvSpPr>
        <p:spPr>
          <a:xfrm>
            <a:off x="1028700" y="8588323"/>
            <a:ext cx="16140598"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53575E"/>
                </a:solidFill>
                <a:latin typeface="Lato Light"/>
                <a:ea typeface="Lato Light"/>
                <a:cs typeface="Lato Light"/>
                <a:sym typeface="Lato Light"/>
              </a:rPr>
              <a:t>Build trust with the student by ensuring that AI remains a support tool rather than an unquestionable judge, thus consolidating a truly human-centered learning environment.</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3341" y="2175859"/>
            <a:ext cx="9479590" cy="537257"/>
            <a:chOff x="0" y="0"/>
            <a:chExt cx="12639453" cy="716343"/>
          </a:xfrm>
        </p:grpSpPr>
        <p:sp>
          <p:nvSpPr>
            <p:cNvPr id="3" name="Freeform 3"/>
            <p:cNvSpPr/>
            <p:nvPr/>
          </p:nvSpPr>
          <p:spPr>
            <a:xfrm>
              <a:off x="0" y="0"/>
              <a:ext cx="12639453" cy="716342"/>
            </a:xfrm>
            <a:custGeom>
              <a:avLst/>
              <a:gdLst/>
              <a:ahLst/>
              <a:cxnLst/>
              <a:rect l="l" t="t" r="r" b="b"/>
              <a:pathLst>
                <a:path w="12639453" h="716342">
                  <a:moveTo>
                    <a:pt x="0" y="0"/>
                  </a:moveTo>
                  <a:lnTo>
                    <a:pt x="12639453" y="0"/>
                  </a:lnTo>
                  <a:lnTo>
                    <a:pt x="12639453" y="716342"/>
                  </a:lnTo>
                  <a:lnTo>
                    <a:pt x="0" y="716342"/>
                  </a:lnTo>
                  <a:close/>
                </a:path>
              </a:pathLst>
            </a:custGeom>
            <a:blipFill>
              <a:blip r:embed="rId4">
                <a:alphaModFix amt="0"/>
              </a:blip>
              <a:stretch>
                <a:fillRect t="-260688" r="9631" b="-260688"/>
              </a:stretch>
            </a:blipFill>
          </p:spPr>
          <p:txBody>
            <a:bodyPr/>
            <a:lstStyle/>
            <a:p>
              <a:endParaRPr lang="es-ES"/>
            </a:p>
          </p:txBody>
        </p:sp>
        <p:sp>
          <p:nvSpPr>
            <p:cNvPr id="4" name="TextBox 4"/>
            <p:cNvSpPr txBox="1"/>
            <p:nvPr/>
          </p:nvSpPr>
          <p:spPr>
            <a:xfrm>
              <a:off x="0" y="0"/>
              <a:ext cx="12639453" cy="716343"/>
            </a:xfrm>
            <a:prstGeom prst="rect">
              <a:avLst/>
            </a:prstGeom>
          </p:spPr>
          <p:txBody>
            <a:bodyPr lIns="0" tIns="0" rIns="0" bIns="0" rtlCol="0" anchor="ctr"/>
            <a:lstStyle/>
            <a:p>
              <a:pPr marL="0" lvl="0" indent="0" algn="l">
                <a:lnSpc>
                  <a:spcPts val="2879"/>
                </a:lnSpc>
                <a:spcBef>
                  <a:spcPct val="0"/>
                </a:spcBef>
              </a:pPr>
              <a:r>
                <a:rPr lang="en-US" sz="2400" b="1" u="sng" strike="noStrike" dirty="0">
                  <a:solidFill>
                    <a:srgbClr val="000000"/>
                  </a:solidFill>
                  <a:latin typeface="Lato Bold"/>
                  <a:ea typeface="Lato Bold"/>
                  <a:cs typeface="Lato Bold"/>
                  <a:sym typeface="Lato Bold"/>
                </a:rPr>
                <a:t>Official European Frameworks &amp; Regulations</a:t>
              </a:r>
            </a:p>
          </p:txBody>
        </p:sp>
      </p:grpSp>
      <p:sp>
        <p:nvSpPr>
          <p:cNvPr id="5" name="TextBox 5"/>
          <p:cNvSpPr txBox="1"/>
          <p:nvPr/>
        </p:nvSpPr>
        <p:spPr>
          <a:xfrm>
            <a:off x="971912" y="2884646"/>
            <a:ext cx="16287388" cy="3667125"/>
          </a:xfrm>
          <a:prstGeom prst="rect">
            <a:avLst/>
          </a:prstGeom>
        </p:spPr>
        <p:txBody>
          <a:bodyPr lIns="0" tIns="0" rIns="0" bIns="0" rtlCol="0" anchor="t">
            <a:spAutoFit/>
          </a:bodyPr>
          <a:lstStyle/>
          <a:p>
            <a:pPr algn="l">
              <a:lnSpc>
                <a:spcPts val="2400"/>
              </a:lnSpc>
            </a:pPr>
            <a:r>
              <a:rPr lang="en-US" sz="2400" b="1" u="none" strike="noStrike" dirty="0">
                <a:solidFill>
                  <a:srgbClr val="000000"/>
                </a:solidFill>
                <a:latin typeface="Lato Light" panose="020F0302020204030203" pitchFamily="34" charset="0"/>
                <a:ea typeface="Lato Bold"/>
                <a:cs typeface="Lato Bold"/>
                <a:sym typeface="Lato Bold"/>
              </a:rPr>
              <a:t>European Commission (2019). </a:t>
            </a:r>
          </a:p>
          <a:p>
            <a:pPr algn="l">
              <a:lnSpc>
                <a:spcPts val="2400"/>
              </a:lnSpc>
            </a:pPr>
            <a:r>
              <a:rPr lang="en-US" sz="2400" u="none" strike="noStrike" dirty="0">
                <a:solidFill>
                  <a:srgbClr val="000000"/>
                </a:solidFill>
                <a:latin typeface="Lato Light" panose="020F0302020204030203" pitchFamily="34" charset="0"/>
                <a:ea typeface="Lato Light"/>
                <a:cs typeface="Lato Light"/>
                <a:sym typeface="Lato Light"/>
              </a:rPr>
              <a:t>Ethics Guidelines for Trustworthy AI. High-Level Expert Group on Artificial Intelligence (AI HLEG). Focuses on the seven requirements for trustworthy AI, including human agency and transparency.</a:t>
            </a:r>
          </a:p>
          <a:p>
            <a:pPr algn="l">
              <a:lnSpc>
                <a:spcPts val="2400"/>
              </a:lnSpc>
            </a:pPr>
            <a:endParaRPr lang="en-US" sz="2400" u="none" strike="noStrike" dirty="0">
              <a:solidFill>
                <a:srgbClr val="000000"/>
              </a:solidFill>
              <a:latin typeface="Lato Light" panose="020F0302020204030203" pitchFamily="34" charset="0"/>
              <a:ea typeface="Lato Light"/>
              <a:cs typeface="Lato Light"/>
              <a:sym typeface="Lato Light"/>
            </a:endParaRPr>
          </a:p>
          <a:p>
            <a:pPr algn="l">
              <a:lnSpc>
                <a:spcPts val="2400"/>
              </a:lnSpc>
            </a:pPr>
            <a:r>
              <a:rPr lang="en-US" sz="2400" b="1" u="none" strike="noStrike" dirty="0">
                <a:solidFill>
                  <a:srgbClr val="000000"/>
                </a:solidFill>
                <a:latin typeface="Lato Light" panose="020F0302020204030203" pitchFamily="34" charset="0"/>
                <a:ea typeface="Lato Bold"/>
                <a:cs typeface="Lato Bold"/>
                <a:sym typeface="Lato Bold"/>
              </a:rPr>
              <a:t>European Commission (2022). </a:t>
            </a:r>
          </a:p>
          <a:p>
            <a:pPr algn="l">
              <a:lnSpc>
                <a:spcPts val="2400"/>
              </a:lnSpc>
            </a:pPr>
            <a:r>
              <a:rPr lang="en-US" sz="2400" u="none" strike="noStrike" dirty="0">
                <a:solidFill>
                  <a:srgbClr val="000000"/>
                </a:solidFill>
                <a:latin typeface="Lato Light" panose="020F0302020204030203" pitchFamily="34" charset="0"/>
                <a:ea typeface="Lato Light"/>
                <a:cs typeface="Lato Light"/>
                <a:sym typeface="Lato Light"/>
              </a:rPr>
              <a:t>Ethical guidelines on the use of artificial intelligence and data in teaching and learning for educators. Specifically designed to help primary and secondary teachers (highly applicable to CVET) understand AI risks and benefits.</a:t>
            </a:r>
          </a:p>
          <a:p>
            <a:pPr algn="l">
              <a:lnSpc>
                <a:spcPts val="2400"/>
              </a:lnSpc>
            </a:pPr>
            <a:endParaRPr lang="en-US" sz="2400" u="none" strike="noStrike" dirty="0">
              <a:solidFill>
                <a:srgbClr val="000000"/>
              </a:solidFill>
              <a:latin typeface="Lato Light" panose="020F0302020204030203" pitchFamily="34" charset="0"/>
              <a:ea typeface="Lato Light"/>
              <a:cs typeface="Lato Light"/>
              <a:sym typeface="Lato Light"/>
            </a:endParaRPr>
          </a:p>
          <a:p>
            <a:pPr algn="l">
              <a:lnSpc>
                <a:spcPts val="2400"/>
              </a:lnSpc>
            </a:pPr>
            <a:r>
              <a:rPr lang="en-US" sz="2400" b="1" u="none" strike="noStrike" dirty="0">
                <a:solidFill>
                  <a:srgbClr val="000000"/>
                </a:solidFill>
                <a:latin typeface="Lato Light" panose="020F0302020204030203" pitchFamily="34" charset="0"/>
                <a:ea typeface="Lato Bold"/>
                <a:cs typeface="Lato Bold"/>
                <a:sym typeface="Lato Bold"/>
              </a:rPr>
              <a:t>European Union (2024). </a:t>
            </a:r>
          </a:p>
          <a:p>
            <a:pPr algn="l">
              <a:lnSpc>
                <a:spcPts val="2400"/>
              </a:lnSpc>
            </a:pPr>
            <a:r>
              <a:rPr lang="en-US" sz="2400" u="none" strike="noStrike" dirty="0">
                <a:solidFill>
                  <a:srgbClr val="000000"/>
                </a:solidFill>
                <a:latin typeface="Lato Light" panose="020F0302020204030203" pitchFamily="34" charset="0"/>
                <a:ea typeface="Lato Light"/>
                <a:cs typeface="Lato Light"/>
                <a:sym typeface="Lato Light"/>
              </a:rPr>
              <a:t>Artificial Intelligence Act (AI Act). Regulation (EU) 2024/1689. The first comprehensive legal framework on AI, classifying educational and vocational systems as "high-risk”.</a:t>
            </a:r>
          </a:p>
          <a:p>
            <a:pPr algn="l">
              <a:lnSpc>
                <a:spcPts val="2400"/>
              </a:lnSpc>
            </a:pPr>
            <a:endParaRPr lang="en-US" sz="20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973341"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4900" y="1822075"/>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sng" strike="noStrike">
                  <a:solidFill>
                    <a:srgbClr val="000000"/>
                  </a:solidFill>
                  <a:latin typeface="Lato Bold"/>
                  <a:ea typeface="Lato Bold"/>
                  <a:cs typeface="Lato Bold"/>
                  <a:sym typeface="Lato Bold"/>
                </a:rPr>
                <a:t>International Institutional Guidelines</a:t>
              </a:r>
            </a:p>
          </p:txBody>
        </p:sp>
      </p:grpSp>
      <p:sp>
        <p:nvSpPr>
          <p:cNvPr id="5" name="TextBox 5"/>
          <p:cNvSpPr txBox="1"/>
          <p:nvPr/>
        </p:nvSpPr>
        <p:spPr>
          <a:xfrm>
            <a:off x="1110139" y="2536403"/>
            <a:ext cx="16149161" cy="5922903"/>
          </a:xfrm>
          <a:prstGeom prst="rect">
            <a:avLst/>
          </a:prstGeom>
        </p:spPr>
        <p:txBody>
          <a:bodyPr lIns="0" tIns="0" rIns="0" bIns="0" rtlCol="0" anchor="t">
            <a:spAutoFit/>
          </a:bodyPr>
          <a:lstStyle/>
          <a:p>
            <a:pPr algn="l">
              <a:lnSpc>
                <a:spcPts val="2879"/>
              </a:lnSpc>
            </a:pPr>
            <a:r>
              <a:rPr lang="en-US" sz="2400" b="1" dirty="0">
                <a:solidFill>
                  <a:srgbClr val="000000"/>
                </a:solidFill>
                <a:latin typeface="Lato Light" panose="020F0302020204030203" pitchFamily="34" charset="0"/>
                <a:ea typeface="Lato Bold"/>
                <a:cs typeface="Lato Bold"/>
                <a:sym typeface="Lato Bold"/>
              </a:rPr>
              <a:t>ILO(2024).</a:t>
            </a:r>
          </a:p>
          <a:p>
            <a:pPr algn="l">
              <a:lnSpc>
                <a:spcPts val="2879"/>
              </a:lnSpc>
            </a:pPr>
            <a:r>
              <a:rPr lang="en-US" sz="2400" dirty="0">
                <a:solidFill>
                  <a:srgbClr val="000000"/>
                </a:solidFill>
                <a:latin typeface="Lato Light" panose="020F0302020204030203" pitchFamily="34" charset="0"/>
                <a:ea typeface="Lato"/>
                <a:cs typeface="Lato"/>
                <a:sym typeface="Lato"/>
              </a:rPr>
              <a:t>Digital transformation and the future of work: The role of AI in TVET. International </a:t>
            </a:r>
            <a:r>
              <a:rPr lang="en-US" sz="2400" dirty="0" err="1">
                <a:solidFill>
                  <a:srgbClr val="000000"/>
                </a:solidFill>
                <a:latin typeface="Lato Light" panose="020F0302020204030203" pitchFamily="34" charset="0"/>
                <a:ea typeface="Lato"/>
                <a:cs typeface="Lato"/>
                <a:sym typeface="Lato"/>
              </a:rPr>
              <a:t>Labour</a:t>
            </a:r>
            <a:r>
              <a:rPr lang="en-US" sz="2400" dirty="0">
                <a:solidFill>
                  <a:srgbClr val="000000"/>
                </a:solidFill>
                <a:latin typeface="Lato Light" panose="020F0302020204030203" pitchFamily="34" charset="0"/>
                <a:ea typeface="Lato"/>
                <a:cs typeface="Lato"/>
                <a:sym typeface="Lato"/>
              </a:rPr>
              <a:t> Organization. Focuses on how AI impacts vocational training and labor market transitions.</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algn="l">
              <a:lnSpc>
                <a:spcPts val="2879"/>
              </a:lnSpc>
            </a:pPr>
            <a:r>
              <a:rPr lang="en-US" sz="2400" b="1" dirty="0">
                <a:solidFill>
                  <a:srgbClr val="000000"/>
                </a:solidFill>
                <a:latin typeface="Lato Light" panose="020F0302020204030203" pitchFamily="34" charset="0"/>
                <a:ea typeface="Lato Bold"/>
                <a:cs typeface="Lato Bold"/>
                <a:sym typeface="Lato Bold"/>
              </a:rPr>
              <a:t>OECD (2024). </a:t>
            </a:r>
          </a:p>
          <a:p>
            <a:pPr algn="l">
              <a:lnSpc>
                <a:spcPts val="2879"/>
              </a:lnSpc>
            </a:pPr>
            <a:r>
              <a:rPr lang="en-US" sz="2400" dirty="0">
                <a:solidFill>
                  <a:srgbClr val="000000"/>
                </a:solidFill>
                <a:latin typeface="Lato Light" panose="020F0302020204030203" pitchFamily="34" charset="0"/>
                <a:ea typeface="Lato"/>
                <a:cs typeface="Lato"/>
                <a:sym typeface="Lato"/>
              </a:rPr>
              <a:t>OECD AI Principles. Updated principles promoting innovative, trustworthy AI that respects human rights, fairness, and transparency.</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algn="l">
              <a:lnSpc>
                <a:spcPts val="2879"/>
              </a:lnSpc>
            </a:pPr>
            <a:r>
              <a:rPr lang="en-US" sz="2400" b="1" dirty="0">
                <a:solidFill>
                  <a:srgbClr val="000000"/>
                </a:solidFill>
                <a:latin typeface="Lato Light" panose="020F0302020204030203" pitchFamily="34" charset="0"/>
                <a:ea typeface="Lato Bold"/>
                <a:cs typeface="Lato Bold"/>
                <a:sym typeface="Lato Bold"/>
              </a:rPr>
              <a:t>UNESCO (2021). </a:t>
            </a:r>
          </a:p>
          <a:p>
            <a:pPr algn="l">
              <a:lnSpc>
                <a:spcPts val="2879"/>
              </a:lnSpc>
            </a:pPr>
            <a:r>
              <a:rPr lang="en-US" sz="2400" dirty="0">
                <a:solidFill>
                  <a:srgbClr val="000000"/>
                </a:solidFill>
                <a:latin typeface="Lato Light" panose="020F0302020204030203" pitchFamily="34" charset="0"/>
                <a:ea typeface="Lato"/>
                <a:cs typeface="Lato"/>
                <a:sym typeface="Lato"/>
              </a:rPr>
              <a:t>Recommendation on the Ethics of Artificial Intelligence. The first global standard-setting instrument on the ethics of AI, emphasizing social equity and inclusion.</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algn="l">
              <a:lnSpc>
                <a:spcPts val="2879"/>
              </a:lnSpc>
            </a:pPr>
            <a:r>
              <a:rPr lang="en-US" sz="2400" b="1" u="none" strike="noStrike" dirty="0">
                <a:solidFill>
                  <a:srgbClr val="000000"/>
                </a:solidFill>
                <a:latin typeface="Lato Light" panose="020F0302020204030203" pitchFamily="34" charset="0"/>
                <a:ea typeface="Lato Bold"/>
                <a:cs typeface="Lato Bold"/>
                <a:sym typeface="Lato Bold"/>
              </a:rPr>
              <a:t>UNESCO (2024). </a:t>
            </a:r>
          </a:p>
          <a:p>
            <a:pPr algn="l">
              <a:lnSpc>
                <a:spcPts val="2879"/>
              </a:lnSpc>
            </a:pPr>
            <a:r>
              <a:rPr lang="en-US" sz="2400" u="none" strike="noStrike" dirty="0">
                <a:solidFill>
                  <a:srgbClr val="000000"/>
                </a:solidFill>
                <a:latin typeface="Lato Light" panose="020F0302020204030203" pitchFamily="34" charset="0"/>
                <a:ea typeface="Lato Light"/>
                <a:cs typeface="Lato Light"/>
                <a:sym typeface="Lato Light"/>
              </a:rPr>
              <a:t>AI competency framework for teachers. Paris: UNESCO. Defines the knowledge, skills, and values teachers require to use AI safely and inclusively.</a:t>
            </a:r>
          </a:p>
          <a:p>
            <a:pPr algn="l">
              <a:lnSpc>
                <a:spcPts val="2879"/>
              </a:lnSpc>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176325"/>
            <a:ext cx="8464074" cy="537257"/>
            <a:chOff x="0" y="0"/>
            <a:chExt cx="11285432" cy="716343"/>
          </a:xfrm>
        </p:grpSpPr>
        <p:sp>
          <p:nvSpPr>
            <p:cNvPr id="3" name="Freeform 3"/>
            <p:cNvSpPr/>
            <p:nvPr/>
          </p:nvSpPr>
          <p:spPr>
            <a:xfrm>
              <a:off x="0" y="0"/>
              <a:ext cx="11285433" cy="716342"/>
            </a:xfrm>
            <a:custGeom>
              <a:avLst/>
              <a:gdLst/>
              <a:ahLst/>
              <a:cxnLst/>
              <a:rect l="l" t="t" r="r" b="b"/>
              <a:pathLst>
                <a:path w="11285433" h="716342">
                  <a:moveTo>
                    <a:pt x="0" y="0"/>
                  </a:moveTo>
                  <a:lnTo>
                    <a:pt x="11285433" y="0"/>
                  </a:lnTo>
                  <a:lnTo>
                    <a:pt x="11285433" y="716342"/>
                  </a:lnTo>
                  <a:lnTo>
                    <a:pt x="0" y="716342"/>
                  </a:lnTo>
                  <a:close/>
                </a:path>
              </a:pathLst>
            </a:custGeom>
            <a:blipFill>
              <a:blip r:embed="rId4">
                <a:alphaModFix amt="0"/>
              </a:blip>
              <a:stretch>
                <a:fillRect t="-260688" r="-1210" b="-260688"/>
              </a:stretch>
            </a:blipFill>
          </p:spPr>
          <p:txBody>
            <a:bodyPr/>
            <a:lstStyle/>
            <a:p>
              <a:endParaRPr lang="es-ES"/>
            </a:p>
          </p:txBody>
        </p:sp>
        <p:sp>
          <p:nvSpPr>
            <p:cNvPr id="4" name="TextBox 4"/>
            <p:cNvSpPr txBox="1"/>
            <p:nvPr/>
          </p:nvSpPr>
          <p:spPr>
            <a:xfrm>
              <a:off x="0" y="0"/>
              <a:ext cx="11285432" cy="716343"/>
            </a:xfrm>
            <a:prstGeom prst="rect">
              <a:avLst/>
            </a:prstGeom>
          </p:spPr>
          <p:txBody>
            <a:bodyPr lIns="0" tIns="0" rIns="0" bIns="0" rtlCol="0" anchor="ctr"/>
            <a:lstStyle/>
            <a:p>
              <a:pPr marL="0" lvl="0" indent="0" algn="l">
                <a:lnSpc>
                  <a:spcPts val="2879"/>
                </a:lnSpc>
                <a:spcBef>
                  <a:spcPct val="0"/>
                </a:spcBef>
              </a:pPr>
              <a:r>
                <a:rPr lang="en-US" sz="2400" b="1" u="sng" strike="noStrike">
                  <a:solidFill>
                    <a:srgbClr val="000000"/>
                  </a:solidFill>
                  <a:latin typeface="Lato Bold"/>
                  <a:ea typeface="Lato Bold"/>
                  <a:cs typeface="Lato Bold"/>
                  <a:sym typeface="Lato Bold"/>
                </a:rPr>
                <a:t>Professional &amp; Governance Resources</a:t>
              </a:r>
            </a:p>
          </p:txBody>
        </p:sp>
      </p:grpSp>
      <p:sp>
        <p:nvSpPr>
          <p:cNvPr id="5" name="TextBox 5"/>
          <p:cNvSpPr txBox="1"/>
          <p:nvPr/>
        </p:nvSpPr>
        <p:spPr>
          <a:xfrm>
            <a:off x="1028700" y="3100070"/>
            <a:ext cx="16230600" cy="2947730"/>
          </a:xfrm>
          <a:prstGeom prst="rect">
            <a:avLst/>
          </a:prstGeom>
        </p:spPr>
        <p:txBody>
          <a:bodyPr lIns="0" tIns="0" rIns="0" bIns="0" rtlCol="0" anchor="t">
            <a:spAutoFit/>
          </a:bodyPr>
          <a:lstStyle/>
          <a:p>
            <a:pPr algn="l">
              <a:lnSpc>
                <a:spcPts val="2879"/>
              </a:lnSpc>
            </a:pPr>
            <a:r>
              <a:rPr lang="en-US" sz="2400" b="1" dirty="0" err="1">
                <a:solidFill>
                  <a:srgbClr val="000000"/>
                </a:solidFill>
                <a:latin typeface="Lato Light" panose="020F0302020204030203" pitchFamily="34" charset="0"/>
                <a:ea typeface="Lato Bold"/>
                <a:cs typeface="Lato Bold"/>
                <a:sym typeface="Lato Bold"/>
              </a:rPr>
              <a:t>Cedefop</a:t>
            </a:r>
            <a:r>
              <a:rPr lang="en-US" sz="2400" b="1" dirty="0">
                <a:solidFill>
                  <a:srgbClr val="000000"/>
                </a:solidFill>
                <a:latin typeface="Lato Light" panose="020F0302020204030203" pitchFamily="34" charset="0"/>
                <a:ea typeface="Lato Bold"/>
                <a:cs typeface="Lato Bold"/>
                <a:sym typeface="Lato Bold"/>
              </a:rPr>
              <a:t> (2024)</a:t>
            </a:r>
          </a:p>
          <a:p>
            <a:pPr algn="l">
              <a:lnSpc>
                <a:spcPts val="2879"/>
              </a:lnSpc>
            </a:pPr>
            <a:r>
              <a:rPr lang="en-US" sz="2400" dirty="0" err="1">
                <a:solidFill>
                  <a:srgbClr val="000000"/>
                </a:solidFill>
                <a:latin typeface="Lato Light" panose="020F0302020204030203" pitchFamily="34" charset="0"/>
                <a:ea typeface="Lato"/>
                <a:cs typeface="Lato"/>
                <a:sym typeface="Lato"/>
              </a:rPr>
              <a:t>Digitalisation</a:t>
            </a:r>
            <a:r>
              <a:rPr lang="en-US" sz="2400" dirty="0">
                <a:solidFill>
                  <a:srgbClr val="000000"/>
                </a:solidFill>
                <a:latin typeface="Lato Light" panose="020F0302020204030203" pitchFamily="34" charset="0"/>
                <a:ea typeface="Lato"/>
                <a:cs typeface="Lato"/>
                <a:sym typeface="Lato"/>
              </a:rPr>
              <a:t> and AI in VET: Promoting inclusion and resilience. European Centre for the Development of Vocational Training. Resources specifically focused on the vocational education sector.</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algn="l">
              <a:lnSpc>
                <a:spcPts val="2879"/>
              </a:lnSpc>
            </a:pPr>
            <a:r>
              <a:rPr lang="en-US" sz="2400" b="1" u="none" strike="noStrike" dirty="0">
                <a:solidFill>
                  <a:srgbClr val="000000"/>
                </a:solidFill>
                <a:latin typeface="Lato Light" panose="020F0302020204030203" pitchFamily="34" charset="0"/>
                <a:ea typeface="Lato Bold"/>
                <a:cs typeface="Lato Bold"/>
                <a:sym typeface="Lato Bold"/>
              </a:rPr>
              <a:t>European Trade Union Confederation (ETUC) (2025). </a:t>
            </a:r>
          </a:p>
          <a:p>
            <a:pPr algn="l">
              <a:lnSpc>
                <a:spcPts val="2879"/>
              </a:lnSpc>
            </a:pPr>
            <a:r>
              <a:rPr lang="en-US" sz="2400" u="none" strike="noStrike" dirty="0">
                <a:solidFill>
                  <a:srgbClr val="000000"/>
                </a:solidFill>
                <a:latin typeface="Lato Light" panose="020F0302020204030203" pitchFamily="34" charset="0"/>
                <a:ea typeface="Lato Light"/>
                <a:cs typeface="Lato Light"/>
                <a:sym typeface="Lato Light"/>
              </a:rPr>
              <a:t>Negotiating the Algorithm: A Trade Union Manual. Provides practical tools for ensuring transparency in algorithmic management—critical for vocational trainers dealing with workplace AI</a:t>
            </a:r>
            <a:r>
              <a:rPr lang="en-US" sz="2400" u="none" strike="noStrike" dirty="0">
                <a:solidFill>
                  <a:srgbClr val="000000"/>
                </a:solidFill>
                <a:latin typeface="Lato Light"/>
                <a:ea typeface="Lato Light"/>
                <a:cs typeface="Lato Light"/>
                <a:sym typeface="Lato Light"/>
              </a:rPr>
              <a:t>.</a:t>
            </a:r>
          </a:p>
          <a:p>
            <a:pPr algn="l">
              <a:lnSpc>
                <a:spcPts val="2879"/>
              </a:lnSpc>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988219"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95375" y="2217653"/>
            <a:ext cx="8566537" cy="537257"/>
            <a:chOff x="0" y="0"/>
            <a:chExt cx="11422050" cy="716343"/>
          </a:xfrm>
        </p:grpSpPr>
        <p:sp>
          <p:nvSpPr>
            <p:cNvPr id="3" name="Freeform 3"/>
            <p:cNvSpPr/>
            <p:nvPr/>
          </p:nvSpPr>
          <p:spPr>
            <a:xfrm>
              <a:off x="0" y="0"/>
              <a:ext cx="11422050" cy="716342"/>
            </a:xfrm>
            <a:custGeom>
              <a:avLst/>
              <a:gdLst/>
              <a:ahLst/>
              <a:cxnLst/>
              <a:rect l="l" t="t" r="r" b="b"/>
              <a:pathLst>
                <a:path w="11422050" h="716342">
                  <a:moveTo>
                    <a:pt x="0" y="0"/>
                  </a:moveTo>
                  <a:lnTo>
                    <a:pt x="11422050" y="0"/>
                  </a:lnTo>
                  <a:lnTo>
                    <a:pt x="11422050" y="716342"/>
                  </a:lnTo>
                  <a:lnTo>
                    <a:pt x="0" y="716342"/>
                  </a:lnTo>
                  <a:close/>
                </a:path>
              </a:pathLst>
            </a:custGeom>
            <a:blipFill>
              <a:blip r:embed="rId4">
                <a:alphaModFix amt="0"/>
              </a:blip>
              <a:stretch>
                <a:fillRect t="-260688" b="-260688"/>
              </a:stretch>
            </a:blipFill>
          </p:spPr>
          <p:txBody>
            <a:bodyPr/>
            <a:lstStyle/>
            <a:p>
              <a:endParaRPr lang="es-ES"/>
            </a:p>
          </p:txBody>
        </p:sp>
        <p:sp>
          <p:nvSpPr>
            <p:cNvPr id="4" name="TextBox 4"/>
            <p:cNvSpPr txBox="1"/>
            <p:nvPr/>
          </p:nvSpPr>
          <p:spPr>
            <a:xfrm>
              <a:off x="0" y="0"/>
              <a:ext cx="11422050" cy="716343"/>
            </a:xfrm>
            <a:prstGeom prst="rect">
              <a:avLst/>
            </a:prstGeom>
          </p:spPr>
          <p:txBody>
            <a:bodyPr lIns="0" tIns="0" rIns="0" bIns="0" rtlCol="0" anchor="ctr"/>
            <a:lstStyle/>
            <a:p>
              <a:pPr marL="0" lvl="0" indent="0" algn="l">
                <a:lnSpc>
                  <a:spcPts val="2879"/>
                </a:lnSpc>
                <a:spcBef>
                  <a:spcPct val="0"/>
                </a:spcBef>
              </a:pPr>
              <a:r>
                <a:rPr lang="en-US" sz="2400" b="1" u="sng" strike="noStrike">
                  <a:solidFill>
                    <a:srgbClr val="000000"/>
                  </a:solidFill>
                  <a:latin typeface="Lato Bold"/>
                  <a:ea typeface="Lato Bold"/>
                  <a:cs typeface="Lato Bold"/>
                  <a:sym typeface="Lato Bold"/>
                </a:rPr>
                <a:t>Academic Research &amp; Key Case Studies</a:t>
              </a:r>
            </a:p>
          </p:txBody>
        </p:sp>
      </p:grpSp>
      <p:sp>
        <p:nvSpPr>
          <p:cNvPr id="5" name="TextBox 5"/>
          <p:cNvSpPr txBox="1"/>
          <p:nvPr/>
        </p:nvSpPr>
        <p:spPr>
          <a:xfrm>
            <a:off x="1110139" y="2970090"/>
            <a:ext cx="16149161" cy="4807213"/>
          </a:xfrm>
          <a:prstGeom prst="rect">
            <a:avLst/>
          </a:prstGeom>
        </p:spPr>
        <p:txBody>
          <a:bodyPr lIns="0" tIns="0" rIns="0" bIns="0" rtlCol="0" anchor="t">
            <a:spAutoFit/>
          </a:bodyPr>
          <a:lstStyle/>
          <a:p>
            <a:pPr algn="l">
              <a:lnSpc>
                <a:spcPts val="2879"/>
              </a:lnSpc>
            </a:pPr>
            <a:r>
              <a:rPr lang="en-US" sz="2400" b="1" dirty="0">
                <a:solidFill>
                  <a:srgbClr val="000000"/>
                </a:solidFill>
                <a:latin typeface="Lato Light" panose="020F0302020204030203" pitchFamily="34" charset="0"/>
                <a:ea typeface="Lato Bold"/>
                <a:cs typeface="Lato Bold"/>
                <a:sym typeface="Lato Bold"/>
              </a:rPr>
              <a:t>Adel, A. (2024). </a:t>
            </a:r>
          </a:p>
          <a:p>
            <a:pPr algn="l">
              <a:lnSpc>
                <a:spcPts val="2879"/>
              </a:lnSpc>
            </a:pPr>
            <a:r>
              <a:rPr lang="en-US" sz="2400" dirty="0">
                <a:solidFill>
                  <a:srgbClr val="000000"/>
                </a:solidFill>
                <a:latin typeface="Lato Light" panose="020F0302020204030203" pitchFamily="34" charset="0"/>
                <a:ea typeface="Lato"/>
                <a:cs typeface="Lato"/>
                <a:sym typeface="Lato"/>
              </a:rPr>
              <a:t>"The convergence of intelligent tutoring, robotics, and IoT in smart education." Smart Cities. Explores the transition to "Industry 5.0" where human-centric AI becomes a standard.</a:t>
            </a:r>
          </a:p>
          <a:p>
            <a:pPr algn="l">
              <a:lnSpc>
                <a:spcPts val="2879"/>
              </a:lnSpc>
            </a:pPr>
            <a:endParaRPr lang="en-US" sz="2400" dirty="0">
              <a:solidFill>
                <a:srgbClr val="000000"/>
              </a:solidFill>
              <a:latin typeface="Lato Light" panose="020F0302020204030203" pitchFamily="34" charset="0"/>
              <a:ea typeface="Lato"/>
              <a:cs typeface="Lato"/>
              <a:sym typeface="Lato"/>
            </a:endParaRPr>
          </a:p>
          <a:p>
            <a:pPr algn="l">
              <a:lnSpc>
                <a:spcPts val="2879"/>
              </a:lnSpc>
            </a:pPr>
            <a:r>
              <a:rPr lang="en-US" sz="2400" b="1" u="none" strike="noStrike" dirty="0" err="1">
                <a:solidFill>
                  <a:srgbClr val="000000"/>
                </a:solidFill>
                <a:latin typeface="Lato Light" panose="020F0302020204030203" pitchFamily="34" charset="0"/>
                <a:ea typeface="Lato Bold"/>
                <a:cs typeface="Lato Bold"/>
                <a:sym typeface="Lato Bold"/>
              </a:rPr>
              <a:t>Buolamwini</a:t>
            </a:r>
            <a:r>
              <a:rPr lang="en-US" sz="2400" b="1" u="none" strike="noStrike" dirty="0">
                <a:solidFill>
                  <a:srgbClr val="000000"/>
                </a:solidFill>
                <a:latin typeface="Lato Light" panose="020F0302020204030203" pitchFamily="34" charset="0"/>
                <a:ea typeface="Lato Bold"/>
                <a:cs typeface="Lato Bold"/>
                <a:sym typeface="Lato Bold"/>
              </a:rPr>
              <a:t>, J., &amp; Gebru, T. (2018). </a:t>
            </a:r>
          </a:p>
          <a:p>
            <a:pPr algn="l">
              <a:lnSpc>
                <a:spcPts val="2879"/>
              </a:lnSpc>
            </a:pPr>
            <a:r>
              <a:rPr lang="en-US" sz="2400" u="none" strike="noStrike" dirty="0">
                <a:solidFill>
                  <a:srgbClr val="000000"/>
                </a:solidFill>
                <a:latin typeface="Lato Light" panose="020F0302020204030203" pitchFamily="34" charset="0"/>
                <a:ea typeface="Lato Light"/>
                <a:cs typeface="Lato Light"/>
                <a:sym typeface="Lato Light"/>
              </a:rPr>
              <a:t>"Gender Shades: Intersectional Accuracy Disparities in Commercial Gender Classification." Proceedings of Machine Learning Research. A seminal study on algorithmic bias (Essential for Unit 2).</a:t>
            </a:r>
          </a:p>
          <a:p>
            <a:pPr algn="l">
              <a:lnSpc>
                <a:spcPts val="2879"/>
              </a:lnSpc>
            </a:pPr>
            <a:endParaRPr lang="en-US" sz="2400" u="none" strike="noStrike" dirty="0">
              <a:solidFill>
                <a:srgbClr val="000000"/>
              </a:solidFill>
              <a:latin typeface="Lato Light" panose="020F0302020204030203" pitchFamily="34" charset="0"/>
              <a:ea typeface="Lato Light"/>
              <a:cs typeface="Lato Light"/>
              <a:sym typeface="Lato Light"/>
            </a:endParaRPr>
          </a:p>
          <a:p>
            <a:pPr algn="l">
              <a:lnSpc>
                <a:spcPts val="2879"/>
              </a:lnSpc>
            </a:pPr>
            <a:r>
              <a:rPr lang="en-US" sz="2400" b="1" u="none" strike="noStrike" dirty="0">
                <a:solidFill>
                  <a:srgbClr val="000000"/>
                </a:solidFill>
                <a:latin typeface="Lato Light" panose="020F0302020204030203" pitchFamily="34" charset="0"/>
                <a:ea typeface="Lato Bold"/>
                <a:cs typeface="Lato Bold"/>
                <a:sym typeface="Lato Bold"/>
              </a:rPr>
              <a:t>Zawacki-Richter, O., et al. (2019). </a:t>
            </a:r>
          </a:p>
          <a:p>
            <a:pPr algn="l">
              <a:lnSpc>
                <a:spcPts val="2879"/>
              </a:lnSpc>
            </a:pPr>
            <a:r>
              <a:rPr lang="en-US" sz="2400" u="none" strike="noStrike" dirty="0">
                <a:solidFill>
                  <a:srgbClr val="000000"/>
                </a:solidFill>
                <a:latin typeface="Lato Light" panose="020F0302020204030203" pitchFamily="34" charset="0"/>
                <a:ea typeface="Lato Light"/>
                <a:cs typeface="Lato Light"/>
                <a:sym typeface="Lato Light"/>
              </a:rPr>
              <a:t>"Systematic review of research on artificial intelligence applications in higher education – where are the educators?" International Journal of Educational Technology in Higher Education. Highlights the need for "human-in-the-loop" pedagogical control.</a:t>
            </a:r>
          </a:p>
          <a:p>
            <a:pPr algn="l">
              <a:lnSpc>
                <a:spcPts val="2879"/>
              </a:lnSpc>
            </a:pPr>
            <a:endParaRPr lang="en-US" sz="2400" u="none" strike="noStrike" dirty="0">
              <a:solidFill>
                <a:srgbClr val="000000"/>
              </a:solidFill>
              <a:latin typeface="Lato Light"/>
              <a:ea typeface="Lato Light"/>
              <a:cs typeface="Lato Light"/>
              <a:sym typeface="Lato Light"/>
            </a:endParaRPr>
          </a:p>
        </p:txBody>
      </p:sp>
      <p:sp>
        <p:nvSpPr>
          <p:cNvPr id="6" name="TextBox 6"/>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47522" y="2228888"/>
            <a:ext cx="8464074" cy="537257"/>
            <a:chOff x="0" y="0"/>
            <a:chExt cx="11285432" cy="716343"/>
          </a:xfrm>
        </p:grpSpPr>
        <p:sp>
          <p:nvSpPr>
            <p:cNvPr id="3" name="Freeform 3"/>
            <p:cNvSpPr/>
            <p:nvPr/>
          </p:nvSpPr>
          <p:spPr>
            <a:xfrm>
              <a:off x="0" y="0"/>
              <a:ext cx="11285433" cy="716342"/>
            </a:xfrm>
            <a:custGeom>
              <a:avLst/>
              <a:gdLst/>
              <a:ahLst/>
              <a:cxnLst/>
              <a:rect l="l" t="t" r="r" b="b"/>
              <a:pathLst>
                <a:path w="11285433" h="716342">
                  <a:moveTo>
                    <a:pt x="0" y="0"/>
                  </a:moveTo>
                  <a:lnTo>
                    <a:pt x="11285433" y="0"/>
                  </a:lnTo>
                  <a:lnTo>
                    <a:pt x="11285433" y="716342"/>
                  </a:lnTo>
                  <a:lnTo>
                    <a:pt x="0" y="716342"/>
                  </a:lnTo>
                  <a:close/>
                </a:path>
              </a:pathLst>
            </a:custGeom>
            <a:blipFill>
              <a:blip r:embed="rId4">
                <a:alphaModFix amt="0"/>
              </a:blip>
              <a:stretch>
                <a:fillRect t="-260688" r="-1210" b="-260688"/>
              </a:stretch>
            </a:blipFill>
          </p:spPr>
          <p:txBody>
            <a:bodyPr/>
            <a:lstStyle/>
            <a:p>
              <a:endParaRPr lang="es-ES"/>
            </a:p>
          </p:txBody>
        </p:sp>
        <p:sp>
          <p:nvSpPr>
            <p:cNvPr id="4" name="TextBox 4"/>
            <p:cNvSpPr txBox="1"/>
            <p:nvPr/>
          </p:nvSpPr>
          <p:spPr>
            <a:xfrm>
              <a:off x="0" y="0"/>
              <a:ext cx="11285432" cy="716343"/>
            </a:xfrm>
            <a:prstGeom prst="rect">
              <a:avLst/>
            </a:prstGeom>
          </p:spPr>
          <p:txBody>
            <a:bodyPr lIns="0" tIns="0" rIns="0" bIns="0" rtlCol="0" anchor="ctr"/>
            <a:lstStyle/>
            <a:p>
              <a:pPr marL="0" lvl="0" indent="0" algn="l">
                <a:lnSpc>
                  <a:spcPts val="2879"/>
                </a:lnSpc>
                <a:spcBef>
                  <a:spcPct val="0"/>
                </a:spcBef>
              </a:pPr>
              <a:r>
                <a:rPr lang="en-US" sz="2400" b="1" u="sng" strike="noStrike">
                  <a:solidFill>
                    <a:srgbClr val="000000"/>
                  </a:solidFill>
                  <a:latin typeface="Lato Bold"/>
                  <a:ea typeface="Lato Bold"/>
                  <a:cs typeface="Lato Bold"/>
                  <a:sym typeface="Lato Bold"/>
                </a:rPr>
                <a:t>Recommended Multimedia</a:t>
              </a:r>
            </a:p>
          </p:txBody>
        </p:sp>
      </p:grpSp>
      <p:sp>
        <p:nvSpPr>
          <p:cNvPr id="5" name="TextBox 5"/>
          <p:cNvSpPr txBox="1"/>
          <p:nvPr/>
        </p:nvSpPr>
        <p:spPr>
          <a:xfrm>
            <a:off x="1028700" y="2971800"/>
            <a:ext cx="16230600" cy="2203937"/>
          </a:xfrm>
          <a:prstGeom prst="rect">
            <a:avLst/>
          </a:prstGeom>
        </p:spPr>
        <p:txBody>
          <a:bodyPr lIns="0" tIns="0" rIns="0" bIns="0" rtlCol="0" anchor="t">
            <a:spAutoFit/>
          </a:bodyPr>
          <a:lstStyle/>
          <a:p>
            <a:pPr algn="l">
              <a:lnSpc>
                <a:spcPts val="2879"/>
              </a:lnSpc>
            </a:pPr>
            <a:r>
              <a:rPr lang="en-US" sz="2400" b="1" u="none" strike="noStrike" dirty="0">
                <a:solidFill>
                  <a:srgbClr val="000000"/>
                </a:solidFill>
                <a:latin typeface="Lato Light" panose="020F0302020204030203" pitchFamily="34" charset="0"/>
                <a:ea typeface="Lato Bold"/>
                <a:cs typeface="Lato Bold"/>
                <a:sym typeface="Lato Bold"/>
              </a:rPr>
              <a:t>"Algorithmic Bias Explained" by MIT Media Lab</a:t>
            </a:r>
          </a:p>
          <a:p>
            <a:pPr algn="l">
              <a:lnSpc>
                <a:spcPts val="2879"/>
              </a:lnSpc>
            </a:pPr>
            <a:r>
              <a:rPr lang="en-US" sz="2400" u="sng" strike="noStrike" dirty="0">
                <a:solidFill>
                  <a:srgbClr val="0563C1"/>
                </a:solidFill>
                <a:latin typeface="Lato Light" panose="020F0302020204030203" pitchFamily="34" charset="0"/>
                <a:ea typeface="Lato Light"/>
                <a:cs typeface="Lato Light"/>
                <a:sym typeface="Lato Light"/>
              </a:rPr>
              <a:t> https://www.media.mit.edu/posts/how-i-m-fighting-bias-in-algorithms/ </a:t>
            </a:r>
          </a:p>
          <a:p>
            <a:pPr algn="l">
              <a:lnSpc>
                <a:spcPts val="2879"/>
              </a:lnSpc>
            </a:pPr>
            <a:endParaRPr lang="en-US" sz="2400" u="sng" strike="noStrike" dirty="0">
              <a:solidFill>
                <a:srgbClr val="0563C1"/>
              </a:solidFill>
              <a:latin typeface="Lato Light" panose="020F0302020204030203" pitchFamily="34" charset="0"/>
              <a:ea typeface="Lato Light"/>
              <a:cs typeface="Lato Light"/>
              <a:sym typeface="Lato Light"/>
            </a:endParaRPr>
          </a:p>
          <a:p>
            <a:pPr algn="l">
              <a:lnSpc>
                <a:spcPts val="2879"/>
              </a:lnSpc>
            </a:pPr>
            <a:r>
              <a:rPr lang="en-US" sz="2400" b="1" strike="noStrike" dirty="0">
                <a:solidFill>
                  <a:srgbClr val="000000"/>
                </a:solidFill>
                <a:latin typeface="Lato Light" panose="020F0302020204030203" pitchFamily="34" charset="0"/>
                <a:ea typeface="Lato Bold"/>
                <a:cs typeface="Lato Bold"/>
                <a:sym typeface="Lato Bold"/>
              </a:rPr>
              <a:t>T</a:t>
            </a:r>
            <a:r>
              <a:rPr lang="en-US" sz="2400" b="1" u="none" strike="noStrike" dirty="0">
                <a:solidFill>
                  <a:srgbClr val="000000"/>
                </a:solidFill>
                <a:latin typeface="Lato Light" panose="020F0302020204030203" pitchFamily="34" charset="0"/>
                <a:ea typeface="Lato Bold"/>
                <a:cs typeface="Lato Bold"/>
                <a:sym typeface="Lato Bold"/>
              </a:rPr>
              <a:t>he European Parliament’s "How the EU AI Act protects you.”</a:t>
            </a:r>
          </a:p>
          <a:p>
            <a:pPr algn="l">
              <a:lnSpc>
                <a:spcPts val="2879"/>
              </a:lnSpc>
            </a:pPr>
            <a:r>
              <a:rPr lang="en-US" sz="2400" u="sng" strike="noStrike" dirty="0">
                <a:solidFill>
                  <a:srgbClr val="0070C0"/>
                </a:solidFill>
                <a:latin typeface="Lato Light" panose="020F0302020204030203" pitchFamily="34" charset="0"/>
                <a:ea typeface="Lato Light"/>
                <a:cs typeface="Lato Light"/>
                <a:sym typeface="Lato Light"/>
                <a:hlinkClick r:id="rId5" tooltip="https://www.youtube.com/shorts/a6zcDiFhc_A">
                  <a:extLst>
                    <a:ext uri="{A12FA001-AC4F-418D-AE19-62706E023703}">
                      <ahyp:hlinkClr xmlns:ahyp="http://schemas.microsoft.com/office/drawing/2018/hyperlinkcolor" val="tx"/>
                    </a:ext>
                  </a:extLst>
                </a:hlinkClick>
              </a:rPr>
              <a:t>https://www.youtube.com/shorts/a6zcDiFhc_A</a:t>
            </a:r>
          </a:p>
          <a:p>
            <a:pPr algn="l">
              <a:lnSpc>
                <a:spcPts val="2879"/>
              </a:lnSpc>
            </a:pPr>
            <a:endParaRPr lang="en-US" sz="2400" u="sng" strike="noStrike" dirty="0">
              <a:solidFill>
                <a:srgbClr val="0000FF"/>
              </a:solidFill>
              <a:latin typeface="Lato Light"/>
              <a:ea typeface="Lato Light"/>
              <a:cs typeface="Lato Light"/>
              <a:sym typeface="Lato Light"/>
              <a:hlinkClick r:id="rId5" tooltip="https://www.youtube.com/shorts/a6zcDiFhc_A">
                <a:extLst>
                  <a:ext uri="{A12FA001-AC4F-418D-AE19-62706E023703}">
                    <ahyp:hlinkClr xmlns:ahyp="http://schemas.microsoft.com/office/drawing/2018/hyperlinkcolor" val="tx"/>
                  </a:ext>
                </a:extLst>
              </a:hlinkClick>
            </a:endParaRPr>
          </a:p>
        </p:txBody>
      </p:sp>
      <p:sp>
        <p:nvSpPr>
          <p:cNvPr id="6" name="TextBox 6"/>
          <p:cNvSpPr txBox="1"/>
          <p:nvPr/>
        </p:nvSpPr>
        <p:spPr>
          <a:xfrm>
            <a:off x="1028700" y="1085850"/>
            <a:ext cx="24392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REFERENCES</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Restart</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3">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Exit Course</a:t>
              </a:r>
            </a:p>
          </p:txBody>
        </p:sp>
      </p:grpSp>
      <p:grpSp>
        <p:nvGrpSpPr>
          <p:cNvPr id="8" name="Group 8"/>
          <p:cNvGrpSpPr/>
          <p:nvPr/>
        </p:nvGrpSpPr>
        <p:grpSpPr>
          <a:xfrm>
            <a:off x="8806491" y="2992907"/>
            <a:ext cx="7419499" cy="3244739"/>
            <a:chOff x="0" y="0"/>
            <a:chExt cx="9892665" cy="4326318"/>
          </a:xfrm>
        </p:grpSpPr>
        <p:sp>
          <p:nvSpPr>
            <p:cNvPr id="9" name="Freeform 9" descr="A logo with a person's head in a circle  AI-generated content may be incorrec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53924" b="-53924"/>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6"/>
              <a:stretch>
                <a:fillRect l="-14856" r="-14904"/>
              </a:stretch>
            </a:blipFill>
          </p:spPr>
          <p:txBody>
            <a:bodyPr/>
            <a:lstStyle/>
            <a:p>
              <a:endParaRPr lang="es-ES"/>
            </a:p>
          </p:txBody>
        </p:sp>
      </p:grpSp>
      <p:sp>
        <p:nvSpPr>
          <p:cNvPr id="14" name="TextBox 14"/>
          <p:cNvSpPr txBox="1"/>
          <p:nvPr/>
        </p:nvSpPr>
        <p:spPr>
          <a:xfrm>
            <a:off x="9064173" y="8782050"/>
            <a:ext cx="6942236" cy="952500"/>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This project has been co-financed with support from the European Commission's ERASMUS+ programme. This publication reflects only the views of its authors, and neither the European Commission nor SEPIE can be held responsible for any use that may be made of the information contained herein.</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3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3753</Words>
  <Application>Microsoft Office PowerPoint</Application>
  <PresentationFormat>Custom</PresentationFormat>
  <Paragraphs>313</Paragraphs>
  <Slides>33</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 Light Italics</vt:lpstr>
      <vt:lpstr>Arial</vt:lpstr>
      <vt:lpstr>Lato Bold</vt:lpstr>
      <vt:lpstr>Quattrocento Bold</vt:lpstr>
      <vt:lpstr>Calibri</vt:lpstr>
      <vt:lpstr>Oswald</vt:lpstr>
      <vt:lpstr>Lato Light</vt:lpstr>
      <vt:lpstr>Lato</vt:lpstr>
      <vt:lpstr>Lato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5_INclusive TrAIners.pptx (Inglés)</dc:title>
  <cp:lastModifiedBy>Jaione Santos Miguel</cp:lastModifiedBy>
  <cp:revision>6</cp:revision>
  <dcterms:created xsi:type="dcterms:W3CDTF">2006-08-16T00:00:00Z</dcterms:created>
  <dcterms:modified xsi:type="dcterms:W3CDTF">2026-09-08T08:48:47Z</dcterms:modified>
  <dc:identifier>DAHNlJneIKk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526F501F-88DD-4669-A1A5-3CD504A8ECC1</vt:lpwstr>
  </property>
  <property fmtid="{D5CDD505-2E9C-101B-9397-08002B2CF9AE}" pid="3" name="ArticulatePath">
    <vt:lpwstr>M5 - Transparency, fairness, and human-centered AI</vt:lpwstr>
  </property>
</Properties>
</file>