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6" r:id="rId26"/>
    <p:sldId id="287" r:id="rId27"/>
    <p:sldId id="280" r:id="rId28"/>
  </p:sldIdLst>
  <p:sldSz cx="18288000" cy="10287000"/>
  <p:notesSz cx="6858000" cy="9144000"/>
  <p:embeddedFontLst>
    <p:embeddedFont>
      <p:font typeface="Lato" panose="020F0502020204030203" pitchFamily="34" charset="0"/>
      <p:regular r:id="rId30"/>
      <p:bold r:id="rId31"/>
      <p:italic r:id="rId32"/>
    </p:embeddedFont>
    <p:embeddedFont>
      <p:font typeface="Lato Bold" panose="020F0802020204030203" pitchFamily="34" charset="0"/>
      <p:regular r:id="rId33"/>
      <p:bold r:id="rId34"/>
    </p:embeddedFont>
    <p:embeddedFont>
      <p:font typeface="Lato Bold Italics" panose="020B0604020202020204" charset="0"/>
      <p:regular r:id="rId35"/>
    </p:embeddedFont>
    <p:embeddedFont>
      <p:font typeface="Lato Light" panose="020F0302020204030203" pitchFamily="34" charset="0"/>
      <p:regular r:id="rId36"/>
    </p:embeddedFont>
    <p:embeddedFont>
      <p:font typeface="Lato Light Italics" panose="020B0604020202020204" charset="0"/>
      <p:regular r:id="rId37"/>
    </p:embeddedFont>
    <p:embeddedFont>
      <p:font typeface="Oswald" pitchFamily="2" charset="0"/>
      <p:regular r:id="rId38"/>
      <p:bold r:id="rId39"/>
    </p:embeddedFont>
    <p:embeddedFont>
      <p:font typeface="Quattrocento Bold" panose="020B0604020202020204" charset="0"/>
      <p:regular r:id="rId40"/>
    </p:embeddedFont>
  </p:embeddedFontLst>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46549-AB63-309E-7B9C-6D1DF63C699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C88E46-1C9C-B590-7C09-ED55E20A5C1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0490BC-F22B-EF1C-02A2-7A6AC5CD9F9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C48AB27-6777-ADFB-73AF-4AAFB1ACDCC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2E7AE3C-E468-9FC0-0D04-153566B163B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CDF7FC8-EFF6-7F64-E227-2CA4AE32A7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560E0D6-C952-DB15-72E4-7160B637772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76239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hyperlink" Target="https://www.youtube.com/watch?v=YogIIVDvl0E"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8.sv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702226" y="1422298"/>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Module 6: </a:t>
            </a:r>
          </a:p>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Ethical use of AI in the classroom</a:t>
            </a:r>
          </a:p>
          <a:p>
            <a:pPr marL="0" lvl="0" indent="0" algn="l">
              <a:lnSpc>
                <a:spcPts val="5040"/>
              </a:lnSpc>
              <a:spcBef>
                <a:spcPct val="0"/>
              </a:spcBef>
            </a:pP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601686" y="714371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9813150" y="7355548"/>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9615021" y="1521714"/>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9825866" y="1745132"/>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10799102" y="428821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11010576" y="4500048"/>
            <a:ext cx="1277779" cy="1280008"/>
            <a:chOff x="0" y="0"/>
            <a:chExt cx="1703705" cy="1706677"/>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616256" y="539182"/>
            <a:ext cx="1700717" cy="1703699"/>
            <a:chOff x="0" y="0"/>
            <a:chExt cx="2267623" cy="2271598"/>
          </a:xfrm>
        </p:grpSpPr>
        <p:sp>
          <p:nvSpPr>
            <p:cNvPr id="26" name="Freeform 26"/>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7" name="Group 27"/>
          <p:cNvGrpSpPr/>
          <p:nvPr/>
        </p:nvGrpSpPr>
        <p:grpSpPr>
          <a:xfrm>
            <a:off x="6797535" y="738711"/>
            <a:ext cx="1277779" cy="1280017"/>
            <a:chOff x="0" y="0"/>
            <a:chExt cx="1703705" cy="1706690"/>
          </a:xfrm>
        </p:grpSpPr>
        <p:sp>
          <p:nvSpPr>
            <p:cNvPr id="28" name="Freeform 28"/>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9" name="Group 29"/>
          <p:cNvGrpSpPr/>
          <p:nvPr/>
        </p:nvGrpSpPr>
        <p:grpSpPr>
          <a:xfrm>
            <a:off x="957567" y="582939"/>
            <a:ext cx="5839971" cy="1969761"/>
            <a:chOff x="0" y="0"/>
            <a:chExt cx="7786628" cy="2626348"/>
          </a:xfrm>
        </p:grpSpPr>
        <p:sp>
          <p:nvSpPr>
            <p:cNvPr id="30" name="Freeform 30"/>
            <p:cNvSpPr/>
            <p:nvPr/>
          </p:nvSpPr>
          <p:spPr>
            <a:xfrm>
              <a:off x="0" y="0"/>
              <a:ext cx="7786628" cy="2467451"/>
            </a:xfrm>
            <a:custGeom>
              <a:avLst/>
              <a:gdLst/>
              <a:ahLst/>
              <a:cxnLst/>
              <a:rect l="l" t="t" r="r" b="b"/>
              <a:pathLst>
                <a:path w="7786628" h="2467451">
                  <a:moveTo>
                    <a:pt x="0" y="0"/>
                  </a:moveTo>
                  <a:lnTo>
                    <a:pt x="7786628" y="0"/>
                  </a:lnTo>
                  <a:lnTo>
                    <a:pt x="7786628" y="2467451"/>
                  </a:lnTo>
                  <a:lnTo>
                    <a:pt x="0" y="2467451"/>
                  </a:lnTo>
                  <a:close/>
                </a:path>
              </a:pathLst>
            </a:custGeom>
            <a:blipFill>
              <a:blip r:embed="rId5">
                <a:alphaModFix amt="0"/>
              </a:blip>
              <a:stretch>
                <a:fillRect t="-37576" b="14597"/>
              </a:stretch>
            </a:blipFill>
          </p:spPr>
          <p:txBody>
            <a:bodyPr/>
            <a:lstStyle/>
            <a:p>
              <a:endParaRPr lang="es-ES"/>
            </a:p>
          </p:txBody>
        </p:sp>
        <p:sp>
          <p:nvSpPr>
            <p:cNvPr id="31" name="TextBox 31"/>
            <p:cNvSpPr txBox="1"/>
            <p:nvPr/>
          </p:nvSpPr>
          <p:spPr>
            <a:xfrm>
              <a:off x="0" y="35065"/>
              <a:ext cx="7786624" cy="2591283"/>
            </a:xfrm>
            <a:prstGeom prst="rect">
              <a:avLst/>
            </a:prstGeom>
          </p:spPr>
          <p:txBody>
            <a:bodyPr lIns="0" tIns="0" rIns="0" bIns="0" rtlCol="0" anchor="ctr"/>
            <a:lstStyle/>
            <a:p>
              <a:pPr algn="ctr">
                <a:lnSpc>
                  <a:spcPts val="3359"/>
                </a:lnSpc>
                <a:spcBef>
                  <a:spcPct val="0"/>
                </a:spcBef>
              </a:pPr>
              <a:r>
                <a:rPr lang="en-US" sz="2799" dirty="0">
                  <a:solidFill>
                    <a:srgbClr val="000000"/>
                  </a:solidFill>
                  <a:latin typeface="Oswald"/>
                  <a:sym typeface="Oswald"/>
                </a:rPr>
                <a:t>UNIT 1: SELECTION OF ACCESSIBLE AND INCLUSIVE AI TOOLS FOR STUDENTS WITH DIVERSE PROFILES</a:t>
              </a:r>
            </a:p>
          </p:txBody>
        </p:sp>
      </p:grpSp>
      <p:grpSp>
        <p:nvGrpSpPr>
          <p:cNvPr id="32" name="Group 32"/>
          <p:cNvGrpSpPr/>
          <p:nvPr/>
        </p:nvGrpSpPr>
        <p:grpSpPr>
          <a:xfrm>
            <a:off x="582968" y="7995552"/>
            <a:ext cx="6072959" cy="1850593"/>
            <a:chOff x="0" y="0"/>
            <a:chExt cx="6930847" cy="2467458"/>
          </a:xfrm>
        </p:grpSpPr>
        <p:sp>
          <p:nvSpPr>
            <p:cNvPr id="33" name="Freeform 33"/>
            <p:cNvSpPr/>
            <p:nvPr/>
          </p:nvSpPr>
          <p:spPr>
            <a:xfrm>
              <a:off x="0" y="0"/>
              <a:ext cx="6930844" cy="2467451"/>
            </a:xfrm>
            <a:custGeom>
              <a:avLst/>
              <a:gdLst/>
              <a:ahLst/>
              <a:cxnLst/>
              <a:rect l="l" t="t" r="r" b="b"/>
              <a:pathLst>
                <a:path w="6930844" h="2467451">
                  <a:moveTo>
                    <a:pt x="0" y="0"/>
                  </a:moveTo>
                  <a:lnTo>
                    <a:pt x="6930844" y="0"/>
                  </a:lnTo>
                  <a:lnTo>
                    <a:pt x="6930844" y="2467451"/>
                  </a:lnTo>
                  <a:lnTo>
                    <a:pt x="0" y="2467451"/>
                  </a:lnTo>
                  <a:close/>
                </a:path>
              </a:pathLst>
            </a:custGeom>
            <a:blipFill>
              <a:blip r:embed="rId5">
                <a:alphaModFix amt="0"/>
              </a:blip>
              <a:stretch>
                <a:fillRect t="-30818" b="21355"/>
              </a:stretch>
            </a:blipFill>
          </p:spPr>
          <p:txBody>
            <a:bodyPr/>
            <a:lstStyle/>
            <a:p>
              <a:endParaRPr lang="es-ES"/>
            </a:p>
          </p:txBody>
        </p:sp>
        <p:sp>
          <p:nvSpPr>
            <p:cNvPr id="34" name="TextBox 34"/>
            <p:cNvSpPr txBox="1"/>
            <p:nvPr/>
          </p:nvSpPr>
          <p:spPr>
            <a:xfrm>
              <a:off x="0" y="-123825"/>
              <a:ext cx="6930847" cy="2591283"/>
            </a:xfrm>
            <a:prstGeom prst="rect">
              <a:avLst/>
            </a:prstGeom>
          </p:spPr>
          <p:txBody>
            <a:bodyPr lIns="0" tIns="0" rIns="0" bIns="0" rtlCol="0" anchor="ctr"/>
            <a:lstStyle/>
            <a:p>
              <a:pPr lvl="0" indent="0" algn="ctr">
                <a:lnSpc>
                  <a:spcPts val="3359"/>
                </a:lnSpc>
                <a:spcBef>
                  <a:spcPct val="0"/>
                </a:spcBef>
              </a:pPr>
              <a:r>
                <a:rPr lang="en-US" sz="2799" dirty="0">
                  <a:solidFill>
                    <a:srgbClr val="000000"/>
                  </a:solidFill>
                  <a:latin typeface="Oswald"/>
                  <a:sym typeface="Oswald"/>
                </a:rPr>
                <a:t>UNIT 5: REAL-WORLD SCENARIO IN THE CLASSROOM: RESPONSIBLE USE OF AI IN CVET</a:t>
              </a:r>
            </a:p>
          </p:txBody>
        </p:sp>
      </p:grpSp>
      <p:grpSp>
        <p:nvGrpSpPr>
          <p:cNvPr id="35" name="Group 35"/>
          <p:cNvGrpSpPr/>
          <p:nvPr/>
        </p:nvGrpSpPr>
        <p:grpSpPr>
          <a:xfrm>
            <a:off x="11526584" y="1712328"/>
            <a:ext cx="6367567" cy="1260043"/>
            <a:chOff x="0" y="0"/>
            <a:chExt cx="8490090" cy="1680058"/>
          </a:xfrm>
        </p:grpSpPr>
        <p:sp>
          <p:nvSpPr>
            <p:cNvPr id="36" name="Freeform 36"/>
            <p:cNvSpPr/>
            <p:nvPr/>
          </p:nvSpPr>
          <p:spPr>
            <a:xfrm>
              <a:off x="0" y="0"/>
              <a:ext cx="8490084" cy="1680061"/>
            </a:xfrm>
            <a:custGeom>
              <a:avLst/>
              <a:gdLst/>
              <a:ahLst/>
              <a:cxnLst/>
              <a:rect l="l" t="t" r="r" b="b"/>
              <a:pathLst>
                <a:path w="8490084" h="1680061">
                  <a:moveTo>
                    <a:pt x="0" y="0"/>
                  </a:moveTo>
                  <a:lnTo>
                    <a:pt x="8490084" y="0"/>
                  </a:lnTo>
                  <a:lnTo>
                    <a:pt x="8490084" y="1680061"/>
                  </a:lnTo>
                  <a:lnTo>
                    <a:pt x="0" y="1680061"/>
                  </a:lnTo>
                  <a:close/>
                </a:path>
              </a:pathLst>
            </a:custGeom>
            <a:blipFill>
              <a:blip r:embed="rId5">
                <a:alphaModFix amt="0"/>
              </a:blip>
              <a:stretch>
                <a:fillRect t="-66613" b="-30319"/>
              </a:stretch>
            </a:blipFill>
          </p:spPr>
          <p:txBody>
            <a:bodyPr/>
            <a:lstStyle/>
            <a:p>
              <a:endParaRPr lang="es-ES"/>
            </a:p>
          </p:txBody>
        </p:sp>
        <p:sp>
          <p:nvSpPr>
            <p:cNvPr id="37" name="TextBox 37"/>
            <p:cNvSpPr txBox="1"/>
            <p:nvPr/>
          </p:nvSpPr>
          <p:spPr>
            <a:xfrm>
              <a:off x="0" y="-123825"/>
              <a:ext cx="8490090" cy="1803883"/>
            </a:xfrm>
            <a:prstGeom prst="rect">
              <a:avLst/>
            </a:prstGeom>
          </p:spPr>
          <p:txBody>
            <a:bodyPr lIns="0" tIns="0" rIns="0" bIns="0" rtlCol="0" anchor="ctr"/>
            <a:lstStyle/>
            <a:p>
              <a:pPr lvl="0" indent="0" algn="ctr">
                <a:lnSpc>
                  <a:spcPts val="3359"/>
                </a:lnSpc>
                <a:spcBef>
                  <a:spcPct val="0"/>
                </a:spcBef>
              </a:pPr>
              <a:r>
                <a:rPr lang="en-US" sz="2799" dirty="0">
                  <a:solidFill>
                    <a:srgbClr val="000000"/>
                  </a:solidFill>
                  <a:latin typeface="Oswald"/>
                  <a:sym typeface="Oswald"/>
                </a:rPr>
                <a:t>UNIT 2: MANAGING DATA PRIVACY AND DIGITAL SECURITY IN AI-ASSISTED LEARNING</a:t>
              </a:r>
            </a:p>
          </p:txBody>
        </p:sp>
      </p:grpSp>
      <p:grpSp>
        <p:nvGrpSpPr>
          <p:cNvPr id="38" name="Group 38"/>
          <p:cNvGrpSpPr/>
          <p:nvPr/>
        </p:nvGrpSpPr>
        <p:grpSpPr>
          <a:xfrm>
            <a:off x="11784265" y="7555163"/>
            <a:ext cx="5680529" cy="1260043"/>
            <a:chOff x="0" y="0"/>
            <a:chExt cx="7574039" cy="1680058"/>
          </a:xfrm>
        </p:grpSpPr>
        <p:sp>
          <p:nvSpPr>
            <p:cNvPr id="39" name="Freeform 39"/>
            <p:cNvSpPr/>
            <p:nvPr/>
          </p:nvSpPr>
          <p:spPr>
            <a:xfrm>
              <a:off x="0" y="0"/>
              <a:ext cx="7574042" cy="1680053"/>
            </a:xfrm>
            <a:custGeom>
              <a:avLst/>
              <a:gdLst/>
              <a:ahLst/>
              <a:cxnLst/>
              <a:rect l="l" t="t" r="r" b="b"/>
              <a:pathLst>
                <a:path w="7574042" h="1680053">
                  <a:moveTo>
                    <a:pt x="0" y="0"/>
                  </a:moveTo>
                  <a:lnTo>
                    <a:pt x="7574042" y="0"/>
                  </a:lnTo>
                  <a:lnTo>
                    <a:pt x="7574042" y="1680053"/>
                  </a:lnTo>
                  <a:lnTo>
                    <a:pt x="0" y="1680053"/>
                  </a:lnTo>
                  <a:close/>
                </a:path>
              </a:pathLst>
            </a:custGeom>
            <a:blipFill>
              <a:blip r:embed="rId5">
                <a:alphaModFix amt="0"/>
              </a:blip>
              <a:stretch>
                <a:fillRect t="-52722" b="-22962"/>
              </a:stretch>
            </a:blipFill>
          </p:spPr>
          <p:txBody>
            <a:bodyPr/>
            <a:lstStyle/>
            <a:p>
              <a:endParaRPr lang="es-ES"/>
            </a:p>
          </p:txBody>
        </p:sp>
        <p:sp>
          <p:nvSpPr>
            <p:cNvPr id="40" name="TextBox 40"/>
            <p:cNvSpPr txBox="1"/>
            <p:nvPr/>
          </p:nvSpPr>
          <p:spPr>
            <a:xfrm>
              <a:off x="0" y="-123825"/>
              <a:ext cx="7574039" cy="1803883"/>
            </a:xfrm>
            <a:prstGeom prst="rect">
              <a:avLst/>
            </a:prstGeom>
          </p:spPr>
          <p:txBody>
            <a:bodyPr lIns="0" tIns="0" rIns="0" bIns="0" rtlCol="0" anchor="ctr"/>
            <a:lstStyle/>
            <a:p>
              <a:pPr algn="ctr">
                <a:lnSpc>
                  <a:spcPts val="3359"/>
                </a:lnSpc>
                <a:spcBef>
                  <a:spcPct val="0"/>
                </a:spcBef>
              </a:pPr>
              <a:r>
                <a:rPr lang="en-US" sz="2799" dirty="0">
                  <a:solidFill>
                    <a:srgbClr val="000000"/>
                  </a:solidFill>
                  <a:latin typeface="Oswald"/>
                  <a:sym typeface="Oswald"/>
                </a:rPr>
                <a:t>UNIT 4: USING AI TO STRENGTHEN CRITICAL THINKING </a:t>
              </a:r>
              <a:r>
                <a:rPr lang="en-US" sz="2799">
                  <a:solidFill>
                    <a:srgbClr val="000000"/>
                  </a:solidFill>
                  <a:latin typeface="Oswald"/>
                  <a:sym typeface="Oswald"/>
                </a:rPr>
                <a:t>AND COLLABORATION</a:t>
              </a:r>
              <a:endParaRPr lang="en-US" sz="2799" dirty="0">
                <a:solidFill>
                  <a:srgbClr val="000000"/>
                </a:solidFill>
                <a:latin typeface="Oswald"/>
                <a:sym typeface="Oswald"/>
              </a:endParaRPr>
            </a:p>
          </p:txBody>
        </p:sp>
      </p:grpSp>
      <p:grpSp>
        <p:nvGrpSpPr>
          <p:cNvPr id="41" name="Group 41"/>
          <p:cNvGrpSpPr/>
          <p:nvPr/>
        </p:nvGrpSpPr>
        <p:grpSpPr>
          <a:xfrm>
            <a:off x="12785569" y="4588421"/>
            <a:ext cx="5033239" cy="1260043"/>
            <a:chOff x="0" y="0"/>
            <a:chExt cx="6710985" cy="1680058"/>
          </a:xfrm>
        </p:grpSpPr>
        <p:sp>
          <p:nvSpPr>
            <p:cNvPr id="42" name="Freeform 42"/>
            <p:cNvSpPr/>
            <p:nvPr/>
          </p:nvSpPr>
          <p:spPr>
            <a:xfrm>
              <a:off x="0" y="0"/>
              <a:ext cx="6710984" cy="1680053"/>
            </a:xfrm>
            <a:custGeom>
              <a:avLst/>
              <a:gdLst/>
              <a:ahLst/>
              <a:cxnLst/>
              <a:rect l="l" t="t" r="r" b="b"/>
              <a:pathLst>
                <a:path w="6710984" h="1680053">
                  <a:moveTo>
                    <a:pt x="0" y="0"/>
                  </a:moveTo>
                  <a:lnTo>
                    <a:pt x="6710984" y="0"/>
                  </a:lnTo>
                  <a:lnTo>
                    <a:pt x="6710984" y="1680053"/>
                  </a:lnTo>
                  <a:lnTo>
                    <a:pt x="0" y="1680053"/>
                  </a:lnTo>
                  <a:close/>
                </a:path>
              </a:pathLst>
            </a:custGeom>
            <a:blipFill>
              <a:blip r:embed="rId5">
                <a:alphaModFix amt="0"/>
              </a:blip>
              <a:stretch>
                <a:fillRect t="-42713" b="-12953"/>
              </a:stretch>
            </a:blipFill>
          </p:spPr>
          <p:txBody>
            <a:bodyPr/>
            <a:lstStyle/>
            <a:p>
              <a:endParaRPr lang="es-ES"/>
            </a:p>
          </p:txBody>
        </p:sp>
        <p:sp>
          <p:nvSpPr>
            <p:cNvPr id="43" name="TextBox 43"/>
            <p:cNvSpPr txBox="1"/>
            <p:nvPr/>
          </p:nvSpPr>
          <p:spPr>
            <a:xfrm>
              <a:off x="0" y="-123825"/>
              <a:ext cx="6710985" cy="1803883"/>
            </a:xfrm>
            <a:prstGeom prst="rect">
              <a:avLst/>
            </a:prstGeom>
          </p:spPr>
          <p:txBody>
            <a:bodyPr lIns="0" tIns="0" rIns="0" bIns="0" rtlCol="0" anchor="ctr"/>
            <a:lstStyle/>
            <a:p>
              <a:pPr algn="ctr">
                <a:lnSpc>
                  <a:spcPts val="3359"/>
                </a:lnSpc>
                <a:spcBef>
                  <a:spcPct val="0"/>
                </a:spcBef>
              </a:pPr>
              <a:r>
                <a:rPr lang="en-US" sz="2799" dirty="0">
                  <a:solidFill>
                    <a:srgbClr val="000000"/>
                  </a:solidFill>
                  <a:latin typeface="Oswald"/>
                  <a:sym typeface="Oswald"/>
                </a:rPr>
                <a:t>UNIT 3: DESIGNING ETHICAL LEARNING ACTIVITIES SUPPORTED BY AI</a:t>
              </a:r>
            </a:p>
          </p:txBody>
        </p:sp>
      </p:grpSp>
      <p:grpSp>
        <p:nvGrpSpPr>
          <p:cNvPr id="44" name="Group 44"/>
          <p:cNvGrpSpPr/>
          <p:nvPr/>
        </p:nvGrpSpPr>
        <p:grpSpPr>
          <a:xfrm>
            <a:off x="6655927" y="3580047"/>
            <a:ext cx="3294002" cy="3147593"/>
            <a:chOff x="0" y="0"/>
            <a:chExt cx="4392003" cy="4196791"/>
          </a:xfrm>
        </p:grpSpPr>
        <p:sp>
          <p:nvSpPr>
            <p:cNvPr id="45" name="Freeform 4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46" name="TextBox 46"/>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7" name="TextBox 47"/>
          <p:cNvSpPr txBox="1"/>
          <p:nvPr/>
        </p:nvSpPr>
        <p:spPr>
          <a:xfrm>
            <a:off x="10262302" y="196946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8" name="TextBox 48"/>
          <p:cNvSpPr txBox="1"/>
          <p:nvPr/>
        </p:nvSpPr>
        <p:spPr>
          <a:xfrm>
            <a:off x="11443335" y="4710408"/>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9" name="TextBox 49"/>
          <p:cNvSpPr txBox="1"/>
          <p:nvPr/>
        </p:nvSpPr>
        <p:spPr>
          <a:xfrm>
            <a:off x="10222278" y="757325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50" name="TextBox 50"/>
          <p:cNvSpPr txBox="1"/>
          <p:nvPr/>
        </p:nvSpPr>
        <p:spPr>
          <a:xfrm>
            <a:off x="7184641"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5</a:t>
            </a:r>
          </a:p>
        </p:txBody>
      </p:sp>
      <p:grpSp>
        <p:nvGrpSpPr>
          <p:cNvPr id="51" name="Group 43">
            <a:extLst>
              <a:ext uri="{FF2B5EF4-FFF2-40B4-BE49-F238E27FC236}">
                <a16:creationId xmlns:a16="http://schemas.microsoft.com/office/drawing/2014/main" id="{AD240FBD-5D77-D288-F266-272920A6DDA0}"/>
              </a:ext>
            </a:extLst>
          </p:cNvPr>
          <p:cNvGrpSpPr/>
          <p:nvPr/>
        </p:nvGrpSpPr>
        <p:grpSpPr>
          <a:xfrm>
            <a:off x="14965994" y="349444"/>
            <a:ext cx="2799445" cy="1224267"/>
            <a:chOff x="0" y="0"/>
            <a:chExt cx="3732593" cy="1632356"/>
          </a:xfrm>
        </p:grpSpPr>
        <p:sp>
          <p:nvSpPr>
            <p:cNvPr id="52" name="Freeform 44" descr="A logo with a person's head in a circle  AI-generated content may be incorrect.">
              <a:extLst>
                <a:ext uri="{FF2B5EF4-FFF2-40B4-BE49-F238E27FC236}">
                  <a16:creationId xmlns:a16="http://schemas.microsoft.com/office/drawing/2014/main" id="{EBDFBD31-D127-C594-78BC-34C51D591F91}"/>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1085850"/>
            <a:ext cx="44833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OBJECTIVES</a:t>
            </a:r>
          </a:p>
        </p:txBody>
      </p:sp>
      <p:sp>
        <p:nvSpPr>
          <p:cNvPr id="3" name="TextBox 3"/>
          <p:cNvSpPr txBox="1"/>
          <p:nvPr/>
        </p:nvSpPr>
        <p:spPr>
          <a:xfrm>
            <a:off x="11972668" y="7475582"/>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2692117"/>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949837"/>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207546"/>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465265"/>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884338"/>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11892" y="2890928"/>
            <a:ext cx="12777835" cy="3619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Evaluate AI tools used in training environments according to accessibility and inclusion criteria.</a:t>
            </a:r>
          </a:p>
        </p:txBody>
      </p:sp>
      <p:sp>
        <p:nvSpPr>
          <p:cNvPr id="15" name="TextBox 15"/>
          <p:cNvSpPr txBox="1"/>
          <p:nvPr/>
        </p:nvSpPr>
        <p:spPr>
          <a:xfrm>
            <a:off x="2411892" y="4148638"/>
            <a:ext cx="12777835" cy="3619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Identify the ethical risks related to privacy, bias, and misinformation in AI-assisted learning.</a:t>
            </a:r>
          </a:p>
        </p:txBody>
      </p:sp>
      <p:sp>
        <p:nvSpPr>
          <p:cNvPr id="16" name="TextBox 16"/>
          <p:cNvSpPr txBox="1"/>
          <p:nvPr/>
        </p:nvSpPr>
        <p:spPr>
          <a:xfrm>
            <a:off x="2411892" y="5406357"/>
            <a:ext cx="12135441" cy="7239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Design classroom activities where AI supports creativity without replacing learning processes.</a:t>
            </a:r>
          </a:p>
        </p:txBody>
      </p:sp>
      <p:sp>
        <p:nvSpPr>
          <p:cNvPr id="17" name="TextBox 17"/>
          <p:cNvSpPr txBox="1"/>
          <p:nvPr/>
        </p:nvSpPr>
        <p:spPr>
          <a:xfrm>
            <a:off x="2411892" y="6664076"/>
            <a:ext cx="12135441" cy="3619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Guide students to critically interpret AI results and verify information sources.</a:t>
            </a:r>
          </a:p>
        </p:txBody>
      </p:sp>
      <p:sp>
        <p:nvSpPr>
          <p:cNvPr id="18" name="TextBox 18"/>
          <p:cNvSpPr txBox="1"/>
          <p:nvPr/>
        </p:nvSpPr>
        <p:spPr>
          <a:xfrm>
            <a:off x="2411892" y="8021731"/>
            <a:ext cx="12356659"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Use AI tools in collaborative learning activities that strengthen digital literacy and problem-solving.</a:t>
            </a:r>
          </a:p>
        </p:txBody>
      </p:sp>
      <p:grpSp>
        <p:nvGrpSpPr>
          <p:cNvPr id="19" name="Group 19"/>
          <p:cNvGrpSpPr/>
          <p:nvPr/>
        </p:nvGrpSpPr>
        <p:grpSpPr>
          <a:xfrm>
            <a:off x="1369933" y="2820938"/>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4022946"/>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69933" y="5280655"/>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538374"/>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33" y="7957447"/>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6098441" y="1827914"/>
            <a:ext cx="1639262" cy="2121370"/>
            <a:chOff x="0" y="0"/>
            <a:chExt cx="2185683" cy="2828493"/>
          </a:xfrm>
        </p:grpSpPr>
        <p:sp>
          <p:nvSpPr>
            <p:cNvPr id="35" name="Freeform 35"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5189727" y="5635866"/>
            <a:ext cx="1728340" cy="2414454"/>
            <a:chOff x="0" y="0"/>
            <a:chExt cx="2304453" cy="3219272"/>
          </a:xfrm>
        </p:grpSpPr>
        <p:sp>
          <p:nvSpPr>
            <p:cNvPr id="37" name="Freeform 37"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8" name="TextBox 38"/>
          <p:cNvSpPr txBox="1"/>
          <p:nvPr/>
        </p:nvSpPr>
        <p:spPr>
          <a:xfrm>
            <a:off x="1070639" y="1949167"/>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sp>
        <p:nvSpPr>
          <p:cNvPr id="5" name="TextBox 5"/>
          <p:cNvSpPr txBox="1"/>
          <p:nvPr/>
        </p:nvSpPr>
        <p:spPr>
          <a:xfrm>
            <a:off x="1028700" y="2228798"/>
            <a:ext cx="10398922" cy="50673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Artificial intelligence is playing an increasingly important role in education and training. As a CVET trainer, you may already be using AI tools to support content creation, learning activities, assessment, or administrative tasks. Understanding how to use these technologies responsibly is becoming an increasingly important professional skill.</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this module, you will explore how to use AI in the classroom from an ethical perspective. You will reflect on aspects such as responsible use, data privacy, bias, academic integrity, and the role of teachers in guiding AI-supported learning activities.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goal is not simply to learn how to use AI tools, but to develop the knowledge and judgment necessary to integrate it into teaching practice in a responsible, transparent, and ethically sound manner.</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015030" cy="10287000"/>
            <a:chOff x="0" y="0"/>
            <a:chExt cx="10686707" cy="13716000"/>
          </a:xfrm>
        </p:grpSpPr>
        <p:sp>
          <p:nvSpPr>
            <p:cNvPr id="3" name="Freeform 3" descr="A person standing next to a whiteboard  AI-generated content may be incorrect."/>
            <p:cNvSpPr/>
            <p:nvPr/>
          </p:nvSpPr>
          <p:spPr>
            <a:xfrm>
              <a:off x="0" y="0"/>
              <a:ext cx="10686669" cy="13716000"/>
            </a:xfrm>
            <a:custGeom>
              <a:avLst/>
              <a:gdLst/>
              <a:ahLst/>
              <a:cxnLst/>
              <a:rect l="l" t="t" r="r" b="b"/>
              <a:pathLst>
                <a:path w="10686669" h="13716000">
                  <a:moveTo>
                    <a:pt x="0" y="0"/>
                  </a:moveTo>
                  <a:lnTo>
                    <a:pt x="10686669" y="0"/>
                  </a:lnTo>
                  <a:lnTo>
                    <a:pt x="10686669" y="13716000"/>
                  </a:lnTo>
                  <a:lnTo>
                    <a:pt x="0" y="13716000"/>
                  </a:lnTo>
                  <a:lnTo>
                    <a:pt x="0" y="0"/>
                  </a:lnTo>
                  <a:close/>
                </a:path>
              </a:pathLst>
            </a:custGeom>
            <a:blipFill>
              <a:blip r:embed="rId4"/>
              <a:stretch>
                <a:fillRect l="-92418" b="-27"/>
              </a:stretch>
            </a:blipFill>
          </p:spPr>
          <p:txBody>
            <a:bodyPr/>
            <a:lstStyle/>
            <a:p>
              <a:endParaRPr lang="es-ES"/>
            </a:p>
          </p:txBody>
        </p:sp>
      </p:grpSp>
      <p:sp>
        <p:nvSpPr>
          <p:cNvPr id="4" name="TextBox 4"/>
          <p:cNvSpPr txBox="1"/>
          <p:nvPr/>
        </p:nvSpPr>
        <p:spPr>
          <a:xfrm>
            <a:off x="8356616" y="1038225"/>
            <a:ext cx="8585811"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THE ROLE OF THE CVET TRAINER WHEN USING AI</a:t>
            </a:r>
          </a:p>
        </p:txBody>
      </p:sp>
      <p:sp>
        <p:nvSpPr>
          <p:cNvPr id="5" name="TextBox 5"/>
          <p:cNvSpPr txBox="1"/>
          <p:nvPr/>
        </p:nvSpPr>
        <p:spPr>
          <a:xfrm>
            <a:off x="8356616" y="2793611"/>
            <a:ext cx="8902684" cy="6294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Artificial intelligence is increasingly used in CVET to generate teaching materials, feedback, and training resources.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However, AI does not understand educational contexts or the needs of students.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CVET environments, the trainer becomes: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a:cs typeface="Lato"/>
                <a:sym typeface="Lato"/>
              </a:rPr>
              <a:t>• A mediator between AI systems and students. </a:t>
            </a: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a:cs typeface="Lato"/>
                <a:sym typeface="Lato"/>
              </a:rPr>
              <a:t>• A supervisor of the algorithmic results.</a:t>
            </a: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a:cs typeface="Lato"/>
                <a:sym typeface="Lato"/>
              </a:rPr>
              <a:t>• A protector of students' rights and the privacy of their data.</a:t>
            </a: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a:cs typeface="Lato"/>
                <a:sym typeface="Lato"/>
              </a:rPr>
              <a:t>• A guide to the responsible and critical use of digital tools.</a:t>
            </a: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Educational decisions are always human.</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provides suggestions, but trainers must interpret and validate them.</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6790" y="2445692"/>
            <a:ext cx="6509149"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1: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SELECTION OF ACCESSIBLE AND INCLUSIVE AI TOOLS FOR STUDENTS WITH DIVERSE PROFILES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9763"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5" name="TextBox 5"/>
          <p:cNvSpPr txBox="1"/>
          <p:nvPr/>
        </p:nvSpPr>
        <p:spPr>
          <a:xfrm>
            <a:off x="1028700" y="1343025"/>
            <a:ext cx="9808418" cy="7962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are typically designed for digital users in general, not specifically for continuous vocational training environments for employment.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CVET classrooms, students may include: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Adults in professional retraining programs.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Workers who receive after-work training.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Migrants with limited language proficiency.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Students with limited digital skills.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If the AI ​​tool presupposes a high level of language proficiency or advanced digital competence, it could exclude part of the class.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From an ethical perspective, this raises issues related to equity, accessibility, and equal opportunities in learning. The use of a tool should not create additional barriers or solely benefit those who already have an advantage.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Therefore, before incorporating it into the classroom, it is important to analyze whether all participants can use it under reasonably equivalent conditions, what support or adaptations may be necessary, and how to prevent technology from widening existing gaps between students.</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70852" y="2847975"/>
            <a:ext cx="9588448" cy="4581525"/>
          </a:xfrm>
          <a:prstGeom prst="rect">
            <a:avLst/>
          </a:prstGeom>
        </p:spPr>
        <p:txBody>
          <a:bodyPr lIns="0" tIns="0" rIns="0" bIns="0" rtlCol="0" anchor="t">
            <a:spAutoFit/>
          </a:bodyPr>
          <a:lstStyle/>
          <a:p>
            <a:pPr marL="0" lvl="0" indent="0" algn="just">
              <a:lnSpc>
                <a:spcPts val="3600"/>
              </a:lnSpc>
              <a:spcBef>
                <a:spcPct val="0"/>
              </a:spcBef>
            </a:pPr>
            <a:r>
              <a:rPr lang="en-US" sz="3000" u="none" strike="noStrike">
                <a:solidFill>
                  <a:srgbClr val="000000"/>
                </a:solidFill>
                <a:latin typeface="Lato Light"/>
                <a:ea typeface="Lato Light"/>
                <a:cs typeface="Lato Light"/>
                <a:sym typeface="Lato Light"/>
              </a:rPr>
              <a:t>In short, the incorporation of artificial intelligence into CVET must be accompanied by a critical reflection on its possible effects. </a:t>
            </a:r>
          </a:p>
          <a:p>
            <a:pPr marL="0" lvl="0" indent="0" algn="just">
              <a:lnSpc>
                <a:spcPts val="3600"/>
              </a:lnSpc>
              <a:spcBef>
                <a:spcPct val="0"/>
              </a:spcBef>
            </a:pPr>
            <a:endParaRPr lang="en-US" sz="3000" u="none" strike="noStrike">
              <a:solidFill>
                <a:srgbClr val="000000"/>
              </a:solidFill>
              <a:latin typeface="Lato Light"/>
              <a:ea typeface="Lato Light"/>
              <a:cs typeface="Lato Light"/>
              <a:sym typeface="Lato Light"/>
            </a:endParaRPr>
          </a:p>
          <a:p>
            <a:pPr marL="0" lvl="0" indent="0" algn="just">
              <a:lnSpc>
                <a:spcPts val="3600"/>
              </a:lnSpc>
              <a:spcBef>
                <a:spcPct val="0"/>
              </a:spcBef>
            </a:pPr>
            <a:r>
              <a:rPr lang="en-US" sz="3000" u="none" strike="noStrike">
                <a:solidFill>
                  <a:srgbClr val="000000"/>
                </a:solidFill>
                <a:latin typeface="Lato Light"/>
                <a:ea typeface="Lato Light"/>
                <a:cs typeface="Lato Light"/>
                <a:sym typeface="Lato Light"/>
              </a:rPr>
              <a:t>Technology can become a tool to support and improve learning, provided it is implemented from an inclusive perspective, with teacher support and measures that ensure all participants can benefit from it without being excluded due to their prior knowledge, language, or level of digital competence.</a:t>
            </a:r>
          </a:p>
        </p:txBody>
      </p:sp>
      <p:grpSp>
        <p:nvGrpSpPr>
          <p:cNvPr id="3" name="Group 3"/>
          <p:cNvGrpSpPr/>
          <p:nvPr/>
        </p:nvGrpSpPr>
        <p:grpSpPr>
          <a:xfrm>
            <a:off x="0" y="0"/>
            <a:ext cx="6858438" cy="10287000"/>
            <a:chOff x="0" y="0"/>
            <a:chExt cx="9144584" cy="13716000"/>
          </a:xfrm>
        </p:grpSpPr>
        <p:sp>
          <p:nvSpPr>
            <p:cNvPr id="4" name="Freeform 4"/>
            <p:cNvSpPr/>
            <p:nvPr/>
          </p:nvSpPr>
          <p:spPr>
            <a:xfrm>
              <a:off x="0" y="0"/>
              <a:ext cx="9144635" cy="13716000"/>
            </a:xfrm>
            <a:custGeom>
              <a:avLst/>
              <a:gdLst/>
              <a:ahLst/>
              <a:cxnLst/>
              <a:rect l="l" t="t" r="r" b="b"/>
              <a:pathLst>
                <a:path w="9144635" h="13716000">
                  <a:moveTo>
                    <a:pt x="0" y="0"/>
                  </a:moveTo>
                  <a:lnTo>
                    <a:pt x="9144635" y="0"/>
                  </a:lnTo>
                  <a:lnTo>
                    <a:pt x="9144635" y="13716000"/>
                  </a:lnTo>
                  <a:lnTo>
                    <a:pt x="0" y="13716000"/>
                  </a:lnTo>
                  <a:lnTo>
                    <a:pt x="0" y="0"/>
                  </a:lnTo>
                  <a:close/>
                </a:path>
              </a:pathLst>
            </a:custGeom>
            <a:blipFill>
              <a:blip r:embed="rId3"/>
              <a:stretch>
                <a:fillRect/>
              </a:stretch>
            </a:blipFill>
          </p:spPr>
          <p:txBody>
            <a:bodyPr/>
            <a:lstStyle/>
            <a:p>
              <a:endParaRPr lang="es-ES"/>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7700"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TRAINER CHECKLIST</a:t>
            </a:r>
          </a:p>
        </p:txBody>
      </p:sp>
      <p:grpSp>
        <p:nvGrpSpPr>
          <p:cNvPr id="3" name="Group 3"/>
          <p:cNvGrpSpPr/>
          <p:nvPr/>
        </p:nvGrpSpPr>
        <p:grpSpPr>
          <a:xfrm>
            <a:off x="10771632" y="0"/>
            <a:ext cx="7516368" cy="10287000"/>
            <a:chOff x="0" y="0"/>
            <a:chExt cx="10021824" cy="13716000"/>
          </a:xfrm>
        </p:grpSpPr>
        <p:sp>
          <p:nvSpPr>
            <p:cNvPr id="4" name="Freeform 4"/>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9" r="-58914"/>
              </a:stretch>
            </a:blipFill>
          </p:spPr>
          <p:txBody>
            <a:bodyPr/>
            <a:lstStyle/>
            <a:p>
              <a:endParaRPr lang="es-ES"/>
            </a:p>
          </p:txBody>
        </p:sp>
      </p:grpSp>
      <p:sp>
        <p:nvSpPr>
          <p:cNvPr id="5" name="TextBox 5"/>
          <p:cNvSpPr txBox="1"/>
          <p:nvPr/>
        </p:nvSpPr>
        <p:spPr>
          <a:xfrm>
            <a:off x="1469051" y="3099760"/>
            <a:ext cx="8195531" cy="6294800"/>
          </a:xfrm>
          <a:prstGeom prst="rect">
            <a:avLst/>
          </a:prstGeom>
        </p:spPr>
        <p:txBody>
          <a:bodyPr wrap="square" lIns="0" tIns="0" rIns="0" bIns="0" rtlCol="0" anchor="t">
            <a:spAutoFit/>
          </a:bodyPr>
          <a:lstStyle/>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Language complexity</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Example test:</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Explain the concept of workplace safety standards in simple language for beginners.</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If the AI's response is too complex, students may not benefit from it, so you would need to adapt it.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Accessibility</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Check if the tool is compatible with:</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Voice-to-text input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screen readers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Mobile access</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Digital Usability</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Ask yourself:</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Can a student with basic digital skills use this tool after a 5-minute explanation?</a:t>
            </a:r>
          </a:p>
        </p:txBody>
      </p:sp>
      <p:sp>
        <p:nvSpPr>
          <p:cNvPr id="6" name="TextBox 6"/>
          <p:cNvSpPr txBox="1"/>
          <p:nvPr/>
        </p:nvSpPr>
        <p:spPr>
          <a:xfrm>
            <a:off x="1468133" y="2079426"/>
            <a:ext cx="8672102" cy="723900"/>
          </a:xfrm>
          <a:prstGeom prst="rect">
            <a:avLst/>
          </a:prstGeom>
        </p:spPr>
        <p:txBody>
          <a:bodyPr wrap="square"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Before introducing an AI tool into training as a CVET trainer, you should try the following:</a:t>
            </a:r>
          </a:p>
        </p:txBody>
      </p:sp>
      <p:sp>
        <p:nvSpPr>
          <p:cNvPr id="7" name="AutoShape 7"/>
          <p:cNvSpPr/>
          <p:nvPr/>
        </p:nvSpPr>
        <p:spPr>
          <a:xfrm flipH="1">
            <a:off x="1173223" y="2624520"/>
            <a:ext cx="0" cy="379190"/>
          </a:xfrm>
          <a:prstGeom prst="line">
            <a:avLst/>
          </a:prstGeom>
          <a:ln w="19050" cap="rnd">
            <a:solidFill>
              <a:srgbClr val="9399A1"/>
            </a:solidFill>
            <a:prstDash val="solid"/>
            <a:headEnd type="none" w="sm" len="sm"/>
            <a:tailEnd type="triangle" w="lg" len="med"/>
          </a:ln>
        </p:spPr>
        <p:txBody>
          <a:bodyPr/>
          <a:lstStyle/>
          <a:p>
            <a:endParaRPr lang="es-ES"/>
          </a:p>
        </p:txBody>
      </p:sp>
      <p:sp>
        <p:nvSpPr>
          <p:cNvPr id="8" name="Freeform 8"/>
          <p:cNvSpPr/>
          <p:nvPr/>
        </p:nvSpPr>
        <p:spPr>
          <a:xfrm>
            <a:off x="1028700" y="7868807"/>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9" name="AutoShape 9"/>
          <p:cNvSpPr/>
          <p:nvPr/>
        </p:nvSpPr>
        <p:spPr>
          <a:xfrm flipH="1">
            <a:off x="1173223" y="3596460"/>
            <a:ext cx="0" cy="1877402"/>
          </a:xfrm>
          <a:prstGeom prst="line">
            <a:avLst/>
          </a:prstGeom>
          <a:ln w="19050" cap="rnd">
            <a:solidFill>
              <a:srgbClr val="9399A1"/>
            </a:solidFill>
            <a:prstDash val="solid"/>
            <a:headEnd type="none" w="sm" len="sm"/>
            <a:tailEnd type="triangle" w="lg" len="med"/>
          </a:ln>
        </p:spPr>
        <p:txBody>
          <a:bodyPr/>
          <a:lstStyle/>
          <a:p>
            <a:endParaRPr lang="es-ES"/>
          </a:p>
        </p:txBody>
      </p:sp>
      <p:sp>
        <p:nvSpPr>
          <p:cNvPr id="10" name="AutoShape 10"/>
          <p:cNvSpPr/>
          <p:nvPr/>
        </p:nvSpPr>
        <p:spPr>
          <a:xfrm>
            <a:off x="1158934" y="6181725"/>
            <a:ext cx="9525" cy="1544698"/>
          </a:xfrm>
          <a:prstGeom prst="line">
            <a:avLst/>
          </a:prstGeom>
          <a:ln w="19050" cap="rnd">
            <a:solidFill>
              <a:srgbClr val="9399A1"/>
            </a:solidFill>
            <a:prstDash val="solid"/>
            <a:headEnd type="none" w="sm" len="sm"/>
            <a:tailEnd type="triangle" w="lg" len="med"/>
          </a:ln>
        </p:spPr>
        <p:txBody>
          <a:bodyPr/>
          <a:lstStyle/>
          <a:p>
            <a:endParaRPr lang="es-ES"/>
          </a:p>
        </p:txBody>
      </p:sp>
      <p:sp>
        <p:nvSpPr>
          <p:cNvPr id="11" name="Freeform 11"/>
          <p:cNvSpPr/>
          <p:nvPr/>
        </p:nvSpPr>
        <p:spPr>
          <a:xfrm>
            <a:off x="1014411" y="5692336"/>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2" name="Freeform 12"/>
          <p:cNvSpPr/>
          <p:nvPr/>
        </p:nvSpPr>
        <p:spPr>
          <a:xfrm>
            <a:off x="1028700" y="3142439"/>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3" name="Freeform 13"/>
          <p:cNvSpPr/>
          <p:nvPr/>
        </p:nvSpPr>
        <p:spPr>
          <a:xfrm>
            <a:off x="1028700" y="2187100"/>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44743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MICROACTIVITY</a:t>
            </a:r>
          </a:p>
        </p:txBody>
      </p:sp>
      <p:sp>
        <p:nvSpPr>
          <p:cNvPr id="3" name="TextBox 3"/>
          <p:cNvSpPr txBox="1"/>
          <p:nvPr/>
        </p:nvSpPr>
        <p:spPr>
          <a:xfrm>
            <a:off x="1028700" y="2050216"/>
            <a:ext cx="16280578" cy="7705725"/>
          </a:xfrm>
          <a:prstGeom prst="rect">
            <a:avLst/>
          </a:prstGeom>
        </p:spPr>
        <p:txBody>
          <a:bodyPr lIns="0" tIns="0" rIns="0" bIns="0" rtlCol="0" anchor="t">
            <a:spAutoFit/>
          </a:bodyPr>
          <a:lstStyle/>
          <a:p>
            <a:pPr marL="0" lvl="0" indent="0" algn="l">
              <a:lnSpc>
                <a:spcPts val="2639"/>
              </a:lnSpc>
              <a:spcBef>
                <a:spcPct val="0"/>
              </a:spcBef>
            </a:pPr>
            <a:r>
              <a:rPr lang="en-US" sz="2400" b="1" u="none" strike="noStrike" dirty="0">
                <a:solidFill>
                  <a:srgbClr val="000000"/>
                </a:solidFill>
                <a:latin typeface="Lato Light"/>
                <a:ea typeface="Lato Light"/>
                <a:cs typeface="Lato Light"/>
                <a:sym typeface="Lato Light"/>
              </a:rPr>
              <a:t>Objective</a:t>
            </a:r>
            <a:r>
              <a:rPr lang="en-US" sz="2400" u="none" strike="noStrike" dirty="0">
                <a:solidFill>
                  <a:srgbClr val="000000"/>
                </a:solidFill>
                <a:latin typeface="Lato Light"/>
                <a:ea typeface="Lato Light"/>
                <a:cs typeface="Lato Light"/>
                <a:sym typeface="Lato Light"/>
              </a:rPr>
              <a:t>: To help students understand how instructions influence AI outcomes.</a:t>
            </a:r>
          </a:p>
          <a:p>
            <a:pPr marL="0" lvl="0" indent="0"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639"/>
              </a:lnSpc>
              <a:spcBef>
                <a:spcPct val="0"/>
              </a:spcBef>
            </a:pPr>
            <a:r>
              <a:rPr lang="en-US" sz="2400" u="none" strike="noStrike" dirty="0">
                <a:solidFill>
                  <a:srgbClr val="000000"/>
                </a:solidFill>
                <a:latin typeface="Lato Light"/>
                <a:ea typeface="Lato Light"/>
                <a:cs typeface="Lato Light"/>
                <a:sym typeface="Lato Light"/>
              </a:rPr>
              <a:t>Instructor demonstration:</a:t>
            </a:r>
          </a:p>
          <a:p>
            <a:pPr marL="0" lvl="0" indent="0"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l">
              <a:lnSpc>
                <a:spcPts val="2639"/>
              </a:lnSpc>
              <a:spcBef>
                <a:spcPct val="0"/>
              </a:spcBef>
              <a:buFont typeface="Arial"/>
              <a:buChar char="•"/>
            </a:pPr>
            <a:r>
              <a:rPr lang="en-US" sz="2400" u="none" strike="noStrike" dirty="0">
                <a:solidFill>
                  <a:srgbClr val="000000"/>
                </a:solidFill>
                <a:latin typeface="Lato Light"/>
                <a:ea typeface="Lato Light"/>
                <a:cs typeface="Lato Light"/>
                <a:sym typeface="Lato Light"/>
              </a:rPr>
              <a:t>Incorrect indication:</a:t>
            </a:r>
          </a:p>
          <a:p>
            <a:pPr marL="398145" lvl="1" indent="-199072" algn="l">
              <a:lnSpc>
                <a:spcPts val="2639"/>
              </a:lnSpc>
              <a:spcBef>
                <a:spcPct val="0"/>
              </a:spcBef>
              <a:buFont typeface="Arial"/>
              <a:buChar char="•"/>
            </a:pPr>
            <a:r>
              <a:rPr lang="en-US" sz="2400" u="none" strike="noStrike" dirty="0">
                <a:solidFill>
                  <a:srgbClr val="000000"/>
                </a:solidFill>
                <a:latin typeface="Lato Light"/>
                <a:ea typeface="Lato Light"/>
                <a:cs typeface="Lato Light"/>
                <a:sym typeface="Lato Light"/>
              </a:rPr>
              <a:t>Explain customer service.</a:t>
            </a:r>
          </a:p>
          <a:p>
            <a:pPr marL="398145" lvl="1" indent="-199072" algn="l">
              <a:lnSpc>
                <a:spcPts val="2639"/>
              </a:lnSpc>
              <a:spcBef>
                <a:spcPct val="0"/>
              </a:spcBef>
              <a:buFont typeface="Arial"/>
              <a:buChar char="•"/>
            </a:pPr>
            <a:r>
              <a:rPr lang="en-US" sz="2400" u="none" strike="noStrike" dirty="0">
                <a:solidFill>
                  <a:srgbClr val="000000"/>
                </a:solidFill>
                <a:latin typeface="Lato Light"/>
                <a:ea typeface="Lato Light"/>
                <a:cs typeface="Lato Light"/>
                <a:sym typeface="Lato Light"/>
              </a:rPr>
              <a:t>Improved indication:</a:t>
            </a:r>
          </a:p>
          <a:p>
            <a:pPr marL="398145" lvl="1" indent="-199072"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algn="l">
              <a:lnSpc>
                <a:spcPts val="2639"/>
              </a:lnSpc>
              <a:spcBef>
                <a:spcPct val="0"/>
              </a:spcBef>
            </a:pPr>
            <a:r>
              <a:rPr lang="en-US" sz="2400" u="none" strike="noStrike" dirty="0">
                <a:solidFill>
                  <a:srgbClr val="000000"/>
                </a:solidFill>
                <a:latin typeface="Lato Light"/>
                <a:ea typeface="Lato Light"/>
                <a:cs typeface="Lato Light"/>
                <a:sym typeface="Lato Light"/>
              </a:rPr>
              <a:t>Explain three basic principles of customer service for beginners in the retail sector.</a:t>
            </a:r>
          </a:p>
          <a:p>
            <a:pPr marL="398145" lvl="1" indent="-199072"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algn="l">
              <a:lnSpc>
                <a:spcPts val="2639"/>
              </a:lnSpc>
              <a:spcBef>
                <a:spcPct val="0"/>
              </a:spcBef>
            </a:pPr>
            <a:r>
              <a:rPr lang="en-US" sz="2400" u="none" strike="noStrike" dirty="0">
                <a:solidFill>
                  <a:srgbClr val="000000"/>
                </a:solidFill>
                <a:latin typeface="Lato Light"/>
                <a:ea typeface="Lato Light"/>
                <a:cs typeface="Lato Light"/>
                <a:sym typeface="Lato Light"/>
              </a:rPr>
              <a:t>Use simple language and a real-life example from the workplace.</a:t>
            </a:r>
          </a:p>
          <a:p>
            <a:pPr marL="398145" lvl="1" indent="-199072"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l">
              <a:lnSpc>
                <a:spcPts val="2639"/>
              </a:lnSpc>
              <a:spcBef>
                <a:spcPct val="0"/>
              </a:spcBef>
            </a:pPr>
            <a:r>
              <a:rPr lang="en-US" sz="2400" u="none" strike="noStrike" dirty="0">
                <a:solidFill>
                  <a:srgbClr val="000000"/>
                </a:solidFill>
                <a:latin typeface="Lato Light"/>
                <a:ea typeface="Lato Light"/>
                <a:cs typeface="Lato Light"/>
                <a:sym typeface="Lato Light"/>
              </a:rPr>
              <a:t>The students compare the results and analyze:</a:t>
            </a:r>
          </a:p>
          <a:p>
            <a:pPr marL="398145" lvl="1" indent="-199072" algn="l">
              <a:lnSpc>
                <a:spcPts val="2639"/>
              </a:lnSpc>
              <a:spcBef>
                <a:spcPct val="0"/>
              </a:spcBef>
            </a:pPr>
            <a:r>
              <a:rPr lang="en-US" sz="2400" u="none" strike="noStrike" dirty="0">
                <a:solidFill>
                  <a:srgbClr val="000000"/>
                </a:solidFill>
                <a:latin typeface="Lato Light"/>
                <a:ea typeface="Lato Light"/>
                <a:cs typeface="Lato Light"/>
                <a:sym typeface="Lato Light"/>
              </a:rPr>
              <a:t>• clarity </a:t>
            </a:r>
          </a:p>
          <a:p>
            <a:pPr marL="398145" lvl="1" indent="-199072" algn="l">
              <a:lnSpc>
                <a:spcPts val="2639"/>
              </a:lnSpc>
              <a:spcBef>
                <a:spcPct val="0"/>
              </a:spcBef>
            </a:pPr>
            <a:r>
              <a:rPr lang="en-US" sz="2400" u="none" strike="noStrike" dirty="0">
                <a:solidFill>
                  <a:srgbClr val="000000"/>
                </a:solidFill>
                <a:latin typeface="Lato Light"/>
                <a:ea typeface="Lato Light"/>
                <a:cs typeface="Lato Light"/>
                <a:sym typeface="Lato Light"/>
              </a:rPr>
              <a:t>• utility </a:t>
            </a:r>
          </a:p>
          <a:p>
            <a:pPr marL="398145" lvl="1" indent="-199072" algn="l">
              <a:lnSpc>
                <a:spcPts val="2639"/>
              </a:lnSpc>
              <a:spcBef>
                <a:spcPct val="0"/>
              </a:spcBef>
            </a:pPr>
            <a:r>
              <a:rPr lang="en-US" sz="2400" u="none" strike="noStrike" dirty="0">
                <a:solidFill>
                  <a:srgbClr val="000000"/>
                </a:solidFill>
                <a:latin typeface="Lato Light"/>
                <a:ea typeface="Lato Light"/>
                <a:cs typeface="Lato Light"/>
                <a:sym typeface="Lato Light"/>
              </a:rPr>
              <a:t>• practical relevance</a:t>
            </a:r>
          </a:p>
          <a:p>
            <a:pPr marL="398145" lvl="1" indent="-199072" algn="l">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639"/>
              </a:lnSpc>
              <a:spcBef>
                <a:spcPct val="0"/>
              </a:spcBef>
            </a:pPr>
            <a:r>
              <a:rPr lang="en-US" sz="2400" b="1" u="none" strike="noStrike" dirty="0">
                <a:solidFill>
                  <a:srgbClr val="000000"/>
                </a:solidFill>
                <a:latin typeface="Lato Light"/>
                <a:ea typeface="Lato Light"/>
                <a:cs typeface="Lato Light"/>
                <a:sym typeface="Lato Light"/>
              </a:rPr>
              <a:t>Ethical reflection</a:t>
            </a:r>
            <a:r>
              <a:rPr lang="en-US" sz="2400" u="none" strike="noStrike" dirty="0">
                <a:solidFill>
                  <a:srgbClr val="000000"/>
                </a:solidFill>
                <a:latin typeface="Lato Light"/>
                <a:ea typeface="Lato Light"/>
                <a:cs typeface="Lato Light"/>
                <a:sym typeface="Lato Light"/>
              </a:rPr>
              <a:t>: In addition to evaluating the quality of the responses, students reflect on human responsibility in the use of AI. They analyze how the instructions they provide influence the information received and how imprecise wording can generate incomplete, confusing, or inappropriate responses for certain contexts. This activity fosters a critical attitude toward AI results and reinforces the idea that the quality, relevance, and potential impact of the responses depend largely on the decisions made by the person designing the query</a:t>
            </a:r>
            <a:r>
              <a:rPr lang="en-US" sz="2199"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199" u="none" strike="noStrike" dirty="0">
              <a:solidFill>
                <a:srgbClr val="000000"/>
              </a:solidFill>
              <a:latin typeface="Lato Light"/>
              <a:ea typeface="Lato Light"/>
              <a:cs typeface="Lato Light"/>
              <a:sym typeface="Lato Light"/>
            </a:endParaRPr>
          </a:p>
        </p:txBody>
      </p:sp>
      <p:sp>
        <p:nvSpPr>
          <p:cNvPr id="4" name="Freeform 4"/>
          <p:cNvSpPr/>
          <p:nvPr/>
        </p:nvSpPr>
        <p:spPr>
          <a:xfrm>
            <a:off x="12756059" y="1346454"/>
            <a:ext cx="4683238" cy="2552365"/>
          </a:xfrm>
          <a:custGeom>
            <a:avLst/>
            <a:gdLst/>
            <a:ahLst/>
            <a:cxnLst/>
            <a:rect l="l" t="t" r="r" b="b"/>
            <a:pathLst>
              <a:path w="4683238" h="2552365">
                <a:moveTo>
                  <a:pt x="0" y="0"/>
                </a:moveTo>
                <a:lnTo>
                  <a:pt x="4683238" y="0"/>
                </a:lnTo>
                <a:lnTo>
                  <a:pt x="4683238" y="2552365"/>
                </a:lnTo>
                <a:lnTo>
                  <a:pt x="0" y="25523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3042932" y="2026689"/>
            <a:ext cx="4109492" cy="1192634"/>
          </a:xfrm>
          <a:prstGeom prst="rect">
            <a:avLst/>
          </a:prstGeom>
        </p:spPr>
        <p:txBody>
          <a:bodyPr lIns="0" tIns="0" rIns="0" bIns="0" rtlCol="0" anchor="t">
            <a:spAutoFit/>
          </a:bodyPr>
          <a:lstStyle/>
          <a:p>
            <a:pPr marL="0" lvl="0" indent="0" algn="ctr">
              <a:lnSpc>
                <a:spcPts val="3079"/>
              </a:lnSpc>
              <a:spcBef>
                <a:spcPct val="0"/>
              </a:spcBef>
            </a:pPr>
            <a:r>
              <a:rPr lang="en-US" sz="2800" dirty="0">
                <a:solidFill>
                  <a:srgbClr val="000000"/>
                </a:solidFill>
                <a:latin typeface="Lato Light" panose="020F0302020204030203" pitchFamily="34" charset="0"/>
                <a:ea typeface="Canva Sans"/>
                <a:cs typeface="Canva Sans"/>
                <a:sym typeface="Canva Sans"/>
              </a:rPr>
              <a:t>AI results depend on the quality of the instructions provided by the user</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6684" y="2454783"/>
            <a:ext cx="6382414"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 2: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MANAGING DATA PRIVACY AND DIGITAL SECURITY IN AI-ASSISTED LEARNING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04704" y="0"/>
            <a:ext cx="8083296" cy="10287000"/>
            <a:chOff x="0" y="0"/>
            <a:chExt cx="10777728" cy="13716000"/>
          </a:xfrm>
        </p:grpSpPr>
        <p:sp>
          <p:nvSpPr>
            <p:cNvPr id="3" name="Freeform 3"/>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s-ES"/>
            </a:p>
          </p:txBody>
        </p:sp>
      </p:grpSp>
      <p:sp>
        <p:nvSpPr>
          <p:cNvPr id="4" name="TextBox 4"/>
          <p:cNvSpPr txBox="1"/>
          <p:nvPr/>
        </p:nvSpPr>
        <p:spPr>
          <a:xfrm>
            <a:off x="1028700" y="4059759"/>
            <a:ext cx="8855059" cy="406342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AI tools typically process the information entered by the user and can store conversations.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CVET, students may involuntarily share: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Resume information.</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Workplace details.</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Confidential company data.</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Personal contact information.</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This can create legal and privacy risks.</a:t>
            </a:r>
          </a:p>
        </p:txBody>
      </p:sp>
      <p:sp>
        <p:nvSpPr>
          <p:cNvPr id="5" name="TextBox 5"/>
          <p:cNvSpPr txBox="1"/>
          <p:nvPr/>
        </p:nvSpPr>
        <p:spPr>
          <a:xfrm>
            <a:off x="1028700" y="2255316"/>
            <a:ext cx="8178565"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STUDENT DATA PROTECTION AND DIGITAL SECURITY</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s-ES"/>
            </a:p>
          </p:txBody>
        </p:sp>
      </p:grpSp>
      <p:sp>
        <p:nvSpPr>
          <p:cNvPr id="4" name="TextBox 4"/>
          <p:cNvSpPr txBox="1"/>
          <p:nvPr/>
        </p:nvSpPr>
        <p:spPr>
          <a:xfrm>
            <a:off x="9144000" y="1943100"/>
            <a:ext cx="74676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CLASSROOM SAFETY PROTOCOL</a:t>
            </a:r>
          </a:p>
        </p:txBody>
      </p:sp>
      <p:sp>
        <p:nvSpPr>
          <p:cNvPr id="5" name="TextBox 5"/>
          <p:cNvSpPr txBox="1"/>
          <p:nvPr/>
        </p:nvSpPr>
        <p:spPr>
          <a:xfrm>
            <a:off x="9161215" y="3506981"/>
            <a:ext cx="8098085" cy="4435317"/>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Before using AI tools, as a CVET trainer you must establish clear rules.</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Students should never work with:</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actual company documents,</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personal addresses or telephone numbers,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personal identification numbers,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confidential workplace information.</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Instead, students should use fictional or anonymized examples when interacting with AI systems.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2386" y="1149944"/>
            <a:ext cx="413608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PRACTICAL EXERCISE</a:t>
            </a:r>
          </a:p>
        </p:txBody>
      </p:sp>
      <p:grpSp>
        <p:nvGrpSpPr>
          <p:cNvPr id="3" name="Group 3"/>
          <p:cNvGrpSpPr/>
          <p:nvPr/>
        </p:nvGrpSpPr>
        <p:grpSpPr>
          <a:xfrm>
            <a:off x="2073773" y="3137297"/>
            <a:ext cx="5791362" cy="5791362"/>
            <a:chOff x="0" y="0"/>
            <a:chExt cx="7721816" cy="7721816"/>
          </a:xfrm>
        </p:grpSpPr>
        <p:sp>
          <p:nvSpPr>
            <p:cNvPr id="4" name="Freeform 4"/>
            <p:cNvSpPr/>
            <p:nvPr/>
          </p:nvSpPr>
          <p:spPr>
            <a:xfrm>
              <a:off x="-190" y="-190"/>
              <a:ext cx="7721727" cy="7721727"/>
            </a:xfrm>
            <a:custGeom>
              <a:avLst/>
              <a:gdLst/>
              <a:ahLst/>
              <a:cxnLst/>
              <a:rect l="l" t="t" r="r" b="b"/>
              <a:pathLst>
                <a:path w="7721727" h="7721727">
                  <a:moveTo>
                    <a:pt x="6590728" y="1130998"/>
                  </a:moveTo>
                  <a:cubicBezTo>
                    <a:pt x="8098726" y="2638615"/>
                    <a:pt x="8098726" y="5083111"/>
                    <a:pt x="6590728" y="6590728"/>
                  </a:cubicBezTo>
                  <a:cubicBezTo>
                    <a:pt x="5083111" y="8098726"/>
                    <a:pt x="2638615" y="8098726"/>
                    <a:pt x="1130998" y="6590728"/>
                  </a:cubicBezTo>
                  <a:cubicBezTo>
                    <a:pt x="-377000" y="5083111"/>
                    <a:pt x="-377000" y="2638615"/>
                    <a:pt x="1130998" y="1130998"/>
                  </a:cubicBezTo>
                  <a:cubicBezTo>
                    <a:pt x="2638615" y="-377000"/>
                    <a:pt x="5083111" y="-377000"/>
                    <a:pt x="6590728" y="1130998"/>
                  </a:cubicBezTo>
                  <a:close/>
                </a:path>
              </a:pathLst>
            </a:custGeom>
            <a:solidFill>
              <a:srgbClr val="9399A1"/>
            </a:solidFill>
          </p:spPr>
          <p:txBody>
            <a:bodyPr/>
            <a:lstStyle/>
            <a:p>
              <a:endParaRPr lang="es-ES"/>
            </a:p>
          </p:txBody>
        </p:sp>
      </p:grpSp>
      <p:grpSp>
        <p:nvGrpSpPr>
          <p:cNvPr id="5" name="Group 5"/>
          <p:cNvGrpSpPr/>
          <p:nvPr/>
        </p:nvGrpSpPr>
        <p:grpSpPr>
          <a:xfrm>
            <a:off x="2575217" y="4140194"/>
            <a:ext cx="4788456" cy="4788456"/>
            <a:chOff x="0" y="0"/>
            <a:chExt cx="6384608" cy="6384608"/>
          </a:xfrm>
        </p:grpSpPr>
        <p:sp>
          <p:nvSpPr>
            <p:cNvPr id="6" name="Freeform 6"/>
            <p:cNvSpPr/>
            <p:nvPr/>
          </p:nvSpPr>
          <p:spPr>
            <a:xfrm>
              <a:off x="31" y="-95"/>
              <a:ext cx="6384354" cy="6384353"/>
            </a:xfrm>
            <a:custGeom>
              <a:avLst/>
              <a:gdLst/>
              <a:ahLst/>
              <a:cxnLst/>
              <a:rect l="l" t="t" r="r" b="b"/>
              <a:pathLst>
                <a:path w="6384354" h="6384353">
                  <a:moveTo>
                    <a:pt x="5449285" y="935069"/>
                  </a:moveTo>
                  <a:cubicBezTo>
                    <a:pt x="6696044" y="2181574"/>
                    <a:pt x="6696044" y="4202779"/>
                    <a:pt x="5449285" y="5449284"/>
                  </a:cubicBezTo>
                  <a:cubicBezTo>
                    <a:pt x="4202780" y="6696043"/>
                    <a:pt x="2181575" y="6696043"/>
                    <a:pt x="935070" y="5449284"/>
                  </a:cubicBezTo>
                  <a:cubicBezTo>
                    <a:pt x="-311689" y="4202779"/>
                    <a:pt x="-311689" y="2181574"/>
                    <a:pt x="935070" y="935069"/>
                  </a:cubicBezTo>
                  <a:cubicBezTo>
                    <a:pt x="2181575" y="-311690"/>
                    <a:pt x="4202780" y="-311690"/>
                    <a:pt x="5449285" y="935069"/>
                  </a:cubicBezTo>
                  <a:close/>
                </a:path>
              </a:pathLst>
            </a:custGeom>
            <a:solidFill>
              <a:srgbClr val="FB8A83"/>
            </a:solidFill>
          </p:spPr>
          <p:txBody>
            <a:bodyPr/>
            <a:lstStyle/>
            <a:p>
              <a:endParaRPr lang="es-ES"/>
            </a:p>
          </p:txBody>
        </p:sp>
      </p:grpSp>
      <p:grpSp>
        <p:nvGrpSpPr>
          <p:cNvPr id="7" name="Group 7"/>
          <p:cNvGrpSpPr/>
          <p:nvPr/>
        </p:nvGrpSpPr>
        <p:grpSpPr>
          <a:xfrm>
            <a:off x="3093701" y="5177152"/>
            <a:ext cx="3751507" cy="3751507"/>
            <a:chOff x="0" y="0"/>
            <a:chExt cx="5002009" cy="5002009"/>
          </a:xfrm>
        </p:grpSpPr>
        <p:sp>
          <p:nvSpPr>
            <p:cNvPr id="8" name="Freeform 8"/>
            <p:cNvSpPr/>
            <p:nvPr/>
          </p:nvSpPr>
          <p:spPr>
            <a:xfrm>
              <a:off x="-32" y="-32"/>
              <a:ext cx="5001832" cy="5001832"/>
            </a:xfrm>
            <a:custGeom>
              <a:avLst/>
              <a:gdLst/>
              <a:ahLst/>
              <a:cxnLst/>
              <a:rect l="l" t="t" r="r" b="b"/>
              <a:pathLst>
                <a:path w="5001832" h="5001832">
                  <a:moveTo>
                    <a:pt x="4269264" y="732568"/>
                  </a:moveTo>
                  <a:cubicBezTo>
                    <a:pt x="5246021" y="1709071"/>
                    <a:pt x="5246021" y="3292634"/>
                    <a:pt x="4269264" y="4269264"/>
                  </a:cubicBezTo>
                  <a:cubicBezTo>
                    <a:pt x="3292761" y="5246021"/>
                    <a:pt x="1709198" y="5246021"/>
                    <a:pt x="732568" y="4269264"/>
                  </a:cubicBezTo>
                  <a:cubicBezTo>
                    <a:pt x="-244189" y="3292761"/>
                    <a:pt x="-244189" y="1709198"/>
                    <a:pt x="732568" y="732568"/>
                  </a:cubicBezTo>
                  <a:cubicBezTo>
                    <a:pt x="1709071" y="-244189"/>
                    <a:pt x="3292634" y="-244189"/>
                    <a:pt x="4269264" y="732568"/>
                  </a:cubicBezTo>
                  <a:close/>
                </a:path>
              </a:pathLst>
            </a:custGeom>
            <a:solidFill>
              <a:srgbClr val="FFBFBC"/>
            </a:solidFill>
          </p:spPr>
          <p:txBody>
            <a:bodyPr/>
            <a:lstStyle/>
            <a:p>
              <a:endParaRPr lang="es-ES"/>
            </a:p>
          </p:txBody>
        </p:sp>
      </p:grpSp>
      <p:grpSp>
        <p:nvGrpSpPr>
          <p:cNvPr id="9" name="Group 9"/>
          <p:cNvGrpSpPr/>
          <p:nvPr/>
        </p:nvGrpSpPr>
        <p:grpSpPr>
          <a:xfrm>
            <a:off x="3589030" y="6167818"/>
            <a:ext cx="2760831" cy="2760831"/>
            <a:chOff x="0" y="0"/>
            <a:chExt cx="3681108" cy="3681108"/>
          </a:xfrm>
        </p:grpSpPr>
        <p:sp>
          <p:nvSpPr>
            <p:cNvPr id="10" name="Freeform 10"/>
            <p:cNvSpPr/>
            <p:nvPr/>
          </p:nvSpPr>
          <p:spPr>
            <a:xfrm>
              <a:off x="0" y="0"/>
              <a:ext cx="3680968" cy="3680968"/>
            </a:xfrm>
            <a:custGeom>
              <a:avLst/>
              <a:gdLst/>
              <a:ahLst/>
              <a:cxnLst/>
              <a:rect l="l" t="t" r="r" b="b"/>
              <a:pathLst>
                <a:path w="3680968" h="3680968">
                  <a:moveTo>
                    <a:pt x="3141853" y="539115"/>
                  </a:moveTo>
                  <a:cubicBezTo>
                    <a:pt x="3860673" y="1257808"/>
                    <a:pt x="3860673" y="2423160"/>
                    <a:pt x="3141853" y="3141853"/>
                  </a:cubicBezTo>
                  <a:cubicBezTo>
                    <a:pt x="2423160" y="3860673"/>
                    <a:pt x="1257808" y="3860673"/>
                    <a:pt x="539115" y="3141853"/>
                  </a:cubicBezTo>
                  <a:cubicBezTo>
                    <a:pt x="-179705" y="2423160"/>
                    <a:pt x="-179705" y="1257808"/>
                    <a:pt x="539115" y="539115"/>
                  </a:cubicBezTo>
                  <a:cubicBezTo>
                    <a:pt x="1257808" y="-179705"/>
                    <a:pt x="2423160" y="-179705"/>
                    <a:pt x="3141853" y="539115"/>
                  </a:cubicBezTo>
                  <a:close/>
                </a:path>
              </a:pathLst>
            </a:custGeom>
            <a:solidFill>
              <a:srgbClr val="FFDEDD"/>
            </a:solidFill>
          </p:spPr>
          <p:txBody>
            <a:bodyPr/>
            <a:lstStyle/>
            <a:p>
              <a:endParaRPr lang="es-ES"/>
            </a:p>
          </p:txBody>
        </p:sp>
      </p:grpSp>
      <p:sp>
        <p:nvSpPr>
          <p:cNvPr id="11" name="AutoShape 11"/>
          <p:cNvSpPr/>
          <p:nvPr/>
        </p:nvSpPr>
        <p:spPr>
          <a:xfrm rot="36000">
            <a:off x="6673396" y="3683241"/>
            <a:ext cx="2728722"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12" name="Group 12"/>
          <p:cNvGrpSpPr/>
          <p:nvPr/>
        </p:nvGrpSpPr>
        <p:grpSpPr>
          <a:xfrm>
            <a:off x="4114800" y="3388585"/>
            <a:ext cx="1957388" cy="863879"/>
            <a:chOff x="0" y="0"/>
            <a:chExt cx="2609850" cy="1151839"/>
          </a:xfrm>
        </p:grpSpPr>
        <p:sp>
          <p:nvSpPr>
            <p:cNvPr id="13" name="Freeform 13"/>
            <p:cNvSpPr/>
            <p:nvPr/>
          </p:nvSpPr>
          <p:spPr>
            <a:xfrm>
              <a:off x="0" y="0"/>
              <a:ext cx="2609850" cy="1151833"/>
            </a:xfrm>
            <a:custGeom>
              <a:avLst/>
              <a:gdLst/>
              <a:ahLst/>
              <a:cxnLst/>
              <a:rect l="l" t="t" r="r" b="b"/>
              <a:pathLst>
                <a:path w="2609850" h="1151833">
                  <a:moveTo>
                    <a:pt x="0" y="0"/>
                  </a:moveTo>
                  <a:lnTo>
                    <a:pt x="2609850" y="0"/>
                  </a:lnTo>
                  <a:lnTo>
                    <a:pt x="2609850" y="1151833"/>
                  </a:lnTo>
                  <a:lnTo>
                    <a:pt x="0" y="1151833"/>
                  </a:lnTo>
                  <a:close/>
                </a:path>
              </a:pathLst>
            </a:custGeom>
            <a:blipFill>
              <a:blip r:embed="rId4">
                <a:alphaModFix amt="0"/>
              </a:blip>
              <a:stretch>
                <a:fillRect t="-3879" b="15579"/>
              </a:stretch>
            </a:blipFill>
          </p:spPr>
          <p:txBody>
            <a:bodyPr/>
            <a:lstStyle/>
            <a:p>
              <a:endParaRPr lang="es-ES"/>
            </a:p>
          </p:txBody>
        </p:sp>
        <p:sp>
          <p:nvSpPr>
            <p:cNvPr id="14" name="TextBox 14"/>
            <p:cNvSpPr txBox="1"/>
            <p:nvPr/>
          </p:nvSpPr>
          <p:spPr>
            <a:xfrm>
              <a:off x="0" y="-9525"/>
              <a:ext cx="2609850" cy="1161364"/>
            </a:xfrm>
            <a:prstGeom prst="rect">
              <a:avLst/>
            </a:prstGeom>
          </p:spPr>
          <p:txBody>
            <a:bodyPr lIns="0" tIns="0" rIns="0" bIns="0" rtlCol="0" anchor="ctr"/>
            <a:lstStyle/>
            <a:p>
              <a:pPr marL="0" lvl="0" indent="0" algn="l">
                <a:lnSpc>
                  <a:spcPts val="4320"/>
                </a:lnSpc>
                <a:spcBef>
                  <a:spcPct val="0"/>
                </a:spcBef>
              </a:pPr>
              <a:r>
                <a:rPr lang="en-US" sz="3600" u="none" strike="noStrike">
                  <a:solidFill>
                    <a:srgbClr val="000000"/>
                  </a:solidFill>
                  <a:latin typeface="Oswald"/>
                  <a:ea typeface="Oswald"/>
                  <a:cs typeface="Oswald"/>
                  <a:sym typeface="Oswald"/>
                </a:rPr>
                <a:t>Prompt A</a:t>
              </a:r>
            </a:p>
          </p:txBody>
        </p:sp>
      </p:grpSp>
      <p:sp>
        <p:nvSpPr>
          <p:cNvPr id="15" name="TextBox 15"/>
          <p:cNvSpPr txBox="1"/>
          <p:nvPr/>
        </p:nvSpPr>
        <p:spPr>
          <a:xfrm>
            <a:off x="9778803" y="3349066"/>
            <a:ext cx="6928371"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Write a job application letter using my real CV.</a:t>
            </a:r>
          </a:p>
        </p:txBody>
      </p:sp>
      <p:sp>
        <p:nvSpPr>
          <p:cNvPr id="16" name="AutoShape 16"/>
          <p:cNvSpPr/>
          <p:nvPr/>
        </p:nvSpPr>
        <p:spPr>
          <a:xfrm rot="38280">
            <a:off x="6857314" y="5053470"/>
            <a:ext cx="2566730"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17" name="Group 17"/>
          <p:cNvGrpSpPr/>
          <p:nvPr/>
        </p:nvGrpSpPr>
        <p:grpSpPr>
          <a:xfrm>
            <a:off x="4114800" y="5410638"/>
            <a:ext cx="1957388" cy="863879"/>
            <a:chOff x="0" y="0"/>
            <a:chExt cx="2609850" cy="1151839"/>
          </a:xfrm>
        </p:grpSpPr>
        <p:sp>
          <p:nvSpPr>
            <p:cNvPr id="18" name="Freeform 18"/>
            <p:cNvSpPr/>
            <p:nvPr/>
          </p:nvSpPr>
          <p:spPr>
            <a:xfrm>
              <a:off x="0" y="0"/>
              <a:ext cx="2609848" cy="1151833"/>
            </a:xfrm>
            <a:custGeom>
              <a:avLst/>
              <a:gdLst/>
              <a:ahLst/>
              <a:cxnLst/>
              <a:rect l="l" t="t" r="r" b="b"/>
              <a:pathLst>
                <a:path w="2609848" h="1151833">
                  <a:moveTo>
                    <a:pt x="0" y="0"/>
                  </a:moveTo>
                  <a:lnTo>
                    <a:pt x="2609848" y="0"/>
                  </a:lnTo>
                  <a:lnTo>
                    <a:pt x="2609848" y="1151833"/>
                  </a:lnTo>
                  <a:lnTo>
                    <a:pt x="0" y="1151833"/>
                  </a:lnTo>
                  <a:close/>
                </a:path>
              </a:pathLst>
            </a:custGeom>
            <a:blipFill>
              <a:blip r:embed="rId4">
                <a:alphaModFix amt="0"/>
              </a:blip>
              <a:stretch>
                <a:fillRect t="-3879" b="15579"/>
              </a:stretch>
            </a:blipFill>
          </p:spPr>
          <p:txBody>
            <a:bodyPr/>
            <a:lstStyle/>
            <a:p>
              <a:endParaRPr lang="es-ES"/>
            </a:p>
          </p:txBody>
        </p:sp>
        <p:sp>
          <p:nvSpPr>
            <p:cNvPr id="19" name="TextBox 19"/>
            <p:cNvSpPr txBox="1"/>
            <p:nvPr/>
          </p:nvSpPr>
          <p:spPr>
            <a:xfrm>
              <a:off x="0" y="-9525"/>
              <a:ext cx="2609850" cy="1161364"/>
            </a:xfrm>
            <a:prstGeom prst="rect">
              <a:avLst/>
            </a:prstGeom>
          </p:spPr>
          <p:txBody>
            <a:bodyPr lIns="0" tIns="0" rIns="0" bIns="0" rtlCol="0" anchor="ctr"/>
            <a:lstStyle/>
            <a:p>
              <a:pPr marL="0" lvl="0" indent="0" algn="l">
                <a:lnSpc>
                  <a:spcPts val="4320"/>
                </a:lnSpc>
                <a:spcBef>
                  <a:spcPct val="0"/>
                </a:spcBef>
              </a:pPr>
              <a:r>
                <a:rPr lang="en-US" sz="3600" u="none" strike="noStrike">
                  <a:solidFill>
                    <a:srgbClr val="000000"/>
                  </a:solidFill>
                  <a:latin typeface="Oswald"/>
                  <a:ea typeface="Oswald"/>
                  <a:cs typeface="Oswald"/>
                  <a:sym typeface="Oswald"/>
                </a:rPr>
                <a:t>Prompt C</a:t>
              </a:r>
            </a:p>
          </p:txBody>
        </p:sp>
      </p:grpSp>
      <p:sp>
        <p:nvSpPr>
          <p:cNvPr id="20" name="AutoShape 20"/>
          <p:cNvSpPr/>
          <p:nvPr/>
        </p:nvSpPr>
        <p:spPr>
          <a:xfrm rot="36960">
            <a:off x="6751082" y="6385055"/>
            <a:ext cx="2656837"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21" name="Group 21"/>
          <p:cNvGrpSpPr/>
          <p:nvPr/>
        </p:nvGrpSpPr>
        <p:grpSpPr>
          <a:xfrm>
            <a:off x="4114800" y="4376642"/>
            <a:ext cx="1957388" cy="863879"/>
            <a:chOff x="0" y="0"/>
            <a:chExt cx="2609850" cy="1151839"/>
          </a:xfrm>
        </p:grpSpPr>
        <p:sp>
          <p:nvSpPr>
            <p:cNvPr id="22" name="Freeform 22"/>
            <p:cNvSpPr/>
            <p:nvPr/>
          </p:nvSpPr>
          <p:spPr>
            <a:xfrm>
              <a:off x="0" y="0"/>
              <a:ext cx="2609850" cy="1151833"/>
            </a:xfrm>
            <a:custGeom>
              <a:avLst/>
              <a:gdLst/>
              <a:ahLst/>
              <a:cxnLst/>
              <a:rect l="l" t="t" r="r" b="b"/>
              <a:pathLst>
                <a:path w="2609850" h="1151833">
                  <a:moveTo>
                    <a:pt x="0" y="0"/>
                  </a:moveTo>
                  <a:lnTo>
                    <a:pt x="2609850" y="0"/>
                  </a:lnTo>
                  <a:lnTo>
                    <a:pt x="2609850" y="1151833"/>
                  </a:lnTo>
                  <a:lnTo>
                    <a:pt x="0" y="1151833"/>
                  </a:lnTo>
                  <a:close/>
                </a:path>
              </a:pathLst>
            </a:custGeom>
            <a:blipFill>
              <a:blip r:embed="rId4">
                <a:alphaModFix amt="0"/>
              </a:blip>
              <a:stretch>
                <a:fillRect t="-3879" b="15579"/>
              </a:stretch>
            </a:blipFill>
          </p:spPr>
          <p:txBody>
            <a:bodyPr/>
            <a:lstStyle/>
            <a:p>
              <a:endParaRPr lang="es-ES"/>
            </a:p>
          </p:txBody>
        </p:sp>
        <p:sp>
          <p:nvSpPr>
            <p:cNvPr id="23" name="TextBox 23"/>
            <p:cNvSpPr txBox="1"/>
            <p:nvPr/>
          </p:nvSpPr>
          <p:spPr>
            <a:xfrm>
              <a:off x="0" y="-9525"/>
              <a:ext cx="2609850" cy="1161364"/>
            </a:xfrm>
            <a:prstGeom prst="rect">
              <a:avLst/>
            </a:prstGeom>
          </p:spPr>
          <p:txBody>
            <a:bodyPr lIns="0" tIns="0" rIns="0" bIns="0" rtlCol="0" anchor="ctr"/>
            <a:lstStyle/>
            <a:p>
              <a:pPr marL="0" lvl="0" indent="0" algn="l">
                <a:lnSpc>
                  <a:spcPts val="4320"/>
                </a:lnSpc>
                <a:spcBef>
                  <a:spcPct val="0"/>
                </a:spcBef>
              </a:pPr>
              <a:r>
                <a:rPr lang="en-US" sz="3600" u="none" strike="noStrike">
                  <a:solidFill>
                    <a:srgbClr val="000000"/>
                  </a:solidFill>
                  <a:latin typeface="Oswald"/>
                  <a:ea typeface="Oswald"/>
                  <a:cs typeface="Oswald"/>
                  <a:sym typeface="Oswald"/>
                </a:rPr>
                <a:t>Prompt B</a:t>
              </a:r>
            </a:p>
          </p:txBody>
        </p:sp>
      </p:grpSp>
      <p:sp>
        <p:nvSpPr>
          <p:cNvPr id="24" name="AutoShape 24"/>
          <p:cNvSpPr/>
          <p:nvPr/>
        </p:nvSpPr>
        <p:spPr>
          <a:xfrm rot="1118220">
            <a:off x="6257458" y="8186985"/>
            <a:ext cx="2978934"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25" name="Group 25"/>
          <p:cNvGrpSpPr/>
          <p:nvPr/>
        </p:nvGrpSpPr>
        <p:grpSpPr>
          <a:xfrm>
            <a:off x="3909384" y="6770894"/>
            <a:ext cx="2120122" cy="1661770"/>
            <a:chOff x="0" y="0"/>
            <a:chExt cx="2826830" cy="2215693"/>
          </a:xfrm>
        </p:grpSpPr>
        <p:sp>
          <p:nvSpPr>
            <p:cNvPr id="26" name="Freeform 26"/>
            <p:cNvSpPr/>
            <p:nvPr/>
          </p:nvSpPr>
          <p:spPr>
            <a:xfrm>
              <a:off x="0" y="0"/>
              <a:ext cx="2826834" cy="2215681"/>
            </a:xfrm>
            <a:custGeom>
              <a:avLst/>
              <a:gdLst/>
              <a:ahLst/>
              <a:cxnLst/>
              <a:rect l="l" t="t" r="r" b="b"/>
              <a:pathLst>
                <a:path w="2826834" h="2215681">
                  <a:moveTo>
                    <a:pt x="0" y="0"/>
                  </a:moveTo>
                  <a:lnTo>
                    <a:pt x="2826834" y="0"/>
                  </a:lnTo>
                  <a:lnTo>
                    <a:pt x="2826834" y="2215681"/>
                  </a:lnTo>
                  <a:lnTo>
                    <a:pt x="0" y="2215681"/>
                  </a:lnTo>
                  <a:close/>
                </a:path>
              </a:pathLst>
            </a:custGeom>
            <a:blipFill>
              <a:blip r:embed="rId4">
                <a:alphaModFix amt="0"/>
              </a:blip>
              <a:stretch>
                <a:fillRect t="-3924" b="54205"/>
              </a:stretch>
            </a:blipFill>
          </p:spPr>
          <p:txBody>
            <a:bodyPr/>
            <a:lstStyle/>
            <a:p>
              <a:endParaRPr lang="es-ES"/>
            </a:p>
          </p:txBody>
        </p:sp>
        <p:sp>
          <p:nvSpPr>
            <p:cNvPr id="27" name="TextBox 27"/>
            <p:cNvSpPr txBox="1"/>
            <p:nvPr/>
          </p:nvSpPr>
          <p:spPr>
            <a:xfrm>
              <a:off x="0" y="0"/>
              <a:ext cx="2826830" cy="2215693"/>
            </a:xfrm>
            <a:prstGeom prst="rect">
              <a:avLst/>
            </a:prstGeom>
          </p:spPr>
          <p:txBody>
            <a:bodyPr lIns="0" tIns="0" rIns="0" bIns="0" rtlCol="0" anchor="ctr"/>
            <a:lstStyle/>
            <a:p>
              <a:pPr marL="0" lvl="0" indent="0" algn="ctr">
                <a:lnSpc>
                  <a:spcPts val="2879"/>
                </a:lnSpc>
                <a:spcBef>
                  <a:spcPct val="0"/>
                </a:spcBef>
              </a:pPr>
              <a:r>
                <a:rPr lang="en-US" sz="2400" u="none" strike="noStrike" dirty="0">
                  <a:solidFill>
                    <a:srgbClr val="000000"/>
                  </a:solidFill>
                  <a:latin typeface="Oswald"/>
                  <a:ea typeface="Oswald"/>
                  <a:cs typeface="Oswald"/>
                  <a:sym typeface="Oswald"/>
                </a:rPr>
                <a:t> Prompt B is the safest because it avoids sharing personal data.</a:t>
              </a:r>
            </a:p>
          </p:txBody>
        </p:sp>
      </p:grpSp>
      <p:sp>
        <p:nvSpPr>
          <p:cNvPr id="28" name="TextBox 28"/>
          <p:cNvSpPr txBox="1"/>
          <p:nvPr/>
        </p:nvSpPr>
        <p:spPr>
          <a:xfrm>
            <a:off x="9778803" y="4467930"/>
            <a:ext cx="804772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Write a job application letter for a candidate with 3 years of experience in the retail sector.</a:t>
            </a:r>
          </a:p>
        </p:txBody>
      </p:sp>
      <p:sp>
        <p:nvSpPr>
          <p:cNvPr id="29" name="TextBox 29"/>
          <p:cNvSpPr txBox="1"/>
          <p:nvPr/>
        </p:nvSpPr>
        <p:spPr>
          <a:xfrm>
            <a:off x="9778813" y="6046994"/>
            <a:ext cx="757872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Write a job application letter using my full address and phone number.</a:t>
            </a:r>
          </a:p>
        </p:txBody>
      </p:sp>
      <p:sp>
        <p:nvSpPr>
          <p:cNvPr id="30" name="TextBox 30"/>
          <p:cNvSpPr txBox="1"/>
          <p:nvPr/>
        </p:nvSpPr>
        <p:spPr>
          <a:xfrm>
            <a:off x="9696021" y="8667198"/>
            <a:ext cx="6928371" cy="7239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The students discuss which directions are safe or unsafe.</a:t>
            </a:r>
          </a:p>
        </p:txBody>
      </p:sp>
      <p:sp>
        <p:nvSpPr>
          <p:cNvPr id="31" name="TextBox 31"/>
          <p:cNvSpPr txBox="1"/>
          <p:nvPr/>
        </p:nvSpPr>
        <p:spPr>
          <a:xfrm>
            <a:off x="1028700" y="2118122"/>
            <a:ext cx="896114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Students receive three sample questions:</a:t>
            </a:r>
          </a:p>
        </p:txBody>
      </p:sp>
      <p:sp>
        <p:nvSpPr>
          <p:cNvPr id="32" name="AutoShape 32"/>
          <p:cNvSpPr/>
          <p:nvPr/>
        </p:nvSpPr>
        <p:spPr>
          <a:xfrm rot="70200">
            <a:off x="446018" y="7849000"/>
            <a:ext cx="1399223" cy="0"/>
          </a:xfrm>
          <a:prstGeom prst="line">
            <a:avLst/>
          </a:prstGeom>
          <a:ln w="19050" cap="rnd">
            <a:solidFill>
              <a:srgbClr val="E1E1E1"/>
            </a:solidFill>
            <a:prstDash val="solid"/>
            <a:headEnd type="oval" w="lg" len="lg"/>
            <a:tailEnd type="triangle" w="lg" len="med"/>
          </a:ln>
        </p:spPr>
        <p:txBody>
          <a:bodyPr/>
          <a:lstStyle/>
          <a:p>
            <a:endParaRPr lang="es-ES"/>
          </a:p>
        </p:txBody>
      </p:sp>
      <p:sp>
        <p:nvSpPr>
          <p:cNvPr id="33" name="TextBox 33"/>
          <p:cNvSpPr txBox="1"/>
          <p:nvPr/>
        </p:nvSpPr>
        <p:spPr>
          <a:xfrm>
            <a:off x="225752" y="7381546"/>
            <a:ext cx="1848021" cy="323850"/>
          </a:xfrm>
          <a:prstGeom prst="rect">
            <a:avLst/>
          </a:prstGeom>
        </p:spPr>
        <p:txBody>
          <a:bodyPr lIns="0" tIns="0" rIns="0" bIns="0" rtlCol="0" anchor="t">
            <a:spAutoFit/>
          </a:bodyPr>
          <a:lstStyle/>
          <a:p>
            <a:pPr marL="0" lvl="0" indent="0" algn="l">
              <a:lnSpc>
                <a:spcPts val="2520"/>
              </a:lnSpc>
              <a:spcBef>
                <a:spcPct val="0"/>
              </a:spcBef>
            </a:pPr>
            <a:r>
              <a:rPr lang="en-US" sz="2100" b="1" u="none" strike="noStrike">
                <a:solidFill>
                  <a:srgbClr val="000000"/>
                </a:solidFill>
                <a:latin typeface="Lato Bold"/>
                <a:ea typeface="Lato Bold"/>
                <a:cs typeface="Lato Bold"/>
                <a:sym typeface="Lato Bold"/>
              </a:rPr>
              <a:t>Correct answer</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6427" y="3350566"/>
            <a:ext cx="6645514" cy="364388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 3: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DESIGNING ETHICAL LEARNING ACTIVITIES SUPPORTED BY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09713" y="0"/>
            <a:ext cx="5878287" cy="10287000"/>
            <a:chOff x="0" y="0"/>
            <a:chExt cx="7837716" cy="13716000"/>
          </a:xfrm>
        </p:grpSpPr>
        <p:sp>
          <p:nvSpPr>
            <p:cNvPr id="3" name="Freeform 3"/>
            <p:cNvSpPr/>
            <p:nvPr/>
          </p:nvSpPr>
          <p:spPr>
            <a:xfrm>
              <a:off x="0" y="0"/>
              <a:ext cx="7837678" cy="13716000"/>
            </a:xfrm>
            <a:custGeom>
              <a:avLst/>
              <a:gdLst/>
              <a:ahLst/>
              <a:cxnLst/>
              <a:rect l="l" t="t" r="r" b="b"/>
              <a:pathLst>
                <a:path w="7837678" h="13716000">
                  <a:moveTo>
                    <a:pt x="0" y="0"/>
                  </a:moveTo>
                  <a:lnTo>
                    <a:pt x="7837678" y="0"/>
                  </a:lnTo>
                  <a:lnTo>
                    <a:pt x="7837678"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5" name="TextBox 5"/>
          <p:cNvSpPr txBox="1"/>
          <p:nvPr/>
        </p:nvSpPr>
        <p:spPr>
          <a:xfrm>
            <a:off x="1028700" y="2666659"/>
            <a:ext cx="10765165" cy="62948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AI should support learning processes, not replace them.</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Examples of ethical uses of AI in the classroom:</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Generate ideas for brainstorming sessions.</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Analyze different perspectives on a problem.</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Improve drafts of student work.</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 Create simulations for scenarios.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Unethical use occurs when students submit AI-generated content without understanding it.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From an educational perspective, the goal is not for AI to think for the student, but rather to act as a support tool that fosters reflection, creativity, problem-solving, and knowledge construction. Therefore, it is important that students learn to compare the information generated, identify potential errors or biases, and justify their decisions and conclusions with their own criteria.</a:t>
            </a:r>
          </a:p>
        </p:txBody>
      </p:sp>
      <p:sp>
        <p:nvSpPr>
          <p:cNvPr id="6" name="TextBox 6"/>
          <p:cNvSpPr txBox="1"/>
          <p:nvPr/>
        </p:nvSpPr>
        <p:spPr>
          <a:xfrm>
            <a:off x="1045203" y="1038225"/>
            <a:ext cx="10748661"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DESIGN OF ETHICAL LEARNING ACTIVITIES SUPPORTED BY AI</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32124" y="460850"/>
            <a:ext cx="6460275"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PRACTICAL ACTIVITY</a:t>
            </a:r>
          </a:p>
        </p:txBody>
      </p:sp>
      <p:grpSp>
        <p:nvGrpSpPr>
          <p:cNvPr id="3" name="Group 3"/>
          <p:cNvGrpSpPr/>
          <p:nvPr/>
        </p:nvGrpSpPr>
        <p:grpSpPr>
          <a:xfrm>
            <a:off x="8904399" y="3232775"/>
            <a:ext cx="1008555" cy="1010100"/>
            <a:chOff x="0" y="0"/>
            <a:chExt cx="1344740" cy="1346800"/>
          </a:xfrm>
        </p:grpSpPr>
        <p:sp>
          <p:nvSpPr>
            <p:cNvPr id="4" name="Freeform 4"/>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5" name="TextBox 5"/>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dirty="0">
                  <a:solidFill>
                    <a:srgbClr val="FFFFFF"/>
                  </a:solidFill>
                  <a:latin typeface="Lato Light"/>
                  <a:ea typeface="Lato Light"/>
                  <a:cs typeface="Lato Light"/>
                  <a:sym typeface="Lato Light"/>
                </a:rPr>
                <a:t>1</a:t>
              </a:r>
            </a:p>
          </p:txBody>
        </p:sp>
      </p:grpSp>
      <p:sp>
        <p:nvSpPr>
          <p:cNvPr id="6" name="TextBox 6"/>
          <p:cNvSpPr txBox="1"/>
          <p:nvPr/>
        </p:nvSpPr>
        <p:spPr>
          <a:xfrm>
            <a:off x="10269484" y="3271100"/>
            <a:ext cx="6783505"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Ask AI for five potential business ideas in the local market.</a:t>
            </a:r>
          </a:p>
        </p:txBody>
      </p:sp>
      <p:grpSp>
        <p:nvGrpSpPr>
          <p:cNvPr id="7" name="Group 7"/>
          <p:cNvGrpSpPr/>
          <p:nvPr/>
        </p:nvGrpSpPr>
        <p:grpSpPr>
          <a:xfrm>
            <a:off x="8904399" y="4575515"/>
            <a:ext cx="1008555" cy="1010100"/>
            <a:chOff x="0" y="0"/>
            <a:chExt cx="1344740" cy="1346800"/>
          </a:xfrm>
        </p:grpSpPr>
        <p:sp>
          <p:nvSpPr>
            <p:cNvPr id="8" name="Freeform 8"/>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9" name="TextBox 9"/>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10" name="Group 10"/>
          <p:cNvGrpSpPr/>
          <p:nvPr/>
        </p:nvGrpSpPr>
        <p:grpSpPr>
          <a:xfrm>
            <a:off x="8904399" y="5918254"/>
            <a:ext cx="1008555" cy="1010100"/>
            <a:chOff x="0" y="0"/>
            <a:chExt cx="1344740" cy="1346800"/>
          </a:xfrm>
        </p:grpSpPr>
        <p:sp>
          <p:nvSpPr>
            <p:cNvPr id="11" name="Freeform 11"/>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12" name="TextBox 12"/>
            <p:cNvSpPr txBox="1"/>
            <p:nvPr/>
          </p:nvSpPr>
          <p:spPr>
            <a:xfrm>
              <a:off x="0" y="-9525"/>
              <a:ext cx="1344740" cy="1356325"/>
            </a:xfrm>
            <a:prstGeom prst="rect">
              <a:avLst/>
            </a:prstGeom>
          </p:spPr>
          <p:txBody>
            <a:bodyPr lIns="50800" tIns="50800" rIns="50800" bIns="5080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grpSp>
        <p:nvGrpSpPr>
          <p:cNvPr id="13" name="Group 13"/>
          <p:cNvGrpSpPr/>
          <p:nvPr/>
        </p:nvGrpSpPr>
        <p:grpSpPr>
          <a:xfrm>
            <a:off x="8904399" y="7299829"/>
            <a:ext cx="1008555" cy="1010100"/>
            <a:chOff x="0" y="0"/>
            <a:chExt cx="1344740" cy="1346800"/>
          </a:xfrm>
        </p:grpSpPr>
        <p:sp>
          <p:nvSpPr>
            <p:cNvPr id="14" name="Freeform 14"/>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15" name="TextBox 15"/>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4</a:t>
              </a:r>
            </a:p>
          </p:txBody>
        </p:sp>
      </p:grpSp>
      <p:grpSp>
        <p:nvGrpSpPr>
          <p:cNvPr id="16" name="Group 16"/>
          <p:cNvGrpSpPr/>
          <p:nvPr/>
        </p:nvGrpSpPr>
        <p:grpSpPr>
          <a:xfrm>
            <a:off x="-928811" y="-5020"/>
            <a:ext cx="9179719" cy="10297049"/>
            <a:chOff x="0" y="0"/>
            <a:chExt cx="12239625" cy="13729398"/>
          </a:xfrm>
        </p:grpSpPr>
        <p:sp>
          <p:nvSpPr>
            <p:cNvPr id="17" name="Freeform 17"/>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8" r="-34138" b="-31"/>
              </a:stretch>
            </a:blipFill>
          </p:spPr>
          <p:txBody>
            <a:bodyPr/>
            <a:lstStyle/>
            <a:p>
              <a:endParaRPr lang="es-ES"/>
            </a:p>
          </p:txBody>
        </p:sp>
      </p:grpSp>
      <p:sp>
        <p:nvSpPr>
          <p:cNvPr id="18" name="TextBox 18"/>
          <p:cNvSpPr txBox="1"/>
          <p:nvPr/>
        </p:nvSpPr>
        <p:spPr>
          <a:xfrm>
            <a:off x="10269484" y="4623365"/>
            <a:ext cx="6783505"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The students analyze each idea and identify unrealistic suggestions.</a:t>
            </a:r>
          </a:p>
        </p:txBody>
      </p:sp>
      <p:sp>
        <p:nvSpPr>
          <p:cNvPr id="19" name="TextBox 19"/>
          <p:cNvSpPr txBox="1"/>
          <p:nvPr/>
        </p:nvSpPr>
        <p:spPr>
          <a:xfrm>
            <a:off x="10299668" y="5966104"/>
            <a:ext cx="6783505"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The teams adapt an idea based on local needs and customer profiles.</a:t>
            </a:r>
          </a:p>
        </p:txBody>
      </p:sp>
      <p:sp>
        <p:nvSpPr>
          <p:cNvPr id="20" name="TextBox 20"/>
          <p:cNvSpPr txBox="1"/>
          <p:nvPr/>
        </p:nvSpPr>
        <p:spPr>
          <a:xfrm>
            <a:off x="10299668" y="7347679"/>
            <a:ext cx="6783505"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The students present how they improved the idea generated by AI.</a:t>
            </a:r>
          </a:p>
        </p:txBody>
      </p:sp>
      <p:sp>
        <p:nvSpPr>
          <p:cNvPr id="21" name="TextBox 21"/>
          <p:cNvSpPr txBox="1"/>
          <p:nvPr/>
        </p:nvSpPr>
        <p:spPr>
          <a:xfrm>
            <a:off x="8904399" y="1445775"/>
            <a:ext cx="8353766" cy="344453"/>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Light"/>
                <a:ea typeface="Lato Light"/>
                <a:cs typeface="Lato Light"/>
                <a:sym typeface="Lato Light"/>
              </a:rPr>
              <a:t>Developing business ideas with AI support.</a:t>
            </a:r>
          </a:p>
        </p:txBody>
      </p:sp>
      <p:sp>
        <p:nvSpPr>
          <p:cNvPr id="22" name="TextBox 22"/>
          <p:cNvSpPr txBox="1"/>
          <p:nvPr/>
        </p:nvSpPr>
        <p:spPr>
          <a:xfrm>
            <a:off x="8888333" y="2100303"/>
            <a:ext cx="8134176"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Students in an entrepreneurship course use AI to generate business ideas.</a:t>
            </a:r>
          </a:p>
        </p:txBody>
      </p:sp>
      <p:sp>
        <p:nvSpPr>
          <p:cNvPr id="23" name="TextBox 23"/>
          <p:cNvSpPr txBox="1"/>
          <p:nvPr/>
        </p:nvSpPr>
        <p:spPr>
          <a:xfrm>
            <a:off x="8904399" y="8888723"/>
            <a:ext cx="8438588" cy="723900"/>
          </a:xfrm>
          <a:prstGeom prst="rect">
            <a:avLst/>
          </a:prstGeom>
        </p:spPr>
        <p:txBody>
          <a:bodyPr lIns="0" tIns="0" rIns="0" bIns="0" rtlCol="0" anchor="t">
            <a:spAutoFit/>
          </a:bodyPr>
          <a:lstStyle/>
          <a:p>
            <a:pPr marL="0" lvl="0" indent="0" algn="ctr">
              <a:lnSpc>
                <a:spcPts val="2879"/>
              </a:lnSpc>
              <a:spcBef>
                <a:spcPct val="0"/>
              </a:spcBef>
            </a:pPr>
            <a:r>
              <a:rPr lang="en-US" sz="2400" b="1" dirty="0">
                <a:solidFill>
                  <a:srgbClr val="53575E"/>
                </a:solidFill>
                <a:latin typeface="Lato Light"/>
                <a:sym typeface="Lato Light"/>
              </a:rPr>
              <a:t>AI facilitates brainstorming, but the final solution is developed by the student.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14663" y="-19050"/>
            <a:ext cx="7573337" cy="11158538"/>
            <a:chOff x="0" y="0"/>
            <a:chExt cx="10097783" cy="14878050"/>
          </a:xfrm>
        </p:grpSpPr>
        <p:sp>
          <p:nvSpPr>
            <p:cNvPr id="3" name="Freeform 3" descr="Poster or vertical banner about ai in education – Royalty-Free Vector |  VectorStock"/>
            <p:cNvSpPr/>
            <p:nvPr/>
          </p:nvSpPr>
          <p:spPr>
            <a:xfrm>
              <a:off x="0" y="0"/>
              <a:ext cx="10097770" cy="14878050"/>
            </a:xfrm>
            <a:custGeom>
              <a:avLst/>
              <a:gdLst/>
              <a:ahLst/>
              <a:cxnLst/>
              <a:rect l="l" t="t" r="r" b="b"/>
              <a:pathLst>
                <a:path w="10097770" h="14878050">
                  <a:moveTo>
                    <a:pt x="0" y="0"/>
                  </a:moveTo>
                  <a:lnTo>
                    <a:pt x="10097770" y="0"/>
                  </a:lnTo>
                  <a:lnTo>
                    <a:pt x="10097770" y="14878050"/>
                  </a:lnTo>
                  <a:lnTo>
                    <a:pt x="0" y="1487805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949435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ETHICAL USE OF AI IN THE CLASSROOM</a:t>
            </a:r>
          </a:p>
        </p:txBody>
      </p:sp>
      <p:sp>
        <p:nvSpPr>
          <p:cNvPr id="5" name="TextBox 5"/>
          <p:cNvSpPr txBox="1"/>
          <p:nvPr/>
        </p:nvSpPr>
        <p:spPr>
          <a:xfrm>
            <a:off x="1028700" y="3388519"/>
            <a:ext cx="8724900" cy="4807213"/>
          </a:xfrm>
          <a:prstGeom prst="rect">
            <a:avLst/>
          </a:prstGeom>
        </p:spPr>
        <p:txBody>
          <a:bodyPr wrap="square" lIns="0" tIns="0" rIns="0" bIns="0" rtlCol="0" anchor="t">
            <a:spAutoFit/>
          </a:bodyPr>
          <a:lstStyle/>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Key ideas</a:t>
            </a: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AI can support learning, research, and creativity in the classroom.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Students should use AI tools responsibly and transparently.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AI-generated content should always be reviewed and verified.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Teachers remain responsible for guiding the ethical use of AI.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Critical thinking is essential when working with AI tools.</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Reflection question</a:t>
            </a: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ctr">
              <a:lnSpc>
                <a:spcPts val="2880"/>
              </a:lnSpc>
              <a:spcBef>
                <a:spcPct val="0"/>
              </a:spcBef>
            </a:pPr>
            <a:r>
              <a:rPr lang="en-US" sz="2400" i="1" u="none" strike="noStrike" dirty="0">
                <a:solidFill>
                  <a:srgbClr val="000000"/>
                </a:solidFill>
                <a:latin typeface="Lato Light Italics"/>
                <a:ea typeface="Lato Light Italics"/>
                <a:cs typeface="Lato Light Italics"/>
                <a:sym typeface="Lato Light Italics"/>
              </a:rPr>
              <a:t>How can you, as a vocational training instructor, ensure that AI supports learning without replacing students' thinking?</a:t>
            </a:r>
          </a:p>
        </p:txBody>
      </p:sp>
      <p:sp>
        <p:nvSpPr>
          <p:cNvPr id="6" name="TextBox 6"/>
          <p:cNvSpPr txBox="1"/>
          <p:nvPr/>
        </p:nvSpPr>
        <p:spPr>
          <a:xfrm>
            <a:off x="1028700" y="2184473"/>
            <a:ext cx="896114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a:ea typeface="Lato"/>
                <a:cs typeface="Lato"/>
                <a:sym typeface="Lato"/>
              </a:rPr>
              <a:t>🎥 Video: </a:t>
            </a:r>
            <a:r>
              <a:rPr lang="en-US" sz="2400" u="none" strike="noStrike" dirty="0">
                <a:solidFill>
                  <a:srgbClr val="000000"/>
                </a:solidFill>
                <a:latin typeface="Lato"/>
                <a:ea typeface="Lato"/>
                <a:cs typeface="Lato"/>
                <a:sym typeface="Lato"/>
                <a:hlinkClick r:id="rId5"/>
              </a:rPr>
              <a:t>Ethical Artificial Intelligence in Education – Responsible Use of AI in Learning</a:t>
            </a:r>
            <a:endParaRPr lang="en-US" sz="2400" u="none" strike="noStrike" dirty="0">
              <a:solidFill>
                <a:srgbClr val="000000"/>
              </a:solidFill>
              <a:latin typeface="Lato"/>
              <a:ea typeface="Lato"/>
              <a:cs typeface="Lato"/>
              <a:sym typeface="Lato"/>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6384" y="2445691"/>
            <a:ext cx="6416639"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 4: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USING AI TO STRENGTHEN CRITICAL THINKING AND COLLABORATION</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028700" y="2216244"/>
            <a:ext cx="10004431" cy="7038594"/>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systems generate answers based on probability, not verified truth.</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Therefore, students must learn to:</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Question the results of AI</a:t>
            </a:r>
            <a:r>
              <a:rPr lang="en-US" sz="2400" dirty="0">
                <a:solidFill>
                  <a:srgbClr val="000000"/>
                </a:solidFill>
                <a:latin typeface="Lato Light"/>
                <a:ea typeface="Lato Light"/>
                <a:cs typeface="Lato Light"/>
                <a:sym typeface="Lato Light"/>
              </a:rPr>
              <a:t>.</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Verify the sources</a:t>
            </a:r>
            <a:r>
              <a:rPr lang="en-US" sz="2400" dirty="0">
                <a:solidFill>
                  <a:srgbClr val="000000"/>
                </a:solidFill>
                <a:latin typeface="Lato Light"/>
                <a:ea typeface="Lato Light"/>
                <a:cs typeface="Lato Light"/>
                <a:sym typeface="Lato Light"/>
              </a:rPr>
              <a:t>.</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Identify inaccuracies or biases.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is an essential digital literacy skill. In an environment where more and more information is produced or distributed through automated systems, it is crucial to develop the ability to assess the reliability, relevance, and accuracy of the content received.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Students should not assume that an AI-generated answer is correct simply because it is well-written or seems convincing. Fostering critical thinking about AI involves teaching students to verify information with reliable sources, recognize the limitations of these tools, and understand that the ultimate responsibility for decisions and the use of information always rests with people, not technology.</a:t>
            </a:r>
          </a:p>
        </p:txBody>
      </p:sp>
      <p:sp>
        <p:nvSpPr>
          <p:cNvPr id="4" name="TextBox 4"/>
          <p:cNvSpPr txBox="1"/>
          <p:nvPr/>
        </p:nvSpPr>
        <p:spPr>
          <a:xfrm>
            <a:off x="1028700" y="1038225"/>
            <a:ext cx="8857208"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STRENGTHENING CRITICAL THINKING WITH AI</a:t>
            </a:r>
          </a:p>
        </p:txBody>
      </p:sp>
      <p:grpSp>
        <p:nvGrpSpPr>
          <p:cNvPr id="5" name="Group 5"/>
          <p:cNvGrpSpPr/>
          <p:nvPr/>
        </p:nvGrpSpPr>
        <p:grpSpPr>
          <a:xfrm>
            <a:off x="14965994" y="349444"/>
            <a:ext cx="2799445" cy="1224267"/>
            <a:chOff x="0" y="0"/>
            <a:chExt cx="3732593" cy="1632356"/>
          </a:xfrm>
        </p:grpSpPr>
        <p:sp>
          <p:nvSpPr>
            <p:cNvPr id="6" name="Freeform 6"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grpSp>
        <p:nvGrpSpPr>
          <p:cNvPr id="7" name="Group 7"/>
          <p:cNvGrpSpPr/>
          <p:nvPr/>
        </p:nvGrpSpPr>
        <p:grpSpPr>
          <a:xfrm>
            <a:off x="11430000"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2825201"/>
            <a:chOff x="0" y="0"/>
            <a:chExt cx="24384000" cy="3766934"/>
          </a:xfrm>
        </p:grpSpPr>
        <p:sp>
          <p:nvSpPr>
            <p:cNvPr id="3" name="Freeform 3"/>
            <p:cNvSpPr/>
            <p:nvPr/>
          </p:nvSpPr>
          <p:spPr>
            <a:xfrm>
              <a:off x="0" y="0"/>
              <a:ext cx="24384000" cy="3766947"/>
            </a:xfrm>
            <a:custGeom>
              <a:avLst/>
              <a:gdLst/>
              <a:ahLst/>
              <a:cxnLst/>
              <a:rect l="l" t="t" r="r" b="b"/>
              <a:pathLst>
                <a:path w="24384000" h="3766947">
                  <a:moveTo>
                    <a:pt x="0" y="0"/>
                  </a:moveTo>
                  <a:lnTo>
                    <a:pt x="24384000" y="0"/>
                  </a:lnTo>
                  <a:lnTo>
                    <a:pt x="24384000" y="3766947"/>
                  </a:lnTo>
                  <a:lnTo>
                    <a:pt x="0" y="3766947"/>
                  </a:lnTo>
                  <a:lnTo>
                    <a:pt x="0" y="0"/>
                  </a:lnTo>
                  <a:close/>
                </a:path>
              </a:pathLst>
            </a:custGeom>
            <a:blipFill>
              <a:blip r:embed="rId4">
                <a:alphaModFix amt="50000"/>
              </a:blip>
              <a:stretch>
                <a:fillRect t="-173119" b="-218963"/>
              </a:stretch>
            </a:blipFill>
          </p:spPr>
          <p:txBody>
            <a:bodyPr/>
            <a:lstStyle/>
            <a:p>
              <a:endParaRPr lang="es-ES"/>
            </a:p>
          </p:txBody>
        </p:sp>
      </p:grpSp>
      <p:sp>
        <p:nvSpPr>
          <p:cNvPr id="4" name="TextBox 4"/>
          <p:cNvSpPr txBox="1"/>
          <p:nvPr/>
        </p:nvSpPr>
        <p:spPr>
          <a:xfrm>
            <a:off x="1028700" y="1085850"/>
            <a:ext cx="37719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MICROACTIVITY</a:t>
            </a:r>
          </a:p>
        </p:txBody>
      </p:sp>
      <p:sp>
        <p:nvSpPr>
          <p:cNvPr id="5" name="TextBox 5"/>
          <p:cNvSpPr txBox="1"/>
          <p:nvPr/>
        </p:nvSpPr>
        <p:spPr>
          <a:xfrm>
            <a:off x="1028700" y="3269571"/>
            <a:ext cx="8115300" cy="371897"/>
          </a:xfrm>
          <a:prstGeom prst="rect">
            <a:avLst/>
          </a:prstGeom>
        </p:spPr>
        <p:txBody>
          <a:bodyPr wrap="square" lIns="0" tIns="0" rIns="0" bIns="0" rtlCol="0" anchor="t">
            <a:spAutoFit/>
          </a:bodyPr>
          <a:lstStyle/>
          <a:p>
            <a:pPr marL="0" lvl="0" indent="0" algn="l">
              <a:lnSpc>
                <a:spcPts val="2879"/>
              </a:lnSpc>
              <a:spcBef>
                <a:spcPct val="0"/>
              </a:spcBef>
            </a:pPr>
            <a:r>
              <a:rPr lang="en-US" sz="3000" b="1" i="1" u="none" strike="noStrike" dirty="0">
                <a:solidFill>
                  <a:srgbClr val="000000"/>
                </a:solidFill>
                <a:latin typeface="Lato Bold Italics"/>
                <a:ea typeface="Lato Bold Italics"/>
                <a:cs typeface="Lato Bold Italics"/>
                <a:sym typeface="Lato Bold Italics"/>
              </a:rPr>
              <a:t>Detecting errors generated by the use of AI</a:t>
            </a:r>
          </a:p>
        </p:txBody>
      </p:sp>
      <p:sp>
        <p:nvSpPr>
          <p:cNvPr id="6" name="TextBox 6"/>
          <p:cNvSpPr txBox="1"/>
          <p:nvPr/>
        </p:nvSpPr>
        <p:spPr>
          <a:xfrm>
            <a:off x="1028700" y="4193496"/>
            <a:ext cx="10287933" cy="3718967"/>
          </a:xfrm>
          <a:prstGeom prst="rect">
            <a:avLst/>
          </a:prstGeom>
        </p:spPr>
        <p:txBody>
          <a:bodyPr lIns="0" tIns="0" rIns="0" bIns="0" rtlCol="0" anchor="t">
            <a:spAutoFit/>
          </a:bodyPr>
          <a:lstStyle/>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The trainer asks the AI:</a:t>
            </a:r>
          </a:p>
          <a:p>
            <a:pPr marL="0" lvl="0" indent="0" algn="l">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What are the main EU regulations on workplace safety in the hospitality sector?</a:t>
            </a:r>
          </a:p>
          <a:p>
            <a:pPr marL="0" lvl="0" indent="0" algn="l">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Students must:</a:t>
            </a:r>
          </a:p>
          <a:p>
            <a:pPr marL="0" lvl="0" indent="0" algn="l">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 Verify the answer with official EU sources.</a:t>
            </a:r>
          </a:p>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 Identify missing or incorrect information. </a:t>
            </a:r>
          </a:p>
          <a:p>
            <a:pPr marL="0" lvl="0" indent="0" algn="l">
              <a:lnSpc>
                <a:spcPts val="2879"/>
              </a:lnSpc>
              <a:spcBef>
                <a:spcPct val="0"/>
              </a:spcBef>
            </a:pPr>
            <a:r>
              <a:rPr lang="en-US" sz="2800" u="none" strike="noStrike" dirty="0">
                <a:solidFill>
                  <a:srgbClr val="000000"/>
                </a:solidFill>
                <a:latin typeface="Lato Light"/>
                <a:ea typeface="Lato Light"/>
                <a:cs typeface="Lato Light"/>
                <a:sym typeface="Lato Light"/>
              </a:rPr>
              <a:t>• Explain why verification is necessary.</a:t>
            </a:r>
          </a:p>
        </p:txBody>
      </p:sp>
      <p:sp>
        <p:nvSpPr>
          <p:cNvPr id="7" name="Freeform 7"/>
          <p:cNvSpPr/>
          <p:nvPr/>
        </p:nvSpPr>
        <p:spPr>
          <a:xfrm>
            <a:off x="12219617" y="4431903"/>
            <a:ext cx="5039683" cy="2746627"/>
          </a:xfrm>
          <a:custGeom>
            <a:avLst/>
            <a:gdLst/>
            <a:ahLst/>
            <a:cxnLst/>
            <a:rect l="l" t="t" r="r" b="b"/>
            <a:pathLst>
              <a:path w="5039683" h="2746627">
                <a:moveTo>
                  <a:pt x="0" y="0"/>
                </a:moveTo>
                <a:lnTo>
                  <a:pt x="5039683" y="0"/>
                </a:lnTo>
                <a:lnTo>
                  <a:pt x="5039683" y="2746627"/>
                </a:lnTo>
                <a:lnTo>
                  <a:pt x="0" y="27466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12551091" y="5170066"/>
            <a:ext cx="4376734" cy="1192634"/>
          </a:xfrm>
          <a:prstGeom prst="rect">
            <a:avLst/>
          </a:prstGeom>
        </p:spPr>
        <p:txBody>
          <a:bodyPr lIns="0" tIns="0" rIns="0" bIns="0" rtlCol="0" anchor="t">
            <a:spAutoFit/>
          </a:bodyPr>
          <a:lstStyle/>
          <a:p>
            <a:pPr marL="0" lvl="0" indent="0" algn="ctr">
              <a:lnSpc>
                <a:spcPts val="3079"/>
              </a:lnSpc>
              <a:spcBef>
                <a:spcPct val="0"/>
              </a:spcBef>
            </a:pPr>
            <a:r>
              <a:rPr lang="en-US" sz="2800" dirty="0">
                <a:solidFill>
                  <a:srgbClr val="000000"/>
                </a:solidFill>
                <a:latin typeface="Lato Light" panose="020F0302020204030203" pitchFamily="34" charset="0"/>
                <a:ea typeface="Lato"/>
                <a:cs typeface="Lato"/>
                <a:sym typeface="Lato"/>
              </a:rPr>
              <a:t>AI results should always be cross-checked against reliable sources.</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54783"/>
            <a:ext cx="6352891"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 5: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REAL-WORLD CLASSROOM SCENARIO: THE RESPONSIBLE USE OF AI IN CVET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67393" y="1038225"/>
            <a:ext cx="4056013" cy="628650"/>
          </a:xfrm>
          <a:prstGeom prst="rect">
            <a:avLst/>
          </a:prstGeom>
        </p:spPr>
        <p:txBody>
          <a:bodyPr lIns="0" tIns="0" rIns="0" bIns="0" rtlCol="0" anchor="t">
            <a:spAutoFit/>
          </a:bodyPr>
          <a:lstStyle/>
          <a:p>
            <a:pPr marL="0" lvl="0" indent="0" algn="ctr">
              <a:lnSpc>
                <a:spcPts val="5040"/>
              </a:lnSpc>
              <a:spcBef>
                <a:spcPct val="0"/>
              </a:spcBef>
            </a:pPr>
            <a:r>
              <a:rPr lang="en-US" sz="4200" u="none" strike="noStrike">
                <a:solidFill>
                  <a:srgbClr val="000000"/>
                </a:solidFill>
                <a:latin typeface="Oswald"/>
                <a:ea typeface="Oswald"/>
                <a:cs typeface="Oswald"/>
                <a:sym typeface="Oswald"/>
              </a:rPr>
              <a:t>LEARNING SCENARIO</a:t>
            </a:r>
          </a:p>
        </p:txBody>
      </p:sp>
      <p:sp>
        <p:nvSpPr>
          <p:cNvPr id="3" name="TextBox 3"/>
          <p:cNvSpPr txBox="1"/>
          <p:nvPr/>
        </p:nvSpPr>
        <p:spPr>
          <a:xfrm>
            <a:off x="7867393" y="2114181"/>
            <a:ext cx="9391907" cy="7038594"/>
          </a:xfrm>
          <a:prstGeom prst="rect">
            <a:avLst/>
          </a:prstGeom>
        </p:spPr>
        <p:txBody>
          <a:bodyPr lIns="0" tIns="0" rIns="0" bIns="0" rtlCol="0" anchor="t">
            <a:spAutoFit/>
          </a:bodyPr>
          <a:lstStyle/>
          <a:p>
            <a:pPr marL="0" lvl="0" indent="0" algn="l">
              <a:lnSpc>
                <a:spcPts val="2880"/>
              </a:lnSpc>
              <a:spcBef>
                <a:spcPct val="0"/>
              </a:spcBef>
            </a:pPr>
            <a:r>
              <a:rPr lang="en-US" sz="2400" dirty="0">
                <a:solidFill>
                  <a:srgbClr val="000000"/>
                </a:solidFill>
                <a:latin typeface="Lato Light"/>
                <a:ea typeface="Lato Light"/>
                <a:cs typeface="Lato Light"/>
                <a:sym typeface="Lato Light"/>
              </a:rPr>
              <a:t>In </a:t>
            </a:r>
            <a:r>
              <a:rPr lang="en-US" sz="2400" dirty="0" err="1">
                <a:solidFill>
                  <a:srgbClr val="000000"/>
                </a:solidFill>
                <a:latin typeface="Lato Light"/>
                <a:ea typeface="Lato Light"/>
                <a:cs typeface="Lato Light"/>
                <a:sym typeface="Lato Light"/>
              </a:rPr>
              <a:t>yout</a:t>
            </a:r>
            <a:r>
              <a:rPr lang="en-US" sz="2400" dirty="0">
                <a:solidFill>
                  <a:srgbClr val="000000"/>
                </a:solidFill>
                <a:latin typeface="Lato Light"/>
                <a:ea typeface="Lato Light"/>
                <a:cs typeface="Lato Light"/>
                <a:sym typeface="Lato Light"/>
              </a:rPr>
              <a:t> </a:t>
            </a:r>
            <a:r>
              <a:rPr lang="en-US" sz="2400" u="none" strike="noStrike" dirty="0">
                <a:solidFill>
                  <a:srgbClr val="000000"/>
                </a:solidFill>
                <a:latin typeface="Lato Light"/>
                <a:ea typeface="Lato Light"/>
                <a:cs typeface="Lato Light"/>
                <a:sym typeface="Lato Light"/>
              </a:rPr>
              <a:t>CVET center you implement AI tools to help students prepare work reports.</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 student uses AI to generate a technical report, but does not verify its content.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You observe that:</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The report includes incorrect security procedures.</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References are missing.</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The student cannot explain the steps described.</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You have to introduce a new rule:</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Each AI-assisted task must include:</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1) </a:t>
            </a:r>
            <a:r>
              <a:rPr lang="en-US" sz="2400" dirty="0">
                <a:solidFill>
                  <a:srgbClr val="000000"/>
                </a:solidFill>
                <a:latin typeface="Lato Light"/>
                <a:ea typeface="Lato Light"/>
                <a:cs typeface="Lato Light"/>
                <a:sym typeface="Lato Light"/>
              </a:rPr>
              <a:t>T</a:t>
            </a:r>
            <a:r>
              <a:rPr lang="en-US" sz="2400" u="none" strike="noStrike" dirty="0">
                <a:solidFill>
                  <a:srgbClr val="000000"/>
                </a:solidFill>
                <a:latin typeface="Lato Light"/>
                <a:ea typeface="Lato Light"/>
                <a:cs typeface="Lato Light"/>
                <a:sym typeface="Lato Light"/>
              </a:rPr>
              <a:t>he original AI instruction.</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2) The result of the AI.</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3) Student corrections and improvements.</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This ensures that AI supports learning rather than replacing it.</a:t>
            </a:r>
          </a:p>
        </p:txBody>
      </p:sp>
      <p:grpSp>
        <p:nvGrpSpPr>
          <p:cNvPr id="4" name="Group 4"/>
          <p:cNvGrpSpPr/>
          <p:nvPr/>
        </p:nvGrpSpPr>
        <p:grpSpPr>
          <a:xfrm>
            <a:off x="0" y="1"/>
            <a:ext cx="7338060" cy="10287000"/>
            <a:chOff x="0" y="0"/>
            <a:chExt cx="9784080" cy="13716000"/>
          </a:xfrm>
        </p:grpSpPr>
        <p:sp>
          <p:nvSpPr>
            <p:cNvPr id="5" name="Freeform 5" descr="14,046 Classroom Vertical Royalty-Free Images, Stock Photos &amp; Pictures |  Shutterstock"/>
            <p:cNvSpPr/>
            <p:nvPr/>
          </p:nvSpPr>
          <p:spPr>
            <a:xfrm>
              <a:off x="0" y="0"/>
              <a:ext cx="9784080" cy="13716000"/>
            </a:xfrm>
            <a:custGeom>
              <a:avLst/>
              <a:gdLst/>
              <a:ahLst/>
              <a:cxnLst/>
              <a:rect l="l" t="t" r="r" b="b"/>
              <a:pathLst>
                <a:path w="9784080" h="13716000">
                  <a:moveTo>
                    <a:pt x="0" y="0"/>
                  </a:moveTo>
                  <a:lnTo>
                    <a:pt x="9784080" y="0"/>
                  </a:lnTo>
                  <a:lnTo>
                    <a:pt x="978408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58714" y="2342643"/>
            <a:ext cx="6952456" cy="6583680"/>
            <a:chOff x="0" y="0"/>
            <a:chExt cx="9269941" cy="8778240"/>
          </a:xfrm>
        </p:grpSpPr>
        <p:sp>
          <p:nvSpPr>
            <p:cNvPr id="3" name="Freeform 3"/>
            <p:cNvSpPr/>
            <p:nvPr/>
          </p:nvSpPr>
          <p:spPr>
            <a:xfrm>
              <a:off x="0" y="0"/>
              <a:ext cx="9269940" cy="8778240"/>
            </a:xfrm>
            <a:custGeom>
              <a:avLst/>
              <a:gdLst/>
              <a:ahLst/>
              <a:cxnLst/>
              <a:rect l="l" t="t" r="r" b="b"/>
              <a:pathLst>
                <a:path w="9269940" h="8778240">
                  <a:moveTo>
                    <a:pt x="0" y="1463040"/>
                  </a:moveTo>
                  <a:cubicBezTo>
                    <a:pt x="0" y="655066"/>
                    <a:pt x="557121" y="0"/>
                    <a:pt x="1244287" y="0"/>
                  </a:cubicBezTo>
                  <a:lnTo>
                    <a:pt x="8025654" y="0"/>
                  </a:lnTo>
                  <a:cubicBezTo>
                    <a:pt x="8712819" y="0"/>
                    <a:pt x="9269940" y="655066"/>
                    <a:pt x="9269940" y="1463040"/>
                  </a:cubicBezTo>
                  <a:lnTo>
                    <a:pt x="9269940" y="7315200"/>
                  </a:lnTo>
                  <a:cubicBezTo>
                    <a:pt x="9269940" y="8123174"/>
                    <a:pt x="8712819" y="8778240"/>
                    <a:pt x="8025654" y="8778240"/>
                  </a:cubicBezTo>
                  <a:lnTo>
                    <a:pt x="1244287" y="8778240"/>
                  </a:lnTo>
                  <a:cubicBezTo>
                    <a:pt x="557121" y="8778240"/>
                    <a:pt x="0" y="8123174"/>
                    <a:pt x="0" y="7315200"/>
                  </a:cubicBezTo>
                  <a:close/>
                </a:path>
              </a:pathLst>
            </a:custGeom>
            <a:solidFill>
              <a:srgbClr val="F0C8B9"/>
            </a:solidFill>
          </p:spPr>
          <p:txBody>
            <a:bodyPr/>
            <a:lstStyle/>
            <a:p>
              <a:endParaRPr lang="es-ES"/>
            </a:p>
          </p:txBody>
        </p:sp>
        <p:sp>
          <p:nvSpPr>
            <p:cNvPr id="4" name="TextBox 4"/>
            <p:cNvSpPr txBox="1"/>
            <p:nvPr/>
          </p:nvSpPr>
          <p:spPr>
            <a:xfrm>
              <a:off x="0" y="0"/>
              <a:ext cx="9269941" cy="8778240"/>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dirty="0">
                  <a:solidFill>
                    <a:srgbClr val="000000"/>
                  </a:solidFill>
                  <a:latin typeface="Lato Bold"/>
                  <a:ea typeface="Lato Bold"/>
                  <a:cs typeface="Lato Bold"/>
                  <a:sym typeface="Lato Bold"/>
                </a:rPr>
                <a:t>Structured use of AI in tasks</a:t>
              </a:r>
            </a:p>
            <a:p>
              <a:pPr marL="0" lvl="0" indent="0" algn="ctr">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Instead of banning AI tools, training centers are implementing structured guidelines.</a:t>
              </a:r>
            </a:p>
            <a:p>
              <a:pPr marL="0" lvl="0" indent="0" algn="ctr">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Example of a standard:</a:t>
              </a: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Students should always indicate which parts of their work were generated using AI.</a:t>
              </a:r>
            </a:p>
            <a:p>
              <a:pPr marL="0" lvl="0" indent="0" algn="ctr">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This promotes transparency and responsible use.</a:t>
              </a:r>
            </a:p>
            <a:p>
              <a:pPr marL="0" lvl="0" indent="0" algn="ctr">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grpSp>
      <p:sp>
        <p:nvSpPr>
          <p:cNvPr id="5" name="TextBox 5"/>
          <p:cNvSpPr txBox="1"/>
          <p:nvPr/>
        </p:nvSpPr>
        <p:spPr>
          <a:xfrm>
            <a:off x="3176497" y="1417827"/>
            <a:ext cx="3818639"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GOOD PRACTICE 1</a:t>
            </a:r>
          </a:p>
        </p:txBody>
      </p:sp>
      <p:grpSp>
        <p:nvGrpSpPr>
          <p:cNvPr id="6" name="Group 6"/>
          <p:cNvGrpSpPr/>
          <p:nvPr/>
        </p:nvGrpSpPr>
        <p:grpSpPr>
          <a:xfrm>
            <a:off x="1647547" y="2342637"/>
            <a:ext cx="7185811" cy="6583686"/>
            <a:chOff x="0" y="0"/>
            <a:chExt cx="9581081" cy="8778248"/>
          </a:xfrm>
        </p:grpSpPr>
        <p:sp>
          <p:nvSpPr>
            <p:cNvPr id="7" name="Freeform 7"/>
            <p:cNvSpPr/>
            <p:nvPr/>
          </p:nvSpPr>
          <p:spPr>
            <a:xfrm>
              <a:off x="0" y="0"/>
              <a:ext cx="9581071" cy="8778181"/>
            </a:xfrm>
            <a:custGeom>
              <a:avLst/>
              <a:gdLst/>
              <a:ahLst/>
              <a:cxnLst/>
              <a:rect l="l" t="t" r="r" b="b"/>
              <a:pathLst>
                <a:path w="9581071" h="8778181">
                  <a:moveTo>
                    <a:pt x="0" y="1463049"/>
                  </a:moveTo>
                  <a:cubicBezTo>
                    <a:pt x="0" y="655006"/>
                    <a:pt x="615098" y="0"/>
                    <a:pt x="1373909" y="0"/>
                  </a:cubicBezTo>
                  <a:lnTo>
                    <a:pt x="8207162" y="0"/>
                  </a:lnTo>
                  <a:cubicBezTo>
                    <a:pt x="8965973" y="0"/>
                    <a:pt x="9581071" y="655006"/>
                    <a:pt x="9581071" y="1463049"/>
                  </a:cubicBezTo>
                  <a:lnTo>
                    <a:pt x="9581071" y="7315133"/>
                  </a:lnTo>
                  <a:cubicBezTo>
                    <a:pt x="9581071" y="8123176"/>
                    <a:pt x="8965973" y="8778181"/>
                    <a:pt x="8207162" y="8778181"/>
                  </a:cubicBezTo>
                  <a:lnTo>
                    <a:pt x="1373909" y="8778181"/>
                  </a:lnTo>
                  <a:cubicBezTo>
                    <a:pt x="615098" y="8778298"/>
                    <a:pt x="0" y="8123175"/>
                    <a:pt x="0" y="7315133"/>
                  </a:cubicBezTo>
                  <a:close/>
                </a:path>
              </a:pathLst>
            </a:custGeom>
            <a:solidFill>
              <a:srgbClr val="F0C8B9"/>
            </a:solidFill>
          </p:spPr>
          <p:txBody>
            <a:bodyPr/>
            <a:lstStyle/>
            <a:p>
              <a:endParaRPr lang="es-ES"/>
            </a:p>
          </p:txBody>
        </p:sp>
        <p:sp>
          <p:nvSpPr>
            <p:cNvPr id="8" name="TextBox 8"/>
            <p:cNvSpPr txBox="1"/>
            <p:nvPr/>
          </p:nvSpPr>
          <p:spPr>
            <a:xfrm>
              <a:off x="0" y="0"/>
              <a:ext cx="9581081" cy="877824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dirty="0">
                  <a:solidFill>
                    <a:srgbClr val="000000"/>
                  </a:solidFill>
                  <a:latin typeface="Lato Bold"/>
                  <a:ea typeface="Lato Bold"/>
                  <a:cs typeface="Lato Bold"/>
                  <a:sym typeface="Lato Bold"/>
                </a:rPr>
                <a:t>AI literacy workshops for trainers</a:t>
              </a:r>
            </a:p>
            <a:p>
              <a:pPr marL="0" lvl="0" indent="0" algn="ctr">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Training institutions offer workshops where you can  learn:</a:t>
              </a:r>
            </a:p>
            <a:p>
              <a:pPr marL="0" lvl="0" indent="0" algn="ctr">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dirty="0">
                  <a:solidFill>
                    <a:srgbClr val="000000"/>
                  </a:solidFill>
                  <a:latin typeface="Lato Light"/>
                  <a:ea typeface="Lato Light"/>
                  <a:cs typeface="Lato Light"/>
                  <a:sym typeface="Lato Light"/>
                </a:rPr>
                <a:t>H</a:t>
              </a:r>
              <a:r>
                <a:rPr lang="en-US" sz="2400" u="none" strike="noStrike" dirty="0">
                  <a:solidFill>
                    <a:srgbClr val="000000"/>
                  </a:solidFill>
                  <a:latin typeface="Lato Light"/>
                  <a:ea typeface="Lato Light"/>
                  <a:cs typeface="Lato Light"/>
                  <a:sym typeface="Lato Light"/>
                </a:rPr>
                <a:t>ow AI systems generate responses. </a:t>
              </a: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 How biases can appear in AI results. </a:t>
              </a: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 How to design ethical learning activities supported by AI.</a:t>
              </a:r>
            </a:p>
            <a:p>
              <a:pPr marL="0" lvl="0" indent="0" algn="ctr">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This ensures that you, as a trainer, maintain control over educational decisions.</a:t>
              </a:r>
            </a:p>
          </p:txBody>
        </p:sp>
      </p:grpSp>
      <p:sp>
        <p:nvSpPr>
          <p:cNvPr id="9" name="TextBox 9"/>
          <p:cNvSpPr txBox="1"/>
          <p:nvPr/>
        </p:nvSpPr>
        <p:spPr>
          <a:xfrm>
            <a:off x="11292864" y="1417827"/>
            <a:ext cx="3818639"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GOOD PRACTICE 2</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95375" y="2217653"/>
            <a:ext cx="8566537" cy="537256"/>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1070896" y="2235054"/>
            <a:ext cx="16149161" cy="6658233"/>
          </a:xfrm>
          <a:prstGeom prst="rect">
            <a:avLst/>
          </a:prstGeom>
        </p:spPr>
        <p:txBody>
          <a:bodyPr lIns="0" tIns="0" rIns="0" bIns="0" rtlCol="0" anchor="t">
            <a:spAutoFit/>
          </a:bodyPr>
          <a:lstStyle/>
          <a:p>
            <a:pPr>
              <a:lnSpc>
                <a:spcPts val="2879"/>
              </a:lnSpc>
            </a:pPr>
            <a:r>
              <a:rPr lang="en-US" sz="2400" b="1" dirty="0">
                <a:solidFill>
                  <a:srgbClr val="000000"/>
                </a:solidFill>
                <a:latin typeface="Lato Light" panose="020F0302020204030203" pitchFamily="34" charset="0"/>
                <a:sym typeface="Lato Bold"/>
              </a:rPr>
              <a:t>European Agency for Special Needs and Inclusive Education (2022).</a:t>
            </a:r>
          </a:p>
          <a:p>
            <a:pPr>
              <a:lnSpc>
                <a:spcPts val="2879"/>
              </a:lnSpc>
            </a:pPr>
            <a:r>
              <a:rPr lang="es-ES" sz="2400" dirty="0">
                <a:solidFill>
                  <a:srgbClr val="000000"/>
                </a:solidFill>
                <a:latin typeface="Lato Light" panose="020F0302020204030203" pitchFamily="34" charset="0"/>
              </a:rPr>
              <a:t>"Inclusive Digital </a:t>
            </a:r>
            <a:r>
              <a:rPr lang="es-ES" sz="2400" dirty="0" err="1">
                <a:solidFill>
                  <a:srgbClr val="000000"/>
                </a:solidFill>
                <a:latin typeface="Lato Light" panose="020F0302020204030203" pitchFamily="34" charset="0"/>
              </a:rPr>
              <a:t>Education</a:t>
            </a:r>
            <a:r>
              <a:rPr lang="es-ES" sz="2400" dirty="0">
                <a:solidFill>
                  <a:srgbClr val="000000"/>
                </a:solidFill>
                <a:latin typeface="Lato Light" panose="020F0302020204030203" pitchFamily="34" charset="0"/>
              </a:rPr>
              <a:t>." Examines </a:t>
            </a:r>
            <a:r>
              <a:rPr lang="es-ES" sz="2400" dirty="0" err="1">
                <a:solidFill>
                  <a:srgbClr val="000000"/>
                </a:solidFill>
                <a:latin typeface="Lato Light" panose="020F0302020204030203" pitchFamily="34" charset="0"/>
              </a:rPr>
              <a:t>accessibility</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participation</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inclusion</a:t>
            </a:r>
            <a:r>
              <a:rPr lang="es-ES" sz="2400" dirty="0">
                <a:solidFill>
                  <a:srgbClr val="000000"/>
                </a:solidFill>
                <a:latin typeface="Lato Light" panose="020F0302020204030203" pitchFamily="34" charset="0"/>
              </a:rPr>
              <a:t>, and digital </a:t>
            </a:r>
            <a:r>
              <a:rPr lang="es-ES" sz="2400" dirty="0" err="1">
                <a:solidFill>
                  <a:srgbClr val="000000"/>
                </a:solidFill>
                <a:latin typeface="Lato Light" panose="020F0302020204030203" pitchFamily="34" charset="0"/>
              </a:rPr>
              <a:t>barriers</a:t>
            </a:r>
            <a:r>
              <a:rPr lang="es-ES" sz="2400" dirty="0">
                <a:solidFill>
                  <a:srgbClr val="000000"/>
                </a:solidFill>
                <a:latin typeface="Lato Light" panose="020F0302020204030203" pitchFamily="34" charset="0"/>
              </a:rPr>
              <a:t> in </a:t>
            </a:r>
            <a:r>
              <a:rPr lang="es-ES" sz="2400" dirty="0" err="1">
                <a:solidFill>
                  <a:srgbClr val="000000"/>
                </a:solidFill>
                <a:latin typeface="Lato Light" panose="020F0302020204030203" pitchFamily="34" charset="0"/>
              </a:rPr>
              <a:t>education</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providing</a:t>
            </a:r>
            <a:r>
              <a:rPr lang="es-ES" sz="2400" dirty="0">
                <a:solidFill>
                  <a:srgbClr val="000000"/>
                </a:solidFill>
                <a:latin typeface="Lato Light" panose="020F0302020204030203" pitchFamily="34" charset="0"/>
              </a:rPr>
              <a:t> a </a:t>
            </a:r>
            <a:r>
              <a:rPr lang="es-ES" sz="2400" dirty="0" err="1">
                <a:solidFill>
                  <a:srgbClr val="000000"/>
                </a:solidFill>
                <a:latin typeface="Lato Light" panose="020F0302020204030203" pitchFamily="34" charset="0"/>
              </a:rPr>
              <a:t>useful</a:t>
            </a:r>
            <a:r>
              <a:rPr lang="es-ES" sz="2400" dirty="0">
                <a:solidFill>
                  <a:srgbClr val="000000"/>
                </a:solidFill>
                <a:latin typeface="Lato Light" panose="020F0302020204030203" pitchFamily="34" charset="0"/>
              </a:rPr>
              <a:t> basis </a:t>
            </a:r>
            <a:r>
              <a:rPr lang="es-ES" sz="2400" dirty="0" err="1">
                <a:solidFill>
                  <a:srgbClr val="000000"/>
                </a:solidFill>
                <a:latin typeface="Lato Light" panose="020F0302020204030203" pitchFamily="34" charset="0"/>
              </a:rPr>
              <a:t>for</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assessing</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whether</a:t>
            </a:r>
            <a:r>
              <a:rPr lang="es-ES" sz="2400" dirty="0">
                <a:solidFill>
                  <a:srgbClr val="000000"/>
                </a:solidFill>
                <a:latin typeface="Lato Light" panose="020F0302020204030203" pitchFamily="34" charset="0"/>
              </a:rPr>
              <a:t> AI-</a:t>
            </a:r>
            <a:r>
              <a:rPr lang="es-ES" sz="2400" dirty="0" err="1">
                <a:solidFill>
                  <a:srgbClr val="000000"/>
                </a:solidFill>
                <a:latin typeface="Lato Light" panose="020F0302020204030203" pitchFamily="34" charset="0"/>
              </a:rPr>
              <a:t>supported</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learning</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is</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accessible</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to</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learners</a:t>
            </a:r>
            <a:r>
              <a:rPr lang="es-ES" sz="2400" dirty="0">
                <a:solidFill>
                  <a:srgbClr val="000000"/>
                </a:solidFill>
                <a:latin typeface="Lato Light" panose="020F0302020204030203" pitchFamily="34" charset="0"/>
              </a:rPr>
              <a:t> </a:t>
            </a:r>
            <a:r>
              <a:rPr lang="es-ES" sz="2400" dirty="0" err="1">
                <a:solidFill>
                  <a:srgbClr val="000000"/>
                </a:solidFill>
                <a:latin typeface="Lato Light" panose="020F0302020204030203" pitchFamily="34" charset="0"/>
              </a:rPr>
              <a:t>with</a:t>
            </a:r>
            <a:r>
              <a:rPr lang="es-ES" sz="2400" dirty="0">
                <a:solidFill>
                  <a:srgbClr val="000000"/>
                </a:solidFill>
                <a:latin typeface="Lato Light" panose="020F0302020204030203" pitchFamily="34" charset="0"/>
              </a:rPr>
              <a:t> diverse </a:t>
            </a:r>
            <a:r>
              <a:rPr lang="es-ES" sz="2400" dirty="0" err="1">
                <a:solidFill>
                  <a:srgbClr val="000000"/>
                </a:solidFill>
                <a:latin typeface="Lato Light" panose="020F0302020204030203" pitchFamily="34" charset="0"/>
              </a:rPr>
              <a:t>needs</a:t>
            </a:r>
            <a:r>
              <a:rPr lang="es-ES" sz="2400" dirty="0">
                <a:solidFill>
                  <a:srgbClr val="000000"/>
                </a:solidFill>
                <a:latin typeface="Lato Light" panose="020F0302020204030203" pitchFamily="34" charset="0"/>
              </a:rPr>
              <a:t>.</a:t>
            </a:r>
          </a:p>
          <a:p>
            <a:endParaRPr lang="en-US" sz="2400" dirty="0">
              <a:solidFill>
                <a:srgbClr val="000000"/>
              </a:solidFill>
              <a:latin typeface="Lato Light" panose="020F0302020204030203" pitchFamily="34" charset="0"/>
              <a:ea typeface="Lato"/>
              <a:cs typeface="Lato"/>
              <a:sym typeface="Lato"/>
            </a:endParaRPr>
          </a:p>
          <a:p>
            <a:r>
              <a:rPr lang="es-ES" sz="2400" b="1" dirty="0" err="1">
                <a:latin typeface="Lato Light" panose="020F0302020204030203" pitchFamily="34" charset="0"/>
              </a:rPr>
              <a:t>European</a:t>
            </a:r>
            <a:r>
              <a:rPr lang="es-ES" sz="2400" b="1" dirty="0">
                <a:latin typeface="Lato Light" panose="020F0302020204030203" pitchFamily="34" charset="0"/>
              </a:rPr>
              <a:t> </a:t>
            </a:r>
            <a:r>
              <a:rPr lang="es-ES" sz="2400" b="1" dirty="0" err="1">
                <a:latin typeface="Lato Light" panose="020F0302020204030203" pitchFamily="34" charset="0"/>
              </a:rPr>
              <a:t>Commission</a:t>
            </a:r>
            <a:r>
              <a:rPr lang="es-ES" sz="2400" b="1" dirty="0">
                <a:latin typeface="Lato Light" panose="020F0302020204030203" pitchFamily="34" charset="0"/>
              </a:rPr>
              <a:t> (2026).</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Guidelines</a:t>
            </a:r>
            <a:r>
              <a:rPr lang="es-ES" sz="2400" dirty="0">
                <a:latin typeface="Lato Light" panose="020F0302020204030203" pitchFamily="34" charset="0"/>
              </a:rPr>
              <a:t> </a:t>
            </a:r>
            <a:r>
              <a:rPr lang="es-ES" sz="2400" dirty="0" err="1">
                <a:latin typeface="Lato Light" panose="020F0302020204030203" pitchFamily="34" charset="0"/>
              </a:rPr>
              <a:t>on</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Ethical</a:t>
            </a:r>
            <a:r>
              <a:rPr lang="es-ES" sz="2400" dirty="0">
                <a:latin typeface="Lato Light" panose="020F0302020204030203" pitchFamily="34" charset="0"/>
              </a:rPr>
              <a:t> Use </a:t>
            </a:r>
            <a:r>
              <a:rPr lang="es-ES" sz="2400" dirty="0" err="1">
                <a:latin typeface="Lato Light" panose="020F0302020204030203" pitchFamily="34" charset="0"/>
              </a:rPr>
              <a:t>of</a:t>
            </a:r>
            <a:r>
              <a:rPr lang="es-ES" sz="2400" dirty="0">
                <a:latin typeface="Lato Light" panose="020F0302020204030203" pitchFamily="34" charset="0"/>
              </a:rPr>
              <a:t> Artificial </a:t>
            </a:r>
            <a:r>
              <a:rPr lang="es-ES" sz="2400" dirty="0" err="1">
                <a:latin typeface="Lato Light" panose="020F0302020204030203" pitchFamily="34" charset="0"/>
              </a:rPr>
              <a:t>Intelligence</a:t>
            </a:r>
            <a:r>
              <a:rPr lang="es-ES" sz="2400" dirty="0">
                <a:latin typeface="Lato Light" panose="020F0302020204030203" pitchFamily="34" charset="0"/>
              </a:rPr>
              <a:t> and Data in </a:t>
            </a:r>
            <a:r>
              <a:rPr lang="es-ES" sz="2400" dirty="0" err="1">
                <a:latin typeface="Lato Light" panose="020F0302020204030203" pitchFamily="34" charset="0"/>
              </a:rPr>
              <a:t>Teaching</a:t>
            </a:r>
            <a:r>
              <a:rPr lang="es-ES" sz="2400" dirty="0">
                <a:latin typeface="Lato Light" panose="020F0302020204030203" pitchFamily="34" charset="0"/>
              </a:rPr>
              <a:t> and </a:t>
            </a:r>
            <a:r>
              <a:rPr lang="es-ES" sz="2400" dirty="0" err="1">
                <a:latin typeface="Lato Light" panose="020F0302020204030203" pitchFamily="34" charset="0"/>
              </a:rPr>
              <a:t>Learning</a:t>
            </a:r>
            <a:r>
              <a:rPr lang="es-ES" sz="2400" dirty="0">
                <a:latin typeface="Lato Light" panose="020F0302020204030203" pitchFamily="34" charset="0"/>
              </a:rPr>
              <a:t>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Educators</a:t>
            </a:r>
            <a:r>
              <a:rPr lang="es-ES" sz="2400" dirty="0">
                <a:latin typeface="Lato Light" panose="020F0302020204030203" pitchFamily="34" charset="0"/>
              </a:rPr>
              <a:t>." </a:t>
            </a:r>
            <a:r>
              <a:rPr lang="es-ES" sz="2400" dirty="0" err="1">
                <a:latin typeface="Lato Light" panose="020F0302020204030203" pitchFamily="34" charset="0"/>
              </a:rPr>
              <a:t>Provides</a:t>
            </a:r>
            <a:r>
              <a:rPr lang="es-ES" sz="2400" dirty="0">
                <a:latin typeface="Lato Light" panose="020F0302020204030203" pitchFamily="34" charset="0"/>
              </a:rPr>
              <a:t> </a:t>
            </a:r>
            <a:r>
              <a:rPr lang="es-ES" sz="2400" dirty="0" err="1">
                <a:latin typeface="Lato Light" panose="020F0302020204030203" pitchFamily="34" charset="0"/>
              </a:rPr>
              <a:t>practical</a:t>
            </a:r>
            <a:r>
              <a:rPr lang="es-ES" sz="2400" dirty="0">
                <a:latin typeface="Lato Light" panose="020F0302020204030203" pitchFamily="34" charset="0"/>
              </a:rPr>
              <a:t> </a:t>
            </a:r>
            <a:r>
              <a:rPr lang="es-ES" sz="2400" dirty="0" err="1">
                <a:latin typeface="Lato Light" panose="020F0302020204030203" pitchFamily="34" charset="0"/>
              </a:rPr>
              <a:t>guidance</a:t>
            </a:r>
            <a:r>
              <a:rPr lang="es-ES" sz="2400" dirty="0">
                <a:latin typeface="Lato Light" panose="020F0302020204030203" pitchFamily="34" charset="0"/>
              </a:rPr>
              <a:t> </a:t>
            </a:r>
            <a:r>
              <a:rPr lang="es-ES" sz="2400" dirty="0" err="1">
                <a:latin typeface="Lato Light" panose="020F0302020204030203" pitchFamily="34" charset="0"/>
              </a:rPr>
              <a:t>on</a:t>
            </a:r>
            <a:r>
              <a:rPr lang="es-ES" sz="2400" dirty="0">
                <a:latin typeface="Lato Light" panose="020F0302020204030203" pitchFamily="34" charset="0"/>
              </a:rPr>
              <a:t> </a:t>
            </a:r>
            <a:r>
              <a:rPr lang="es-ES" sz="2400" dirty="0" err="1">
                <a:latin typeface="Lato Light" panose="020F0302020204030203" pitchFamily="34" charset="0"/>
              </a:rPr>
              <a:t>ethical</a:t>
            </a:r>
            <a:r>
              <a:rPr lang="es-ES" sz="2400" dirty="0">
                <a:latin typeface="Lato Light" panose="020F0302020204030203" pitchFamily="34" charset="0"/>
              </a:rPr>
              <a:t>, legal, and </a:t>
            </a:r>
            <a:r>
              <a:rPr lang="es-ES" sz="2400" dirty="0" err="1">
                <a:latin typeface="Lato Light" panose="020F0302020204030203" pitchFamily="34" charset="0"/>
              </a:rPr>
              <a:t>pedagogical</a:t>
            </a:r>
            <a:r>
              <a:rPr lang="es-ES" sz="2400" dirty="0">
                <a:latin typeface="Lato Light" panose="020F0302020204030203" pitchFamily="34" charset="0"/>
              </a:rPr>
              <a:t> </a:t>
            </a:r>
            <a:r>
              <a:rPr lang="es-ES" sz="2400" dirty="0" err="1">
                <a:latin typeface="Lato Light" panose="020F0302020204030203" pitchFamily="34" charset="0"/>
              </a:rPr>
              <a:t>issues</a:t>
            </a:r>
            <a:r>
              <a:rPr lang="es-ES" sz="2400" dirty="0">
                <a:latin typeface="Lato Light" panose="020F0302020204030203" pitchFamily="34" charset="0"/>
              </a:rPr>
              <a:t> </a:t>
            </a:r>
            <a:r>
              <a:rPr lang="es-ES" sz="2400" dirty="0" err="1">
                <a:latin typeface="Lato Light" panose="020F0302020204030203" pitchFamily="34" charset="0"/>
              </a:rPr>
              <a:t>related</a:t>
            </a:r>
            <a:r>
              <a:rPr lang="es-ES" sz="2400" dirty="0">
                <a:latin typeface="Lato Light" panose="020F0302020204030203" pitchFamily="34" charset="0"/>
              </a:rPr>
              <a:t> </a:t>
            </a:r>
            <a:r>
              <a:rPr lang="es-ES" sz="2400" dirty="0" err="1">
                <a:latin typeface="Lato Light" panose="020F0302020204030203" pitchFamily="34" charset="0"/>
              </a:rPr>
              <a:t>to</a:t>
            </a:r>
            <a:r>
              <a:rPr lang="es-ES" sz="2400" dirty="0">
                <a:latin typeface="Lato Light" panose="020F0302020204030203" pitchFamily="34" charset="0"/>
              </a:rPr>
              <a:t> AI and data in </a:t>
            </a:r>
            <a:r>
              <a:rPr lang="es-ES" sz="2400" dirty="0" err="1">
                <a:latin typeface="Lato Light" panose="020F0302020204030203" pitchFamily="34" charset="0"/>
              </a:rPr>
              <a:t>education</a:t>
            </a:r>
            <a:r>
              <a:rPr lang="es-ES" sz="2400" dirty="0">
                <a:latin typeface="Lato Light" panose="020F0302020204030203" pitchFamily="34" charset="0"/>
              </a:rPr>
              <a:t>, </a:t>
            </a:r>
            <a:r>
              <a:rPr lang="es-ES" sz="2400" dirty="0" err="1">
                <a:latin typeface="Lato Light" panose="020F0302020204030203" pitchFamily="34" charset="0"/>
              </a:rPr>
              <a:t>including</a:t>
            </a:r>
            <a:r>
              <a:rPr lang="es-ES" sz="2400" dirty="0">
                <a:latin typeface="Lato Light" panose="020F0302020204030203" pitchFamily="34" charset="0"/>
              </a:rPr>
              <a:t> </a:t>
            </a:r>
            <a:r>
              <a:rPr lang="es-ES" sz="2400" dirty="0" err="1">
                <a:latin typeface="Lato Light" panose="020F0302020204030203" pitchFamily="34" charset="0"/>
              </a:rPr>
              <a:t>privacy</a:t>
            </a:r>
            <a:r>
              <a:rPr lang="es-ES" sz="2400" dirty="0">
                <a:latin typeface="Lato Light" panose="020F0302020204030203" pitchFamily="34" charset="0"/>
              </a:rPr>
              <a:t>, </a:t>
            </a:r>
            <a:r>
              <a:rPr lang="es-ES" sz="2400" dirty="0" err="1">
                <a:latin typeface="Lato Light" panose="020F0302020204030203" pitchFamily="34" charset="0"/>
              </a:rPr>
              <a:t>transparency</a:t>
            </a:r>
            <a:r>
              <a:rPr lang="es-ES" sz="2400" dirty="0">
                <a:latin typeface="Lato Light" panose="020F0302020204030203" pitchFamily="34" charset="0"/>
              </a:rPr>
              <a:t>, </a:t>
            </a:r>
            <a:r>
              <a:rPr lang="es-ES" sz="2400" dirty="0" err="1">
                <a:latin typeface="Lato Light" panose="020F0302020204030203" pitchFamily="34" charset="0"/>
              </a:rPr>
              <a:t>responsible</a:t>
            </a:r>
            <a:r>
              <a:rPr lang="es-ES" sz="2400" dirty="0">
                <a:latin typeface="Lato Light" panose="020F0302020204030203" pitchFamily="34" charset="0"/>
              </a:rPr>
              <a:t> use, and AI </a:t>
            </a:r>
            <a:r>
              <a:rPr lang="es-ES" sz="2400" dirty="0" err="1">
                <a:latin typeface="Lato Light" panose="020F0302020204030203" pitchFamily="34" charset="0"/>
              </a:rPr>
              <a:t>literacy</a:t>
            </a:r>
            <a:r>
              <a:rPr lang="es-ES" sz="2400" dirty="0">
                <a:latin typeface="Lato Light" panose="020F0302020204030203" pitchFamily="34" charset="0"/>
              </a:rPr>
              <a:t>.</a:t>
            </a:r>
          </a:p>
          <a:p>
            <a:pPr algn="l">
              <a:lnSpc>
                <a:spcPts val="2879"/>
              </a:lnSpc>
            </a:pPr>
            <a:endParaRPr lang="en-US" sz="2400" u="none" strike="noStrike" dirty="0">
              <a:solidFill>
                <a:srgbClr val="000000"/>
              </a:solidFill>
              <a:latin typeface="Lato Light" panose="020F0302020204030203" pitchFamily="34" charset="0"/>
              <a:ea typeface="Lato Light"/>
              <a:cs typeface="Lato Light"/>
              <a:sym typeface="Lato Light"/>
            </a:endParaRPr>
          </a:p>
          <a:p>
            <a:r>
              <a:rPr lang="es-ES" sz="2400" b="1" dirty="0" err="1">
                <a:latin typeface="Lato Light" panose="020F0302020204030203" pitchFamily="34" charset="0"/>
              </a:rPr>
              <a:t>European</a:t>
            </a:r>
            <a:r>
              <a:rPr lang="es-ES" sz="2400" b="1" dirty="0">
                <a:latin typeface="Lato Light" panose="020F0302020204030203" pitchFamily="34" charset="0"/>
              </a:rPr>
              <a:t> Union (2024).</a:t>
            </a:r>
            <a:br>
              <a:rPr lang="es-ES" sz="2400" dirty="0">
                <a:latin typeface="Lato Light" panose="020F0302020204030203" pitchFamily="34" charset="0"/>
              </a:rPr>
            </a:br>
            <a:r>
              <a:rPr lang="es-ES" sz="2400" dirty="0">
                <a:latin typeface="Lato Light" panose="020F0302020204030203" pitchFamily="34" charset="0"/>
              </a:rPr>
              <a:t>"Artificial </a:t>
            </a:r>
            <a:r>
              <a:rPr lang="es-ES" sz="2400" dirty="0" err="1">
                <a:latin typeface="Lato Light" panose="020F0302020204030203" pitchFamily="34" charset="0"/>
              </a:rPr>
              <a:t>Intelligence</a:t>
            </a:r>
            <a:r>
              <a:rPr lang="es-ES" sz="2400" dirty="0">
                <a:latin typeface="Lato Light" panose="020F0302020204030203" pitchFamily="34" charset="0"/>
              </a:rPr>
              <a:t> </a:t>
            </a:r>
            <a:r>
              <a:rPr lang="es-ES" sz="2400" dirty="0" err="1">
                <a:latin typeface="Lato Light" panose="020F0302020204030203" pitchFamily="34" charset="0"/>
              </a:rPr>
              <a:t>Act</a:t>
            </a:r>
            <a:r>
              <a:rPr lang="es-ES" sz="2400" dirty="0">
                <a:latin typeface="Lato Light" panose="020F0302020204030203" pitchFamily="34" charset="0"/>
              </a:rPr>
              <a:t> (AI </a:t>
            </a:r>
            <a:r>
              <a:rPr lang="es-ES" sz="2400" dirty="0" err="1">
                <a:latin typeface="Lato Light" panose="020F0302020204030203" pitchFamily="34" charset="0"/>
              </a:rPr>
              <a:t>Act</a:t>
            </a:r>
            <a:r>
              <a:rPr lang="es-ES" sz="2400" dirty="0">
                <a:latin typeface="Lato Light" panose="020F0302020204030203" pitchFamily="34" charset="0"/>
              </a:rPr>
              <a:t>). </a:t>
            </a:r>
            <a:r>
              <a:rPr lang="es-ES" sz="2400" dirty="0" err="1">
                <a:latin typeface="Lato Light" panose="020F0302020204030203" pitchFamily="34" charset="0"/>
              </a:rPr>
              <a:t>Regulation</a:t>
            </a:r>
            <a:r>
              <a:rPr lang="es-ES" sz="2400" dirty="0">
                <a:latin typeface="Lato Light" panose="020F0302020204030203" pitchFamily="34" charset="0"/>
              </a:rPr>
              <a:t> (EU) 2024/1689." </a:t>
            </a:r>
            <a:r>
              <a:rPr lang="es-ES" sz="2400" dirty="0" err="1">
                <a:latin typeface="Lato Light" panose="020F0302020204030203" pitchFamily="34" charset="0"/>
              </a:rPr>
              <a:t>Establishes</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EU legal </a:t>
            </a:r>
            <a:r>
              <a:rPr lang="es-ES" sz="2400" dirty="0" err="1">
                <a:latin typeface="Lato Light" panose="020F0302020204030203" pitchFamily="34" charset="0"/>
              </a:rPr>
              <a:t>framework</a:t>
            </a:r>
            <a:r>
              <a:rPr lang="es-ES" sz="2400" dirty="0">
                <a:latin typeface="Lato Light" panose="020F0302020204030203" pitchFamily="34" charset="0"/>
              </a:rPr>
              <a:t> </a:t>
            </a:r>
            <a:r>
              <a:rPr lang="es-ES" sz="2400" dirty="0" err="1">
                <a:latin typeface="Lato Light" panose="020F0302020204030203" pitchFamily="34" charset="0"/>
              </a:rPr>
              <a:t>for</a:t>
            </a:r>
            <a:r>
              <a:rPr lang="es-ES" sz="2400" dirty="0">
                <a:latin typeface="Lato Light" panose="020F0302020204030203" pitchFamily="34" charset="0"/>
              </a:rPr>
              <a:t> AI, </a:t>
            </a:r>
            <a:r>
              <a:rPr lang="es-ES" sz="2400" dirty="0" err="1">
                <a:latin typeface="Lato Light" panose="020F0302020204030203" pitchFamily="34" charset="0"/>
              </a:rPr>
              <a:t>including</a:t>
            </a:r>
            <a:r>
              <a:rPr lang="es-ES" sz="2400" dirty="0">
                <a:latin typeface="Lato Light" panose="020F0302020204030203" pitchFamily="34" charset="0"/>
              </a:rPr>
              <a:t> </a:t>
            </a:r>
            <a:r>
              <a:rPr lang="es-ES" sz="2400" dirty="0" err="1">
                <a:latin typeface="Lato Light" panose="020F0302020204030203" pitchFamily="34" charset="0"/>
              </a:rPr>
              <a:t>requirements</a:t>
            </a:r>
            <a:r>
              <a:rPr lang="es-ES" sz="2400" dirty="0">
                <a:latin typeface="Lato Light" panose="020F0302020204030203" pitchFamily="34" charset="0"/>
              </a:rPr>
              <a:t> </a:t>
            </a:r>
            <a:r>
              <a:rPr lang="es-ES" sz="2400" dirty="0" err="1">
                <a:latin typeface="Lato Light" panose="020F0302020204030203" pitchFamily="34" charset="0"/>
              </a:rPr>
              <a:t>related</a:t>
            </a:r>
            <a:r>
              <a:rPr lang="es-ES" sz="2400" dirty="0">
                <a:latin typeface="Lato Light" panose="020F0302020204030203" pitchFamily="34" charset="0"/>
              </a:rPr>
              <a:t> </a:t>
            </a:r>
            <a:r>
              <a:rPr lang="es-ES" sz="2400" dirty="0" err="1">
                <a:latin typeface="Lato Light" panose="020F0302020204030203" pitchFamily="34" charset="0"/>
              </a:rPr>
              <a:t>to</a:t>
            </a:r>
            <a:r>
              <a:rPr lang="es-ES" sz="2400" dirty="0">
                <a:latin typeface="Lato Light" panose="020F0302020204030203" pitchFamily="34" charset="0"/>
              </a:rPr>
              <a:t> </a:t>
            </a:r>
            <a:r>
              <a:rPr lang="es-ES" sz="2400" dirty="0" err="1">
                <a:latin typeface="Lato Light" panose="020F0302020204030203" pitchFamily="34" charset="0"/>
              </a:rPr>
              <a:t>risk</a:t>
            </a:r>
            <a:r>
              <a:rPr lang="es-ES" sz="2400" dirty="0">
                <a:latin typeface="Lato Light" panose="020F0302020204030203" pitchFamily="34" charset="0"/>
              </a:rPr>
              <a:t> </a:t>
            </a:r>
            <a:r>
              <a:rPr lang="es-ES" sz="2400" dirty="0" err="1">
                <a:latin typeface="Lato Light" panose="020F0302020204030203" pitchFamily="34" charset="0"/>
              </a:rPr>
              <a:t>management</a:t>
            </a:r>
            <a:r>
              <a:rPr lang="es-ES" sz="2400" dirty="0">
                <a:latin typeface="Lato Light" panose="020F0302020204030203" pitchFamily="34" charset="0"/>
              </a:rPr>
              <a:t>, </a:t>
            </a:r>
            <a:r>
              <a:rPr lang="es-ES" sz="2400" dirty="0" err="1">
                <a:latin typeface="Lato Light" panose="020F0302020204030203" pitchFamily="34" charset="0"/>
              </a:rPr>
              <a:t>transparency</a:t>
            </a:r>
            <a:r>
              <a:rPr lang="es-ES" sz="2400" dirty="0">
                <a:latin typeface="Lato Light" panose="020F0302020204030203" pitchFamily="34" charset="0"/>
              </a:rPr>
              <a:t>, human </a:t>
            </a:r>
            <a:r>
              <a:rPr lang="es-ES" sz="2400" dirty="0" err="1">
                <a:latin typeface="Lato Light" panose="020F0302020204030203" pitchFamily="34" charset="0"/>
              </a:rPr>
              <a:t>oversight</a:t>
            </a:r>
            <a:r>
              <a:rPr lang="es-ES" sz="2400" dirty="0">
                <a:latin typeface="Lato Light" panose="020F0302020204030203" pitchFamily="34" charset="0"/>
              </a:rPr>
              <a:t>, and </a:t>
            </a:r>
            <a:r>
              <a:rPr lang="es-ES" sz="2400" dirty="0" err="1">
                <a:latin typeface="Lato Light" panose="020F0302020204030203" pitchFamily="34" charset="0"/>
              </a:rPr>
              <a:t>certain</a:t>
            </a:r>
            <a:r>
              <a:rPr lang="es-ES" sz="2400" dirty="0">
                <a:latin typeface="Lato Light" panose="020F0302020204030203" pitchFamily="34" charset="0"/>
              </a:rPr>
              <a:t> uses </a:t>
            </a:r>
            <a:r>
              <a:rPr lang="es-ES" sz="2400" dirty="0" err="1">
                <a:latin typeface="Lato Light" panose="020F0302020204030203" pitchFamily="34" charset="0"/>
              </a:rPr>
              <a:t>of</a:t>
            </a:r>
            <a:r>
              <a:rPr lang="es-ES" sz="2400" dirty="0">
                <a:latin typeface="Lato Light" panose="020F0302020204030203" pitchFamily="34" charset="0"/>
              </a:rPr>
              <a:t> AI in </a:t>
            </a:r>
            <a:r>
              <a:rPr lang="es-ES" sz="2400" dirty="0" err="1">
                <a:latin typeface="Lato Light" panose="020F0302020204030203" pitchFamily="34" charset="0"/>
              </a:rPr>
              <a:t>education</a:t>
            </a:r>
            <a:r>
              <a:rPr lang="es-ES" sz="2400" dirty="0">
                <a:latin typeface="Lato Light" panose="020F0302020204030203" pitchFamily="34" charset="0"/>
              </a:rPr>
              <a:t> and </a:t>
            </a:r>
            <a:r>
              <a:rPr lang="es-ES" sz="2400" dirty="0" err="1">
                <a:latin typeface="Lato Light" panose="020F0302020204030203" pitchFamily="34" charset="0"/>
              </a:rPr>
              <a:t>vocational</a:t>
            </a:r>
            <a:r>
              <a:rPr lang="es-ES" sz="2400" dirty="0">
                <a:latin typeface="Lato Light" panose="020F0302020204030203" pitchFamily="34" charset="0"/>
              </a:rPr>
              <a:t> training.</a:t>
            </a:r>
          </a:p>
          <a:p>
            <a:endParaRPr lang="es-ES" sz="2400" u="none" strike="noStrike" dirty="0">
              <a:solidFill>
                <a:srgbClr val="000000"/>
              </a:solidFill>
              <a:latin typeface="Lato Light" panose="020F0302020204030203" pitchFamily="34" charset="0"/>
              <a:ea typeface="Lato Light"/>
              <a:cs typeface="Lato Light"/>
              <a:sym typeface="Lato Light"/>
            </a:endParaRPr>
          </a:p>
          <a:p>
            <a:r>
              <a:rPr lang="es-ES" sz="2400" b="1" dirty="0">
                <a:latin typeface="Lato Light" panose="020F0302020204030203" pitchFamily="34" charset="0"/>
              </a:rPr>
              <a:t>OECD (2026).</a:t>
            </a:r>
            <a:br>
              <a:rPr lang="es-ES" sz="2400" dirty="0">
                <a:latin typeface="Lato Light" panose="020F0302020204030203" pitchFamily="34" charset="0"/>
              </a:rPr>
            </a:br>
            <a:r>
              <a:rPr lang="es-ES" sz="2400" dirty="0">
                <a:latin typeface="Lato Light" panose="020F0302020204030203" pitchFamily="34" charset="0"/>
              </a:rPr>
              <a:t>"AI </a:t>
            </a:r>
            <a:r>
              <a:rPr lang="es-ES" sz="2400" dirty="0" err="1">
                <a:latin typeface="Lato Light" panose="020F0302020204030203" pitchFamily="34" charset="0"/>
              </a:rPr>
              <a:t>to</a:t>
            </a:r>
            <a:r>
              <a:rPr lang="es-ES" sz="2400" dirty="0">
                <a:latin typeface="Lato Light" panose="020F0302020204030203" pitchFamily="34" charset="0"/>
              </a:rPr>
              <a:t> </a:t>
            </a:r>
            <a:r>
              <a:rPr lang="es-ES" sz="2400" dirty="0" err="1">
                <a:latin typeface="Lato Light" panose="020F0302020204030203" pitchFamily="34" charset="0"/>
              </a:rPr>
              <a:t>Support</a:t>
            </a:r>
            <a:r>
              <a:rPr lang="es-ES" sz="2400" dirty="0">
                <a:latin typeface="Lato Light" panose="020F0302020204030203" pitchFamily="34" charset="0"/>
              </a:rPr>
              <a:t> </a:t>
            </a:r>
            <a:r>
              <a:rPr lang="es-ES" sz="2400" dirty="0" err="1">
                <a:latin typeface="Lato Light" panose="020F0302020204030203" pitchFamily="34" charset="0"/>
              </a:rPr>
              <a:t>Neurodivergent</a:t>
            </a:r>
            <a:r>
              <a:rPr lang="es-ES" sz="2400" dirty="0">
                <a:latin typeface="Lato Light" panose="020F0302020204030203" pitchFamily="34" charset="0"/>
              </a:rPr>
              <a:t> </a:t>
            </a:r>
            <a:r>
              <a:rPr lang="es-ES" sz="2400" dirty="0" err="1">
                <a:latin typeface="Lato Light" panose="020F0302020204030203" pitchFamily="34" charset="0"/>
              </a:rPr>
              <a:t>Learners</a:t>
            </a:r>
            <a:r>
              <a:rPr lang="es-ES" sz="2400" dirty="0">
                <a:latin typeface="Lato Light" panose="020F0302020204030203" pitchFamily="34" charset="0"/>
              </a:rPr>
              <a:t> in </a:t>
            </a:r>
            <a:r>
              <a:rPr lang="es-ES" sz="2400" dirty="0" err="1">
                <a:latin typeface="Lato Light" panose="020F0302020204030203" pitchFamily="34" charset="0"/>
              </a:rPr>
              <a:t>Vocational</a:t>
            </a:r>
            <a:r>
              <a:rPr lang="es-ES" sz="2400" dirty="0">
                <a:latin typeface="Lato Light" panose="020F0302020204030203" pitchFamily="34" charset="0"/>
              </a:rPr>
              <a:t> </a:t>
            </a:r>
            <a:r>
              <a:rPr lang="es-ES" sz="2400" dirty="0" err="1">
                <a:latin typeface="Lato Light" panose="020F0302020204030203" pitchFamily="34" charset="0"/>
              </a:rPr>
              <a:t>Education</a:t>
            </a:r>
            <a:r>
              <a:rPr lang="es-ES" sz="2400" dirty="0">
                <a:latin typeface="Lato Light" panose="020F0302020204030203" pitchFamily="34" charset="0"/>
              </a:rPr>
              <a:t> and Training." Explores </a:t>
            </a:r>
            <a:r>
              <a:rPr lang="es-ES" sz="2400" dirty="0" err="1">
                <a:latin typeface="Lato Light" panose="020F0302020204030203" pitchFamily="34" charset="0"/>
              </a:rPr>
              <a:t>how</a:t>
            </a:r>
            <a:r>
              <a:rPr lang="es-ES" sz="2400" dirty="0">
                <a:latin typeface="Lato Light" panose="020F0302020204030203" pitchFamily="34" charset="0"/>
              </a:rPr>
              <a:t> AI can </a:t>
            </a:r>
            <a:r>
              <a:rPr lang="es-ES" sz="2400" dirty="0" err="1">
                <a:latin typeface="Lato Light" panose="020F0302020204030203" pitchFamily="34" charset="0"/>
              </a:rPr>
              <a:t>support</a:t>
            </a:r>
            <a:r>
              <a:rPr lang="es-ES" sz="2400" dirty="0">
                <a:latin typeface="Lato Light" panose="020F0302020204030203" pitchFamily="34" charset="0"/>
              </a:rPr>
              <a:t> </a:t>
            </a:r>
            <a:r>
              <a:rPr lang="es-ES" sz="2400" dirty="0" err="1">
                <a:latin typeface="Lato Light" panose="020F0302020204030203" pitchFamily="34" charset="0"/>
              </a:rPr>
              <a:t>accessibility</a:t>
            </a:r>
            <a:r>
              <a:rPr lang="es-ES" sz="2400" dirty="0">
                <a:latin typeface="Lato Light" panose="020F0302020204030203" pitchFamily="34" charset="0"/>
              </a:rPr>
              <a:t> and adaptive </a:t>
            </a:r>
            <a:r>
              <a:rPr lang="es-ES" sz="2400" dirty="0" err="1">
                <a:latin typeface="Lato Light" panose="020F0302020204030203" pitchFamily="34" charset="0"/>
              </a:rPr>
              <a:t>learning</a:t>
            </a:r>
            <a:r>
              <a:rPr lang="es-ES" sz="2400" dirty="0">
                <a:latin typeface="Lato Light" panose="020F0302020204030203" pitchFamily="34" charset="0"/>
              </a:rPr>
              <a:t> in VET </a:t>
            </a:r>
            <a:r>
              <a:rPr lang="es-ES" sz="2400" dirty="0" err="1">
                <a:latin typeface="Lato Light" panose="020F0302020204030203" pitchFamily="34" charset="0"/>
              </a:rPr>
              <a:t>while</a:t>
            </a:r>
            <a:r>
              <a:rPr lang="es-ES" sz="2400" dirty="0">
                <a:latin typeface="Lato Light" panose="020F0302020204030203" pitchFamily="34" charset="0"/>
              </a:rPr>
              <a:t> </a:t>
            </a:r>
            <a:r>
              <a:rPr lang="es-ES" sz="2400" dirty="0" err="1">
                <a:latin typeface="Lato Light" panose="020F0302020204030203" pitchFamily="34" charset="0"/>
              </a:rPr>
              <a:t>addressing</a:t>
            </a:r>
            <a:r>
              <a:rPr lang="es-ES" sz="2400" dirty="0">
                <a:latin typeface="Lato Light" panose="020F0302020204030203" pitchFamily="34" charset="0"/>
              </a:rPr>
              <a:t> </a:t>
            </a:r>
            <a:r>
              <a:rPr lang="es-ES" sz="2400" dirty="0" err="1">
                <a:latin typeface="Lato Light" panose="020F0302020204030203" pitchFamily="34" charset="0"/>
              </a:rPr>
              <a:t>risks</a:t>
            </a:r>
            <a:r>
              <a:rPr lang="es-ES" sz="2400" dirty="0">
                <a:latin typeface="Lato Light" panose="020F0302020204030203" pitchFamily="34" charset="0"/>
              </a:rPr>
              <a:t> </a:t>
            </a:r>
            <a:r>
              <a:rPr lang="es-ES" sz="2400" dirty="0" err="1">
                <a:latin typeface="Lato Light" panose="020F0302020204030203" pitchFamily="34" charset="0"/>
              </a:rPr>
              <a:t>related</a:t>
            </a:r>
            <a:r>
              <a:rPr lang="es-ES" sz="2400" dirty="0">
                <a:latin typeface="Lato Light" panose="020F0302020204030203" pitchFamily="34" charset="0"/>
              </a:rPr>
              <a:t> </a:t>
            </a:r>
            <a:r>
              <a:rPr lang="es-ES" sz="2400" dirty="0" err="1">
                <a:latin typeface="Lato Light" panose="020F0302020204030203" pitchFamily="34" charset="0"/>
              </a:rPr>
              <a:t>to</a:t>
            </a:r>
            <a:r>
              <a:rPr lang="es-ES" sz="2400" dirty="0">
                <a:latin typeface="Lato Light" panose="020F0302020204030203" pitchFamily="34" charset="0"/>
              </a:rPr>
              <a:t> </a:t>
            </a:r>
            <a:r>
              <a:rPr lang="es-ES" sz="2400" dirty="0" err="1">
                <a:latin typeface="Lato Light" panose="020F0302020204030203" pitchFamily="34" charset="0"/>
              </a:rPr>
              <a:t>privacy</a:t>
            </a:r>
            <a:r>
              <a:rPr lang="es-ES" sz="2400" dirty="0">
                <a:latin typeface="Lato Light" panose="020F0302020204030203" pitchFamily="34" charset="0"/>
              </a:rPr>
              <a:t>, </a:t>
            </a:r>
            <a:r>
              <a:rPr lang="es-ES" sz="2400" dirty="0" err="1">
                <a:latin typeface="Lato Light" panose="020F0302020204030203" pitchFamily="34" charset="0"/>
              </a:rPr>
              <a:t>bias</a:t>
            </a:r>
            <a:r>
              <a:rPr lang="es-ES" sz="2400" dirty="0">
                <a:latin typeface="Lato Light" panose="020F0302020204030203" pitchFamily="34" charset="0"/>
              </a:rPr>
              <a:t>, </a:t>
            </a:r>
            <a:r>
              <a:rPr lang="es-ES" sz="2400" dirty="0" err="1">
                <a:latin typeface="Lato Light" panose="020F0302020204030203" pitchFamily="34" charset="0"/>
              </a:rPr>
              <a:t>learner</a:t>
            </a:r>
            <a:r>
              <a:rPr lang="es-ES" sz="2400" dirty="0">
                <a:latin typeface="Lato Light" panose="020F0302020204030203" pitchFamily="34" charset="0"/>
              </a:rPr>
              <a:t> </a:t>
            </a:r>
            <a:r>
              <a:rPr lang="es-ES" sz="2400" dirty="0" err="1">
                <a:latin typeface="Lato Light" panose="020F0302020204030203" pitchFamily="34" charset="0"/>
              </a:rPr>
              <a:t>well-being</a:t>
            </a:r>
            <a:r>
              <a:rPr lang="es-ES" sz="2400" dirty="0">
                <a:latin typeface="Lato Light" panose="020F0302020204030203" pitchFamily="34" charset="0"/>
              </a:rPr>
              <a:t>, and </a:t>
            </a:r>
            <a:r>
              <a:rPr lang="es-ES" sz="2400" dirty="0" err="1">
                <a:latin typeface="Lato Light" panose="020F0302020204030203" pitchFamily="34" charset="0"/>
              </a:rPr>
              <a:t>skills</a:t>
            </a:r>
            <a:r>
              <a:rPr lang="es-ES" sz="2400" dirty="0">
                <a:latin typeface="Lato Light" panose="020F0302020204030203" pitchFamily="34" charset="0"/>
              </a:rPr>
              <a:t> </a:t>
            </a:r>
            <a:r>
              <a:rPr lang="es-ES" sz="2400" dirty="0" err="1">
                <a:latin typeface="Lato Light" panose="020F0302020204030203" pitchFamily="34" charset="0"/>
              </a:rPr>
              <a:t>development</a:t>
            </a:r>
            <a:r>
              <a:rPr lang="es-ES" sz="2400" dirty="0">
                <a:latin typeface="Lato Light" panose="020F0302020204030203" pitchFamily="34" charset="0"/>
              </a:rPr>
              <a:t>.</a:t>
            </a:r>
          </a:p>
          <a:p>
            <a:endParaRPr lang="en-US" sz="2400" u="none" strike="noStrike" dirty="0">
              <a:solidFill>
                <a:srgbClr val="000000"/>
              </a:solidFill>
              <a:latin typeface="Lato Light" panose="020F0302020204030203" pitchFamily="34" charset="0"/>
              <a:ea typeface="Lato Light"/>
              <a:cs typeface="Lato Light"/>
              <a:sym typeface="Lato Light"/>
            </a:endParaRPr>
          </a:p>
        </p:txBody>
      </p:sp>
      <p:sp>
        <p:nvSpPr>
          <p:cNvPr id="6" name="TextBox 6"/>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49C04-65CF-2FFF-6B45-F891E39BCBF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9D7CFF33-35EF-8C7B-3642-55BB215C4772}"/>
              </a:ext>
            </a:extLst>
          </p:cNvPr>
          <p:cNvSpPr/>
          <p:nvPr/>
        </p:nvSpPr>
        <p:spPr>
          <a:xfrm>
            <a:off x="1095375" y="2217653"/>
            <a:ext cx="8566537" cy="537256"/>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a:extLst>
              <a:ext uri="{FF2B5EF4-FFF2-40B4-BE49-F238E27FC236}">
                <a16:creationId xmlns:a16="http://schemas.microsoft.com/office/drawing/2014/main" id="{6A2650D9-D948-49C1-9507-3D4EE500B962}"/>
              </a:ext>
            </a:extLst>
          </p:cNvPr>
          <p:cNvSpPr txBox="1"/>
          <p:nvPr/>
        </p:nvSpPr>
        <p:spPr>
          <a:xfrm>
            <a:off x="1070896" y="2235054"/>
            <a:ext cx="16149161" cy="5170646"/>
          </a:xfrm>
          <a:prstGeom prst="rect">
            <a:avLst/>
          </a:prstGeom>
        </p:spPr>
        <p:txBody>
          <a:bodyPr lIns="0" tIns="0" rIns="0" bIns="0" rtlCol="0" anchor="t">
            <a:spAutoFit/>
          </a:bodyPr>
          <a:lstStyle/>
          <a:p>
            <a:pPr>
              <a:lnSpc>
                <a:spcPct val="100000"/>
              </a:lnSpc>
            </a:pPr>
            <a:r>
              <a:rPr lang="es-ES" sz="2400" b="1" dirty="0" err="1">
                <a:latin typeface="Lato Light" panose="020F0302020204030203" pitchFamily="34" charset="0"/>
              </a:rPr>
              <a:t>European</a:t>
            </a:r>
            <a:r>
              <a:rPr lang="es-ES" sz="2400" b="1" dirty="0">
                <a:latin typeface="Lato Light" panose="020F0302020204030203" pitchFamily="34" charset="0"/>
              </a:rPr>
              <a:t> </a:t>
            </a:r>
            <a:r>
              <a:rPr lang="es-ES" sz="2400" b="1" dirty="0" err="1">
                <a:latin typeface="Lato Light" panose="020F0302020204030203" pitchFamily="34" charset="0"/>
              </a:rPr>
              <a:t>Commission</a:t>
            </a:r>
            <a:r>
              <a:rPr lang="es-ES" sz="2400" b="1" dirty="0">
                <a:latin typeface="Lato Light" panose="020F0302020204030203" pitchFamily="34" charset="0"/>
              </a:rPr>
              <a:t> (2026).</a:t>
            </a:r>
          </a:p>
          <a:p>
            <a:r>
              <a:rPr lang="es-ES" sz="2400" dirty="0">
                <a:latin typeface="Lato Light" panose="020F0302020204030203" pitchFamily="34" charset="0"/>
              </a:rPr>
              <a:t>"</a:t>
            </a:r>
            <a:r>
              <a:rPr lang="es-ES" sz="2400" dirty="0" err="1">
                <a:latin typeface="Lato Light" panose="020F0302020204030203" pitchFamily="34" charset="0"/>
              </a:rPr>
              <a:t>Empowering</a:t>
            </a:r>
            <a:r>
              <a:rPr lang="es-ES" sz="2400" dirty="0">
                <a:latin typeface="Lato Light" panose="020F0302020204030203" pitchFamily="34" charset="0"/>
              </a:rPr>
              <a:t> </a:t>
            </a:r>
            <a:r>
              <a:rPr lang="es-ES" sz="2400" dirty="0" err="1">
                <a:latin typeface="Lato Light" panose="020F0302020204030203" pitchFamily="34" charset="0"/>
              </a:rPr>
              <a:t>Learners</a:t>
            </a:r>
            <a:r>
              <a:rPr lang="es-ES" sz="2400" dirty="0">
                <a:latin typeface="Lato Light" panose="020F0302020204030203" pitchFamily="34" charset="0"/>
              </a:rPr>
              <a:t>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Age </a:t>
            </a:r>
            <a:r>
              <a:rPr lang="es-ES" sz="2400" dirty="0" err="1">
                <a:latin typeface="Lato Light" panose="020F0302020204030203" pitchFamily="34" charset="0"/>
              </a:rPr>
              <a:t>of</a:t>
            </a:r>
            <a:r>
              <a:rPr lang="es-ES" sz="2400" dirty="0">
                <a:latin typeface="Lato Light" panose="020F0302020204030203" pitchFamily="34" charset="0"/>
              </a:rPr>
              <a:t> AI: </a:t>
            </a:r>
            <a:r>
              <a:rPr lang="es-ES" sz="2400" dirty="0" err="1">
                <a:latin typeface="Lato Light" panose="020F0302020204030203" pitchFamily="34" charset="0"/>
              </a:rPr>
              <a:t>An</a:t>
            </a:r>
            <a:r>
              <a:rPr lang="es-ES" sz="2400" dirty="0">
                <a:latin typeface="Lato Light" panose="020F0302020204030203" pitchFamily="34" charset="0"/>
              </a:rPr>
              <a:t> AI </a:t>
            </a:r>
            <a:r>
              <a:rPr lang="es-ES" sz="2400" dirty="0" err="1">
                <a:latin typeface="Lato Light" panose="020F0302020204030203" pitchFamily="34" charset="0"/>
              </a:rPr>
              <a:t>Literacy</a:t>
            </a:r>
            <a:r>
              <a:rPr lang="es-ES" sz="2400" dirty="0">
                <a:latin typeface="Lato Light" panose="020F0302020204030203" pitchFamily="34" charset="0"/>
              </a:rPr>
              <a:t> Framework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Primary</a:t>
            </a:r>
            <a:r>
              <a:rPr lang="es-ES" sz="2400" dirty="0">
                <a:latin typeface="Lato Light" panose="020F0302020204030203" pitchFamily="34" charset="0"/>
              </a:rPr>
              <a:t> and </a:t>
            </a:r>
            <a:r>
              <a:rPr lang="es-ES" sz="2400" dirty="0" err="1">
                <a:latin typeface="Lato Light" panose="020F0302020204030203" pitchFamily="34" charset="0"/>
              </a:rPr>
              <a:t>Secondary</a:t>
            </a:r>
            <a:r>
              <a:rPr lang="es-ES" sz="2400" dirty="0">
                <a:latin typeface="Lato Light" panose="020F0302020204030203" pitchFamily="34" charset="0"/>
              </a:rPr>
              <a:t> </a:t>
            </a:r>
            <a:r>
              <a:rPr lang="es-ES" sz="2400" dirty="0" err="1">
                <a:latin typeface="Lato Light" panose="020F0302020204030203" pitchFamily="34" charset="0"/>
              </a:rPr>
              <a:t>Education</a:t>
            </a:r>
            <a:r>
              <a:rPr lang="es-ES" sz="2400" dirty="0">
                <a:latin typeface="Lato Light" panose="020F0302020204030203" pitchFamily="34" charset="0"/>
              </a:rPr>
              <a:t>." </a:t>
            </a:r>
            <a:r>
              <a:rPr lang="es-ES" sz="2400" dirty="0" err="1">
                <a:latin typeface="Lato Light" panose="020F0302020204030203" pitchFamily="34" charset="0"/>
              </a:rPr>
              <a:t>Presents</a:t>
            </a:r>
            <a:r>
              <a:rPr lang="es-ES" sz="2400" dirty="0">
                <a:latin typeface="Lato Light" panose="020F0302020204030203" pitchFamily="34" charset="0"/>
              </a:rPr>
              <a:t> a </a:t>
            </a:r>
            <a:r>
              <a:rPr lang="es-ES" sz="2400" dirty="0" err="1">
                <a:latin typeface="Lato Light" panose="020F0302020204030203" pitchFamily="34" charset="0"/>
              </a:rPr>
              <a:t>framework</a:t>
            </a:r>
            <a:r>
              <a:rPr lang="es-ES" sz="2400" dirty="0">
                <a:latin typeface="Lato Light" panose="020F0302020204030203" pitchFamily="34" charset="0"/>
              </a:rPr>
              <a:t>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developing</a:t>
            </a:r>
            <a:r>
              <a:rPr lang="es-ES" sz="2400" dirty="0">
                <a:latin typeface="Lato Light" panose="020F0302020204030203" pitchFamily="34" charset="0"/>
              </a:rPr>
              <a:t> AI </a:t>
            </a:r>
            <a:r>
              <a:rPr lang="es-ES" sz="2400" dirty="0" err="1">
                <a:latin typeface="Lato Light" panose="020F0302020204030203" pitchFamily="34" charset="0"/>
              </a:rPr>
              <a:t>literacy</a:t>
            </a:r>
            <a:r>
              <a:rPr lang="es-ES" sz="2400" dirty="0">
                <a:latin typeface="Lato Light" panose="020F0302020204030203" pitchFamily="34" charset="0"/>
              </a:rPr>
              <a:t>, </a:t>
            </a:r>
            <a:r>
              <a:rPr lang="es-ES" sz="2400" dirty="0" err="1">
                <a:latin typeface="Lato Light" panose="020F0302020204030203" pitchFamily="34" charset="0"/>
              </a:rPr>
              <a:t>including</a:t>
            </a:r>
            <a:r>
              <a:rPr lang="es-ES" sz="2400" dirty="0">
                <a:latin typeface="Lato Light" panose="020F0302020204030203" pitchFamily="34" charset="0"/>
              </a:rPr>
              <a:t> </a:t>
            </a:r>
            <a:r>
              <a:rPr lang="es-ES" sz="2400" dirty="0" err="1">
                <a:latin typeface="Lato Light" panose="020F0302020204030203" pitchFamily="34" charset="0"/>
              </a:rPr>
              <a:t>critical</a:t>
            </a:r>
            <a:r>
              <a:rPr lang="es-ES" sz="2400" dirty="0">
                <a:latin typeface="Lato Light" panose="020F0302020204030203" pitchFamily="34" charset="0"/>
              </a:rPr>
              <a:t> </a:t>
            </a:r>
            <a:r>
              <a:rPr lang="es-ES" sz="2400" dirty="0" err="1">
                <a:latin typeface="Lato Light" panose="020F0302020204030203" pitchFamily="34" charset="0"/>
              </a:rPr>
              <a:t>evaluation</a:t>
            </a:r>
            <a:r>
              <a:rPr lang="es-ES" sz="2400" dirty="0">
                <a:latin typeface="Lato Light" panose="020F0302020204030203" pitchFamily="34" charset="0"/>
              </a:rPr>
              <a:t> </a:t>
            </a:r>
            <a:r>
              <a:rPr lang="es-ES" sz="2400" dirty="0" err="1">
                <a:latin typeface="Lato Light" panose="020F0302020204030203" pitchFamily="34" charset="0"/>
              </a:rPr>
              <a:t>of</a:t>
            </a:r>
            <a:r>
              <a:rPr lang="es-ES" sz="2400" dirty="0">
                <a:latin typeface="Lato Light" panose="020F0302020204030203" pitchFamily="34" charset="0"/>
              </a:rPr>
              <a:t> AI-</a:t>
            </a:r>
            <a:r>
              <a:rPr lang="es-ES" sz="2400" dirty="0" err="1">
                <a:latin typeface="Lato Light" panose="020F0302020204030203" pitchFamily="34" charset="0"/>
              </a:rPr>
              <a:t>generated</a:t>
            </a:r>
            <a:r>
              <a:rPr lang="es-ES" sz="2400" dirty="0">
                <a:latin typeface="Lato Light" panose="020F0302020204030203" pitchFamily="34" charset="0"/>
              </a:rPr>
              <a:t> outputs, </a:t>
            </a:r>
            <a:r>
              <a:rPr lang="es-ES" sz="2400" dirty="0" err="1">
                <a:latin typeface="Lato Light" panose="020F0302020204030203" pitchFamily="34" charset="0"/>
              </a:rPr>
              <a:t>responsible</a:t>
            </a:r>
            <a:r>
              <a:rPr lang="es-ES" sz="2400" dirty="0">
                <a:latin typeface="Lato Light" panose="020F0302020204030203" pitchFamily="34" charset="0"/>
              </a:rPr>
              <a:t> use, and </a:t>
            </a:r>
            <a:r>
              <a:rPr lang="es-ES" sz="2400" dirty="0" err="1">
                <a:latin typeface="Lato Light" panose="020F0302020204030203" pitchFamily="34" charset="0"/>
              </a:rPr>
              <a:t>understanding</a:t>
            </a:r>
            <a:r>
              <a:rPr lang="es-ES" sz="2400" dirty="0">
                <a:latin typeface="Lato Light" panose="020F0302020204030203" pitchFamily="34" charset="0"/>
              </a:rPr>
              <a:t> </a:t>
            </a:r>
            <a:r>
              <a:rPr lang="es-ES" sz="2400" dirty="0" err="1">
                <a:latin typeface="Lato Light" panose="020F0302020204030203" pitchFamily="34" charset="0"/>
              </a:rPr>
              <a:t>how</a:t>
            </a:r>
            <a:r>
              <a:rPr lang="es-ES" sz="2400" dirty="0">
                <a:latin typeface="Lato Light" panose="020F0302020204030203" pitchFamily="34" charset="0"/>
              </a:rPr>
              <a:t> AI </a:t>
            </a:r>
            <a:r>
              <a:rPr lang="es-ES" sz="2400" dirty="0" err="1">
                <a:latin typeface="Lato Light" panose="020F0302020204030203" pitchFamily="34" charset="0"/>
              </a:rPr>
              <a:t>systems</a:t>
            </a:r>
            <a:r>
              <a:rPr lang="es-ES" sz="2400" dirty="0">
                <a:latin typeface="Lato Light" panose="020F0302020204030203" pitchFamily="34" charset="0"/>
              </a:rPr>
              <a:t> </a:t>
            </a:r>
            <a:r>
              <a:rPr lang="es-ES" sz="2400" dirty="0" err="1">
                <a:latin typeface="Lato Light" panose="020F0302020204030203" pitchFamily="34" charset="0"/>
              </a:rPr>
              <a:t>operate</a:t>
            </a:r>
            <a:r>
              <a:rPr lang="es-ES" sz="2400" dirty="0">
                <a:latin typeface="Lato Light" panose="020F0302020204030203" pitchFamily="34" charset="0"/>
              </a:rPr>
              <a:t>.</a:t>
            </a:r>
          </a:p>
          <a:p>
            <a:endParaRPr lang="en-US" sz="2400" dirty="0">
              <a:solidFill>
                <a:srgbClr val="000000"/>
              </a:solidFill>
              <a:latin typeface="Lato Light" panose="020F0302020204030203" pitchFamily="34" charset="0"/>
              <a:ea typeface="Lato"/>
              <a:cs typeface="Lato"/>
              <a:sym typeface="Lato"/>
            </a:endParaRPr>
          </a:p>
          <a:p>
            <a:r>
              <a:rPr lang="es-ES" sz="2400" b="1" dirty="0">
                <a:latin typeface="Lato Light" panose="020F0302020204030203" pitchFamily="34" charset="0"/>
              </a:rPr>
              <a:t>UNESCO (2023).</a:t>
            </a:r>
          </a:p>
          <a:p>
            <a:r>
              <a:rPr lang="es-ES" sz="2400" dirty="0">
                <a:latin typeface="Lato Light" panose="020F0302020204030203" pitchFamily="34" charset="0"/>
              </a:rPr>
              <a:t>"</a:t>
            </a:r>
            <a:r>
              <a:rPr lang="es-ES" sz="2400" dirty="0" err="1">
                <a:latin typeface="Lato Light" panose="020F0302020204030203" pitchFamily="34" charset="0"/>
              </a:rPr>
              <a:t>Guidance</a:t>
            </a:r>
            <a:r>
              <a:rPr lang="es-ES" sz="2400" dirty="0">
                <a:latin typeface="Lato Light" panose="020F0302020204030203" pitchFamily="34" charset="0"/>
              </a:rPr>
              <a:t> </a:t>
            </a:r>
            <a:r>
              <a:rPr lang="es-ES" sz="2400" dirty="0" err="1">
                <a:latin typeface="Lato Light" panose="020F0302020204030203" pitchFamily="34" charset="0"/>
              </a:rPr>
              <a:t>for</a:t>
            </a:r>
            <a:r>
              <a:rPr lang="es-ES" sz="2400" dirty="0">
                <a:latin typeface="Lato Light" panose="020F0302020204030203" pitchFamily="34" charset="0"/>
              </a:rPr>
              <a:t> Generative AI in </a:t>
            </a:r>
            <a:r>
              <a:rPr lang="es-ES" sz="2400" dirty="0" err="1">
                <a:latin typeface="Lato Light" panose="020F0302020204030203" pitchFamily="34" charset="0"/>
              </a:rPr>
              <a:t>Education</a:t>
            </a:r>
            <a:r>
              <a:rPr lang="es-ES" sz="2400" dirty="0">
                <a:latin typeface="Lato Light" panose="020F0302020204030203" pitchFamily="34" charset="0"/>
              </a:rPr>
              <a:t> and </a:t>
            </a:r>
            <a:r>
              <a:rPr lang="es-ES" sz="2400" dirty="0" err="1">
                <a:latin typeface="Lato Light" panose="020F0302020204030203" pitchFamily="34" charset="0"/>
              </a:rPr>
              <a:t>Research</a:t>
            </a:r>
            <a:r>
              <a:rPr lang="es-ES" sz="2400" dirty="0">
                <a:latin typeface="Lato Light" panose="020F0302020204030203" pitchFamily="34" charset="0"/>
              </a:rPr>
              <a:t>." </a:t>
            </a:r>
            <a:r>
              <a:rPr lang="es-ES" sz="2400" dirty="0" err="1">
                <a:latin typeface="Lato Light" panose="020F0302020204030203" pitchFamily="34" charset="0"/>
              </a:rPr>
              <a:t>Provides</a:t>
            </a:r>
            <a:r>
              <a:rPr lang="es-ES" sz="2400" dirty="0">
                <a:latin typeface="Lato Light" panose="020F0302020204030203" pitchFamily="34" charset="0"/>
              </a:rPr>
              <a:t> </a:t>
            </a:r>
            <a:r>
              <a:rPr lang="es-ES" sz="2400" dirty="0" err="1">
                <a:latin typeface="Lato Light" panose="020F0302020204030203" pitchFamily="34" charset="0"/>
              </a:rPr>
              <a:t>practical</a:t>
            </a:r>
            <a:r>
              <a:rPr lang="es-ES" sz="2400" dirty="0">
                <a:latin typeface="Lato Light" panose="020F0302020204030203" pitchFamily="34" charset="0"/>
              </a:rPr>
              <a:t> </a:t>
            </a:r>
            <a:r>
              <a:rPr lang="es-ES" sz="2400" dirty="0" err="1">
                <a:latin typeface="Lato Light" panose="020F0302020204030203" pitchFamily="34" charset="0"/>
              </a:rPr>
              <a:t>guidance</a:t>
            </a:r>
            <a:r>
              <a:rPr lang="es-ES" sz="2400" dirty="0">
                <a:latin typeface="Lato Light" panose="020F0302020204030203" pitchFamily="34" charset="0"/>
              </a:rPr>
              <a:t> </a:t>
            </a:r>
            <a:r>
              <a:rPr lang="es-ES" sz="2400" dirty="0" err="1">
                <a:latin typeface="Lato Light" panose="020F0302020204030203" pitchFamily="34" charset="0"/>
              </a:rPr>
              <a:t>on</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ethical</a:t>
            </a:r>
            <a:r>
              <a:rPr lang="es-ES" sz="2400" dirty="0">
                <a:latin typeface="Lato Light" panose="020F0302020204030203" pitchFamily="34" charset="0"/>
              </a:rPr>
              <a:t> and </a:t>
            </a:r>
            <a:r>
              <a:rPr lang="es-ES" sz="2400" dirty="0" err="1">
                <a:latin typeface="Lato Light" panose="020F0302020204030203" pitchFamily="34" charset="0"/>
              </a:rPr>
              <a:t>pedagogical</a:t>
            </a:r>
            <a:r>
              <a:rPr lang="es-ES" sz="2400" dirty="0">
                <a:latin typeface="Lato Light" panose="020F0302020204030203" pitchFamily="34" charset="0"/>
              </a:rPr>
              <a:t> use </a:t>
            </a:r>
            <a:r>
              <a:rPr lang="es-ES" sz="2400" dirty="0" err="1">
                <a:latin typeface="Lato Light" panose="020F0302020204030203" pitchFamily="34" charset="0"/>
              </a:rPr>
              <a:t>of</a:t>
            </a:r>
            <a:r>
              <a:rPr lang="es-ES" sz="2400" dirty="0">
                <a:latin typeface="Lato Light" panose="020F0302020204030203" pitchFamily="34" charset="0"/>
              </a:rPr>
              <a:t> generative AI, </a:t>
            </a:r>
            <a:r>
              <a:rPr lang="es-ES" sz="2400" dirty="0" err="1">
                <a:latin typeface="Lato Light" panose="020F0302020204030203" pitchFamily="34" charset="0"/>
              </a:rPr>
              <a:t>including</a:t>
            </a:r>
            <a:r>
              <a:rPr lang="es-ES" sz="2400" dirty="0">
                <a:latin typeface="Lato Light" panose="020F0302020204030203" pitchFamily="34" charset="0"/>
              </a:rPr>
              <a:t> data </a:t>
            </a:r>
            <a:r>
              <a:rPr lang="es-ES" sz="2400" dirty="0" err="1">
                <a:latin typeface="Lato Light" panose="020F0302020204030203" pitchFamily="34" charset="0"/>
              </a:rPr>
              <a:t>privacy</a:t>
            </a:r>
            <a:r>
              <a:rPr lang="es-ES" sz="2400" dirty="0">
                <a:latin typeface="Lato Light" panose="020F0302020204030203" pitchFamily="34" charset="0"/>
              </a:rPr>
              <a:t>, human </a:t>
            </a:r>
            <a:r>
              <a:rPr lang="es-ES" sz="2400" dirty="0" err="1">
                <a:latin typeface="Lato Light" panose="020F0302020204030203" pitchFamily="34" charset="0"/>
              </a:rPr>
              <a:t>oversight</a:t>
            </a:r>
            <a:r>
              <a:rPr lang="es-ES" sz="2400" dirty="0">
                <a:latin typeface="Lato Light" panose="020F0302020204030203" pitchFamily="34" charset="0"/>
              </a:rPr>
              <a:t>, </a:t>
            </a:r>
            <a:r>
              <a:rPr lang="es-ES" sz="2400" dirty="0" err="1">
                <a:latin typeface="Lato Light" panose="020F0302020204030203" pitchFamily="34" charset="0"/>
              </a:rPr>
              <a:t>equity</a:t>
            </a:r>
            <a:r>
              <a:rPr lang="es-ES" sz="2400" dirty="0">
                <a:latin typeface="Lato Light" panose="020F0302020204030203" pitchFamily="34" charset="0"/>
              </a:rPr>
              <a:t>, and </a:t>
            </a:r>
            <a:r>
              <a:rPr lang="es-ES" sz="2400" dirty="0" err="1">
                <a:latin typeface="Lato Light" panose="020F0302020204030203" pitchFamily="34" charset="0"/>
              </a:rPr>
              <a:t>responsible</a:t>
            </a:r>
            <a:r>
              <a:rPr lang="es-ES" sz="2400" dirty="0">
                <a:latin typeface="Lato Light" panose="020F0302020204030203" pitchFamily="34" charset="0"/>
              </a:rPr>
              <a:t> </a:t>
            </a:r>
            <a:r>
              <a:rPr lang="es-ES" sz="2400" dirty="0" err="1">
                <a:latin typeface="Lato Light" panose="020F0302020204030203" pitchFamily="34" charset="0"/>
              </a:rPr>
              <a:t>integration</a:t>
            </a:r>
            <a:r>
              <a:rPr lang="es-ES" sz="2400" dirty="0">
                <a:latin typeface="Lato Light" panose="020F0302020204030203" pitchFamily="34" charset="0"/>
              </a:rPr>
              <a:t> </a:t>
            </a:r>
            <a:r>
              <a:rPr lang="es-ES" sz="2400" dirty="0" err="1">
                <a:latin typeface="Lato Light" panose="020F0302020204030203" pitchFamily="34" charset="0"/>
              </a:rPr>
              <a:t>into</a:t>
            </a:r>
            <a:r>
              <a:rPr lang="es-ES" sz="2400" dirty="0">
                <a:latin typeface="Lato Light" panose="020F0302020204030203" pitchFamily="34" charset="0"/>
              </a:rPr>
              <a:t> </a:t>
            </a:r>
            <a:r>
              <a:rPr lang="es-ES" sz="2400" dirty="0" err="1">
                <a:latin typeface="Lato Light" panose="020F0302020204030203" pitchFamily="34" charset="0"/>
              </a:rPr>
              <a:t>teaching</a:t>
            </a:r>
            <a:r>
              <a:rPr lang="es-ES" sz="2400" dirty="0">
                <a:latin typeface="Lato Light" panose="020F0302020204030203" pitchFamily="34" charset="0"/>
              </a:rPr>
              <a:t> and </a:t>
            </a:r>
            <a:r>
              <a:rPr lang="es-ES" sz="2400" dirty="0" err="1">
                <a:latin typeface="Lato Light" panose="020F0302020204030203" pitchFamily="34" charset="0"/>
              </a:rPr>
              <a:t>learning</a:t>
            </a:r>
            <a:r>
              <a:rPr lang="es-ES" sz="2400" dirty="0">
                <a:latin typeface="Lato Light" panose="020F0302020204030203" pitchFamily="34" charset="0"/>
              </a:rPr>
              <a:t>.</a:t>
            </a:r>
          </a:p>
          <a:p>
            <a:br>
              <a:rPr lang="es-ES" sz="2400" dirty="0">
                <a:latin typeface="Lato Light" panose="020F0302020204030203" pitchFamily="34" charset="0"/>
              </a:rPr>
            </a:br>
            <a:endParaRPr lang="en-US" sz="2400" u="none" strike="noStrike" dirty="0">
              <a:solidFill>
                <a:srgbClr val="000000"/>
              </a:solidFill>
              <a:latin typeface="Lato Light" panose="020F0302020204030203" pitchFamily="34" charset="0"/>
              <a:ea typeface="Lato Light"/>
              <a:cs typeface="Lato Light"/>
              <a:sym typeface="Lato Light"/>
            </a:endParaRPr>
          </a:p>
          <a:p>
            <a:r>
              <a:rPr lang="es-ES" sz="2400" b="1" dirty="0">
                <a:latin typeface="Lato Light" panose="020F0302020204030203" pitchFamily="34" charset="0"/>
              </a:rPr>
              <a:t>UNESCO (2024).</a:t>
            </a:r>
            <a:br>
              <a:rPr lang="es-ES" sz="2400" dirty="0">
                <a:latin typeface="Lato Light" panose="020F0302020204030203" pitchFamily="34" charset="0"/>
              </a:rPr>
            </a:br>
            <a:r>
              <a:rPr lang="es-ES" sz="2400" dirty="0">
                <a:latin typeface="Lato Light" panose="020F0302020204030203" pitchFamily="34" charset="0"/>
              </a:rPr>
              <a:t>"AI </a:t>
            </a:r>
            <a:r>
              <a:rPr lang="es-ES" sz="2400" dirty="0" err="1">
                <a:latin typeface="Lato Light" panose="020F0302020204030203" pitchFamily="34" charset="0"/>
              </a:rPr>
              <a:t>Competency</a:t>
            </a:r>
            <a:r>
              <a:rPr lang="es-ES" sz="2400" dirty="0">
                <a:latin typeface="Lato Light" panose="020F0302020204030203" pitchFamily="34" charset="0"/>
              </a:rPr>
              <a:t> Framework </a:t>
            </a:r>
            <a:r>
              <a:rPr lang="es-ES" sz="2400" dirty="0" err="1">
                <a:latin typeface="Lato Light" panose="020F0302020204030203" pitchFamily="34" charset="0"/>
              </a:rPr>
              <a:t>for</a:t>
            </a:r>
            <a:r>
              <a:rPr lang="es-ES" sz="2400" dirty="0">
                <a:latin typeface="Lato Light" panose="020F0302020204030203" pitchFamily="34" charset="0"/>
              </a:rPr>
              <a:t> Teachers." Defines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knowledge</a:t>
            </a:r>
            <a:r>
              <a:rPr lang="es-ES" sz="2400" dirty="0">
                <a:latin typeface="Lato Light" panose="020F0302020204030203" pitchFamily="34" charset="0"/>
              </a:rPr>
              <a:t>, </a:t>
            </a:r>
            <a:r>
              <a:rPr lang="es-ES" sz="2400" dirty="0" err="1">
                <a:latin typeface="Lato Light" panose="020F0302020204030203" pitchFamily="34" charset="0"/>
              </a:rPr>
              <a:t>skills</a:t>
            </a:r>
            <a:r>
              <a:rPr lang="es-ES" sz="2400" dirty="0">
                <a:latin typeface="Lato Light" panose="020F0302020204030203" pitchFamily="34" charset="0"/>
              </a:rPr>
              <a:t>, and </a:t>
            </a:r>
            <a:r>
              <a:rPr lang="es-ES" sz="2400" dirty="0" err="1">
                <a:latin typeface="Lato Light" panose="020F0302020204030203" pitchFamily="34" charset="0"/>
              </a:rPr>
              <a:t>values</a:t>
            </a:r>
            <a:r>
              <a:rPr lang="es-ES" sz="2400" dirty="0">
                <a:latin typeface="Lato Light" panose="020F0302020204030203" pitchFamily="34" charset="0"/>
              </a:rPr>
              <a:t> </a:t>
            </a:r>
            <a:r>
              <a:rPr lang="es-ES" sz="2400" dirty="0" err="1">
                <a:latin typeface="Lato Light" panose="020F0302020204030203" pitchFamily="34" charset="0"/>
              </a:rPr>
              <a:t>educators</a:t>
            </a:r>
            <a:r>
              <a:rPr lang="es-ES" sz="2400" dirty="0">
                <a:latin typeface="Lato Light" panose="020F0302020204030203" pitchFamily="34" charset="0"/>
              </a:rPr>
              <a:t> </a:t>
            </a:r>
            <a:r>
              <a:rPr lang="es-ES" sz="2400" dirty="0" err="1">
                <a:latin typeface="Lato Light" panose="020F0302020204030203" pitchFamily="34" charset="0"/>
              </a:rPr>
              <a:t>need</a:t>
            </a:r>
            <a:r>
              <a:rPr lang="es-ES" sz="2400" dirty="0">
                <a:latin typeface="Lato Light" panose="020F0302020204030203" pitchFamily="34" charset="0"/>
              </a:rPr>
              <a:t> </a:t>
            </a:r>
            <a:r>
              <a:rPr lang="es-ES" sz="2400" dirty="0" err="1">
                <a:latin typeface="Lato Light" panose="020F0302020204030203" pitchFamily="34" charset="0"/>
              </a:rPr>
              <a:t>to</a:t>
            </a:r>
            <a:r>
              <a:rPr lang="es-ES" sz="2400" dirty="0">
                <a:latin typeface="Lato Light" panose="020F0302020204030203" pitchFamily="34" charset="0"/>
              </a:rPr>
              <a:t> use AI </a:t>
            </a:r>
            <a:r>
              <a:rPr lang="es-ES" sz="2400" dirty="0" err="1">
                <a:latin typeface="Lato Light" panose="020F0302020204030203" pitchFamily="34" charset="0"/>
              </a:rPr>
              <a:t>safely</a:t>
            </a:r>
            <a:r>
              <a:rPr lang="es-ES" sz="2400" dirty="0">
                <a:latin typeface="Lato Light" panose="020F0302020204030203" pitchFamily="34" charset="0"/>
              </a:rPr>
              <a:t>, </a:t>
            </a:r>
            <a:r>
              <a:rPr lang="es-ES" sz="2400" dirty="0" err="1">
                <a:latin typeface="Lato Light" panose="020F0302020204030203" pitchFamily="34" charset="0"/>
              </a:rPr>
              <a:t>ethically</a:t>
            </a:r>
            <a:r>
              <a:rPr lang="es-ES" sz="2400" dirty="0">
                <a:latin typeface="Lato Light" panose="020F0302020204030203" pitchFamily="34" charset="0"/>
              </a:rPr>
              <a:t>, and </a:t>
            </a:r>
            <a:r>
              <a:rPr lang="es-ES" sz="2400" dirty="0" err="1">
                <a:latin typeface="Lato Light" panose="020F0302020204030203" pitchFamily="34" charset="0"/>
              </a:rPr>
              <a:t>effectively</a:t>
            </a:r>
            <a:r>
              <a:rPr lang="es-ES" sz="2400" dirty="0">
                <a:latin typeface="Lato Light" panose="020F0302020204030203" pitchFamily="34" charset="0"/>
              </a:rPr>
              <a:t>, </a:t>
            </a:r>
            <a:r>
              <a:rPr lang="es-ES" sz="2400" dirty="0" err="1">
                <a:latin typeface="Lato Light" panose="020F0302020204030203" pitchFamily="34" charset="0"/>
              </a:rPr>
              <a:t>with</a:t>
            </a:r>
            <a:r>
              <a:rPr lang="es-ES" sz="2400" dirty="0">
                <a:latin typeface="Lato Light" panose="020F0302020204030203" pitchFamily="34" charset="0"/>
              </a:rPr>
              <a:t> particular </a:t>
            </a:r>
            <a:r>
              <a:rPr lang="es-ES" sz="2400" dirty="0" err="1">
                <a:latin typeface="Lato Light" panose="020F0302020204030203" pitchFamily="34" charset="0"/>
              </a:rPr>
              <a:t>attention</a:t>
            </a:r>
            <a:r>
              <a:rPr lang="es-ES" sz="2400" dirty="0">
                <a:latin typeface="Lato Light" panose="020F0302020204030203" pitchFamily="34" charset="0"/>
              </a:rPr>
              <a:t> </a:t>
            </a:r>
            <a:r>
              <a:rPr lang="es-ES" sz="2400" dirty="0" err="1">
                <a:latin typeface="Lato Light" panose="020F0302020204030203" pitchFamily="34" charset="0"/>
              </a:rPr>
              <a:t>to</a:t>
            </a:r>
            <a:r>
              <a:rPr lang="es-ES" sz="2400" dirty="0">
                <a:latin typeface="Lato Light" panose="020F0302020204030203" pitchFamily="34" charset="0"/>
              </a:rPr>
              <a:t> human </a:t>
            </a:r>
            <a:r>
              <a:rPr lang="es-ES" sz="2400" dirty="0" err="1">
                <a:latin typeface="Lato Light" panose="020F0302020204030203" pitchFamily="34" charset="0"/>
              </a:rPr>
              <a:t>agency</a:t>
            </a:r>
            <a:r>
              <a:rPr lang="es-ES" sz="2400" dirty="0">
                <a:latin typeface="Lato Light" panose="020F0302020204030203" pitchFamily="34" charset="0"/>
              </a:rPr>
              <a:t>, </a:t>
            </a:r>
            <a:r>
              <a:rPr lang="es-ES" sz="2400" dirty="0" err="1">
                <a:latin typeface="Lato Light" panose="020F0302020204030203" pitchFamily="34" charset="0"/>
              </a:rPr>
              <a:t>responsibility</a:t>
            </a:r>
            <a:r>
              <a:rPr lang="es-ES" sz="2400" dirty="0">
                <a:latin typeface="Lato Light" panose="020F0302020204030203" pitchFamily="34" charset="0"/>
              </a:rPr>
              <a:t>, and </a:t>
            </a:r>
            <a:r>
              <a:rPr lang="es-ES" sz="2400" dirty="0" err="1">
                <a:latin typeface="Lato Light" panose="020F0302020204030203" pitchFamily="34" charset="0"/>
              </a:rPr>
              <a:t>critical</a:t>
            </a:r>
            <a:r>
              <a:rPr lang="es-ES" sz="2400" dirty="0">
                <a:latin typeface="Lato Light" panose="020F0302020204030203" pitchFamily="34" charset="0"/>
              </a:rPr>
              <a:t> use.</a:t>
            </a:r>
          </a:p>
          <a:p>
            <a:endParaRPr lang="en-US" sz="2400" u="none" strike="noStrike" dirty="0">
              <a:solidFill>
                <a:srgbClr val="000000"/>
              </a:solidFill>
              <a:latin typeface="Lato Light" panose="020F0302020204030203" pitchFamily="34" charset="0"/>
              <a:ea typeface="Lato Light"/>
              <a:cs typeface="Lato Light"/>
              <a:sym typeface="Lato Light"/>
            </a:endParaRPr>
          </a:p>
        </p:txBody>
      </p:sp>
      <p:sp>
        <p:nvSpPr>
          <p:cNvPr id="6" name="TextBox 6">
            <a:extLst>
              <a:ext uri="{FF2B5EF4-FFF2-40B4-BE49-F238E27FC236}">
                <a16:creationId xmlns:a16="http://schemas.microsoft.com/office/drawing/2014/main" id="{FDD9D2BF-9B8E-65BE-94A7-988C6A17D804}"/>
              </a:ext>
            </a:extLst>
          </p:cNvPr>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extLst>
      <p:ext uri="{BB962C8B-B14F-4D97-AF65-F5344CB8AC3E}">
        <p14:creationId xmlns:p14="http://schemas.microsoft.com/office/powerpoint/2010/main" val="339982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2426</Words>
  <Application>Microsoft Office PowerPoint</Application>
  <PresentationFormat>Custom</PresentationFormat>
  <Paragraphs>309</Paragraphs>
  <Slides>27</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Quattrocento Bold</vt:lpstr>
      <vt:lpstr>Oswald</vt:lpstr>
      <vt:lpstr>Lato Bold</vt:lpstr>
      <vt:lpstr>Lato Light</vt:lpstr>
      <vt:lpstr>Calibri</vt:lpstr>
      <vt:lpstr>Lato</vt:lpstr>
      <vt:lpstr>Lato Light Italics</vt:lpstr>
      <vt:lpstr>Lato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6 - INclusive TrAIners.pptx (Inglés)</dc:title>
  <cp:lastModifiedBy>Jaione Santos Miguel</cp:lastModifiedBy>
  <cp:revision>11</cp:revision>
  <dcterms:created xsi:type="dcterms:W3CDTF">2006-08-16T00:00:00Z</dcterms:created>
  <dcterms:modified xsi:type="dcterms:W3CDTF">2026-10-06T10:26:01Z</dcterms:modified>
  <dc:identifier>DAHN9AHOGNI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67FDF4B8-9425-449B-9645-315EF0F4D1D5</vt:lpwstr>
  </property>
  <property fmtid="{D5CDD505-2E9C-101B-9397-08002B2CF9AE}" pid="3" name="ArticulatePath">
    <vt:lpwstr>Module 6 - INclusive trAIners</vt:lpwstr>
  </property>
</Properties>
</file>