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6" r:id="rId26"/>
    <p:sldId id="287" r:id="rId27"/>
    <p:sldId id="280" r:id="rId28"/>
  </p:sldIdLst>
  <p:sldSz cx="18288000" cy="10287000"/>
  <p:notesSz cx="6858000" cy="9144000"/>
  <p:embeddedFontLst>
    <p:embeddedFont>
      <p:font typeface="Canva Sans" panose="020B0604020202020204" charset="0"/>
      <p:regular r:id="rId30"/>
    </p:embeddedFont>
    <p:embeddedFont>
      <p:font typeface="Lato" panose="020F0502020204030203" pitchFamily="34" charset="0"/>
      <p:regular r:id="rId31"/>
      <p:bold r:id="rId32"/>
      <p:italic r:id="rId33"/>
    </p:embeddedFont>
    <p:embeddedFont>
      <p:font typeface="Lato Bold" panose="020F0802020204030203" pitchFamily="34" charset="0"/>
      <p:regular r:id="rId34"/>
      <p:bold r:id="rId35"/>
    </p:embeddedFont>
    <p:embeddedFont>
      <p:font typeface="Lato Heavy" panose="020B0604020202020204" charset="0"/>
      <p:regular r:id="rId36"/>
    </p:embeddedFont>
    <p:embeddedFont>
      <p:font typeface="Lato Italics" panose="020B0604020202020204" charset="0"/>
      <p:regular r:id="rId37"/>
    </p:embeddedFont>
    <p:embeddedFont>
      <p:font typeface="Lato Light" panose="020F0302020204030203" pitchFamily="34" charset="0"/>
      <p:regular r:id="rId38"/>
    </p:embeddedFont>
    <p:embeddedFont>
      <p:font typeface="Lato Light Italics" panose="020B0604020202020204" charset="0"/>
      <p:regular r:id="rId39"/>
    </p:embeddedFont>
    <p:embeddedFont>
      <p:font typeface="Oswald" pitchFamily="2" charset="0"/>
      <p:regular r:id="rId40"/>
      <p:bold r:id="rId41"/>
    </p:embeddedFont>
    <p:embeddedFont>
      <p:font typeface="Quattrocento Bold" panose="020B0604020202020204" charset="0"/>
      <p:regular r:id="rId42"/>
    </p:embeddedFont>
  </p:embeddedFontLst>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46549-AB63-309E-7B9C-6D1DF63C699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C88E46-1C9C-B590-7C09-ED55E20A5C1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10490BC-F22B-EF1C-02A2-7A6AC5CD9F9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C48AB27-6777-ADFB-73AF-4AAFB1ACDCC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2E7AE3C-E468-9FC0-0D04-153566B163B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ACDF7FC8-EFF6-7F64-E227-2CA4AE32A76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560E0D6-C952-DB15-72E4-7160B637772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76239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10.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17.jpeg"/><Relationship Id="rId5" Type="http://schemas.openxmlformats.org/officeDocument/2006/relationships/image" Target="../media/image16.sv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hyperlink" Target="https://www.youtube.com/watch?v=YogIIVDvl0E" TargetMode="Externa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1.xml"/><Relationship Id="rId5" Type="http://schemas.openxmlformats.org/officeDocument/2006/relationships/image" Target="../media/image25.jpe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18.sv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4.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En logotyp med en persons huvud inuti en cirkel.  Det AI-genererade innehållet kan vara felaktig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850" b="-850"/>
              </a:stretch>
            </a:blipFill>
          </p:spPr>
          <p:txBody>
            <a:bodyPr/>
            <a:lstStyle/>
            <a:p>
              <a:endParaRPr lang="es-ES"/>
            </a:p>
          </p:txBody>
        </p:sp>
      </p:grpSp>
      <p:sp>
        <p:nvSpPr>
          <p:cNvPr id="12" name="TextBox 12"/>
          <p:cNvSpPr txBox="1"/>
          <p:nvPr/>
        </p:nvSpPr>
        <p:spPr>
          <a:xfrm>
            <a:off x="954672" y="7471296"/>
            <a:ext cx="3714226" cy="16097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
        <p:nvSpPr>
          <p:cNvPr id="13" name="TextBox 13"/>
          <p:cNvSpPr txBox="1"/>
          <p:nvPr/>
        </p:nvSpPr>
        <p:spPr>
          <a:xfrm>
            <a:off x="638213" y="1272921"/>
            <a:ext cx="8244221" cy="193357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 6: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Etisk</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användning</a:t>
            </a:r>
            <a:r>
              <a:rPr lang="en-US" sz="4200" b="1" u="none" strike="noStrike" dirty="0">
                <a:solidFill>
                  <a:srgbClr val="FFFFFF"/>
                </a:solidFill>
                <a:latin typeface="Quattrocento Bold"/>
                <a:ea typeface="Quattrocento Bold"/>
                <a:cs typeface="Quattrocento Bold"/>
                <a:sym typeface="Quattrocento Bold"/>
              </a:rPr>
              <a:t> av </a:t>
            </a:r>
            <a:r>
              <a:rPr lang="en-US" sz="4200" b="1" u="none" strike="noStrike" dirty="0" err="1">
                <a:solidFill>
                  <a:srgbClr val="FFFFFF"/>
                </a:solidFill>
                <a:latin typeface="Quattrocento Bold"/>
                <a:ea typeface="Quattrocento Bold"/>
                <a:cs typeface="Quattrocento Bold"/>
                <a:sym typeface="Quattrocento Bold"/>
              </a:rPr>
              <a:t>artificiell</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intelligens</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i</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klassrummet</a:t>
            </a: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NÖJD</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586061" y="8056264"/>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1" name="Group 11"/>
          <p:cNvGrpSpPr/>
          <p:nvPr/>
        </p:nvGrpSpPr>
        <p:grpSpPr>
          <a:xfrm>
            <a:off x="6797535" y="8268110"/>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9601686" y="7143712"/>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5" name="Group 15"/>
          <p:cNvGrpSpPr/>
          <p:nvPr/>
        </p:nvGrpSpPr>
        <p:grpSpPr>
          <a:xfrm>
            <a:off x="9813150" y="7355548"/>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9615021" y="1521714"/>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9" name="Group 19"/>
          <p:cNvGrpSpPr/>
          <p:nvPr/>
        </p:nvGrpSpPr>
        <p:grpSpPr>
          <a:xfrm>
            <a:off x="9825866" y="1745132"/>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10799102" y="428821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23" name="Group 23"/>
          <p:cNvGrpSpPr/>
          <p:nvPr/>
        </p:nvGrpSpPr>
        <p:grpSpPr>
          <a:xfrm>
            <a:off x="11010576" y="4500048"/>
            <a:ext cx="1277779" cy="1280008"/>
            <a:chOff x="0" y="0"/>
            <a:chExt cx="1703705" cy="1706677"/>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6616256" y="539182"/>
            <a:ext cx="1700717" cy="1703699"/>
            <a:chOff x="0" y="0"/>
            <a:chExt cx="2267623" cy="2271598"/>
          </a:xfrm>
        </p:grpSpPr>
        <p:sp>
          <p:nvSpPr>
            <p:cNvPr id="26" name="Freeform 26"/>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27" name="Group 27"/>
          <p:cNvGrpSpPr/>
          <p:nvPr/>
        </p:nvGrpSpPr>
        <p:grpSpPr>
          <a:xfrm>
            <a:off x="6797535" y="738711"/>
            <a:ext cx="1277779" cy="1280017"/>
            <a:chOff x="0" y="0"/>
            <a:chExt cx="1703705" cy="1706690"/>
          </a:xfrm>
        </p:grpSpPr>
        <p:sp>
          <p:nvSpPr>
            <p:cNvPr id="28" name="Freeform 28"/>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9" name="Group 29"/>
          <p:cNvGrpSpPr/>
          <p:nvPr/>
        </p:nvGrpSpPr>
        <p:grpSpPr>
          <a:xfrm>
            <a:off x="566738" y="522970"/>
            <a:ext cx="5839968" cy="1850593"/>
            <a:chOff x="0" y="0"/>
            <a:chExt cx="7786624" cy="2467458"/>
          </a:xfrm>
        </p:grpSpPr>
        <p:sp>
          <p:nvSpPr>
            <p:cNvPr id="30" name="Freeform 30"/>
            <p:cNvSpPr/>
            <p:nvPr/>
          </p:nvSpPr>
          <p:spPr>
            <a:xfrm>
              <a:off x="0" y="0"/>
              <a:ext cx="7786628" cy="2467451"/>
            </a:xfrm>
            <a:custGeom>
              <a:avLst/>
              <a:gdLst/>
              <a:ahLst/>
              <a:cxnLst/>
              <a:rect l="l" t="t" r="r" b="b"/>
              <a:pathLst>
                <a:path w="7786628" h="2467451">
                  <a:moveTo>
                    <a:pt x="0" y="0"/>
                  </a:moveTo>
                  <a:lnTo>
                    <a:pt x="7786628" y="0"/>
                  </a:lnTo>
                  <a:lnTo>
                    <a:pt x="7786628" y="2467451"/>
                  </a:lnTo>
                  <a:lnTo>
                    <a:pt x="0" y="2467451"/>
                  </a:lnTo>
                  <a:close/>
                </a:path>
              </a:pathLst>
            </a:custGeom>
            <a:blipFill>
              <a:blip r:embed="rId5">
                <a:alphaModFix amt="0"/>
              </a:blip>
              <a:stretch>
                <a:fillRect t="-37576" b="14597"/>
              </a:stretch>
            </a:blipFill>
          </p:spPr>
          <p:txBody>
            <a:bodyPr/>
            <a:lstStyle/>
            <a:p>
              <a:endParaRPr lang="es-ES"/>
            </a:p>
          </p:txBody>
        </p:sp>
        <p:sp>
          <p:nvSpPr>
            <p:cNvPr id="31" name="TextBox 31"/>
            <p:cNvSpPr txBox="1"/>
            <p:nvPr/>
          </p:nvSpPr>
          <p:spPr>
            <a:xfrm>
              <a:off x="0" y="-123825"/>
              <a:ext cx="7786624" cy="2591283"/>
            </a:xfrm>
            <a:prstGeom prst="rect">
              <a:avLst/>
            </a:prstGeom>
          </p:spPr>
          <p:txBody>
            <a:bodyPr lIns="0" tIns="0" rIns="0" bIns="0" rtlCol="0" anchor="ctr"/>
            <a:lstStyle/>
            <a:p>
              <a:pPr marL="0" lvl="0" indent="0" algn="ctr">
                <a:lnSpc>
                  <a:spcPts val="4704"/>
                </a:lnSpc>
                <a:spcBef>
                  <a:spcPct val="0"/>
                </a:spcBef>
              </a:pPr>
              <a:r>
                <a:rPr lang="en-US" sz="2800" u="none" strike="noStrike" dirty="0">
                  <a:solidFill>
                    <a:srgbClr val="000000"/>
                  </a:solidFill>
                  <a:latin typeface="Oswald"/>
                  <a:ea typeface="Oswald"/>
                  <a:cs typeface="Oswald"/>
                  <a:sym typeface="Oswald"/>
                </a:rPr>
                <a:t>ENHET 1: ATT VÄLJA TILLGÄNGLIGA OCH INKLUDERANDE AI-VERKTYG FÖR STUDENTER MED OLIKA PROFILER</a:t>
              </a:r>
            </a:p>
          </p:txBody>
        </p:sp>
      </p:grpSp>
      <p:grpSp>
        <p:nvGrpSpPr>
          <p:cNvPr id="32" name="Group 32"/>
          <p:cNvGrpSpPr/>
          <p:nvPr/>
        </p:nvGrpSpPr>
        <p:grpSpPr>
          <a:xfrm>
            <a:off x="1348788" y="7894672"/>
            <a:ext cx="5198135" cy="1850593"/>
            <a:chOff x="0" y="0"/>
            <a:chExt cx="6930847" cy="2467458"/>
          </a:xfrm>
        </p:grpSpPr>
        <p:sp>
          <p:nvSpPr>
            <p:cNvPr id="33" name="Freeform 33"/>
            <p:cNvSpPr/>
            <p:nvPr/>
          </p:nvSpPr>
          <p:spPr>
            <a:xfrm>
              <a:off x="0" y="0"/>
              <a:ext cx="6930844" cy="2467451"/>
            </a:xfrm>
            <a:custGeom>
              <a:avLst/>
              <a:gdLst/>
              <a:ahLst/>
              <a:cxnLst/>
              <a:rect l="l" t="t" r="r" b="b"/>
              <a:pathLst>
                <a:path w="6930844" h="2467451">
                  <a:moveTo>
                    <a:pt x="0" y="0"/>
                  </a:moveTo>
                  <a:lnTo>
                    <a:pt x="6930844" y="0"/>
                  </a:lnTo>
                  <a:lnTo>
                    <a:pt x="6930844" y="2467451"/>
                  </a:lnTo>
                  <a:lnTo>
                    <a:pt x="0" y="2467451"/>
                  </a:lnTo>
                  <a:close/>
                </a:path>
              </a:pathLst>
            </a:custGeom>
            <a:blipFill>
              <a:blip r:embed="rId5">
                <a:alphaModFix amt="0"/>
              </a:blip>
              <a:stretch>
                <a:fillRect t="-30818" b="21355"/>
              </a:stretch>
            </a:blipFill>
          </p:spPr>
          <p:txBody>
            <a:bodyPr/>
            <a:lstStyle/>
            <a:p>
              <a:endParaRPr lang="es-ES"/>
            </a:p>
          </p:txBody>
        </p:sp>
        <p:sp>
          <p:nvSpPr>
            <p:cNvPr id="34" name="TextBox 34"/>
            <p:cNvSpPr txBox="1"/>
            <p:nvPr/>
          </p:nvSpPr>
          <p:spPr>
            <a:xfrm>
              <a:off x="0" y="-123825"/>
              <a:ext cx="6930847" cy="2591283"/>
            </a:xfrm>
            <a:prstGeom prst="rect">
              <a:avLst/>
            </a:prstGeom>
          </p:spPr>
          <p:txBody>
            <a:bodyPr lIns="0" tIns="0" rIns="0" bIns="0" rtlCol="0" anchor="ctr"/>
            <a:lstStyle/>
            <a:p>
              <a:pPr marL="0" lvl="0" indent="0" algn="ctr">
                <a:lnSpc>
                  <a:spcPts val="4704"/>
                </a:lnSpc>
                <a:spcBef>
                  <a:spcPct val="0"/>
                </a:spcBef>
              </a:pPr>
              <a:r>
                <a:rPr lang="en-US" sz="2800" u="none" strike="noStrike">
                  <a:solidFill>
                    <a:srgbClr val="000000"/>
                  </a:solidFill>
                  <a:latin typeface="Oswald"/>
                  <a:ea typeface="Oswald"/>
                  <a:cs typeface="Oswald"/>
                  <a:sym typeface="Oswald"/>
                </a:rPr>
                <a:t>ENHET 5: VERKLIGT KLASSRUMSSCENARIO: ANSVARSFULL ANVÄNDNING AV AI I FORTBILDNING</a:t>
              </a:r>
            </a:p>
          </p:txBody>
        </p:sp>
      </p:grpSp>
      <p:grpSp>
        <p:nvGrpSpPr>
          <p:cNvPr id="35" name="Group 35"/>
          <p:cNvGrpSpPr/>
          <p:nvPr/>
        </p:nvGrpSpPr>
        <p:grpSpPr>
          <a:xfrm>
            <a:off x="11443335" y="1691869"/>
            <a:ext cx="6367567" cy="1260043"/>
            <a:chOff x="0" y="0"/>
            <a:chExt cx="8490090" cy="1680058"/>
          </a:xfrm>
        </p:grpSpPr>
        <p:sp>
          <p:nvSpPr>
            <p:cNvPr id="36" name="Freeform 36"/>
            <p:cNvSpPr/>
            <p:nvPr/>
          </p:nvSpPr>
          <p:spPr>
            <a:xfrm>
              <a:off x="0" y="0"/>
              <a:ext cx="8490084" cy="1680061"/>
            </a:xfrm>
            <a:custGeom>
              <a:avLst/>
              <a:gdLst/>
              <a:ahLst/>
              <a:cxnLst/>
              <a:rect l="l" t="t" r="r" b="b"/>
              <a:pathLst>
                <a:path w="8490084" h="1680061">
                  <a:moveTo>
                    <a:pt x="0" y="0"/>
                  </a:moveTo>
                  <a:lnTo>
                    <a:pt x="8490084" y="0"/>
                  </a:lnTo>
                  <a:lnTo>
                    <a:pt x="8490084" y="1680061"/>
                  </a:lnTo>
                  <a:lnTo>
                    <a:pt x="0" y="1680061"/>
                  </a:lnTo>
                  <a:close/>
                </a:path>
              </a:pathLst>
            </a:custGeom>
            <a:blipFill>
              <a:blip r:embed="rId5">
                <a:alphaModFix amt="0"/>
              </a:blip>
              <a:stretch>
                <a:fillRect t="-66613" b="-30319"/>
              </a:stretch>
            </a:blipFill>
          </p:spPr>
          <p:txBody>
            <a:bodyPr/>
            <a:lstStyle/>
            <a:p>
              <a:endParaRPr lang="es-ES"/>
            </a:p>
          </p:txBody>
        </p:sp>
        <p:sp>
          <p:nvSpPr>
            <p:cNvPr id="37" name="TextBox 37"/>
            <p:cNvSpPr txBox="1"/>
            <p:nvPr/>
          </p:nvSpPr>
          <p:spPr>
            <a:xfrm>
              <a:off x="0" y="-123825"/>
              <a:ext cx="8490090" cy="1803883"/>
            </a:xfrm>
            <a:prstGeom prst="rect">
              <a:avLst/>
            </a:prstGeom>
          </p:spPr>
          <p:txBody>
            <a:bodyPr lIns="0" tIns="0" rIns="0" bIns="0" rtlCol="0" anchor="ctr"/>
            <a:lstStyle/>
            <a:p>
              <a:pPr marL="0" lvl="0" indent="0" algn="ctr">
                <a:lnSpc>
                  <a:spcPts val="4704"/>
                </a:lnSpc>
                <a:spcBef>
                  <a:spcPct val="0"/>
                </a:spcBef>
              </a:pPr>
              <a:r>
                <a:rPr lang="en-US" sz="2800" u="none" strike="noStrike">
                  <a:solidFill>
                    <a:srgbClr val="000000"/>
                  </a:solidFill>
                  <a:latin typeface="Oswald"/>
                  <a:ea typeface="Oswald"/>
                  <a:cs typeface="Oswald"/>
                  <a:sym typeface="Oswald"/>
                </a:rPr>
                <a:t>ENHET 2: HANTERING AV DATASKYDD OCH DIGITAL SÄKERHET I AI-ASSISTERAD INLÄRNING.</a:t>
              </a:r>
            </a:p>
          </p:txBody>
        </p:sp>
      </p:grpSp>
      <p:grpSp>
        <p:nvGrpSpPr>
          <p:cNvPr id="38" name="Group 38"/>
          <p:cNvGrpSpPr/>
          <p:nvPr/>
        </p:nvGrpSpPr>
        <p:grpSpPr>
          <a:xfrm>
            <a:off x="11129029" y="7205605"/>
            <a:ext cx="5680529" cy="1850593"/>
            <a:chOff x="0" y="0"/>
            <a:chExt cx="7574039" cy="2467458"/>
          </a:xfrm>
        </p:grpSpPr>
        <p:sp>
          <p:nvSpPr>
            <p:cNvPr id="39" name="Freeform 39"/>
            <p:cNvSpPr/>
            <p:nvPr/>
          </p:nvSpPr>
          <p:spPr>
            <a:xfrm>
              <a:off x="0" y="0"/>
              <a:ext cx="7574042" cy="2467451"/>
            </a:xfrm>
            <a:custGeom>
              <a:avLst/>
              <a:gdLst/>
              <a:ahLst/>
              <a:cxnLst/>
              <a:rect l="l" t="t" r="r" b="b"/>
              <a:pathLst>
                <a:path w="7574042" h="2467451">
                  <a:moveTo>
                    <a:pt x="0" y="0"/>
                  </a:moveTo>
                  <a:lnTo>
                    <a:pt x="7574042" y="0"/>
                  </a:lnTo>
                  <a:lnTo>
                    <a:pt x="7574042" y="2467451"/>
                  </a:lnTo>
                  <a:lnTo>
                    <a:pt x="0" y="2467451"/>
                  </a:lnTo>
                  <a:close/>
                </a:path>
              </a:pathLst>
            </a:custGeom>
            <a:blipFill>
              <a:blip r:embed="rId5">
                <a:alphaModFix amt="0"/>
              </a:blip>
              <a:stretch>
                <a:fillRect t="-35898" b="16276"/>
              </a:stretch>
            </a:blipFill>
          </p:spPr>
          <p:txBody>
            <a:bodyPr/>
            <a:lstStyle/>
            <a:p>
              <a:endParaRPr lang="es-ES"/>
            </a:p>
          </p:txBody>
        </p:sp>
        <p:sp>
          <p:nvSpPr>
            <p:cNvPr id="40" name="TextBox 40"/>
            <p:cNvSpPr txBox="1"/>
            <p:nvPr/>
          </p:nvSpPr>
          <p:spPr>
            <a:xfrm>
              <a:off x="0" y="-123825"/>
              <a:ext cx="7574039" cy="2591283"/>
            </a:xfrm>
            <a:prstGeom prst="rect">
              <a:avLst/>
            </a:prstGeom>
          </p:spPr>
          <p:txBody>
            <a:bodyPr lIns="0" tIns="0" rIns="0" bIns="0" rtlCol="0" anchor="ctr"/>
            <a:lstStyle/>
            <a:p>
              <a:pPr marL="0" lvl="0" indent="0" algn="ctr">
                <a:lnSpc>
                  <a:spcPts val="4704"/>
                </a:lnSpc>
                <a:spcBef>
                  <a:spcPct val="0"/>
                </a:spcBef>
              </a:pPr>
              <a:r>
                <a:rPr lang="en-US" sz="2800" u="none" strike="noStrike" dirty="0">
                  <a:solidFill>
                    <a:srgbClr val="000000"/>
                  </a:solidFill>
                  <a:latin typeface="Oswald"/>
                  <a:ea typeface="Oswald"/>
                  <a:cs typeface="Oswald"/>
                  <a:sym typeface="Oswald"/>
                </a:rPr>
                <a:t>ENHET 4: ANVÄNDNING AV AI FÖR ATT STÄRKA KRITISKT TÄNKANDE OCH SAMARBETE</a:t>
              </a:r>
            </a:p>
          </p:txBody>
        </p:sp>
      </p:grpSp>
      <p:grpSp>
        <p:nvGrpSpPr>
          <p:cNvPr id="41" name="Group 41"/>
          <p:cNvGrpSpPr/>
          <p:nvPr/>
        </p:nvGrpSpPr>
        <p:grpSpPr>
          <a:xfrm>
            <a:off x="12499819" y="4288212"/>
            <a:ext cx="5033239" cy="1850593"/>
            <a:chOff x="0" y="0"/>
            <a:chExt cx="6710985" cy="2467458"/>
          </a:xfrm>
        </p:grpSpPr>
        <p:sp>
          <p:nvSpPr>
            <p:cNvPr id="42" name="Freeform 42"/>
            <p:cNvSpPr/>
            <p:nvPr/>
          </p:nvSpPr>
          <p:spPr>
            <a:xfrm>
              <a:off x="0" y="0"/>
              <a:ext cx="6710984" cy="2467451"/>
            </a:xfrm>
            <a:custGeom>
              <a:avLst/>
              <a:gdLst/>
              <a:ahLst/>
              <a:cxnLst/>
              <a:rect l="l" t="t" r="r" b="b"/>
              <a:pathLst>
                <a:path w="6710984" h="2467451">
                  <a:moveTo>
                    <a:pt x="0" y="0"/>
                  </a:moveTo>
                  <a:lnTo>
                    <a:pt x="6710984" y="0"/>
                  </a:lnTo>
                  <a:lnTo>
                    <a:pt x="6710984" y="2467451"/>
                  </a:lnTo>
                  <a:lnTo>
                    <a:pt x="0" y="2467451"/>
                  </a:lnTo>
                  <a:close/>
                </a:path>
              </a:pathLst>
            </a:custGeom>
            <a:blipFill>
              <a:blip r:embed="rId5">
                <a:alphaModFix amt="0"/>
              </a:blip>
              <a:stretch>
                <a:fillRect t="-29082" b="23091"/>
              </a:stretch>
            </a:blipFill>
          </p:spPr>
          <p:txBody>
            <a:bodyPr/>
            <a:lstStyle/>
            <a:p>
              <a:endParaRPr lang="es-ES"/>
            </a:p>
          </p:txBody>
        </p:sp>
        <p:sp>
          <p:nvSpPr>
            <p:cNvPr id="43" name="TextBox 43"/>
            <p:cNvSpPr txBox="1"/>
            <p:nvPr/>
          </p:nvSpPr>
          <p:spPr>
            <a:xfrm>
              <a:off x="0" y="-123825"/>
              <a:ext cx="6710985" cy="2591283"/>
            </a:xfrm>
            <a:prstGeom prst="rect">
              <a:avLst/>
            </a:prstGeom>
          </p:spPr>
          <p:txBody>
            <a:bodyPr lIns="0" tIns="0" rIns="0" bIns="0" rtlCol="0" anchor="ctr"/>
            <a:lstStyle/>
            <a:p>
              <a:pPr marL="0" lvl="0" indent="0" algn="ctr">
                <a:lnSpc>
                  <a:spcPts val="4704"/>
                </a:lnSpc>
                <a:spcBef>
                  <a:spcPct val="0"/>
                </a:spcBef>
              </a:pPr>
              <a:r>
                <a:rPr lang="en-US" sz="2800" u="none" strike="noStrike">
                  <a:solidFill>
                    <a:srgbClr val="000000"/>
                  </a:solidFill>
                  <a:latin typeface="Oswald"/>
                  <a:ea typeface="Oswald"/>
                  <a:cs typeface="Oswald"/>
                  <a:sym typeface="Oswald"/>
                </a:rPr>
                <a:t>ENHET 3: UTVECKLA ETISKA LÄRANDEAKTIVITETER MED HJÄLP AV AI</a:t>
              </a:r>
            </a:p>
          </p:txBody>
        </p:sp>
      </p:grpSp>
      <p:grpSp>
        <p:nvGrpSpPr>
          <p:cNvPr id="44" name="Group 44"/>
          <p:cNvGrpSpPr/>
          <p:nvPr/>
        </p:nvGrpSpPr>
        <p:grpSpPr>
          <a:xfrm>
            <a:off x="6655927" y="3580047"/>
            <a:ext cx="3294002" cy="3147593"/>
            <a:chOff x="0" y="0"/>
            <a:chExt cx="4392003" cy="4196791"/>
          </a:xfrm>
        </p:grpSpPr>
        <p:sp>
          <p:nvSpPr>
            <p:cNvPr id="45" name="Freeform 45"/>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46" name="TextBox 46"/>
          <p:cNvSpPr txBox="1"/>
          <p:nvPr/>
        </p:nvSpPr>
        <p:spPr>
          <a:xfrm>
            <a:off x="7188270"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7" name="TextBox 47"/>
          <p:cNvSpPr txBox="1"/>
          <p:nvPr/>
        </p:nvSpPr>
        <p:spPr>
          <a:xfrm>
            <a:off x="10262302" y="1969465"/>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8" name="TextBox 48"/>
          <p:cNvSpPr txBox="1"/>
          <p:nvPr/>
        </p:nvSpPr>
        <p:spPr>
          <a:xfrm>
            <a:off x="11443335" y="4710408"/>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9" name="TextBox 49"/>
          <p:cNvSpPr txBox="1"/>
          <p:nvPr/>
        </p:nvSpPr>
        <p:spPr>
          <a:xfrm>
            <a:off x="10222278" y="7573251"/>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sp>
        <p:nvSpPr>
          <p:cNvPr id="50" name="TextBox 50"/>
          <p:cNvSpPr txBox="1"/>
          <p:nvPr/>
        </p:nvSpPr>
        <p:spPr>
          <a:xfrm>
            <a:off x="7184641" y="8467544"/>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5</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32950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INTRODUKTION</a:t>
            </a:r>
          </a:p>
        </p:txBody>
      </p:sp>
      <p:sp>
        <p:nvSpPr>
          <p:cNvPr id="5" name="TextBox 5"/>
          <p:cNvSpPr txBox="1"/>
          <p:nvPr/>
        </p:nvSpPr>
        <p:spPr>
          <a:xfrm>
            <a:off x="1028700" y="2228798"/>
            <a:ext cx="10398922" cy="6694140"/>
          </a:xfrm>
          <a:prstGeom prst="rect">
            <a:avLst/>
          </a:prstGeom>
        </p:spPr>
        <p:txBody>
          <a:bodyPr lIns="0" tIns="0" rIns="0" bIns="0" rtlCol="0" anchor="t">
            <a:spAutoFit/>
          </a:bodyPr>
          <a:lstStyle/>
          <a:p>
            <a:pPr marL="0" lvl="0" indent="0" algn="just">
              <a:lnSpc>
                <a:spcPts val="2879"/>
              </a:lnSpc>
              <a:spcBef>
                <a:spcPct val="0"/>
              </a:spcBef>
            </a:pPr>
            <a:r>
              <a:rPr lang="en-US" sz="3000" u="none" strike="noStrike" dirty="0" err="1">
                <a:solidFill>
                  <a:srgbClr val="000000"/>
                </a:solidFill>
                <a:latin typeface="Lato Light"/>
                <a:ea typeface="Lato Light"/>
                <a:cs typeface="Lato Light"/>
                <a:sym typeface="Lato Light"/>
              </a:rPr>
              <a:t>Artificiell</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intelligens</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spelar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en</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allt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viktigare</a:t>
            </a:r>
            <a:r>
              <a:rPr lang="en-US" sz="3000" u="none" strike="noStrike" dirty="0">
                <a:solidFill>
                  <a:srgbClr val="000000"/>
                </a:solidFill>
                <a:latin typeface="Lato Light"/>
                <a:ea typeface="Lato Light"/>
                <a:cs typeface="Lato Light"/>
                <a:sym typeface="Lato Light"/>
              </a:rPr>
              <a:t> roll </a:t>
            </a:r>
            <a:r>
              <a:rPr lang="en-US" sz="3000" u="none" strike="noStrike" dirty="0" err="1">
                <a:solidFill>
                  <a:srgbClr val="000000"/>
                </a:solidFill>
                <a:latin typeface="Lato Light"/>
                <a:ea typeface="Lato Light"/>
                <a:cs typeface="Lato Light"/>
                <a:sym typeface="Lato Light"/>
              </a:rPr>
              <a:t>inom</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utbildning</a:t>
            </a:r>
            <a:r>
              <a:rPr lang="en-US" sz="3000" u="none" strike="noStrike" dirty="0">
                <a:solidFill>
                  <a:srgbClr val="000000"/>
                </a:solidFill>
                <a:latin typeface="Lato Light"/>
                <a:ea typeface="Lato Light"/>
                <a:cs typeface="Lato Light"/>
                <a:sym typeface="Lato Light"/>
              </a:rPr>
              <a:t> och </a:t>
            </a:r>
            <a:r>
              <a:rPr lang="en-US" sz="3000" u="none" strike="noStrike" dirty="0" err="1">
                <a:solidFill>
                  <a:srgbClr val="000000"/>
                </a:solidFill>
                <a:latin typeface="Lato Light"/>
                <a:ea typeface="Lato Light"/>
                <a:cs typeface="Lato Light"/>
                <a:sym typeface="Lato Light"/>
              </a:rPr>
              <a:t>yrkesutbildning</a:t>
            </a:r>
            <a:r>
              <a:rPr lang="en-US" sz="3000" u="none" strike="noStrike" dirty="0">
                <a:solidFill>
                  <a:srgbClr val="000000"/>
                </a:solidFill>
                <a:latin typeface="Lato Light"/>
                <a:ea typeface="Lato Light"/>
                <a:cs typeface="Lato Light"/>
                <a:sym typeface="Lato Light"/>
              </a:rPr>
              <a:t>. Som </a:t>
            </a:r>
            <a:r>
              <a:rPr lang="en-US" sz="3000" u="none" strike="noStrike" dirty="0" err="1">
                <a:solidFill>
                  <a:srgbClr val="000000"/>
                </a:solidFill>
                <a:latin typeface="Lato Light"/>
                <a:ea typeface="Lato Light"/>
                <a:cs typeface="Lato Light"/>
                <a:sym typeface="Lato Light"/>
              </a:rPr>
              <a:t>utbildare</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inom</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utbildning</a:t>
            </a:r>
            <a:r>
              <a:rPr lang="en-US" sz="3000" u="none" strike="noStrike" dirty="0">
                <a:solidFill>
                  <a:srgbClr val="000000"/>
                </a:solidFill>
                <a:latin typeface="Lato Light"/>
                <a:ea typeface="Lato Light"/>
                <a:cs typeface="Lato Light"/>
                <a:sym typeface="Lato Light"/>
              </a:rPr>
              <a:t> och </a:t>
            </a:r>
            <a:r>
              <a:rPr lang="en-US" sz="3000" u="none" strike="noStrike" dirty="0" err="1">
                <a:solidFill>
                  <a:srgbClr val="000000"/>
                </a:solidFill>
                <a:latin typeface="Lato Light"/>
                <a:ea typeface="Lato Light"/>
                <a:cs typeface="Lato Light"/>
                <a:sym typeface="Lato Light"/>
              </a:rPr>
              <a:t>yrkesutbildning</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kanske</a:t>
            </a:r>
            <a:r>
              <a:rPr lang="en-US" sz="3000" u="none" strike="noStrike" dirty="0">
                <a:solidFill>
                  <a:srgbClr val="000000"/>
                </a:solidFill>
                <a:latin typeface="Lato Light"/>
                <a:ea typeface="Lato Light"/>
                <a:cs typeface="Lato Light"/>
                <a:sym typeface="Lato Light"/>
              </a:rPr>
              <a:t> du redan </a:t>
            </a:r>
            <a:r>
              <a:rPr lang="en-US" sz="3000" u="none" strike="noStrike" dirty="0" err="1">
                <a:solidFill>
                  <a:srgbClr val="000000"/>
                </a:solidFill>
                <a:latin typeface="Lato Light"/>
                <a:ea typeface="Lato Light"/>
                <a:cs typeface="Lato Light"/>
                <a:sym typeface="Lato Light"/>
              </a:rPr>
              <a:t>använder</a:t>
            </a:r>
            <a:r>
              <a:rPr lang="en-US" sz="3000" u="none" strike="noStrike" dirty="0">
                <a:solidFill>
                  <a:srgbClr val="000000"/>
                </a:solidFill>
                <a:latin typeface="Lato Light"/>
                <a:ea typeface="Lato Light"/>
                <a:cs typeface="Lato Light"/>
                <a:sym typeface="Lato Light"/>
              </a:rPr>
              <a:t> AI-</a:t>
            </a:r>
            <a:r>
              <a:rPr lang="en-US" sz="3000" u="none" strike="noStrike" dirty="0" err="1">
                <a:solidFill>
                  <a:srgbClr val="000000"/>
                </a:solidFill>
                <a:latin typeface="Lato Light"/>
                <a:ea typeface="Lato Light"/>
                <a:cs typeface="Lato Light"/>
                <a:sym typeface="Lato Light"/>
              </a:rPr>
              <a:t>verktyg</a:t>
            </a:r>
            <a:r>
              <a:rPr lang="en-US" sz="3000" u="none" strike="noStrike" dirty="0">
                <a:solidFill>
                  <a:srgbClr val="000000"/>
                </a:solidFill>
                <a:latin typeface="Lato Light"/>
                <a:ea typeface="Lato Light"/>
                <a:cs typeface="Lato Light"/>
                <a:sym typeface="Lato Light"/>
              </a:rPr>
              <a:t> för </a:t>
            </a:r>
            <a:r>
              <a:rPr lang="en-US" sz="3000" u="none" strike="noStrike" dirty="0" err="1">
                <a:solidFill>
                  <a:srgbClr val="000000"/>
                </a:solidFill>
                <a:latin typeface="Lato Light"/>
                <a:ea typeface="Lato Light"/>
                <a:cs typeface="Lato Light"/>
                <a:sym typeface="Lato Light"/>
              </a:rPr>
              <a:t>att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stödja</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skapandet</a:t>
            </a:r>
            <a:r>
              <a:rPr lang="en-US" sz="3000" u="none" strike="noStrike" dirty="0">
                <a:solidFill>
                  <a:srgbClr val="000000"/>
                </a:solidFill>
                <a:latin typeface="Lato Light"/>
                <a:ea typeface="Lato Light"/>
                <a:cs typeface="Lato Light"/>
                <a:sym typeface="Lato Light"/>
              </a:rPr>
              <a:t> av </a:t>
            </a:r>
            <a:r>
              <a:rPr lang="en-US" sz="3000" u="none" strike="noStrike" dirty="0" err="1">
                <a:solidFill>
                  <a:srgbClr val="000000"/>
                </a:solidFill>
                <a:latin typeface="Lato Light"/>
                <a:ea typeface="Lato Light"/>
                <a:cs typeface="Lato Light"/>
                <a:sym typeface="Lato Light"/>
              </a:rPr>
              <a:t>innehåll</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lärandeaktiviteter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bedömningar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eller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administrativa</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uppgifter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förstå</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hur</a:t>
            </a:r>
            <a:r>
              <a:rPr lang="en-US" sz="3000" u="none" strike="noStrike" dirty="0">
                <a:solidFill>
                  <a:srgbClr val="000000"/>
                </a:solidFill>
                <a:latin typeface="Lato Light"/>
                <a:ea typeface="Lato Light"/>
                <a:cs typeface="Lato Light"/>
                <a:sym typeface="Lato Light"/>
              </a:rPr>
              <a:t> man </a:t>
            </a:r>
            <a:r>
              <a:rPr lang="en-US" sz="3000" u="none" strike="noStrike" dirty="0" err="1">
                <a:solidFill>
                  <a:srgbClr val="000000"/>
                </a:solidFill>
                <a:latin typeface="Lato Light"/>
                <a:ea typeface="Lato Light"/>
                <a:cs typeface="Lato Light"/>
                <a:sym typeface="Lato Light"/>
              </a:rPr>
              <a:t>använder</a:t>
            </a:r>
            <a:r>
              <a:rPr lang="en-US" sz="3000" u="none" strike="noStrike" dirty="0">
                <a:solidFill>
                  <a:srgbClr val="000000"/>
                </a:solidFill>
                <a:latin typeface="Lato Light"/>
                <a:ea typeface="Lato Light"/>
                <a:cs typeface="Lato Light"/>
                <a:sym typeface="Lato Light"/>
              </a:rPr>
              <a:t> dessa </a:t>
            </a:r>
            <a:r>
              <a:rPr lang="en-US" sz="3000" u="none" strike="noStrike" dirty="0" err="1">
                <a:solidFill>
                  <a:srgbClr val="000000"/>
                </a:solidFill>
                <a:latin typeface="Lato Light"/>
                <a:ea typeface="Lato Light"/>
                <a:cs typeface="Lato Light"/>
                <a:sym typeface="Lato Light"/>
              </a:rPr>
              <a:t>tekniker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på</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ett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ansvarsfullt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sätt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blir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en</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allt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viktigare</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yrkeskompetens</a:t>
            </a:r>
            <a:r>
              <a:rPr lang="en-US" sz="30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30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3000" u="none" strike="noStrike" dirty="0">
                <a:solidFill>
                  <a:srgbClr val="000000"/>
                </a:solidFill>
                <a:latin typeface="Lato Light"/>
                <a:ea typeface="Lato Light"/>
                <a:cs typeface="Lato Light"/>
                <a:sym typeface="Lato Light"/>
              </a:rPr>
              <a:t>I den </a:t>
            </a:r>
            <a:r>
              <a:rPr lang="en-US" sz="3000" u="none" strike="noStrike" dirty="0" err="1">
                <a:solidFill>
                  <a:srgbClr val="000000"/>
                </a:solidFill>
                <a:latin typeface="Lato Light"/>
                <a:ea typeface="Lato Light"/>
                <a:cs typeface="Lato Light"/>
                <a:sym typeface="Lato Light"/>
              </a:rPr>
              <a:t>här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modulen</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kommer</a:t>
            </a:r>
            <a:r>
              <a:rPr lang="en-US" sz="3000" u="none" strike="noStrike" dirty="0">
                <a:solidFill>
                  <a:srgbClr val="000000"/>
                </a:solidFill>
                <a:latin typeface="Lato Light"/>
                <a:ea typeface="Lato Light"/>
                <a:cs typeface="Lato Light"/>
                <a:sym typeface="Lato Light"/>
              </a:rPr>
              <a:t> du </a:t>
            </a:r>
            <a:r>
              <a:rPr lang="en-US" sz="3000" u="none" strike="noStrike" dirty="0" err="1">
                <a:solidFill>
                  <a:srgbClr val="000000"/>
                </a:solidFill>
                <a:latin typeface="Lato Light"/>
                <a:ea typeface="Lato Light"/>
                <a:cs typeface="Lato Light"/>
                <a:sym typeface="Lato Light"/>
              </a:rPr>
              <a:t>att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utforska</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hur</a:t>
            </a:r>
            <a:r>
              <a:rPr lang="en-US" sz="3000" u="none" strike="noStrike" dirty="0">
                <a:solidFill>
                  <a:srgbClr val="000000"/>
                </a:solidFill>
                <a:latin typeface="Lato Light"/>
                <a:ea typeface="Lato Light"/>
                <a:cs typeface="Lato Light"/>
                <a:sym typeface="Lato Light"/>
              </a:rPr>
              <a:t> man </a:t>
            </a:r>
            <a:r>
              <a:rPr lang="en-US" sz="3000" u="none" strike="noStrike" dirty="0" err="1">
                <a:solidFill>
                  <a:srgbClr val="000000"/>
                </a:solidFill>
                <a:latin typeface="Lato Light"/>
                <a:ea typeface="Lato Light"/>
                <a:cs typeface="Lato Light"/>
                <a:sym typeface="Lato Light"/>
              </a:rPr>
              <a:t>använder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artificiell</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intelligens</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i</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klassrummet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ur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ett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etiskt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perspektiv</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Frågor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som</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ansvarsfull</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användning</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dataskydd</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partiskhet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akademisk</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integritet</a:t>
            </a:r>
            <a:r>
              <a:rPr lang="en-US" sz="3000" u="none" strike="noStrike" dirty="0">
                <a:solidFill>
                  <a:srgbClr val="000000"/>
                </a:solidFill>
                <a:latin typeface="Lato Light"/>
                <a:ea typeface="Lato Light"/>
                <a:cs typeface="Lato Light"/>
                <a:sym typeface="Lato Light"/>
              </a:rPr>
              <a:t> och </a:t>
            </a:r>
            <a:r>
              <a:rPr lang="en-US" sz="3000" u="none" strike="noStrike" dirty="0" err="1">
                <a:solidFill>
                  <a:srgbClr val="000000"/>
                </a:solidFill>
                <a:latin typeface="Lato Light"/>
                <a:ea typeface="Lato Light"/>
                <a:cs typeface="Lato Light"/>
                <a:sym typeface="Lato Light"/>
              </a:rPr>
              <a:t>lärarnas</a:t>
            </a:r>
            <a:r>
              <a:rPr lang="en-US" sz="3000" u="none" strike="noStrike" dirty="0">
                <a:solidFill>
                  <a:srgbClr val="000000"/>
                </a:solidFill>
                <a:latin typeface="Lato Light"/>
                <a:ea typeface="Lato Light"/>
                <a:cs typeface="Lato Light"/>
                <a:sym typeface="Lato Light"/>
              </a:rPr>
              <a:t> roll </a:t>
            </a:r>
            <a:r>
              <a:rPr lang="en-US" sz="3000" u="none" strike="noStrike" dirty="0" err="1">
                <a:solidFill>
                  <a:srgbClr val="000000"/>
                </a:solidFill>
                <a:latin typeface="Lato Light"/>
                <a:ea typeface="Lato Light"/>
                <a:cs typeface="Lato Light"/>
                <a:sym typeface="Lato Light"/>
              </a:rPr>
              <a:t>i</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vägleda</a:t>
            </a:r>
            <a:r>
              <a:rPr lang="en-US" sz="3000" u="none" strike="noStrike" dirty="0">
                <a:solidFill>
                  <a:srgbClr val="000000"/>
                </a:solidFill>
                <a:latin typeface="Lato Light"/>
                <a:ea typeface="Lato Light"/>
                <a:cs typeface="Lato Light"/>
                <a:sym typeface="Lato Light"/>
              </a:rPr>
              <a:t> AI-</a:t>
            </a:r>
            <a:r>
              <a:rPr lang="en-US" sz="3000" u="none" strike="noStrike" dirty="0" err="1">
                <a:solidFill>
                  <a:srgbClr val="000000"/>
                </a:solidFill>
                <a:latin typeface="Lato Light"/>
                <a:ea typeface="Lato Light"/>
                <a:cs typeface="Lato Light"/>
                <a:sym typeface="Lato Light"/>
              </a:rPr>
              <a:t>stödda</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lärandeaktiviteter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kommer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behandlas</a:t>
            </a:r>
            <a:r>
              <a:rPr lang="en-US" sz="30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30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3000" u="none" strike="noStrike" dirty="0" err="1">
                <a:solidFill>
                  <a:srgbClr val="000000"/>
                </a:solidFill>
                <a:latin typeface="Lato Light"/>
                <a:ea typeface="Lato Light"/>
                <a:cs typeface="Lato Light"/>
                <a:sym typeface="Lato Light"/>
              </a:rPr>
              <a:t>Målet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är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inte</a:t>
            </a:r>
            <a:r>
              <a:rPr lang="en-US" sz="3000" u="none" strike="noStrike" dirty="0">
                <a:solidFill>
                  <a:srgbClr val="000000"/>
                </a:solidFill>
                <a:latin typeface="Lato Light"/>
                <a:ea typeface="Lato Light"/>
                <a:cs typeface="Lato Light"/>
                <a:sym typeface="Lato Light"/>
              </a:rPr>
              <a:t> bara </a:t>
            </a:r>
            <a:r>
              <a:rPr lang="en-US" sz="3000" u="none" strike="noStrike" dirty="0" err="1">
                <a:solidFill>
                  <a:srgbClr val="000000"/>
                </a:solidFill>
                <a:latin typeface="Lato Light"/>
                <a:ea typeface="Lato Light"/>
                <a:cs typeface="Lato Light"/>
                <a:sym typeface="Lato Light"/>
              </a:rPr>
              <a:t>att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lära</a:t>
            </a:r>
            <a:r>
              <a:rPr lang="en-US" sz="3000" u="none" strike="noStrike" dirty="0">
                <a:solidFill>
                  <a:srgbClr val="000000"/>
                </a:solidFill>
                <a:latin typeface="Lato Light"/>
                <a:ea typeface="Lato Light"/>
                <a:cs typeface="Lato Light"/>
                <a:sym typeface="Lato Light"/>
              </a:rPr>
              <a:t> sig </a:t>
            </a:r>
            <a:r>
              <a:rPr lang="en-US" sz="3000" u="none" strike="noStrike" dirty="0" err="1">
                <a:solidFill>
                  <a:srgbClr val="000000"/>
                </a:solidFill>
                <a:latin typeface="Lato Light"/>
                <a:ea typeface="Lato Light"/>
                <a:cs typeface="Lato Light"/>
                <a:sym typeface="Lato Light"/>
              </a:rPr>
              <a:t>använda</a:t>
            </a:r>
            <a:r>
              <a:rPr lang="en-US" sz="3000" u="none" strike="noStrike" dirty="0">
                <a:solidFill>
                  <a:srgbClr val="000000"/>
                </a:solidFill>
                <a:latin typeface="Lato Light"/>
                <a:ea typeface="Lato Light"/>
                <a:cs typeface="Lato Light"/>
                <a:sym typeface="Lato Light"/>
              </a:rPr>
              <a:t> AI-</a:t>
            </a:r>
            <a:r>
              <a:rPr lang="en-US" sz="3000" u="none" strike="noStrike" dirty="0" err="1">
                <a:solidFill>
                  <a:srgbClr val="000000"/>
                </a:solidFill>
                <a:latin typeface="Lato Light"/>
                <a:ea typeface="Lato Light"/>
                <a:cs typeface="Lato Light"/>
                <a:sym typeface="Lato Light"/>
              </a:rPr>
              <a:t>verktyg</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utan</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utveckla</a:t>
            </a:r>
            <a:r>
              <a:rPr lang="en-US" sz="3000" u="none" strike="noStrike" dirty="0">
                <a:solidFill>
                  <a:srgbClr val="000000"/>
                </a:solidFill>
                <a:latin typeface="Lato Light"/>
                <a:ea typeface="Lato Light"/>
                <a:cs typeface="Lato Light"/>
                <a:sym typeface="Lato Light"/>
              </a:rPr>
              <a:t> den </a:t>
            </a:r>
            <a:r>
              <a:rPr lang="en-US" sz="3000" u="none" strike="noStrike" dirty="0" err="1">
                <a:solidFill>
                  <a:srgbClr val="000000"/>
                </a:solidFill>
                <a:latin typeface="Lato Light"/>
                <a:ea typeface="Lato Light"/>
                <a:cs typeface="Lato Light"/>
                <a:sym typeface="Lato Light"/>
              </a:rPr>
              <a:t>kunskap</a:t>
            </a:r>
            <a:r>
              <a:rPr lang="en-US" sz="3000" u="none" strike="noStrike" dirty="0">
                <a:solidFill>
                  <a:srgbClr val="000000"/>
                </a:solidFill>
                <a:latin typeface="Lato Light"/>
                <a:ea typeface="Lato Light"/>
                <a:cs typeface="Lato Light"/>
                <a:sym typeface="Lato Light"/>
              </a:rPr>
              <a:t> och </a:t>
            </a:r>
            <a:r>
              <a:rPr lang="en-US" sz="3000" u="none" strike="noStrike" dirty="0" err="1">
                <a:solidFill>
                  <a:srgbClr val="000000"/>
                </a:solidFill>
                <a:latin typeface="Lato Light"/>
                <a:ea typeface="Lato Light"/>
                <a:cs typeface="Lato Light"/>
                <a:sym typeface="Lato Light"/>
              </a:rPr>
              <a:t>urskiljningsförmåga</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som</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krävs</a:t>
            </a:r>
            <a:r>
              <a:rPr lang="en-US" sz="3000" u="none" strike="noStrike" dirty="0">
                <a:solidFill>
                  <a:srgbClr val="000000"/>
                </a:solidFill>
                <a:latin typeface="Lato Light"/>
                <a:ea typeface="Lato Light"/>
                <a:cs typeface="Lato Light"/>
                <a:sym typeface="Lato Light"/>
              </a:rPr>
              <a:t> för </a:t>
            </a:r>
            <a:r>
              <a:rPr lang="en-US" sz="3000" u="none" strike="noStrike" dirty="0" err="1">
                <a:solidFill>
                  <a:srgbClr val="000000"/>
                </a:solidFill>
                <a:latin typeface="Lato Light"/>
                <a:ea typeface="Lato Light"/>
                <a:cs typeface="Lato Light"/>
                <a:sym typeface="Lato Light"/>
              </a:rPr>
              <a:t>att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integrera</a:t>
            </a:r>
            <a:r>
              <a:rPr lang="en-US" sz="3000" u="none" strike="noStrike" dirty="0">
                <a:solidFill>
                  <a:srgbClr val="000000"/>
                </a:solidFill>
                <a:latin typeface="Lato Light"/>
                <a:ea typeface="Lato Light"/>
                <a:cs typeface="Lato Light"/>
                <a:sym typeface="Lato Light"/>
              </a:rPr>
              <a:t> dem </a:t>
            </a:r>
            <a:r>
              <a:rPr lang="en-US" sz="3000" u="none" strike="noStrike" dirty="0" err="1">
                <a:solidFill>
                  <a:srgbClr val="000000"/>
                </a:solidFill>
                <a:latin typeface="Lato Light"/>
                <a:ea typeface="Lato Light"/>
                <a:cs typeface="Lato Light"/>
                <a:sym typeface="Lato Light"/>
              </a:rPr>
              <a:t>i</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undervisningsmetoder</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på</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ett</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ansvarsfullt</a:t>
            </a:r>
            <a:r>
              <a:rPr lang="en-US" sz="3000" u="none" strike="noStrike" dirty="0">
                <a:solidFill>
                  <a:srgbClr val="000000"/>
                </a:solidFill>
                <a:latin typeface="Lato Light"/>
                <a:ea typeface="Lato Light"/>
                <a:cs typeface="Lato Light"/>
                <a:sym typeface="Lato Light"/>
              </a:rPr>
              <a:t>, transparent och </a:t>
            </a:r>
            <a:r>
              <a:rPr lang="en-US" sz="3000" u="none" strike="noStrike" dirty="0" err="1">
                <a:solidFill>
                  <a:srgbClr val="000000"/>
                </a:solidFill>
                <a:latin typeface="Lato Light"/>
                <a:ea typeface="Lato Light"/>
                <a:cs typeface="Lato Light"/>
                <a:sym typeface="Lato Light"/>
              </a:rPr>
              <a:t>etiskt</a:t>
            </a:r>
            <a:r>
              <a:rPr lang="en-US" sz="3000" u="none" strike="noStrike" dirty="0">
                <a:solidFill>
                  <a:srgbClr val="000000"/>
                </a:solidFill>
                <a:latin typeface="Lato Light"/>
                <a:ea typeface="Lato Light"/>
                <a:cs typeface="Lato Light"/>
                <a:sym typeface="Lato Light"/>
              </a:rPr>
              <a:t> sunt </a:t>
            </a:r>
            <a:r>
              <a:rPr lang="en-US" sz="3000" u="none" strike="noStrike" dirty="0" err="1">
                <a:solidFill>
                  <a:srgbClr val="000000"/>
                </a:solidFill>
                <a:latin typeface="Lato Light"/>
                <a:ea typeface="Lato Light"/>
                <a:cs typeface="Lato Light"/>
                <a:sym typeface="Lato Light"/>
              </a:rPr>
              <a:t>sätt</a:t>
            </a:r>
            <a:r>
              <a:rPr lang="en-US" sz="30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70639" y="1076182"/>
            <a:ext cx="698442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LÄRANDEMÅL</a:t>
            </a:r>
          </a:p>
        </p:txBody>
      </p:sp>
      <p:sp>
        <p:nvSpPr>
          <p:cNvPr id="3" name="TextBox 3"/>
          <p:cNvSpPr txBox="1"/>
          <p:nvPr/>
        </p:nvSpPr>
        <p:spPr>
          <a:xfrm>
            <a:off x="11972668" y="7475582"/>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Infoga bildtext här</a:t>
            </a:r>
          </a:p>
        </p:txBody>
      </p:sp>
      <p:grpSp>
        <p:nvGrpSpPr>
          <p:cNvPr id="4" name="Group 4"/>
          <p:cNvGrpSpPr/>
          <p:nvPr/>
        </p:nvGrpSpPr>
        <p:grpSpPr>
          <a:xfrm>
            <a:off x="1070639" y="2692117"/>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6" name="Group 6"/>
          <p:cNvGrpSpPr/>
          <p:nvPr/>
        </p:nvGrpSpPr>
        <p:grpSpPr>
          <a:xfrm>
            <a:off x="1070639" y="3949837"/>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8" name="Group 8"/>
          <p:cNvGrpSpPr/>
          <p:nvPr/>
        </p:nvGrpSpPr>
        <p:grpSpPr>
          <a:xfrm>
            <a:off x="1070639" y="5207546"/>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0" name="Group 10"/>
          <p:cNvGrpSpPr/>
          <p:nvPr/>
        </p:nvGrpSpPr>
        <p:grpSpPr>
          <a:xfrm>
            <a:off x="1070639" y="6465265"/>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2" name="Group 12"/>
          <p:cNvGrpSpPr/>
          <p:nvPr/>
        </p:nvGrpSpPr>
        <p:grpSpPr>
          <a:xfrm>
            <a:off x="1070639" y="7884338"/>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sp>
        <p:nvSpPr>
          <p:cNvPr id="14" name="TextBox 14"/>
          <p:cNvSpPr txBox="1"/>
          <p:nvPr/>
        </p:nvSpPr>
        <p:spPr>
          <a:xfrm>
            <a:off x="2453307" y="2768803"/>
            <a:ext cx="12777835"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Utvärdera</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utbildningsmiljöer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tillgänglighets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inkluderingskriterier</a:t>
            </a:r>
            <a:r>
              <a:rPr lang="en-US" sz="2400" u="none" strike="noStrike" dirty="0">
                <a:solidFill>
                  <a:srgbClr val="000000"/>
                </a:solidFill>
                <a:latin typeface="Lato Light"/>
                <a:ea typeface="Lato Light"/>
                <a:cs typeface="Lato Light"/>
                <a:sym typeface="Lato Light"/>
              </a:rPr>
              <a:t>.</a:t>
            </a:r>
          </a:p>
        </p:txBody>
      </p:sp>
      <p:sp>
        <p:nvSpPr>
          <p:cNvPr id="15" name="TextBox 15"/>
          <p:cNvSpPr txBox="1"/>
          <p:nvPr/>
        </p:nvSpPr>
        <p:spPr>
          <a:xfrm>
            <a:off x="2453307" y="4166492"/>
            <a:ext cx="12777835"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Identifiera etiska risker relaterade till integritet, partiskhet och felinformation i AI-assisterad inlärning.</a:t>
            </a:r>
          </a:p>
        </p:txBody>
      </p:sp>
      <p:sp>
        <p:nvSpPr>
          <p:cNvPr id="16" name="TextBox 16"/>
          <p:cNvSpPr txBox="1"/>
          <p:nvPr/>
        </p:nvSpPr>
        <p:spPr>
          <a:xfrm>
            <a:off x="2453307" y="5420635"/>
            <a:ext cx="12135441"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Att utveckla undervisningsaktiviteter där artificiell intelligens stöder kreativitet utan att ersätta inlärningsprocesser.</a:t>
            </a:r>
          </a:p>
        </p:txBody>
      </p:sp>
      <p:sp>
        <p:nvSpPr>
          <p:cNvPr id="17" name="TextBox 17"/>
          <p:cNvSpPr txBox="1"/>
          <p:nvPr/>
        </p:nvSpPr>
        <p:spPr>
          <a:xfrm>
            <a:off x="2417095" y="6667276"/>
            <a:ext cx="12135441" cy="3619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Vägled eleverna i att kritiskt tolka AI-resultat och verifiera informationskällor.</a:t>
            </a:r>
          </a:p>
        </p:txBody>
      </p:sp>
      <p:sp>
        <p:nvSpPr>
          <p:cNvPr id="18" name="TextBox 18"/>
          <p:cNvSpPr txBox="1"/>
          <p:nvPr/>
        </p:nvSpPr>
        <p:spPr>
          <a:xfrm>
            <a:off x="2453307" y="8050320"/>
            <a:ext cx="1235665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Använd verktyg för artificiell intelligens i samarbetsinriktade lärandeaktiviteter som stärker digital kompetens och problemlösningsförmåga.</a:t>
            </a:r>
          </a:p>
        </p:txBody>
      </p:sp>
      <p:grpSp>
        <p:nvGrpSpPr>
          <p:cNvPr id="19" name="Group 19"/>
          <p:cNvGrpSpPr/>
          <p:nvPr/>
        </p:nvGrpSpPr>
        <p:grpSpPr>
          <a:xfrm>
            <a:off x="1369933" y="2704957"/>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2" name="Group 22"/>
          <p:cNvGrpSpPr/>
          <p:nvPr/>
        </p:nvGrpSpPr>
        <p:grpSpPr>
          <a:xfrm>
            <a:off x="1369933" y="4026513"/>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5" name="Group 25"/>
          <p:cNvGrpSpPr/>
          <p:nvPr/>
        </p:nvGrpSpPr>
        <p:grpSpPr>
          <a:xfrm>
            <a:off x="1369928" y="5280655"/>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8" name="Group 28"/>
          <p:cNvGrpSpPr/>
          <p:nvPr/>
        </p:nvGrpSpPr>
        <p:grpSpPr>
          <a:xfrm>
            <a:off x="1369928" y="6484344"/>
            <a:ext cx="409975" cy="863879"/>
            <a:chOff x="0" y="0"/>
            <a:chExt cx="546633" cy="1151839"/>
          </a:xfrm>
        </p:grpSpPr>
        <p:sp>
          <p:nvSpPr>
            <p:cNvPr id="29" name="Freeform 2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0" name="TextBox 3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1" name="Group 31"/>
          <p:cNvGrpSpPr/>
          <p:nvPr/>
        </p:nvGrpSpPr>
        <p:grpSpPr>
          <a:xfrm>
            <a:off x="1369928" y="7957447"/>
            <a:ext cx="409975" cy="863879"/>
            <a:chOff x="0" y="0"/>
            <a:chExt cx="546633" cy="1151839"/>
          </a:xfrm>
        </p:grpSpPr>
        <p:sp>
          <p:nvSpPr>
            <p:cNvPr id="32" name="Freeform 3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3" name="TextBox 3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grpSp>
        <p:nvGrpSpPr>
          <p:cNvPr id="34" name="Group 34"/>
          <p:cNvGrpSpPr/>
          <p:nvPr/>
        </p:nvGrpSpPr>
        <p:grpSpPr>
          <a:xfrm>
            <a:off x="16098441" y="1827914"/>
            <a:ext cx="1639262" cy="2121370"/>
            <a:chOff x="0" y="0"/>
            <a:chExt cx="2185683" cy="2828493"/>
          </a:xfrm>
        </p:grpSpPr>
        <p:sp>
          <p:nvSpPr>
            <p:cNvPr id="35" name="Freeform 35" descr="En bild som innehåller en antenn  Automatiskt genererad beskrivning"/>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6" name="Group 36"/>
          <p:cNvGrpSpPr/>
          <p:nvPr/>
        </p:nvGrpSpPr>
        <p:grpSpPr>
          <a:xfrm>
            <a:off x="15189727" y="5635866"/>
            <a:ext cx="1728340" cy="2414454"/>
            <a:chOff x="0" y="0"/>
            <a:chExt cx="2304453" cy="3219272"/>
          </a:xfrm>
        </p:grpSpPr>
        <p:sp>
          <p:nvSpPr>
            <p:cNvPr id="37" name="Freeform 37" descr="En bild som innehåller en antenn  Automatiskt genererad beskrivning"/>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80" r="-34633" b="-24161"/>
              </a:stretch>
            </a:blipFill>
          </p:spPr>
          <p:txBody>
            <a:bodyPr/>
            <a:lstStyle/>
            <a:p>
              <a:endParaRPr lang="es-ES"/>
            </a:p>
          </p:txBody>
        </p:sp>
      </p:grpSp>
      <p:sp>
        <p:nvSpPr>
          <p:cNvPr id="38" name="TextBox 38"/>
          <p:cNvSpPr txBox="1"/>
          <p:nvPr/>
        </p:nvSpPr>
        <p:spPr>
          <a:xfrm>
            <a:off x="1070639" y="1920592"/>
            <a:ext cx="1101573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Vid slutet av denna modul kommer deltagarna att kunna:</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015030" cy="10287000"/>
            <a:chOff x="0" y="0"/>
            <a:chExt cx="10686707" cy="13716000"/>
          </a:xfrm>
        </p:grpSpPr>
        <p:sp>
          <p:nvSpPr>
            <p:cNvPr id="3" name="Freeform 3" descr="En person som står bredvid en whiteboardtavla.  Det AI-genererade innehållet kan vara felaktigt."/>
            <p:cNvSpPr/>
            <p:nvPr/>
          </p:nvSpPr>
          <p:spPr>
            <a:xfrm>
              <a:off x="0" y="0"/>
              <a:ext cx="10686669" cy="13716000"/>
            </a:xfrm>
            <a:custGeom>
              <a:avLst/>
              <a:gdLst/>
              <a:ahLst/>
              <a:cxnLst/>
              <a:rect l="l" t="t" r="r" b="b"/>
              <a:pathLst>
                <a:path w="10686669" h="13716000">
                  <a:moveTo>
                    <a:pt x="0" y="0"/>
                  </a:moveTo>
                  <a:lnTo>
                    <a:pt x="10686669" y="0"/>
                  </a:lnTo>
                  <a:lnTo>
                    <a:pt x="10686669" y="13716000"/>
                  </a:lnTo>
                  <a:lnTo>
                    <a:pt x="0" y="13716000"/>
                  </a:lnTo>
                  <a:lnTo>
                    <a:pt x="0" y="0"/>
                  </a:lnTo>
                  <a:close/>
                </a:path>
              </a:pathLst>
            </a:custGeom>
            <a:blipFill>
              <a:blip r:embed="rId4"/>
              <a:stretch>
                <a:fillRect l="-92418" b="-27"/>
              </a:stretch>
            </a:blipFill>
          </p:spPr>
          <p:txBody>
            <a:bodyPr/>
            <a:lstStyle/>
            <a:p>
              <a:endParaRPr lang="es-ES"/>
            </a:p>
          </p:txBody>
        </p:sp>
      </p:grpSp>
      <p:sp>
        <p:nvSpPr>
          <p:cNvPr id="4" name="TextBox 4"/>
          <p:cNvSpPr txBox="1"/>
          <p:nvPr/>
        </p:nvSpPr>
        <p:spPr>
          <a:xfrm>
            <a:off x="8356616" y="1038225"/>
            <a:ext cx="8585811"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CVET-UTBILDARENS ROLL I ANVÄNDNINGEN AV AI</a:t>
            </a:r>
          </a:p>
        </p:txBody>
      </p:sp>
      <p:sp>
        <p:nvSpPr>
          <p:cNvPr id="5" name="TextBox 5"/>
          <p:cNvSpPr txBox="1"/>
          <p:nvPr/>
        </p:nvSpPr>
        <p:spPr>
          <a:xfrm>
            <a:off x="8356616" y="2743200"/>
            <a:ext cx="9530435" cy="57912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Artificiell intelligens används alltmer inom yrkes- och teknisk utbildning för att generera undervisningsmaterial, feedback och utbildningsresurser.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Artificiell intelligens förstår dock inte utbildningssammanhang eller elevernas behov.</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CVET-miljöer (fortbildning och yrkesutbildning) blir utbildaren:</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a:ea typeface="Lato"/>
                <a:cs typeface="Lato"/>
                <a:sym typeface="Lato"/>
              </a:rPr>
              <a:t>• En medlare mellan artificiell intelligens och studenter </a:t>
            </a:r>
          </a:p>
          <a:p>
            <a:pPr marL="0" lvl="0" indent="0" algn="just">
              <a:lnSpc>
                <a:spcPts val="2879"/>
              </a:lnSpc>
              <a:spcBef>
                <a:spcPct val="0"/>
              </a:spcBef>
            </a:pPr>
            <a:r>
              <a:rPr lang="en-US" sz="2400" u="none" strike="noStrike">
                <a:solidFill>
                  <a:srgbClr val="000000"/>
                </a:solidFill>
                <a:latin typeface="Lato"/>
                <a:ea typeface="Lato"/>
                <a:cs typeface="Lato"/>
                <a:sym typeface="Lato"/>
              </a:rPr>
              <a:t>• En handledare för de algoritmiska resultaten </a:t>
            </a:r>
          </a:p>
          <a:p>
            <a:pPr marL="0" lvl="0" indent="0" algn="just">
              <a:lnSpc>
                <a:spcPts val="2879"/>
              </a:lnSpc>
              <a:spcBef>
                <a:spcPct val="0"/>
              </a:spcBef>
            </a:pPr>
            <a:r>
              <a:rPr lang="en-US" sz="2400" u="none" strike="noStrike">
                <a:solidFill>
                  <a:srgbClr val="000000"/>
                </a:solidFill>
                <a:latin typeface="Lato"/>
                <a:ea typeface="Lato"/>
                <a:cs typeface="Lato"/>
                <a:sym typeface="Lato"/>
              </a:rPr>
              <a:t>• Garanterar studenters rättigheter och integriteten för deras data. </a:t>
            </a:r>
          </a:p>
          <a:p>
            <a:pPr marL="0" lvl="0" indent="0" algn="just">
              <a:lnSpc>
                <a:spcPts val="2879"/>
              </a:lnSpc>
              <a:spcBef>
                <a:spcPct val="0"/>
              </a:spcBef>
            </a:pPr>
            <a:r>
              <a:rPr lang="en-US" sz="2400" u="none" strike="noStrike">
                <a:solidFill>
                  <a:srgbClr val="000000"/>
                </a:solidFill>
                <a:latin typeface="Lato"/>
                <a:ea typeface="Lato"/>
                <a:cs typeface="Lato"/>
                <a:sym typeface="Lato"/>
              </a:rPr>
              <a:t>• En guide till ansvarsfull och kritisk användning av digitala verktyg</a:t>
            </a:r>
          </a:p>
          <a:p>
            <a:pPr marL="0" lvl="0" indent="0" algn="just">
              <a:lnSpc>
                <a:spcPts val="2879"/>
              </a:lnSpc>
              <a:spcBef>
                <a:spcPct val="0"/>
              </a:spcBef>
            </a:pPr>
            <a:endParaRPr lang="en-US" sz="2400" u="none" strike="noStrike">
              <a:solidFill>
                <a:srgbClr val="000000"/>
              </a:solidFill>
              <a:latin typeface="Lato"/>
              <a:ea typeface="Lato"/>
              <a:cs typeface="Lato"/>
              <a:sym typeface="Lato"/>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Beslut inom utbildningsområdet är alltid mänskliga.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AI ger förslag, men instruktörer måste tolka och validera dem.</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7948" y="1993254"/>
            <a:ext cx="6509149" cy="6358509"/>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ENHET 1: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ETT URVAL AV TILLGÄNGLIGA OCH INKLUDERANDE AI-VERKTYG FÖR STUDENTER MED OLIKA PROFILER.</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39763" y="0"/>
            <a:ext cx="6858000" cy="10287000"/>
            <a:chOff x="0" y="0"/>
            <a:chExt cx="9144000" cy="13716000"/>
          </a:xfrm>
        </p:grpSpPr>
        <p:sp>
          <p:nvSpPr>
            <p:cNvPr id="3" name="Freeform 3"/>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300163"/>
            <a:ext cx="9749521" cy="7335341"/>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vanligtvis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utformade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allmänna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specifikt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kontinuerliga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utvecklingsmiljöer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inriktade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jobbplacering</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I CVET-</a:t>
            </a:r>
            <a:r>
              <a:rPr lang="en-US" sz="2400" u="none" strike="noStrike" dirty="0" err="1">
                <a:solidFill>
                  <a:srgbClr val="000000"/>
                </a:solidFill>
                <a:latin typeface="Lato Light"/>
                <a:ea typeface="Lato Light"/>
                <a:cs typeface="Lato Light"/>
                <a:sym typeface="Lato Light"/>
              </a:rPr>
              <a:t>kurser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inkludera</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Vuxna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yrkesinriktade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omskolningsprogram</a:t>
            </a: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arbetspass</a:t>
            </a:r>
            <a:r>
              <a:rPr lang="en-US" sz="2400" u="none" strike="noStrike" dirty="0">
                <a:solidFill>
                  <a:srgbClr val="000000"/>
                </a:solidFill>
                <a:latin typeface="Lato Light"/>
                <a:ea typeface="Lato Light"/>
                <a:cs typeface="Lato Light"/>
                <a:sym typeface="Lato Light"/>
              </a:rPr>
              <a:t> </a:t>
            </a: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Migranter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begränsade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språkkunskaper</a:t>
            </a:r>
            <a:r>
              <a:rPr lang="en-US" sz="2400" u="none" strike="noStrike" dirty="0">
                <a:solidFill>
                  <a:srgbClr val="000000"/>
                </a:solidFill>
                <a:latin typeface="Lato Light"/>
                <a:ea typeface="Lato Light"/>
                <a:cs typeface="Lato Light"/>
                <a:sym typeface="Lato Light"/>
              </a:rPr>
              <a:t> </a:t>
            </a: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begränsade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Om AI-</a:t>
            </a:r>
            <a:r>
              <a:rPr lang="en-US" sz="2400" u="none" strike="noStrike" dirty="0" err="1">
                <a:solidFill>
                  <a:srgbClr val="000000"/>
                </a:solidFill>
                <a:latin typeface="Lato Light"/>
                <a:ea typeface="Lato Light"/>
                <a:cs typeface="Lato Light"/>
                <a:sym typeface="Lato Light"/>
              </a:rPr>
              <a:t>verktyget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förutsätter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hög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nivå</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språklig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kompetens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avancerade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exkludera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del av </a:t>
            </a:r>
            <a:r>
              <a:rPr lang="en-US" sz="2400" u="none" strike="noStrike" dirty="0" err="1">
                <a:solidFill>
                  <a:srgbClr val="000000"/>
                </a:solidFill>
                <a:latin typeface="Lato Light"/>
                <a:ea typeface="Lato Light"/>
                <a:cs typeface="Lato Light"/>
                <a:sym typeface="Lato Light"/>
              </a:rPr>
              <a:t>klassen</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Ur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perspektiv</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väcker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frågor</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jämlikhet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tillgänglighet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lika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möjligheter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skapa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ytterligare</a:t>
            </a:r>
            <a:r>
              <a:rPr lang="en-US" sz="2400" u="none" strike="noStrike" dirty="0">
                <a:solidFill>
                  <a:srgbClr val="000000"/>
                </a:solidFill>
                <a:latin typeface="Lato Light"/>
                <a:ea typeface="Lato Light"/>
                <a:cs typeface="Lato Light"/>
                <a:sym typeface="Lato Light"/>
              </a:rPr>
              <a:t> hinder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enbart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gynna</a:t>
            </a:r>
            <a:r>
              <a:rPr lang="en-US" sz="2400" u="none" strike="noStrike" dirty="0">
                <a:solidFill>
                  <a:srgbClr val="000000"/>
                </a:solidFill>
                <a:latin typeface="Lato Light"/>
                <a:ea typeface="Lato Light"/>
                <a:cs typeface="Lato Light"/>
                <a:sym typeface="Lato Light"/>
              </a:rPr>
              <a:t> dem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redan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fördel</a:t>
            </a:r>
            <a:r>
              <a:rPr lang="en-US" sz="2400" u="none" strike="noStrike" dirty="0">
                <a:solidFill>
                  <a:srgbClr val="000000"/>
                </a:solidFill>
                <a:latin typeface="Lato Light"/>
                <a:ea typeface="Lato Light"/>
                <a:cs typeface="Lato Light"/>
                <a:sym typeface="Lato Light"/>
              </a:rPr>
              <a:t>. </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Innan </a:t>
            </a:r>
            <a:r>
              <a:rPr lang="en-US" sz="2400" u="none" strike="noStrike" dirty="0" err="1">
                <a:solidFill>
                  <a:srgbClr val="000000"/>
                </a:solidFill>
                <a:latin typeface="Lato Light"/>
                <a:ea typeface="Lato Light"/>
                <a:cs typeface="Lato Light"/>
                <a:sym typeface="Lato Light"/>
              </a:rPr>
              <a:t>tekniken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klassrummet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därför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viktigt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om alla </a:t>
            </a:r>
            <a:r>
              <a:rPr lang="en-US" sz="2400" u="none" strike="noStrike" dirty="0" err="1">
                <a:solidFill>
                  <a:srgbClr val="000000"/>
                </a:solidFill>
                <a:latin typeface="Lato Light"/>
                <a:ea typeface="Lato Light"/>
                <a:cs typeface="Lato Light"/>
                <a:sym typeface="Lato Light"/>
              </a:rPr>
              <a:t>deltagare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a:t>
            </a:r>
            <a:r>
              <a:rPr lang="en-US" sz="2400" u="none" strike="noStrike" dirty="0">
                <a:solidFill>
                  <a:srgbClr val="000000"/>
                </a:solidFill>
                <a:latin typeface="Lato Light"/>
                <a:ea typeface="Lato Light"/>
                <a:cs typeface="Lato Light"/>
                <a:sym typeface="Lato Light"/>
              </a:rPr>
              <a:t> den under </a:t>
            </a:r>
            <a:r>
              <a:rPr lang="en-US" sz="2400" u="none" strike="noStrike" dirty="0" err="1">
                <a:solidFill>
                  <a:srgbClr val="000000"/>
                </a:solidFill>
                <a:latin typeface="Lato Light"/>
                <a:ea typeface="Lato Light"/>
                <a:cs typeface="Lato Light"/>
                <a:sym typeface="Lato Light"/>
              </a:rPr>
              <a:t>någorlunda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likvärdiga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förhållanden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nödvändiga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man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förhindra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ökar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befintliga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skillnader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mellan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92799" y="2390775"/>
            <a:ext cx="9666501" cy="4581525"/>
          </a:xfrm>
          <a:prstGeom prst="rect">
            <a:avLst/>
          </a:prstGeom>
        </p:spPr>
        <p:txBody>
          <a:bodyPr lIns="0" tIns="0" rIns="0" bIns="0" rtlCol="0" anchor="t">
            <a:spAutoFit/>
          </a:bodyPr>
          <a:lstStyle/>
          <a:p>
            <a:pPr marL="0" lvl="0" indent="0" algn="just">
              <a:lnSpc>
                <a:spcPts val="3600"/>
              </a:lnSpc>
              <a:spcBef>
                <a:spcPct val="0"/>
              </a:spcBef>
            </a:pPr>
            <a:r>
              <a:rPr lang="en-US" sz="3000" u="none" strike="noStrike">
                <a:solidFill>
                  <a:srgbClr val="000000"/>
                </a:solidFill>
                <a:latin typeface="Lato Light"/>
                <a:ea typeface="Lato Light"/>
                <a:cs typeface="Lato Light"/>
                <a:sym typeface="Lato Light"/>
              </a:rPr>
              <a:t>Sammanfattningsvis måste integrationen av artificiell intelligens i yrkes- och teknisk utbildning åtföljas av kritisk reflektion över dess potentiella effekter. </a:t>
            </a:r>
          </a:p>
          <a:p>
            <a:pPr marL="0" lvl="0" indent="0" algn="just">
              <a:lnSpc>
                <a:spcPts val="3600"/>
              </a:lnSpc>
              <a:spcBef>
                <a:spcPct val="0"/>
              </a:spcBef>
            </a:pPr>
            <a:endParaRPr lang="en-US" sz="3000" u="none" strike="noStrike">
              <a:solidFill>
                <a:srgbClr val="000000"/>
              </a:solidFill>
              <a:latin typeface="Lato Light"/>
              <a:ea typeface="Lato Light"/>
              <a:cs typeface="Lato Light"/>
              <a:sym typeface="Lato Light"/>
            </a:endParaRPr>
          </a:p>
          <a:p>
            <a:pPr marL="0" lvl="0" indent="0" algn="just">
              <a:lnSpc>
                <a:spcPts val="3600"/>
              </a:lnSpc>
              <a:spcBef>
                <a:spcPct val="0"/>
              </a:spcBef>
            </a:pPr>
            <a:r>
              <a:rPr lang="en-US" sz="3000" u="none" strike="noStrike">
                <a:solidFill>
                  <a:srgbClr val="000000"/>
                </a:solidFill>
                <a:latin typeface="Lato Light"/>
                <a:ea typeface="Lato Light"/>
                <a:cs typeface="Lato Light"/>
                <a:sym typeface="Lato Light"/>
              </a:rPr>
              <a:t>Teknik kan bli ett verktyg för att stödja och förbättra lärandet, förutsatt att den implementeras med ett inkluderande tillvägagångssätt, med stöd av lärare och med åtgärder som säkerställer att alla deltagare kan dra nytta av den utan att bli utestängda på grund av sina tidigare kunskaper, språk eller nivå av digital kompetens.</a:t>
            </a:r>
          </a:p>
        </p:txBody>
      </p:sp>
      <p:grpSp>
        <p:nvGrpSpPr>
          <p:cNvPr id="3" name="Group 3"/>
          <p:cNvGrpSpPr/>
          <p:nvPr/>
        </p:nvGrpSpPr>
        <p:grpSpPr>
          <a:xfrm>
            <a:off x="0" y="0"/>
            <a:ext cx="6858438" cy="10287000"/>
            <a:chOff x="0" y="0"/>
            <a:chExt cx="9144584" cy="13716000"/>
          </a:xfrm>
        </p:grpSpPr>
        <p:sp>
          <p:nvSpPr>
            <p:cNvPr id="4" name="Freeform 4"/>
            <p:cNvSpPr/>
            <p:nvPr/>
          </p:nvSpPr>
          <p:spPr>
            <a:xfrm>
              <a:off x="0" y="0"/>
              <a:ext cx="9144635" cy="13716000"/>
            </a:xfrm>
            <a:custGeom>
              <a:avLst/>
              <a:gdLst/>
              <a:ahLst/>
              <a:cxnLst/>
              <a:rect l="l" t="t" r="r" b="b"/>
              <a:pathLst>
                <a:path w="9144635" h="13716000">
                  <a:moveTo>
                    <a:pt x="0" y="0"/>
                  </a:moveTo>
                  <a:lnTo>
                    <a:pt x="9144635" y="0"/>
                  </a:lnTo>
                  <a:lnTo>
                    <a:pt x="9144635" y="13716000"/>
                  </a:lnTo>
                  <a:lnTo>
                    <a:pt x="0" y="13716000"/>
                  </a:lnTo>
                  <a:lnTo>
                    <a:pt x="0" y="0"/>
                  </a:lnTo>
                  <a:close/>
                </a:path>
              </a:pathLst>
            </a:custGeom>
            <a:blipFill>
              <a:blip r:embed="rId3"/>
              <a:stretch>
                <a:fillRect/>
              </a:stretch>
            </a:blipFill>
          </p:spPr>
          <p:txBody>
            <a:bodyPr/>
            <a:lstStyle/>
            <a:p>
              <a:endParaRPr lang="es-ES"/>
            </a:p>
          </p:txBody>
        </p:sp>
      </p:gr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1173223" y="2624520"/>
            <a:ext cx="0" cy="379190"/>
          </a:xfrm>
          <a:prstGeom prst="line">
            <a:avLst/>
          </a:prstGeom>
          <a:ln w="19050" cap="rnd">
            <a:solidFill>
              <a:srgbClr val="9399A1"/>
            </a:solidFill>
            <a:prstDash val="solid"/>
            <a:headEnd type="none" w="sm" len="sm"/>
            <a:tailEnd type="triangle" w="lg" len="med"/>
          </a:ln>
        </p:spPr>
        <p:txBody>
          <a:bodyPr/>
          <a:lstStyle/>
          <a:p>
            <a:endParaRPr lang="es-ES"/>
          </a:p>
        </p:txBody>
      </p:sp>
      <p:sp>
        <p:nvSpPr>
          <p:cNvPr id="3" name="TextBox 3"/>
          <p:cNvSpPr txBox="1"/>
          <p:nvPr/>
        </p:nvSpPr>
        <p:spPr>
          <a:xfrm>
            <a:off x="1028700" y="1116597"/>
            <a:ext cx="826346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INSTRUKTÖRENS CHECKLISTA</a:t>
            </a:r>
          </a:p>
        </p:txBody>
      </p:sp>
      <p:sp>
        <p:nvSpPr>
          <p:cNvPr id="4" name="Freeform 4"/>
          <p:cNvSpPr/>
          <p:nvPr/>
        </p:nvSpPr>
        <p:spPr>
          <a:xfrm>
            <a:off x="1028700" y="7868807"/>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AutoShape 5"/>
          <p:cNvSpPr/>
          <p:nvPr/>
        </p:nvSpPr>
        <p:spPr>
          <a:xfrm flipH="1">
            <a:off x="1173223" y="3596460"/>
            <a:ext cx="0" cy="1877402"/>
          </a:xfrm>
          <a:prstGeom prst="line">
            <a:avLst/>
          </a:prstGeom>
          <a:ln w="19050" cap="rnd">
            <a:solidFill>
              <a:srgbClr val="9399A1"/>
            </a:solidFill>
            <a:prstDash val="solid"/>
            <a:headEnd type="none" w="sm" len="sm"/>
            <a:tailEnd type="triangle" w="lg" len="med"/>
          </a:ln>
        </p:spPr>
        <p:txBody>
          <a:bodyPr/>
          <a:lstStyle/>
          <a:p>
            <a:endParaRPr lang="es-ES"/>
          </a:p>
        </p:txBody>
      </p:sp>
      <p:sp>
        <p:nvSpPr>
          <p:cNvPr id="6" name="AutoShape 6"/>
          <p:cNvSpPr/>
          <p:nvPr/>
        </p:nvSpPr>
        <p:spPr>
          <a:xfrm>
            <a:off x="1158934" y="6181725"/>
            <a:ext cx="9525" cy="1544698"/>
          </a:xfrm>
          <a:prstGeom prst="line">
            <a:avLst/>
          </a:prstGeom>
          <a:ln w="19050" cap="rnd">
            <a:solidFill>
              <a:srgbClr val="9399A1"/>
            </a:solidFill>
            <a:prstDash val="solid"/>
            <a:headEnd type="none" w="sm" len="sm"/>
            <a:tailEnd type="triangle" w="lg" len="med"/>
          </a:ln>
        </p:spPr>
        <p:txBody>
          <a:bodyPr/>
          <a:lstStyle/>
          <a:p>
            <a:endParaRPr lang="es-ES"/>
          </a:p>
        </p:txBody>
      </p:sp>
      <p:sp>
        <p:nvSpPr>
          <p:cNvPr id="7" name="Freeform 7"/>
          <p:cNvSpPr/>
          <p:nvPr/>
        </p:nvSpPr>
        <p:spPr>
          <a:xfrm>
            <a:off x="1014411" y="5692336"/>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8" name="Freeform 8"/>
          <p:cNvSpPr/>
          <p:nvPr/>
        </p:nvSpPr>
        <p:spPr>
          <a:xfrm>
            <a:off x="1028700" y="3142439"/>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9" name="Freeform 9"/>
          <p:cNvSpPr/>
          <p:nvPr/>
        </p:nvSpPr>
        <p:spPr>
          <a:xfrm>
            <a:off x="1028700" y="2187100"/>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10" name="Group 10"/>
          <p:cNvGrpSpPr/>
          <p:nvPr/>
        </p:nvGrpSpPr>
        <p:grpSpPr>
          <a:xfrm>
            <a:off x="10771632" y="0"/>
            <a:ext cx="7516368" cy="10287000"/>
            <a:chOff x="0" y="0"/>
            <a:chExt cx="10021824" cy="13716000"/>
          </a:xfrm>
        </p:grpSpPr>
        <p:sp>
          <p:nvSpPr>
            <p:cNvPr id="11" name="Freeform 11"/>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6"/>
              <a:stretch>
                <a:fillRect l="-46459" r="-58914"/>
              </a:stretch>
            </a:blipFill>
          </p:spPr>
          <p:txBody>
            <a:bodyPr/>
            <a:lstStyle/>
            <a:p>
              <a:endParaRPr lang="es-ES"/>
            </a:p>
          </p:txBody>
        </p:sp>
      </p:grpSp>
      <p:sp>
        <p:nvSpPr>
          <p:cNvPr id="12" name="TextBox 12"/>
          <p:cNvSpPr txBox="1"/>
          <p:nvPr/>
        </p:nvSpPr>
        <p:spPr>
          <a:xfrm>
            <a:off x="1559300" y="3105150"/>
            <a:ext cx="8961149" cy="615315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Lärandekomplexitet</a:t>
            </a: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Exempeltest:</a:t>
            </a: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Den förklarar konceptet med säkerhetsstandarder på arbetsplatsen på ett enkelt och nybörjarvänligt sätt.</a:t>
            </a: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Om AI:ns svar är för komplext kanske eleverna inte drar nytta av det, och det kan behöva anpassas.</a:t>
            </a:r>
          </a:p>
          <a:p>
            <a:pPr marL="0" lvl="0" indent="0" algn="l">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Tillgänglighet</a:t>
            </a: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Kontrollera instrumentets kompatibilitet med:</a:t>
            </a: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 Rösttextinmatning </a:t>
            </a: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 skärmläsare </a:t>
            </a: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 Mobil åtkomst</a:t>
            </a:r>
          </a:p>
          <a:p>
            <a:pPr marL="0" lvl="0" indent="0" algn="l">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Digital användbarhet</a:t>
            </a: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Fråga dig själv:</a:t>
            </a: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Kan en elev med grundläggande datorkunskaper använda det här verktyget efter en 5-minutersförklaring?</a:t>
            </a:r>
          </a:p>
        </p:txBody>
      </p:sp>
      <p:sp>
        <p:nvSpPr>
          <p:cNvPr id="13" name="TextBox 13"/>
          <p:cNvSpPr txBox="1"/>
          <p:nvPr/>
        </p:nvSpPr>
        <p:spPr>
          <a:xfrm>
            <a:off x="1589717" y="2114196"/>
            <a:ext cx="9298648"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Innan du introducerar ett AI-verktyg i din utbildning som CVET-instruktör bör du överväga följande:</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447439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ROTATION</a:t>
            </a:r>
          </a:p>
        </p:txBody>
      </p:sp>
      <p:sp>
        <p:nvSpPr>
          <p:cNvPr id="3" name="TextBox 3"/>
          <p:cNvSpPr txBox="1"/>
          <p:nvPr/>
        </p:nvSpPr>
        <p:spPr>
          <a:xfrm>
            <a:off x="1028700" y="2028661"/>
            <a:ext cx="16280578" cy="7343775"/>
          </a:xfrm>
          <a:prstGeom prst="rect">
            <a:avLst/>
          </a:prstGeom>
        </p:spPr>
        <p:txBody>
          <a:bodyPr lIns="0" tIns="0" rIns="0" bIns="0" rtlCol="0" anchor="t">
            <a:spAutoFit/>
          </a:bodyPr>
          <a:lstStyle/>
          <a:p>
            <a:pPr marL="0" lvl="0" indent="0" algn="l">
              <a:lnSpc>
                <a:spcPts val="2640"/>
              </a:lnSpc>
              <a:spcBef>
                <a:spcPct val="0"/>
              </a:spcBef>
            </a:pPr>
            <a:r>
              <a:rPr lang="en-US" sz="2400" u="none" strike="noStrike" dirty="0" err="1">
                <a:solidFill>
                  <a:srgbClr val="000000"/>
                </a:solidFill>
                <a:latin typeface="Lato Light"/>
                <a:ea typeface="Lato Light"/>
                <a:cs typeface="Lato Light"/>
                <a:sym typeface="Lato Light"/>
              </a:rPr>
              <a:t>Mål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AI-resultat.</a:t>
            </a:r>
          </a:p>
          <a:p>
            <a:pPr marL="0" lvl="0" indent="0" algn="l">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640"/>
              </a:lnSpc>
              <a:spcBef>
                <a:spcPct val="0"/>
              </a:spcBef>
            </a:pPr>
            <a:r>
              <a:rPr lang="en-US" sz="2400" u="none" strike="noStrike" dirty="0" err="1">
                <a:solidFill>
                  <a:srgbClr val="000000"/>
                </a:solidFill>
                <a:latin typeface="Lato Light"/>
                <a:ea typeface="Lato Light"/>
                <a:cs typeface="Lato Light"/>
                <a:sym typeface="Lato Light"/>
              </a:rPr>
              <a:t>Instruktörsdemonstration</a:t>
            </a:r>
            <a:r>
              <a:rPr lang="en-US" sz="2400" u="none" strike="noStrike" dirty="0">
                <a:solidFill>
                  <a:srgbClr val="000000"/>
                </a:solidFill>
                <a:latin typeface="Lato Light"/>
                <a:ea typeface="Lato Light"/>
                <a:cs typeface="Lato Light"/>
                <a:sym typeface="Lato Light"/>
              </a:rPr>
              <a:t>:</a:t>
            </a:r>
          </a:p>
          <a:p>
            <a:pPr marL="0" lvl="0" indent="0" algn="l">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640"/>
              </a:lnSpc>
              <a:spcBef>
                <a:spcPct val="0"/>
              </a:spcBef>
            </a:pPr>
            <a:r>
              <a:rPr lang="en-US" sz="2400" u="none" strike="noStrike" dirty="0" err="1">
                <a:solidFill>
                  <a:srgbClr val="000000"/>
                </a:solidFill>
                <a:latin typeface="Lato Light"/>
                <a:ea typeface="Lato Light"/>
                <a:cs typeface="Lato Light"/>
                <a:sym typeface="Lato Light"/>
              </a:rPr>
              <a:t>Felaktig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indikation</a:t>
            </a:r>
            <a:r>
              <a:rPr lang="en-US" sz="2400" u="none" strike="noStrike" dirty="0">
                <a:solidFill>
                  <a:srgbClr val="000000"/>
                </a:solidFill>
                <a:latin typeface="Lato Light"/>
                <a:ea typeface="Lato Light"/>
                <a:cs typeface="Lato Light"/>
                <a:sym typeface="Lato Light"/>
              </a:rPr>
              <a:t>:</a:t>
            </a:r>
          </a:p>
          <a:p>
            <a:pPr marL="398146" lvl="1" indent="-199073" algn="l">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Förklara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kundservice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a:t>
            </a:r>
          </a:p>
          <a:p>
            <a:pPr marL="398146" lvl="1" indent="-199073" algn="l">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Förbättrade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instruktioner</a:t>
            </a:r>
            <a:r>
              <a:rPr lang="en-US" sz="2400" u="none" strike="noStrike" dirty="0">
                <a:solidFill>
                  <a:srgbClr val="000000"/>
                </a:solidFill>
                <a:latin typeface="Lato Light"/>
                <a:ea typeface="Lato Light"/>
                <a:cs typeface="Lato Light"/>
                <a:sym typeface="Lato Light"/>
              </a:rPr>
              <a:t>:</a:t>
            </a:r>
          </a:p>
          <a:p>
            <a:pPr marL="0" lvl="0" indent="0" algn="l">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l">
              <a:lnSpc>
                <a:spcPts val="2640"/>
              </a:lnSpc>
              <a:spcBef>
                <a:spcPct val="0"/>
              </a:spcBef>
            </a:pPr>
            <a:r>
              <a:rPr lang="en-US" sz="2400" u="none" strike="noStrike" dirty="0">
                <a:solidFill>
                  <a:srgbClr val="000000"/>
                </a:solidFill>
                <a:latin typeface="Lato Light"/>
                <a:ea typeface="Lato Light"/>
                <a:cs typeface="Lato Light"/>
                <a:sym typeface="Lato Light"/>
              </a:rPr>
              <a:t>Den </a:t>
            </a:r>
            <a:r>
              <a:rPr lang="en-US" sz="2400" u="none" strike="noStrike" dirty="0" err="1">
                <a:solidFill>
                  <a:srgbClr val="000000"/>
                </a:solidFill>
                <a:latin typeface="Lato Light"/>
                <a:ea typeface="Lato Light"/>
                <a:cs typeface="Lato Light"/>
                <a:sym typeface="Lato Light"/>
              </a:rPr>
              <a:t>förklarar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grundläggande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principer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kundservice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nybörjare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detaljhandeln</a:t>
            </a:r>
            <a:r>
              <a:rPr lang="en-US" sz="2400" u="none" strike="noStrike" dirty="0">
                <a:solidFill>
                  <a:srgbClr val="000000"/>
                </a:solidFill>
                <a:latin typeface="Lato Light"/>
                <a:ea typeface="Lato Light"/>
                <a:cs typeface="Lato Light"/>
                <a:sym typeface="Lato Light"/>
              </a:rPr>
              <a:t>.</a:t>
            </a:r>
          </a:p>
          <a:p>
            <a:pPr marL="0" lvl="0" indent="0" algn="l">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l">
              <a:lnSpc>
                <a:spcPts val="2640"/>
              </a:lnSpc>
              <a:spcBef>
                <a:spcPct val="0"/>
              </a:spcBef>
            </a:pPr>
            <a:r>
              <a:rPr lang="en-US" sz="2400" u="none" strike="noStrike" dirty="0" err="1">
                <a:solidFill>
                  <a:srgbClr val="000000"/>
                </a:solidFill>
                <a:latin typeface="Lato Light"/>
                <a:ea typeface="Lato Light"/>
                <a:cs typeface="Lato Light"/>
                <a:sym typeface="Lato Light"/>
              </a:rPr>
              <a:t>Använd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enkelt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språk</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konkret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exempel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arbetslivet</a:t>
            </a:r>
            <a:r>
              <a:rPr lang="en-US" sz="2400" u="none" strike="noStrike" dirty="0">
                <a:solidFill>
                  <a:srgbClr val="000000"/>
                </a:solidFill>
                <a:latin typeface="Lato Light"/>
                <a:ea typeface="Lato Light"/>
                <a:cs typeface="Lato Light"/>
                <a:sym typeface="Lato Light"/>
              </a:rPr>
              <a:t>.</a:t>
            </a:r>
          </a:p>
          <a:p>
            <a:pPr marL="0" lvl="0" indent="0" algn="l">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l">
              <a:lnSpc>
                <a:spcPts val="2640"/>
              </a:lnSpc>
              <a:spcBef>
                <a:spcPct val="0"/>
              </a:spcBef>
            </a:pPr>
            <a:r>
              <a:rPr lang="en-US" sz="2400" u="none" strike="noStrike" dirty="0" err="1">
                <a:solidFill>
                  <a:srgbClr val="000000"/>
                </a:solidFill>
                <a:latin typeface="Lato Light"/>
                <a:ea typeface="Lato Light"/>
                <a:cs typeface="Lato Light"/>
                <a:sym typeface="Lato Light"/>
              </a:rPr>
              <a:t>Studenterna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jämför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resultaten</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analyserar</a:t>
            </a:r>
            <a:r>
              <a:rPr lang="en-US" sz="2400" u="none" strike="noStrike" dirty="0">
                <a:solidFill>
                  <a:srgbClr val="000000"/>
                </a:solidFill>
                <a:latin typeface="Lato Light"/>
                <a:ea typeface="Lato Light"/>
                <a:cs typeface="Lato Light"/>
                <a:sym typeface="Lato Light"/>
              </a:rPr>
              <a:t> dem:</a:t>
            </a:r>
          </a:p>
          <a:p>
            <a:pPr marL="949962" lvl="2" indent="-316654" algn="l">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Klarhet</a:t>
            </a:r>
            <a:r>
              <a:rPr lang="en-US" sz="2400" u="none" strike="noStrike" dirty="0">
                <a:solidFill>
                  <a:srgbClr val="000000"/>
                </a:solidFill>
                <a:latin typeface="Lato Light"/>
                <a:ea typeface="Lato Light"/>
                <a:cs typeface="Lato Light"/>
                <a:sym typeface="Lato Light"/>
              </a:rPr>
              <a:t> </a:t>
            </a:r>
          </a:p>
          <a:p>
            <a:pPr marL="949962" lvl="2" indent="-316654" algn="l">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Nytta</a:t>
            </a:r>
            <a:r>
              <a:rPr lang="en-US" sz="2400" u="none" strike="noStrike" dirty="0">
                <a:solidFill>
                  <a:srgbClr val="000000"/>
                </a:solidFill>
                <a:latin typeface="Lato Light"/>
                <a:ea typeface="Lato Light"/>
                <a:cs typeface="Lato Light"/>
                <a:sym typeface="Lato Light"/>
              </a:rPr>
              <a:t> </a:t>
            </a:r>
          </a:p>
          <a:p>
            <a:pPr marL="949962" lvl="2" indent="-316654" algn="l">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Praktisk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relevans</a:t>
            </a:r>
            <a:endParaRPr lang="en-US" sz="2400" u="none" strike="noStrike" dirty="0">
              <a:solidFill>
                <a:srgbClr val="000000"/>
              </a:solidFill>
              <a:latin typeface="Lato Light"/>
              <a:ea typeface="Lato Light"/>
              <a:cs typeface="Lato Light"/>
              <a:sym typeface="Lato Light"/>
            </a:endParaRPr>
          </a:p>
          <a:p>
            <a:pPr marL="0" lvl="0" indent="0" algn="l">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l">
              <a:lnSpc>
                <a:spcPts val="2640"/>
              </a:lnSpc>
              <a:spcBef>
                <a:spcPct val="0"/>
              </a:spcBef>
            </a:pPr>
            <a:r>
              <a:rPr lang="en-US" sz="2400" u="none" strike="noStrike" dirty="0" err="1">
                <a:solidFill>
                  <a:srgbClr val="000000"/>
                </a:solidFill>
                <a:latin typeface="Lato Light"/>
                <a:ea typeface="Lato Light"/>
                <a:cs typeface="Lato Light"/>
                <a:sym typeface="Lato Light"/>
              </a:rPr>
              <a:t>Etisk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reflektion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Förutom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utvärdera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kvalitet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reflekterar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användningen</a:t>
            </a:r>
            <a:r>
              <a:rPr lang="en-US" sz="2400" u="none" strike="noStrike" dirty="0">
                <a:solidFill>
                  <a:srgbClr val="000000"/>
                </a:solidFill>
                <a:latin typeface="Lato Light"/>
                <a:ea typeface="Lato Light"/>
                <a:cs typeface="Lato Light"/>
                <a:sym typeface="Lato Light"/>
              </a:rPr>
              <a:t> av AI. De </a:t>
            </a:r>
            <a:r>
              <a:rPr lang="en-US" sz="2400" u="none" strike="noStrike" dirty="0" err="1">
                <a:solidFill>
                  <a:srgbClr val="000000"/>
                </a:solidFill>
                <a:latin typeface="Lato Light"/>
                <a:ea typeface="Lato Light"/>
                <a:cs typeface="Lato Light"/>
                <a:sym typeface="Lato Light"/>
              </a:rPr>
              <a:t>analyserar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givna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instruktionerna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mottagna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informationen</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oprecis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formulering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ofullständiga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förvirrande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olämpliga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sammanhang</a:t>
            </a:r>
            <a:r>
              <a:rPr lang="en-US" sz="2400" u="none" strike="noStrike" dirty="0">
                <a:solidFill>
                  <a:srgbClr val="000000"/>
                </a:solidFill>
                <a:latin typeface="Lato Light"/>
                <a:ea typeface="Lato Light"/>
                <a:cs typeface="Lato Light"/>
                <a:sym typeface="Lato Light"/>
              </a:rPr>
              <a:t>. Denna </a:t>
            </a:r>
            <a:r>
              <a:rPr lang="en-US" sz="2400" u="none" strike="noStrike" dirty="0" err="1">
                <a:solidFill>
                  <a:srgbClr val="000000"/>
                </a:solidFill>
                <a:latin typeface="Lato Light"/>
                <a:ea typeface="Lato Light"/>
                <a:cs typeface="Lato Light"/>
                <a:sym typeface="Lato Light"/>
              </a:rPr>
              <a:t>aktivitet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främjar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inställning</a:t>
            </a:r>
            <a:r>
              <a:rPr lang="en-US" sz="2400" u="none" strike="noStrike" dirty="0">
                <a:solidFill>
                  <a:srgbClr val="000000"/>
                </a:solidFill>
                <a:latin typeface="Lato Light"/>
                <a:ea typeface="Lato Light"/>
                <a:cs typeface="Lato Light"/>
                <a:sym typeface="Lato Light"/>
              </a:rPr>
              <a:t> till AI-resultat och </a:t>
            </a:r>
            <a:r>
              <a:rPr lang="en-US" sz="2400" u="none" strike="noStrike" dirty="0" err="1">
                <a:solidFill>
                  <a:srgbClr val="000000"/>
                </a:solidFill>
                <a:latin typeface="Lato Light"/>
                <a:ea typeface="Lato Light"/>
                <a:cs typeface="Lato Light"/>
                <a:sym typeface="Lato Light"/>
              </a:rPr>
              <a:t>förstärker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idén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kvalitet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relevans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potentiella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effekt</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stor</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beror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fattas</a:t>
            </a:r>
            <a:r>
              <a:rPr lang="en-US" sz="2400" u="none" strike="noStrike" dirty="0">
                <a:solidFill>
                  <a:srgbClr val="000000"/>
                </a:solidFill>
                <a:latin typeface="Lato Light"/>
                <a:ea typeface="Lato Light"/>
                <a:cs typeface="Lato Light"/>
                <a:sym typeface="Lato Light"/>
              </a:rPr>
              <a:t> av dem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formulerar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frågan</a:t>
            </a:r>
            <a:r>
              <a:rPr lang="en-US" sz="2400" u="none" strike="noStrike" dirty="0">
                <a:solidFill>
                  <a:srgbClr val="000000"/>
                </a:solidFill>
                <a:latin typeface="Lato Light"/>
                <a:ea typeface="Lato Light"/>
                <a:cs typeface="Lato Light"/>
                <a:sym typeface="Lato Light"/>
              </a:rPr>
              <a:t>.</a:t>
            </a:r>
          </a:p>
        </p:txBody>
      </p:sp>
      <p:sp>
        <p:nvSpPr>
          <p:cNvPr id="4" name="Freeform 4"/>
          <p:cNvSpPr/>
          <p:nvPr/>
        </p:nvSpPr>
        <p:spPr>
          <a:xfrm>
            <a:off x="12756059" y="1346454"/>
            <a:ext cx="4683238" cy="2552365"/>
          </a:xfrm>
          <a:custGeom>
            <a:avLst/>
            <a:gdLst/>
            <a:ahLst/>
            <a:cxnLst/>
            <a:rect l="l" t="t" r="r" b="b"/>
            <a:pathLst>
              <a:path w="4683238" h="2552365">
                <a:moveTo>
                  <a:pt x="0" y="0"/>
                </a:moveTo>
                <a:lnTo>
                  <a:pt x="4683238" y="0"/>
                </a:lnTo>
                <a:lnTo>
                  <a:pt x="4683238" y="2552365"/>
                </a:lnTo>
                <a:lnTo>
                  <a:pt x="0" y="255236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13042932" y="2026689"/>
            <a:ext cx="4109492" cy="1153795"/>
          </a:xfrm>
          <a:prstGeom prst="rect">
            <a:avLst/>
          </a:prstGeom>
        </p:spPr>
        <p:txBody>
          <a:bodyPr lIns="0" tIns="0" rIns="0" bIns="0" rtlCol="0" anchor="t">
            <a:spAutoFit/>
          </a:bodyPr>
          <a:lstStyle/>
          <a:p>
            <a:pPr marL="0" lvl="0" indent="0" algn="ctr">
              <a:lnSpc>
                <a:spcPts val="3079"/>
              </a:lnSpc>
              <a:spcBef>
                <a:spcPct val="0"/>
              </a:spcBef>
            </a:pPr>
            <a:r>
              <a:rPr lang="en-US" sz="2199" u="none" strike="noStrike">
                <a:solidFill>
                  <a:srgbClr val="000000"/>
                </a:solidFill>
                <a:latin typeface="Canva Sans"/>
                <a:ea typeface="Canva Sans"/>
                <a:cs typeface="Canva Sans"/>
                <a:sym typeface="Canva Sans"/>
              </a:rPr>
              <a:t>AI:s resultat beror på kvaliteten på de instruktioner som användaren ger.</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43159" y="1993254"/>
            <a:ext cx="6382414" cy="5453634"/>
          </a:xfrm>
          <a:prstGeom prst="rect">
            <a:avLst/>
          </a:prstGeom>
        </p:spPr>
        <p:txBody>
          <a:bodyPr lIns="0" tIns="0" rIns="0" bIns="0" rtlCol="0" anchor="t">
            <a:spAutoFit/>
          </a:bodyPr>
          <a:lstStyle/>
          <a:p>
            <a:pPr marL="0" lvl="0" indent="0" algn="l">
              <a:lnSpc>
                <a:spcPts val="7128"/>
              </a:lnSpc>
              <a:spcBef>
                <a:spcPct val="0"/>
              </a:spcBef>
            </a:pPr>
            <a:r>
              <a:rPr lang="en-US" sz="6600" u="none" strike="noStrike" dirty="0">
                <a:solidFill>
                  <a:srgbClr val="000000"/>
                </a:solidFill>
                <a:latin typeface="Oswald"/>
                <a:ea typeface="Oswald"/>
                <a:cs typeface="Oswald"/>
                <a:sym typeface="Oswald"/>
              </a:rPr>
              <a:t>ENHET 2: </a:t>
            </a:r>
          </a:p>
          <a:p>
            <a:pPr marL="0" lvl="0" indent="0" algn="l">
              <a:lnSpc>
                <a:spcPts val="7128"/>
              </a:lnSpc>
              <a:spcBef>
                <a:spcPct val="0"/>
              </a:spcBef>
            </a:pPr>
            <a:r>
              <a:rPr lang="en-US" sz="6600" u="none" strike="noStrike" dirty="0">
                <a:solidFill>
                  <a:srgbClr val="000000"/>
                </a:solidFill>
                <a:latin typeface="Oswald"/>
                <a:ea typeface="Oswald"/>
                <a:cs typeface="Oswald"/>
                <a:sym typeface="Oswald"/>
              </a:rPr>
              <a:t>DATASEKRETESS OCH DIGITAL SÄKERHETSHANTERING I AI-ASSISTERAD INLÄRNING</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04704" y="0"/>
            <a:ext cx="8083296" cy="10287000"/>
            <a:chOff x="0" y="0"/>
            <a:chExt cx="10777728" cy="13716000"/>
          </a:xfrm>
        </p:grpSpPr>
        <p:sp>
          <p:nvSpPr>
            <p:cNvPr id="3" name="Freeform 3"/>
            <p:cNvSpPr/>
            <p:nvPr/>
          </p:nvSpPr>
          <p:spPr>
            <a:xfrm>
              <a:off x="0" y="0"/>
              <a:ext cx="10777728" cy="13716000"/>
            </a:xfrm>
            <a:custGeom>
              <a:avLst/>
              <a:gdLst/>
              <a:ahLst/>
              <a:cxnLst/>
              <a:rect l="l" t="t" r="r" b="b"/>
              <a:pathLst>
                <a:path w="10777728" h="13716000">
                  <a:moveTo>
                    <a:pt x="0" y="0"/>
                  </a:moveTo>
                  <a:lnTo>
                    <a:pt x="10777728" y="0"/>
                  </a:lnTo>
                  <a:lnTo>
                    <a:pt x="10777728" y="13716000"/>
                  </a:lnTo>
                  <a:lnTo>
                    <a:pt x="0" y="13716000"/>
                  </a:lnTo>
                  <a:lnTo>
                    <a:pt x="0" y="0"/>
                  </a:lnTo>
                  <a:close/>
                </a:path>
              </a:pathLst>
            </a:custGeom>
            <a:blipFill>
              <a:blip r:embed="rId4"/>
              <a:stretch>
                <a:fillRect t="-8933" b="-8933"/>
              </a:stretch>
            </a:blipFill>
          </p:spPr>
          <p:txBody>
            <a:bodyPr/>
            <a:lstStyle/>
            <a:p>
              <a:endParaRPr lang="es-ES"/>
            </a:p>
          </p:txBody>
        </p:sp>
      </p:grpSp>
      <p:sp>
        <p:nvSpPr>
          <p:cNvPr id="4" name="TextBox 4"/>
          <p:cNvSpPr txBox="1"/>
          <p:nvPr/>
        </p:nvSpPr>
        <p:spPr>
          <a:xfrm>
            <a:off x="1028700" y="3870532"/>
            <a:ext cx="8766063" cy="39814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bearbetar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vanligtvis</a:t>
            </a:r>
            <a:r>
              <a:rPr lang="en-US" sz="2400" u="none" strike="noStrike" dirty="0">
                <a:solidFill>
                  <a:srgbClr val="000000"/>
                </a:solidFill>
                <a:latin typeface="Lato Light"/>
                <a:ea typeface="Lato Light"/>
                <a:cs typeface="Lato Light"/>
                <a:sym typeface="Lato Light"/>
              </a:rPr>
              <a:t> information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användaren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matar</a:t>
            </a:r>
            <a:r>
              <a:rPr lang="en-US" sz="2400" u="none" strike="noStrike" dirty="0">
                <a:solidFill>
                  <a:srgbClr val="000000"/>
                </a:solidFill>
                <a:latin typeface="Lato Light"/>
                <a:ea typeface="Lato Light"/>
                <a:cs typeface="Lato Light"/>
                <a:sym typeface="Lato Light"/>
              </a:rPr>
              <a:t> in och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lagra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konversationer</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CVET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oavsiktligt</a:t>
            </a:r>
            <a:r>
              <a:rPr lang="en-US" sz="2400" u="none" strike="noStrike" dirty="0">
                <a:solidFill>
                  <a:srgbClr val="000000"/>
                </a:solidFill>
                <a:latin typeface="Lato Light"/>
                <a:ea typeface="Lato Light"/>
                <a:cs typeface="Lato Light"/>
                <a:sym typeface="Lato Light"/>
              </a:rPr>
              <a:t> dela med sig av:</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Läroplaninformation</a:t>
            </a: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Arbetsplatsuppgifter</a:t>
            </a: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Konfidentiella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företagsuppgifter</a:t>
            </a: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kontaktinformation</a:t>
            </a: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Detta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leda</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juridiska</a:t>
            </a:r>
            <a:r>
              <a:rPr lang="en-US" sz="2400" u="none" strike="noStrike" dirty="0">
                <a:solidFill>
                  <a:srgbClr val="000000"/>
                </a:solidFill>
                <a:latin typeface="Lato Light"/>
                <a:ea typeface="Lato Light"/>
                <a:cs typeface="Lato Light"/>
                <a:sym typeface="Lato Light"/>
              </a:rPr>
              <a:t> risker och </a:t>
            </a:r>
            <a:r>
              <a:rPr lang="en-US" sz="2400" u="none" strike="noStrike" dirty="0" err="1">
                <a:solidFill>
                  <a:srgbClr val="000000"/>
                </a:solidFill>
                <a:latin typeface="Lato Light"/>
                <a:ea typeface="Lato Light"/>
                <a:cs typeface="Lato Light"/>
                <a:sym typeface="Lato Light"/>
              </a:rPr>
              <a:t>integritetsrisker</a:t>
            </a:r>
            <a:r>
              <a:rPr lang="en-US" sz="2400" u="none" strike="noStrike" dirty="0">
                <a:solidFill>
                  <a:srgbClr val="000000"/>
                </a:solidFill>
                <a:latin typeface="Lato Light"/>
                <a:ea typeface="Lato Light"/>
                <a:cs typeface="Lato Light"/>
                <a:sym typeface="Lato Light"/>
              </a:rPr>
              <a:t>.</a:t>
            </a:r>
          </a:p>
        </p:txBody>
      </p:sp>
      <p:sp>
        <p:nvSpPr>
          <p:cNvPr id="5" name="TextBox 5"/>
          <p:cNvSpPr txBox="1"/>
          <p:nvPr/>
        </p:nvSpPr>
        <p:spPr>
          <a:xfrm>
            <a:off x="1028700" y="2082593"/>
            <a:ext cx="8178565"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STUDENTDATASKYDD OCH DIGITAL SÄKERHET</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577072" cy="10287000"/>
            <a:chOff x="0" y="0"/>
            <a:chExt cx="11436096" cy="13716000"/>
          </a:xfrm>
        </p:grpSpPr>
        <p:sp>
          <p:nvSpPr>
            <p:cNvPr id="3" name="Freeform 3"/>
            <p:cNvSpPr/>
            <p:nvPr/>
          </p:nvSpPr>
          <p:spPr>
            <a:xfrm>
              <a:off x="0" y="0"/>
              <a:ext cx="11436096" cy="13716000"/>
            </a:xfrm>
            <a:custGeom>
              <a:avLst/>
              <a:gdLst/>
              <a:ahLst/>
              <a:cxnLst/>
              <a:rect l="l" t="t" r="r" b="b"/>
              <a:pathLst>
                <a:path w="11436096" h="13716000">
                  <a:moveTo>
                    <a:pt x="0" y="0"/>
                  </a:moveTo>
                  <a:lnTo>
                    <a:pt x="11436096" y="0"/>
                  </a:lnTo>
                  <a:lnTo>
                    <a:pt x="11436096" y="13716000"/>
                  </a:lnTo>
                  <a:lnTo>
                    <a:pt x="0" y="13716000"/>
                  </a:lnTo>
                  <a:lnTo>
                    <a:pt x="0" y="0"/>
                  </a:lnTo>
                  <a:close/>
                </a:path>
              </a:pathLst>
            </a:custGeom>
            <a:blipFill>
              <a:blip r:embed="rId4"/>
              <a:stretch>
                <a:fillRect l="-49885" r="-30090"/>
              </a:stretch>
            </a:blipFill>
          </p:spPr>
          <p:txBody>
            <a:bodyPr/>
            <a:lstStyle/>
            <a:p>
              <a:endParaRPr lang="es-ES"/>
            </a:p>
          </p:txBody>
        </p:sp>
      </p:grpSp>
      <p:sp>
        <p:nvSpPr>
          <p:cNvPr id="4" name="TextBox 4"/>
          <p:cNvSpPr txBox="1"/>
          <p:nvPr/>
        </p:nvSpPr>
        <p:spPr>
          <a:xfrm>
            <a:off x="9144000" y="1953712"/>
            <a:ext cx="8466372"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SÄKERHETSPROTOKOLL I KLASSRUMMET</a:t>
            </a:r>
          </a:p>
        </p:txBody>
      </p:sp>
      <p:sp>
        <p:nvSpPr>
          <p:cNvPr id="5" name="TextBox 5"/>
          <p:cNvSpPr txBox="1"/>
          <p:nvPr/>
        </p:nvSpPr>
        <p:spPr>
          <a:xfrm>
            <a:off x="9144000" y="3414712"/>
            <a:ext cx="8115300" cy="434340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Innan man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CVET-</a:t>
            </a:r>
            <a:r>
              <a:rPr lang="en-US" sz="2400" u="none" strike="noStrike" dirty="0" err="1">
                <a:solidFill>
                  <a:srgbClr val="000000"/>
                </a:solidFill>
                <a:latin typeface="Lato Light"/>
                <a:ea typeface="Lato Light"/>
                <a:cs typeface="Lato Light"/>
                <a:sym typeface="Lato Light"/>
              </a:rPr>
              <a:t>utbildare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nödvändigt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fastställa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regler</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ska </a:t>
            </a:r>
            <a:r>
              <a:rPr lang="en-US" sz="2400" u="none" strike="noStrike" dirty="0" err="1">
                <a:solidFill>
                  <a:srgbClr val="000000"/>
                </a:solidFill>
                <a:latin typeface="Lato Light"/>
                <a:ea typeface="Lato Light"/>
                <a:cs typeface="Lato Light"/>
                <a:sym typeface="Lato Light"/>
              </a:rPr>
              <a:t>aldrig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arbeta</a:t>
            </a:r>
            <a:r>
              <a:rPr lang="en-US" sz="2400" u="none" strike="noStrike" dirty="0">
                <a:solidFill>
                  <a:srgbClr val="000000"/>
                </a:solidFill>
                <a:latin typeface="Lato Light"/>
                <a:ea typeface="Lato Light"/>
                <a:cs typeface="Lato Light"/>
                <a:sym typeface="Lato Light"/>
              </a:rPr>
              <a:t> med:</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genuina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affärsdokument</a:t>
            </a:r>
            <a:r>
              <a:rPr lang="en-US" sz="2400" u="none" strike="noStrike" dirty="0">
                <a:solidFill>
                  <a:srgbClr val="000000"/>
                </a:solidFill>
                <a:latin typeface="Lato Light"/>
                <a:ea typeface="Lato Light"/>
                <a:cs typeface="Lato Light"/>
                <a:sym typeface="Lato Light"/>
              </a:rPr>
              <a:t>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adresser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telefonnummer</a:t>
            </a:r>
            <a:r>
              <a:rPr lang="en-US" sz="2400" u="none" strike="noStrike" dirty="0">
                <a:solidFill>
                  <a:srgbClr val="000000"/>
                </a:solidFill>
                <a:latin typeface="Lato Light"/>
                <a:ea typeface="Lato Light"/>
                <a:cs typeface="Lato Light"/>
                <a:sym typeface="Lato Light"/>
              </a:rPr>
              <a:t>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identifikationsnummer</a:t>
            </a:r>
            <a:r>
              <a:rPr lang="en-US" sz="2400" u="none" strike="noStrike" dirty="0">
                <a:solidFill>
                  <a:srgbClr val="000000"/>
                </a:solidFill>
                <a:latin typeface="Lato Light"/>
                <a:ea typeface="Lato Light"/>
                <a:cs typeface="Lato Light"/>
                <a:sym typeface="Lato Light"/>
              </a:rPr>
              <a:t>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konfidentiell</a:t>
            </a:r>
            <a:r>
              <a:rPr lang="en-US" sz="2400" u="none" strike="noStrike" dirty="0">
                <a:solidFill>
                  <a:srgbClr val="000000"/>
                </a:solidFill>
                <a:latin typeface="Lato Light"/>
                <a:ea typeface="Lato Light"/>
                <a:cs typeface="Lato Light"/>
                <a:sym typeface="Lato Light"/>
              </a:rPr>
              <a:t> information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arbetsplatsen</a:t>
            </a: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err="1">
                <a:solidFill>
                  <a:srgbClr val="000000"/>
                </a:solidFill>
                <a:latin typeface="Lato Light"/>
                <a:ea typeface="Lato Light"/>
                <a:cs typeface="Lato Light"/>
                <a:sym typeface="Lato Light"/>
              </a:rPr>
              <a:t>Istället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fiktiva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anonymiserade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exempel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interagerar</a:t>
            </a:r>
            <a:r>
              <a:rPr lang="en-US" sz="2400" u="none" strike="noStrike" dirty="0">
                <a:solidFill>
                  <a:srgbClr val="000000"/>
                </a:solidFill>
                <a:latin typeface="Lato Light"/>
                <a:ea typeface="Lato Light"/>
                <a:cs typeface="Lato Light"/>
                <a:sym typeface="Lato Light"/>
              </a:rPr>
              <a:t> med AI-system.</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478303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PRAKTISK ÖVNING</a:t>
            </a:r>
          </a:p>
        </p:txBody>
      </p:sp>
      <p:grpSp>
        <p:nvGrpSpPr>
          <p:cNvPr id="3" name="Group 3"/>
          <p:cNvGrpSpPr/>
          <p:nvPr/>
        </p:nvGrpSpPr>
        <p:grpSpPr>
          <a:xfrm>
            <a:off x="2073773" y="3137297"/>
            <a:ext cx="5791362" cy="5791362"/>
            <a:chOff x="0" y="0"/>
            <a:chExt cx="7721816" cy="7721816"/>
          </a:xfrm>
        </p:grpSpPr>
        <p:sp>
          <p:nvSpPr>
            <p:cNvPr id="4" name="Freeform 4"/>
            <p:cNvSpPr/>
            <p:nvPr/>
          </p:nvSpPr>
          <p:spPr>
            <a:xfrm>
              <a:off x="-190" y="-190"/>
              <a:ext cx="7721727" cy="7721727"/>
            </a:xfrm>
            <a:custGeom>
              <a:avLst/>
              <a:gdLst/>
              <a:ahLst/>
              <a:cxnLst/>
              <a:rect l="l" t="t" r="r" b="b"/>
              <a:pathLst>
                <a:path w="7721727" h="7721727">
                  <a:moveTo>
                    <a:pt x="6590728" y="1130998"/>
                  </a:moveTo>
                  <a:cubicBezTo>
                    <a:pt x="8098726" y="2638615"/>
                    <a:pt x="8098726" y="5083111"/>
                    <a:pt x="6590728" y="6590728"/>
                  </a:cubicBezTo>
                  <a:cubicBezTo>
                    <a:pt x="5083111" y="8098726"/>
                    <a:pt x="2638615" y="8098726"/>
                    <a:pt x="1130998" y="6590728"/>
                  </a:cubicBezTo>
                  <a:cubicBezTo>
                    <a:pt x="-377000" y="5083111"/>
                    <a:pt x="-377000" y="2638615"/>
                    <a:pt x="1130998" y="1130998"/>
                  </a:cubicBezTo>
                  <a:cubicBezTo>
                    <a:pt x="2638615" y="-377000"/>
                    <a:pt x="5083111" y="-377000"/>
                    <a:pt x="6590728" y="1130998"/>
                  </a:cubicBezTo>
                  <a:close/>
                </a:path>
              </a:pathLst>
            </a:custGeom>
            <a:solidFill>
              <a:srgbClr val="9399A1"/>
            </a:solidFill>
          </p:spPr>
          <p:txBody>
            <a:bodyPr/>
            <a:lstStyle/>
            <a:p>
              <a:endParaRPr lang="es-ES"/>
            </a:p>
          </p:txBody>
        </p:sp>
      </p:grpSp>
      <p:grpSp>
        <p:nvGrpSpPr>
          <p:cNvPr id="5" name="Group 5"/>
          <p:cNvGrpSpPr/>
          <p:nvPr/>
        </p:nvGrpSpPr>
        <p:grpSpPr>
          <a:xfrm>
            <a:off x="2575217" y="4140194"/>
            <a:ext cx="4788456" cy="4788456"/>
            <a:chOff x="0" y="0"/>
            <a:chExt cx="6384608" cy="6384608"/>
          </a:xfrm>
        </p:grpSpPr>
        <p:sp>
          <p:nvSpPr>
            <p:cNvPr id="6" name="Freeform 6"/>
            <p:cNvSpPr/>
            <p:nvPr/>
          </p:nvSpPr>
          <p:spPr>
            <a:xfrm>
              <a:off x="31" y="-95"/>
              <a:ext cx="6384354" cy="6384353"/>
            </a:xfrm>
            <a:custGeom>
              <a:avLst/>
              <a:gdLst/>
              <a:ahLst/>
              <a:cxnLst/>
              <a:rect l="l" t="t" r="r" b="b"/>
              <a:pathLst>
                <a:path w="6384354" h="6384353">
                  <a:moveTo>
                    <a:pt x="5449285" y="935069"/>
                  </a:moveTo>
                  <a:cubicBezTo>
                    <a:pt x="6696044" y="2181574"/>
                    <a:pt x="6696044" y="4202779"/>
                    <a:pt x="5449285" y="5449284"/>
                  </a:cubicBezTo>
                  <a:cubicBezTo>
                    <a:pt x="4202780" y="6696043"/>
                    <a:pt x="2181575" y="6696043"/>
                    <a:pt x="935070" y="5449284"/>
                  </a:cubicBezTo>
                  <a:cubicBezTo>
                    <a:pt x="-311689" y="4202779"/>
                    <a:pt x="-311689" y="2181574"/>
                    <a:pt x="935070" y="935069"/>
                  </a:cubicBezTo>
                  <a:cubicBezTo>
                    <a:pt x="2181575" y="-311690"/>
                    <a:pt x="4202780" y="-311690"/>
                    <a:pt x="5449285" y="935069"/>
                  </a:cubicBezTo>
                  <a:close/>
                </a:path>
              </a:pathLst>
            </a:custGeom>
            <a:solidFill>
              <a:srgbClr val="FB8A83"/>
            </a:solidFill>
          </p:spPr>
          <p:txBody>
            <a:bodyPr/>
            <a:lstStyle/>
            <a:p>
              <a:endParaRPr lang="es-ES"/>
            </a:p>
          </p:txBody>
        </p:sp>
      </p:grpSp>
      <p:grpSp>
        <p:nvGrpSpPr>
          <p:cNvPr id="7" name="Group 7"/>
          <p:cNvGrpSpPr/>
          <p:nvPr/>
        </p:nvGrpSpPr>
        <p:grpSpPr>
          <a:xfrm>
            <a:off x="3093701" y="5177152"/>
            <a:ext cx="3751507" cy="3751507"/>
            <a:chOff x="0" y="0"/>
            <a:chExt cx="5002009" cy="5002009"/>
          </a:xfrm>
        </p:grpSpPr>
        <p:sp>
          <p:nvSpPr>
            <p:cNvPr id="8" name="Freeform 8"/>
            <p:cNvSpPr/>
            <p:nvPr/>
          </p:nvSpPr>
          <p:spPr>
            <a:xfrm>
              <a:off x="-32" y="-32"/>
              <a:ext cx="5001832" cy="5001832"/>
            </a:xfrm>
            <a:custGeom>
              <a:avLst/>
              <a:gdLst/>
              <a:ahLst/>
              <a:cxnLst/>
              <a:rect l="l" t="t" r="r" b="b"/>
              <a:pathLst>
                <a:path w="5001832" h="5001832">
                  <a:moveTo>
                    <a:pt x="4269264" y="732568"/>
                  </a:moveTo>
                  <a:cubicBezTo>
                    <a:pt x="5246021" y="1709071"/>
                    <a:pt x="5246021" y="3292634"/>
                    <a:pt x="4269264" y="4269264"/>
                  </a:cubicBezTo>
                  <a:cubicBezTo>
                    <a:pt x="3292761" y="5246021"/>
                    <a:pt x="1709198" y="5246021"/>
                    <a:pt x="732568" y="4269264"/>
                  </a:cubicBezTo>
                  <a:cubicBezTo>
                    <a:pt x="-244189" y="3292761"/>
                    <a:pt x="-244189" y="1709198"/>
                    <a:pt x="732568" y="732568"/>
                  </a:cubicBezTo>
                  <a:cubicBezTo>
                    <a:pt x="1709071" y="-244189"/>
                    <a:pt x="3292634" y="-244189"/>
                    <a:pt x="4269264" y="732568"/>
                  </a:cubicBezTo>
                  <a:close/>
                </a:path>
              </a:pathLst>
            </a:custGeom>
            <a:solidFill>
              <a:srgbClr val="FFBFBC"/>
            </a:solidFill>
          </p:spPr>
          <p:txBody>
            <a:bodyPr/>
            <a:lstStyle/>
            <a:p>
              <a:endParaRPr lang="es-ES"/>
            </a:p>
          </p:txBody>
        </p:sp>
      </p:grpSp>
      <p:grpSp>
        <p:nvGrpSpPr>
          <p:cNvPr id="9" name="Group 9"/>
          <p:cNvGrpSpPr/>
          <p:nvPr/>
        </p:nvGrpSpPr>
        <p:grpSpPr>
          <a:xfrm>
            <a:off x="3589030" y="6167818"/>
            <a:ext cx="2760831" cy="2760831"/>
            <a:chOff x="0" y="0"/>
            <a:chExt cx="3681108" cy="3681108"/>
          </a:xfrm>
        </p:grpSpPr>
        <p:sp>
          <p:nvSpPr>
            <p:cNvPr id="10" name="Freeform 10"/>
            <p:cNvSpPr/>
            <p:nvPr/>
          </p:nvSpPr>
          <p:spPr>
            <a:xfrm>
              <a:off x="0" y="0"/>
              <a:ext cx="3680968" cy="3680968"/>
            </a:xfrm>
            <a:custGeom>
              <a:avLst/>
              <a:gdLst/>
              <a:ahLst/>
              <a:cxnLst/>
              <a:rect l="l" t="t" r="r" b="b"/>
              <a:pathLst>
                <a:path w="3680968" h="3680968">
                  <a:moveTo>
                    <a:pt x="3141853" y="539115"/>
                  </a:moveTo>
                  <a:cubicBezTo>
                    <a:pt x="3860673" y="1257808"/>
                    <a:pt x="3860673" y="2423160"/>
                    <a:pt x="3141853" y="3141853"/>
                  </a:cubicBezTo>
                  <a:cubicBezTo>
                    <a:pt x="2423160" y="3860673"/>
                    <a:pt x="1257808" y="3860673"/>
                    <a:pt x="539115" y="3141853"/>
                  </a:cubicBezTo>
                  <a:cubicBezTo>
                    <a:pt x="-179705" y="2423160"/>
                    <a:pt x="-179705" y="1257808"/>
                    <a:pt x="539115" y="539115"/>
                  </a:cubicBezTo>
                  <a:cubicBezTo>
                    <a:pt x="1257808" y="-179705"/>
                    <a:pt x="2423160" y="-179705"/>
                    <a:pt x="3141853" y="539115"/>
                  </a:cubicBezTo>
                  <a:close/>
                </a:path>
              </a:pathLst>
            </a:custGeom>
            <a:solidFill>
              <a:srgbClr val="FFDEDD"/>
            </a:solidFill>
          </p:spPr>
          <p:txBody>
            <a:bodyPr/>
            <a:lstStyle/>
            <a:p>
              <a:endParaRPr lang="es-ES"/>
            </a:p>
          </p:txBody>
        </p:sp>
      </p:grpSp>
      <p:sp>
        <p:nvSpPr>
          <p:cNvPr id="11" name="AutoShape 11"/>
          <p:cNvSpPr/>
          <p:nvPr/>
        </p:nvSpPr>
        <p:spPr>
          <a:xfrm rot="36000">
            <a:off x="6673396" y="3683241"/>
            <a:ext cx="2728722" cy="0"/>
          </a:xfrm>
          <a:prstGeom prst="line">
            <a:avLst/>
          </a:prstGeom>
          <a:ln w="19050" cap="rnd">
            <a:solidFill>
              <a:srgbClr val="E1E1E1"/>
            </a:solidFill>
            <a:prstDash val="solid"/>
            <a:headEnd type="oval" w="lg" len="lg"/>
            <a:tailEnd type="triangle" w="lg" len="med"/>
          </a:ln>
        </p:spPr>
        <p:txBody>
          <a:bodyPr/>
          <a:lstStyle/>
          <a:p>
            <a:endParaRPr lang="es-ES"/>
          </a:p>
        </p:txBody>
      </p:sp>
      <p:grpSp>
        <p:nvGrpSpPr>
          <p:cNvPr id="12" name="Group 12"/>
          <p:cNvGrpSpPr/>
          <p:nvPr/>
        </p:nvGrpSpPr>
        <p:grpSpPr>
          <a:xfrm>
            <a:off x="4114800" y="3388585"/>
            <a:ext cx="1957388" cy="695769"/>
            <a:chOff x="0" y="0"/>
            <a:chExt cx="2609850" cy="927692"/>
          </a:xfrm>
        </p:grpSpPr>
        <p:sp>
          <p:nvSpPr>
            <p:cNvPr id="13" name="Freeform 13"/>
            <p:cNvSpPr/>
            <p:nvPr/>
          </p:nvSpPr>
          <p:spPr>
            <a:xfrm>
              <a:off x="0" y="0"/>
              <a:ext cx="2609850" cy="927687"/>
            </a:xfrm>
            <a:custGeom>
              <a:avLst/>
              <a:gdLst/>
              <a:ahLst/>
              <a:cxnLst/>
              <a:rect l="l" t="t" r="r" b="b"/>
              <a:pathLst>
                <a:path w="2609850" h="927687">
                  <a:moveTo>
                    <a:pt x="0" y="0"/>
                  </a:moveTo>
                  <a:lnTo>
                    <a:pt x="2609850" y="0"/>
                  </a:lnTo>
                  <a:lnTo>
                    <a:pt x="2609850" y="927687"/>
                  </a:lnTo>
                  <a:lnTo>
                    <a:pt x="0" y="927687"/>
                  </a:lnTo>
                  <a:close/>
                </a:path>
              </a:pathLst>
            </a:custGeom>
            <a:blipFill>
              <a:blip r:embed="rId4">
                <a:alphaModFix amt="0"/>
              </a:blip>
              <a:stretch>
                <a:fillRect t="-4816" b="-4817"/>
              </a:stretch>
            </a:blipFill>
          </p:spPr>
          <p:txBody>
            <a:bodyPr/>
            <a:lstStyle/>
            <a:p>
              <a:endParaRPr lang="es-ES"/>
            </a:p>
          </p:txBody>
        </p:sp>
        <p:sp>
          <p:nvSpPr>
            <p:cNvPr id="14" name="TextBox 14"/>
            <p:cNvSpPr txBox="1"/>
            <p:nvPr/>
          </p:nvSpPr>
          <p:spPr>
            <a:xfrm>
              <a:off x="0" y="0"/>
              <a:ext cx="2609850" cy="927692"/>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Heavy"/>
                  <a:ea typeface="Lato Heavy"/>
                  <a:cs typeface="Lato Heavy"/>
                  <a:sym typeface="Lato Heavy"/>
                </a:rPr>
                <a:t>Begär en</a:t>
              </a:r>
            </a:p>
          </p:txBody>
        </p:sp>
      </p:grpSp>
      <p:sp>
        <p:nvSpPr>
          <p:cNvPr id="15" name="TextBox 15"/>
          <p:cNvSpPr txBox="1"/>
          <p:nvPr/>
        </p:nvSpPr>
        <p:spPr>
          <a:xfrm>
            <a:off x="9778803" y="3349066"/>
            <a:ext cx="692837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Skriv ett personligt brev med hjälp av mitt faktiska CV.</a:t>
            </a:r>
          </a:p>
        </p:txBody>
      </p:sp>
      <p:sp>
        <p:nvSpPr>
          <p:cNvPr id="16" name="AutoShape 16"/>
          <p:cNvSpPr/>
          <p:nvPr/>
        </p:nvSpPr>
        <p:spPr>
          <a:xfrm rot="38280">
            <a:off x="6857314" y="5053470"/>
            <a:ext cx="2566730" cy="0"/>
          </a:xfrm>
          <a:prstGeom prst="line">
            <a:avLst/>
          </a:prstGeom>
          <a:ln w="19050" cap="rnd">
            <a:solidFill>
              <a:srgbClr val="E1E1E1"/>
            </a:solidFill>
            <a:prstDash val="solid"/>
            <a:headEnd type="oval" w="lg" len="lg"/>
            <a:tailEnd type="triangle" w="lg" len="med"/>
          </a:ln>
        </p:spPr>
        <p:txBody>
          <a:bodyPr/>
          <a:lstStyle/>
          <a:p>
            <a:endParaRPr lang="es-ES"/>
          </a:p>
        </p:txBody>
      </p:sp>
      <p:grpSp>
        <p:nvGrpSpPr>
          <p:cNvPr id="17" name="Group 17"/>
          <p:cNvGrpSpPr/>
          <p:nvPr/>
        </p:nvGrpSpPr>
        <p:grpSpPr>
          <a:xfrm>
            <a:off x="4114800" y="5410638"/>
            <a:ext cx="1957388" cy="695769"/>
            <a:chOff x="0" y="0"/>
            <a:chExt cx="2609850" cy="927692"/>
          </a:xfrm>
        </p:grpSpPr>
        <p:sp>
          <p:nvSpPr>
            <p:cNvPr id="18" name="Freeform 18"/>
            <p:cNvSpPr/>
            <p:nvPr/>
          </p:nvSpPr>
          <p:spPr>
            <a:xfrm>
              <a:off x="0" y="0"/>
              <a:ext cx="2609848" cy="927687"/>
            </a:xfrm>
            <a:custGeom>
              <a:avLst/>
              <a:gdLst/>
              <a:ahLst/>
              <a:cxnLst/>
              <a:rect l="l" t="t" r="r" b="b"/>
              <a:pathLst>
                <a:path w="2609848" h="927687">
                  <a:moveTo>
                    <a:pt x="0" y="0"/>
                  </a:moveTo>
                  <a:lnTo>
                    <a:pt x="2609848" y="0"/>
                  </a:lnTo>
                  <a:lnTo>
                    <a:pt x="2609848" y="927687"/>
                  </a:lnTo>
                  <a:lnTo>
                    <a:pt x="0" y="927687"/>
                  </a:lnTo>
                  <a:close/>
                </a:path>
              </a:pathLst>
            </a:custGeom>
            <a:blipFill>
              <a:blip r:embed="rId4">
                <a:alphaModFix amt="0"/>
              </a:blip>
              <a:stretch>
                <a:fillRect t="-4816" b="-4817"/>
              </a:stretch>
            </a:blipFill>
          </p:spPr>
          <p:txBody>
            <a:bodyPr/>
            <a:lstStyle/>
            <a:p>
              <a:endParaRPr lang="es-ES"/>
            </a:p>
          </p:txBody>
        </p:sp>
        <p:sp>
          <p:nvSpPr>
            <p:cNvPr id="19" name="TextBox 19"/>
            <p:cNvSpPr txBox="1"/>
            <p:nvPr/>
          </p:nvSpPr>
          <p:spPr>
            <a:xfrm>
              <a:off x="0" y="0"/>
              <a:ext cx="2609850" cy="927692"/>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Heavy"/>
                  <a:ea typeface="Lato Heavy"/>
                  <a:cs typeface="Lato Heavy"/>
                  <a:sym typeface="Lato Heavy"/>
                </a:rPr>
                <a:t>Begäran C</a:t>
              </a:r>
            </a:p>
          </p:txBody>
        </p:sp>
      </p:grpSp>
      <p:sp>
        <p:nvSpPr>
          <p:cNvPr id="20" name="AutoShape 20"/>
          <p:cNvSpPr/>
          <p:nvPr/>
        </p:nvSpPr>
        <p:spPr>
          <a:xfrm rot="36960">
            <a:off x="6751082" y="6385055"/>
            <a:ext cx="2656837" cy="0"/>
          </a:xfrm>
          <a:prstGeom prst="line">
            <a:avLst/>
          </a:prstGeom>
          <a:ln w="19050" cap="rnd">
            <a:solidFill>
              <a:srgbClr val="E1E1E1"/>
            </a:solidFill>
            <a:prstDash val="solid"/>
            <a:headEnd type="oval" w="lg" len="lg"/>
            <a:tailEnd type="triangle" w="lg" len="med"/>
          </a:ln>
        </p:spPr>
        <p:txBody>
          <a:bodyPr/>
          <a:lstStyle/>
          <a:p>
            <a:endParaRPr lang="es-ES"/>
          </a:p>
        </p:txBody>
      </p:sp>
      <p:grpSp>
        <p:nvGrpSpPr>
          <p:cNvPr id="21" name="Group 21"/>
          <p:cNvGrpSpPr/>
          <p:nvPr/>
        </p:nvGrpSpPr>
        <p:grpSpPr>
          <a:xfrm>
            <a:off x="4114800" y="4376642"/>
            <a:ext cx="1957388" cy="695769"/>
            <a:chOff x="0" y="0"/>
            <a:chExt cx="2609850" cy="927692"/>
          </a:xfrm>
        </p:grpSpPr>
        <p:sp>
          <p:nvSpPr>
            <p:cNvPr id="22" name="Freeform 22"/>
            <p:cNvSpPr/>
            <p:nvPr/>
          </p:nvSpPr>
          <p:spPr>
            <a:xfrm>
              <a:off x="0" y="0"/>
              <a:ext cx="2609850" cy="927687"/>
            </a:xfrm>
            <a:custGeom>
              <a:avLst/>
              <a:gdLst/>
              <a:ahLst/>
              <a:cxnLst/>
              <a:rect l="l" t="t" r="r" b="b"/>
              <a:pathLst>
                <a:path w="2609850" h="927687">
                  <a:moveTo>
                    <a:pt x="0" y="0"/>
                  </a:moveTo>
                  <a:lnTo>
                    <a:pt x="2609850" y="0"/>
                  </a:lnTo>
                  <a:lnTo>
                    <a:pt x="2609850" y="927687"/>
                  </a:lnTo>
                  <a:lnTo>
                    <a:pt x="0" y="927687"/>
                  </a:lnTo>
                  <a:close/>
                </a:path>
              </a:pathLst>
            </a:custGeom>
            <a:blipFill>
              <a:blip r:embed="rId4">
                <a:alphaModFix amt="0"/>
              </a:blip>
              <a:stretch>
                <a:fillRect t="-4816" b="-4817"/>
              </a:stretch>
            </a:blipFill>
          </p:spPr>
          <p:txBody>
            <a:bodyPr/>
            <a:lstStyle/>
            <a:p>
              <a:endParaRPr lang="es-ES"/>
            </a:p>
          </p:txBody>
        </p:sp>
        <p:sp>
          <p:nvSpPr>
            <p:cNvPr id="23" name="TextBox 23"/>
            <p:cNvSpPr txBox="1"/>
            <p:nvPr/>
          </p:nvSpPr>
          <p:spPr>
            <a:xfrm>
              <a:off x="0" y="0"/>
              <a:ext cx="2609850" cy="927692"/>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Heavy"/>
                  <a:ea typeface="Lato Heavy"/>
                  <a:cs typeface="Lato Heavy"/>
                  <a:sym typeface="Lato Heavy"/>
                </a:rPr>
                <a:t>Begäran B</a:t>
              </a:r>
            </a:p>
          </p:txBody>
        </p:sp>
      </p:grpSp>
      <p:sp>
        <p:nvSpPr>
          <p:cNvPr id="24" name="AutoShape 24"/>
          <p:cNvSpPr/>
          <p:nvPr/>
        </p:nvSpPr>
        <p:spPr>
          <a:xfrm rot="1118220">
            <a:off x="6257458" y="8186985"/>
            <a:ext cx="2978934" cy="0"/>
          </a:xfrm>
          <a:prstGeom prst="line">
            <a:avLst/>
          </a:prstGeom>
          <a:ln w="19050" cap="rnd">
            <a:solidFill>
              <a:srgbClr val="E1E1E1"/>
            </a:solidFill>
            <a:prstDash val="solid"/>
            <a:headEnd type="oval" w="lg" len="lg"/>
            <a:tailEnd type="triangle" w="lg" len="med"/>
          </a:ln>
        </p:spPr>
        <p:txBody>
          <a:bodyPr/>
          <a:lstStyle/>
          <a:p>
            <a:endParaRPr lang="es-ES"/>
          </a:p>
        </p:txBody>
      </p:sp>
      <p:grpSp>
        <p:nvGrpSpPr>
          <p:cNvPr id="25" name="Group 25"/>
          <p:cNvGrpSpPr/>
          <p:nvPr/>
        </p:nvGrpSpPr>
        <p:grpSpPr>
          <a:xfrm>
            <a:off x="3844710" y="6661415"/>
            <a:ext cx="2249470" cy="1783105"/>
            <a:chOff x="0" y="0"/>
            <a:chExt cx="2999294" cy="2377474"/>
          </a:xfrm>
        </p:grpSpPr>
        <p:sp>
          <p:nvSpPr>
            <p:cNvPr id="26" name="Freeform 26"/>
            <p:cNvSpPr/>
            <p:nvPr/>
          </p:nvSpPr>
          <p:spPr>
            <a:xfrm>
              <a:off x="0" y="0"/>
              <a:ext cx="2999298" cy="2377461"/>
            </a:xfrm>
            <a:custGeom>
              <a:avLst/>
              <a:gdLst/>
              <a:ahLst/>
              <a:cxnLst/>
              <a:rect l="l" t="t" r="r" b="b"/>
              <a:pathLst>
                <a:path w="2999298" h="2377461">
                  <a:moveTo>
                    <a:pt x="0" y="0"/>
                  </a:moveTo>
                  <a:lnTo>
                    <a:pt x="2999298" y="0"/>
                  </a:lnTo>
                  <a:lnTo>
                    <a:pt x="2999298" y="2377461"/>
                  </a:lnTo>
                  <a:lnTo>
                    <a:pt x="0" y="2377461"/>
                  </a:lnTo>
                  <a:close/>
                </a:path>
              </a:pathLst>
            </a:custGeom>
            <a:blipFill>
              <a:blip r:embed="rId4">
                <a:alphaModFix amt="0"/>
              </a:blip>
              <a:stretch>
                <a:fillRect t="-3657" r="5750" b="57321"/>
              </a:stretch>
            </a:blipFill>
          </p:spPr>
          <p:txBody>
            <a:bodyPr/>
            <a:lstStyle/>
            <a:p>
              <a:endParaRPr lang="es-ES"/>
            </a:p>
          </p:txBody>
        </p:sp>
        <p:sp>
          <p:nvSpPr>
            <p:cNvPr id="27" name="TextBox 27"/>
            <p:cNvSpPr txBox="1"/>
            <p:nvPr/>
          </p:nvSpPr>
          <p:spPr>
            <a:xfrm>
              <a:off x="0" y="-9525"/>
              <a:ext cx="2999294" cy="2386999"/>
            </a:xfrm>
            <a:prstGeom prst="rect">
              <a:avLst/>
            </a:prstGeom>
          </p:spPr>
          <p:txBody>
            <a:bodyPr lIns="0" tIns="0" rIns="0" bIns="0" rtlCol="0" anchor="ctr"/>
            <a:lstStyle/>
            <a:p>
              <a:pPr marL="0" lvl="0" indent="0" algn="ctr">
                <a:lnSpc>
                  <a:spcPts val="2639"/>
                </a:lnSpc>
                <a:spcBef>
                  <a:spcPct val="0"/>
                </a:spcBef>
              </a:pPr>
              <a:r>
                <a:rPr lang="en-US" sz="2199" b="1" u="none" strike="noStrike">
                  <a:solidFill>
                    <a:srgbClr val="000000"/>
                  </a:solidFill>
                  <a:latin typeface="Lato Heavy"/>
                  <a:ea typeface="Lato Heavy"/>
                  <a:cs typeface="Lato Heavy"/>
                  <a:sym typeface="Lato Heavy"/>
                </a:rPr>
                <a:t> Alternativ B är det säkraste eftersom det undviker att dela personuppgifter.</a:t>
              </a:r>
            </a:p>
          </p:txBody>
        </p:sp>
      </p:grpSp>
      <p:sp>
        <p:nvSpPr>
          <p:cNvPr id="28" name="TextBox 28"/>
          <p:cNvSpPr txBox="1"/>
          <p:nvPr/>
        </p:nvSpPr>
        <p:spPr>
          <a:xfrm>
            <a:off x="9778803" y="4467930"/>
            <a:ext cx="804772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Skriv ett personligt brev för en kandidat med 3 års erfarenhet inom detaljhandeln.</a:t>
            </a:r>
          </a:p>
        </p:txBody>
      </p:sp>
      <p:sp>
        <p:nvSpPr>
          <p:cNvPr id="29" name="TextBox 29"/>
          <p:cNvSpPr txBox="1"/>
          <p:nvPr/>
        </p:nvSpPr>
        <p:spPr>
          <a:xfrm>
            <a:off x="9778813" y="6046994"/>
            <a:ext cx="7578728"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Vänligen skriv ett personligt brev med min fullständiga adress och telefonnummer.</a:t>
            </a:r>
          </a:p>
        </p:txBody>
      </p:sp>
      <p:sp>
        <p:nvSpPr>
          <p:cNvPr id="30" name="TextBox 30"/>
          <p:cNvSpPr txBox="1"/>
          <p:nvPr/>
        </p:nvSpPr>
        <p:spPr>
          <a:xfrm>
            <a:off x="9778813" y="8672501"/>
            <a:ext cx="6928371" cy="7239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Eleverna diskuterar vilka riktningar som är säkra och vilka som inte är det.</a:t>
            </a:r>
          </a:p>
        </p:txBody>
      </p:sp>
      <p:sp>
        <p:nvSpPr>
          <p:cNvPr id="31" name="TextBox 31"/>
          <p:cNvSpPr txBox="1"/>
          <p:nvPr/>
        </p:nvSpPr>
        <p:spPr>
          <a:xfrm>
            <a:off x="1028700" y="2089547"/>
            <a:ext cx="1623060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Studenter i kursen AI och integritetsmedvetenhet kommer att få tre exempelfrågor:</a:t>
            </a:r>
          </a:p>
        </p:txBody>
      </p:sp>
      <p:sp>
        <p:nvSpPr>
          <p:cNvPr id="32" name="AutoShape 32"/>
          <p:cNvSpPr/>
          <p:nvPr/>
        </p:nvSpPr>
        <p:spPr>
          <a:xfrm flipV="1">
            <a:off x="445441" y="7809942"/>
            <a:ext cx="1629055" cy="0"/>
          </a:xfrm>
          <a:prstGeom prst="line">
            <a:avLst/>
          </a:prstGeom>
          <a:ln w="19050" cap="rnd">
            <a:solidFill>
              <a:srgbClr val="E1E1E1"/>
            </a:solidFill>
            <a:prstDash val="solid"/>
            <a:headEnd type="oval" w="lg" len="lg"/>
            <a:tailEnd type="triangle" w="lg" len="med"/>
          </a:ln>
        </p:spPr>
        <p:txBody>
          <a:bodyPr/>
          <a:lstStyle/>
          <a:p>
            <a:endParaRPr lang="es-ES"/>
          </a:p>
        </p:txBody>
      </p:sp>
      <p:sp>
        <p:nvSpPr>
          <p:cNvPr id="33" name="TextBox 33"/>
          <p:cNvSpPr txBox="1"/>
          <p:nvPr/>
        </p:nvSpPr>
        <p:spPr>
          <a:xfrm>
            <a:off x="445441" y="7210068"/>
            <a:ext cx="1848021" cy="342900"/>
          </a:xfrm>
          <a:prstGeom prst="rect">
            <a:avLst/>
          </a:prstGeom>
        </p:spPr>
        <p:txBody>
          <a:bodyPr lIns="0" tIns="0" rIns="0" bIns="0" rtlCol="0" anchor="t">
            <a:spAutoFit/>
          </a:bodyPr>
          <a:lstStyle/>
          <a:p>
            <a:pPr marL="0" lvl="0" indent="0" algn="l">
              <a:lnSpc>
                <a:spcPts val="2639"/>
              </a:lnSpc>
              <a:spcBef>
                <a:spcPct val="0"/>
              </a:spcBef>
            </a:pPr>
            <a:r>
              <a:rPr lang="en-US" sz="2199" b="1" u="none" strike="noStrike">
                <a:solidFill>
                  <a:srgbClr val="000000"/>
                </a:solidFill>
                <a:latin typeface="Lato Bold"/>
                <a:ea typeface="Lato Bold"/>
                <a:cs typeface="Lato Bold"/>
                <a:sym typeface="Lato Bold"/>
              </a:rPr>
              <a:t>Rätt svar</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9583" y="3350566"/>
            <a:ext cx="6645514" cy="3643884"/>
          </a:xfrm>
          <a:prstGeom prst="rect">
            <a:avLst/>
          </a:prstGeom>
        </p:spPr>
        <p:txBody>
          <a:bodyPr lIns="0" tIns="0" rIns="0" bIns="0" rtlCol="0" anchor="t">
            <a:spAutoFit/>
          </a:bodyPr>
          <a:lstStyle/>
          <a:p>
            <a:pPr marL="0" lvl="0" indent="0" algn="l">
              <a:lnSpc>
                <a:spcPts val="7128"/>
              </a:lnSpc>
              <a:spcBef>
                <a:spcPct val="0"/>
              </a:spcBef>
            </a:pPr>
            <a:r>
              <a:rPr lang="en-US" sz="6600" u="none" strike="noStrike" dirty="0">
                <a:solidFill>
                  <a:srgbClr val="000000"/>
                </a:solidFill>
                <a:latin typeface="Oswald"/>
                <a:ea typeface="Oswald"/>
                <a:cs typeface="Oswald"/>
                <a:sym typeface="Oswald"/>
              </a:rPr>
              <a:t>ENHET 3: </a:t>
            </a:r>
          </a:p>
          <a:p>
            <a:pPr marL="0" lvl="0" indent="0" algn="l">
              <a:lnSpc>
                <a:spcPts val="7128"/>
              </a:lnSpc>
              <a:spcBef>
                <a:spcPct val="0"/>
              </a:spcBef>
            </a:pPr>
            <a:r>
              <a:rPr lang="en-US" sz="6600" u="none" strike="noStrike" dirty="0">
                <a:solidFill>
                  <a:srgbClr val="000000"/>
                </a:solidFill>
                <a:latin typeface="Oswald"/>
                <a:ea typeface="Oswald"/>
                <a:cs typeface="Oswald"/>
                <a:sym typeface="Oswald"/>
              </a:rPr>
              <a:t>UTVECKLA ETISKA LÄRANDEAKTIVITETER MED AI-STÖD</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409713" y="0"/>
            <a:ext cx="5878287" cy="10287000"/>
            <a:chOff x="0" y="0"/>
            <a:chExt cx="7837716" cy="13716000"/>
          </a:xfrm>
        </p:grpSpPr>
        <p:sp>
          <p:nvSpPr>
            <p:cNvPr id="3" name="Freeform 3"/>
            <p:cNvSpPr/>
            <p:nvPr/>
          </p:nvSpPr>
          <p:spPr>
            <a:xfrm>
              <a:off x="0" y="0"/>
              <a:ext cx="7837678" cy="13716000"/>
            </a:xfrm>
            <a:custGeom>
              <a:avLst/>
              <a:gdLst/>
              <a:ahLst/>
              <a:cxnLst/>
              <a:rect l="l" t="t" r="r" b="b"/>
              <a:pathLst>
                <a:path w="7837678" h="13716000">
                  <a:moveTo>
                    <a:pt x="0" y="0"/>
                  </a:moveTo>
                  <a:lnTo>
                    <a:pt x="7837678" y="0"/>
                  </a:lnTo>
                  <a:lnTo>
                    <a:pt x="7837678"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2615691"/>
            <a:ext cx="10411058" cy="65151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Artificiell intelligens bör stödja inlärningsprocesser, inte ersätta dem.</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Exempel på etisk användning av artificiell intelligens i skolor:</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 Generera idéer för brainstorming-sessioner</a:t>
            </a: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 Att analysera olika perspektiv på ett problem.</a:t>
            </a: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 Att förbättra de preliminära versionerna av studenternas arbeten.</a:t>
            </a: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 Skapa simuleringar för scenarier</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Oetisk användning uppstår när studenter skickar in AI-genererat innehåll utan att förstå hur det fungerar. </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Ur ett pedagogiskt perspektiv är målet inte att AI ska tänka åt elever, utan snarare att fungera som ett stödverktyg som främjar reflektion, kreativitet, problemlösning och kunskapskonstruktion. Därför är det viktigt att eleverna lär sig att jämföra den genererade informationen, identifiera potentiella fel eller partiskheter och motivera sina beslut och slutsatser med hjälp av sina egna kriterier.</a:t>
            </a:r>
          </a:p>
        </p:txBody>
      </p:sp>
      <p:sp>
        <p:nvSpPr>
          <p:cNvPr id="5" name="TextBox 5"/>
          <p:cNvSpPr txBox="1"/>
          <p:nvPr/>
        </p:nvSpPr>
        <p:spPr>
          <a:xfrm>
            <a:off x="1028700" y="1038225"/>
            <a:ext cx="11381013"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ATT UTVECKLA ETISKA LÄRANDEAKTIVITETER MED STÖD AV ARTIFICIELL INTELLIGENS</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740339" y="719630"/>
            <a:ext cx="415990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PRAKTISK AKTIVITET</a:t>
            </a:r>
          </a:p>
        </p:txBody>
      </p:sp>
      <p:grpSp>
        <p:nvGrpSpPr>
          <p:cNvPr id="3" name="Group 3"/>
          <p:cNvGrpSpPr/>
          <p:nvPr/>
        </p:nvGrpSpPr>
        <p:grpSpPr>
          <a:xfrm>
            <a:off x="8740339" y="3309036"/>
            <a:ext cx="1008555" cy="1010100"/>
            <a:chOff x="0" y="0"/>
            <a:chExt cx="1344740" cy="1346800"/>
          </a:xfrm>
        </p:grpSpPr>
        <p:sp>
          <p:nvSpPr>
            <p:cNvPr id="4" name="Freeform 4"/>
            <p:cNvSpPr/>
            <p:nvPr/>
          </p:nvSpPr>
          <p:spPr>
            <a:xfrm>
              <a:off x="0" y="0"/>
              <a:ext cx="1344676" cy="1346711"/>
            </a:xfrm>
            <a:custGeom>
              <a:avLst/>
              <a:gdLst/>
              <a:ahLst/>
              <a:cxnLst/>
              <a:rect l="l" t="t" r="r" b="b"/>
              <a:pathLst>
                <a:path w="1344676" h="1346711">
                  <a:moveTo>
                    <a:pt x="0" y="672340"/>
                  </a:moveTo>
                  <a:cubicBezTo>
                    <a:pt x="0" y="300991"/>
                    <a:pt x="300990" y="0"/>
                    <a:pt x="672338" y="0"/>
                  </a:cubicBezTo>
                  <a:cubicBezTo>
                    <a:pt x="1043686" y="0"/>
                    <a:pt x="1344676" y="300991"/>
                    <a:pt x="1344676" y="672340"/>
                  </a:cubicBezTo>
                  <a:lnTo>
                    <a:pt x="1344676" y="674372"/>
                  </a:lnTo>
                  <a:cubicBezTo>
                    <a:pt x="1344676" y="1045720"/>
                    <a:pt x="1043686" y="1346711"/>
                    <a:pt x="672338" y="1346711"/>
                  </a:cubicBezTo>
                  <a:cubicBezTo>
                    <a:pt x="300990" y="1346711"/>
                    <a:pt x="0" y="1045720"/>
                    <a:pt x="0" y="674372"/>
                  </a:cubicBezTo>
                  <a:close/>
                </a:path>
              </a:pathLst>
            </a:custGeom>
            <a:solidFill>
              <a:srgbClr val="F0C8B9"/>
            </a:solidFill>
          </p:spPr>
          <p:txBody>
            <a:bodyPr/>
            <a:lstStyle/>
            <a:p>
              <a:endParaRPr lang="es-ES"/>
            </a:p>
          </p:txBody>
        </p:sp>
        <p:sp>
          <p:nvSpPr>
            <p:cNvPr id="5" name="TextBox 5"/>
            <p:cNvSpPr txBox="1"/>
            <p:nvPr/>
          </p:nvSpPr>
          <p:spPr>
            <a:xfrm>
              <a:off x="0" y="-9525"/>
              <a:ext cx="1344740" cy="1356325"/>
            </a:xfrm>
            <a:prstGeom prst="rect">
              <a:avLst/>
            </a:prstGeom>
          </p:spPr>
          <p:txBody>
            <a:bodyPr lIns="50800" tIns="50800" rIns="50800" bIns="50800" rtlCol="0" anchor="t"/>
            <a:lstStyle/>
            <a:p>
              <a:pPr marL="0" lvl="0" indent="0" algn="ctr">
                <a:lnSpc>
                  <a:spcPts val="4320"/>
                </a:lnSpc>
                <a:spcBef>
                  <a:spcPct val="0"/>
                </a:spcBef>
              </a:pPr>
              <a:r>
                <a:rPr lang="en-US" sz="3600" u="none" strike="noStrike" dirty="0">
                  <a:solidFill>
                    <a:srgbClr val="FFFFFF"/>
                  </a:solidFill>
                  <a:latin typeface="Lato Light"/>
                  <a:ea typeface="Lato Light"/>
                  <a:cs typeface="Lato Light"/>
                  <a:sym typeface="Lato Light"/>
                </a:rPr>
                <a:t>1</a:t>
              </a:r>
            </a:p>
          </p:txBody>
        </p:sp>
      </p:grpSp>
      <p:sp>
        <p:nvSpPr>
          <p:cNvPr id="6" name="TextBox 6"/>
          <p:cNvSpPr txBox="1"/>
          <p:nvPr/>
        </p:nvSpPr>
        <p:spPr>
          <a:xfrm>
            <a:off x="10234669" y="3452136"/>
            <a:ext cx="702463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Be AI:n att föreslå fem potentiella affärsidéer för din lokala marknad.</a:t>
            </a:r>
          </a:p>
        </p:txBody>
      </p:sp>
      <p:grpSp>
        <p:nvGrpSpPr>
          <p:cNvPr id="7" name="Group 7"/>
          <p:cNvGrpSpPr/>
          <p:nvPr/>
        </p:nvGrpSpPr>
        <p:grpSpPr>
          <a:xfrm>
            <a:off x="8740339" y="4651775"/>
            <a:ext cx="1008555" cy="1010100"/>
            <a:chOff x="0" y="0"/>
            <a:chExt cx="1344740" cy="1346800"/>
          </a:xfrm>
        </p:grpSpPr>
        <p:sp>
          <p:nvSpPr>
            <p:cNvPr id="8" name="Freeform 8"/>
            <p:cNvSpPr/>
            <p:nvPr/>
          </p:nvSpPr>
          <p:spPr>
            <a:xfrm>
              <a:off x="0" y="0"/>
              <a:ext cx="1344676" cy="1346711"/>
            </a:xfrm>
            <a:custGeom>
              <a:avLst/>
              <a:gdLst/>
              <a:ahLst/>
              <a:cxnLst/>
              <a:rect l="l" t="t" r="r" b="b"/>
              <a:pathLst>
                <a:path w="1344676" h="1346711">
                  <a:moveTo>
                    <a:pt x="0" y="672340"/>
                  </a:moveTo>
                  <a:cubicBezTo>
                    <a:pt x="0" y="300991"/>
                    <a:pt x="300990" y="0"/>
                    <a:pt x="672338" y="0"/>
                  </a:cubicBezTo>
                  <a:cubicBezTo>
                    <a:pt x="1043686" y="0"/>
                    <a:pt x="1344676" y="300991"/>
                    <a:pt x="1344676" y="672340"/>
                  </a:cubicBezTo>
                  <a:lnTo>
                    <a:pt x="1344676" y="674372"/>
                  </a:lnTo>
                  <a:cubicBezTo>
                    <a:pt x="1344676" y="1045720"/>
                    <a:pt x="1043686" y="1346711"/>
                    <a:pt x="672338" y="1346711"/>
                  </a:cubicBezTo>
                  <a:cubicBezTo>
                    <a:pt x="300990" y="1346711"/>
                    <a:pt x="0" y="1045720"/>
                    <a:pt x="0" y="674372"/>
                  </a:cubicBezTo>
                  <a:close/>
                </a:path>
              </a:pathLst>
            </a:custGeom>
            <a:solidFill>
              <a:srgbClr val="F0C8B9"/>
            </a:solidFill>
          </p:spPr>
          <p:txBody>
            <a:bodyPr/>
            <a:lstStyle/>
            <a:p>
              <a:endParaRPr lang="es-ES"/>
            </a:p>
          </p:txBody>
        </p:sp>
        <p:sp>
          <p:nvSpPr>
            <p:cNvPr id="9" name="TextBox 9"/>
            <p:cNvSpPr txBox="1"/>
            <p:nvPr/>
          </p:nvSpPr>
          <p:spPr>
            <a:xfrm>
              <a:off x="0" y="-9525"/>
              <a:ext cx="1344740" cy="1356325"/>
            </a:xfrm>
            <a:prstGeom prst="rect">
              <a:avLst/>
            </a:prstGeom>
          </p:spPr>
          <p:txBody>
            <a:bodyPr lIns="50800" tIns="50800" rIns="50800" bIns="50800" rtlCol="0" anchor="t"/>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2</a:t>
              </a:r>
            </a:p>
          </p:txBody>
        </p:sp>
      </p:grpSp>
      <p:grpSp>
        <p:nvGrpSpPr>
          <p:cNvPr id="10" name="Group 10"/>
          <p:cNvGrpSpPr/>
          <p:nvPr/>
        </p:nvGrpSpPr>
        <p:grpSpPr>
          <a:xfrm>
            <a:off x="8740339" y="5994515"/>
            <a:ext cx="1008555" cy="1010100"/>
            <a:chOff x="0" y="0"/>
            <a:chExt cx="1344740" cy="1346800"/>
          </a:xfrm>
        </p:grpSpPr>
        <p:sp>
          <p:nvSpPr>
            <p:cNvPr id="11" name="Freeform 11"/>
            <p:cNvSpPr/>
            <p:nvPr/>
          </p:nvSpPr>
          <p:spPr>
            <a:xfrm>
              <a:off x="0" y="0"/>
              <a:ext cx="1344676" cy="1346711"/>
            </a:xfrm>
            <a:custGeom>
              <a:avLst/>
              <a:gdLst/>
              <a:ahLst/>
              <a:cxnLst/>
              <a:rect l="l" t="t" r="r" b="b"/>
              <a:pathLst>
                <a:path w="1344676" h="1346711">
                  <a:moveTo>
                    <a:pt x="0" y="672340"/>
                  </a:moveTo>
                  <a:cubicBezTo>
                    <a:pt x="0" y="300991"/>
                    <a:pt x="300990" y="0"/>
                    <a:pt x="672338" y="0"/>
                  </a:cubicBezTo>
                  <a:cubicBezTo>
                    <a:pt x="1043686" y="0"/>
                    <a:pt x="1344676" y="300991"/>
                    <a:pt x="1344676" y="672340"/>
                  </a:cubicBezTo>
                  <a:lnTo>
                    <a:pt x="1344676" y="674372"/>
                  </a:lnTo>
                  <a:cubicBezTo>
                    <a:pt x="1344676" y="1045720"/>
                    <a:pt x="1043686" y="1346711"/>
                    <a:pt x="672338" y="1346711"/>
                  </a:cubicBezTo>
                  <a:cubicBezTo>
                    <a:pt x="300990" y="1346711"/>
                    <a:pt x="0" y="1045720"/>
                    <a:pt x="0" y="674372"/>
                  </a:cubicBezTo>
                  <a:close/>
                </a:path>
              </a:pathLst>
            </a:custGeom>
            <a:solidFill>
              <a:srgbClr val="F0C8B9"/>
            </a:solidFill>
          </p:spPr>
          <p:txBody>
            <a:bodyPr/>
            <a:lstStyle/>
            <a:p>
              <a:endParaRPr lang="es-ES"/>
            </a:p>
          </p:txBody>
        </p:sp>
        <p:sp>
          <p:nvSpPr>
            <p:cNvPr id="12" name="TextBox 12"/>
            <p:cNvSpPr txBox="1"/>
            <p:nvPr/>
          </p:nvSpPr>
          <p:spPr>
            <a:xfrm>
              <a:off x="0" y="-9525"/>
              <a:ext cx="1344740" cy="1356325"/>
            </a:xfrm>
            <a:prstGeom prst="rect">
              <a:avLst/>
            </a:prstGeom>
          </p:spPr>
          <p:txBody>
            <a:bodyPr lIns="50800" tIns="50800" rIns="50800" bIns="5080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3</a:t>
              </a:r>
            </a:p>
          </p:txBody>
        </p:sp>
      </p:grpSp>
      <p:grpSp>
        <p:nvGrpSpPr>
          <p:cNvPr id="13" name="Group 13"/>
          <p:cNvGrpSpPr/>
          <p:nvPr/>
        </p:nvGrpSpPr>
        <p:grpSpPr>
          <a:xfrm>
            <a:off x="8740339" y="7376090"/>
            <a:ext cx="1008555" cy="1010100"/>
            <a:chOff x="0" y="0"/>
            <a:chExt cx="1344740" cy="1346800"/>
          </a:xfrm>
        </p:grpSpPr>
        <p:sp>
          <p:nvSpPr>
            <p:cNvPr id="14" name="Freeform 14"/>
            <p:cNvSpPr/>
            <p:nvPr/>
          </p:nvSpPr>
          <p:spPr>
            <a:xfrm>
              <a:off x="0" y="0"/>
              <a:ext cx="1344676" cy="1346711"/>
            </a:xfrm>
            <a:custGeom>
              <a:avLst/>
              <a:gdLst/>
              <a:ahLst/>
              <a:cxnLst/>
              <a:rect l="l" t="t" r="r" b="b"/>
              <a:pathLst>
                <a:path w="1344676" h="1346711">
                  <a:moveTo>
                    <a:pt x="0" y="672340"/>
                  </a:moveTo>
                  <a:cubicBezTo>
                    <a:pt x="0" y="300991"/>
                    <a:pt x="300990" y="0"/>
                    <a:pt x="672338" y="0"/>
                  </a:cubicBezTo>
                  <a:cubicBezTo>
                    <a:pt x="1043686" y="0"/>
                    <a:pt x="1344676" y="300991"/>
                    <a:pt x="1344676" y="672340"/>
                  </a:cubicBezTo>
                  <a:lnTo>
                    <a:pt x="1344676" y="674372"/>
                  </a:lnTo>
                  <a:cubicBezTo>
                    <a:pt x="1344676" y="1045720"/>
                    <a:pt x="1043686" y="1346711"/>
                    <a:pt x="672338" y="1346711"/>
                  </a:cubicBezTo>
                  <a:cubicBezTo>
                    <a:pt x="300990" y="1346711"/>
                    <a:pt x="0" y="1045720"/>
                    <a:pt x="0" y="674372"/>
                  </a:cubicBezTo>
                  <a:close/>
                </a:path>
              </a:pathLst>
            </a:custGeom>
            <a:solidFill>
              <a:srgbClr val="F0C8B9"/>
            </a:solidFill>
          </p:spPr>
          <p:txBody>
            <a:bodyPr/>
            <a:lstStyle/>
            <a:p>
              <a:endParaRPr lang="es-ES"/>
            </a:p>
          </p:txBody>
        </p:sp>
        <p:sp>
          <p:nvSpPr>
            <p:cNvPr id="15" name="TextBox 15"/>
            <p:cNvSpPr txBox="1"/>
            <p:nvPr/>
          </p:nvSpPr>
          <p:spPr>
            <a:xfrm>
              <a:off x="0" y="-9525"/>
              <a:ext cx="1344740" cy="1356325"/>
            </a:xfrm>
            <a:prstGeom prst="rect">
              <a:avLst/>
            </a:prstGeom>
          </p:spPr>
          <p:txBody>
            <a:bodyPr lIns="50800" tIns="50800" rIns="50800" bIns="50800" rtlCol="0" anchor="t"/>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4</a:t>
              </a:r>
            </a:p>
          </p:txBody>
        </p:sp>
      </p:grpSp>
      <p:grpSp>
        <p:nvGrpSpPr>
          <p:cNvPr id="16" name="Group 16"/>
          <p:cNvGrpSpPr/>
          <p:nvPr/>
        </p:nvGrpSpPr>
        <p:grpSpPr>
          <a:xfrm>
            <a:off x="-928811" y="-5020"/>
            <a:ext cx="9179719" cy="10297049"/>
            <a:chOff x="0" y="0"/>
            <a:chExt cx="12239625" cy="13729398"/>
          </a:xfrm>
        </p:grpSpPr>
        <p:sp>
          <p:nvSpPr>
            <p:cNvPr id="17" name="Freeform 17"/>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8" r="-34138" b="-31"/>
              </a:stretch>
            </a:blipFill>
          </p:spPr>
          <p:txBody>
            <a:bodyPr/>
            <a:lstStyle/>
            <a:p>
              <a:endParaRPr lang="es-ES"/>
            </a:p>
          </p:txBody>
        </p:sp>
      </p:grpSp>
      <p:sp>
        <p:nvSpPr>
          <p:cNvPr id="18" name="TextBox 18"/>
          <p:cNvSpPr txBox="1"/>
          <p:nvPr/>
        </p:nvSpPr>
        <p:spPr>
          <a:xfrm>
            <a:off x="10234669" y="5080115"/>
            <a:ext cx="702463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Studenterna analyserar varje idé och identifierar orealistiska förslag.</a:t>
            </a:r>
          </a:p>
        </p:txBody>
      </p:sp>
      <p:sp>
        <p:nvSpPr>
          <p:cNvPr id="19" name="TextBox 19"/>
          <p:cNvSpPr txBox="1"/>
          <p:nvPr/>
        </p:nvSpPr>
        <p:spPr>
          <a:xfrm>
            <a:off x="10234669" y="6327890"/>
            <a:ext cx="702463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Teamen anpassar en idé baserat på lokala behov och kundprofiler.</a:t>
            </a:r>
          </a:p>
        </p:txBody>
      </p:sp>
      <p:sp>
        <p:nvSpPr>
          <p:cNvPr id="20" name="TextBox 20"/>
          <p:cNvSpPr txBox="1"/>
          <p:nvPr/>
        </p:nvSpPr>
        <p:spPr>
          <a:xfrm>
            <a:off x="10234669" y="7575665"/>
            <a:ext cx="702463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Studenterna presenterar hur de förbättrade idén som genererats av AI:n.</a:t>
            </a:r>
          </a:p>
        </p:txBody>
      </p:sp>
      <p:sp>
        <p:nvSpPr>
          <p:cNvPr id="21" name="TextBox 21"/>
          <p:cNvSpPr txBox="1"/>
          <p:nvPr/>
        </p:nvSpPr>
        <p:spPr>
          <a:xfrm>
            <a:off x="8752016" y="1741915"/>
            <a:ext cx="8968292" cy="10858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Utveckla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affärsidéer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stöd</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entreprenörskapskurs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affärsidéer</a:t>
            </a:r>
            <a:r>
              <a:rPr lang="en-US" sz="2400" u="none" strike="noStrike" dirty="0">
                <a:solidFill>
                  <a:srgbClr val="000000"/>
                </a:solidFill>
                <a:latin typeface="Lato Light"/>
                <a:ea typeface="Lato Light"/>
                <a:cs typeface="Lato Light"/>
                <a:sym typeface="Lato Light"/>
              </a:rPr>
              <a:t>.</a:t>
            </a:r>
          </a:p>
        </p:txBody>
      </p:sp>
      <p:sp>
        <p:nvSpPr>
          <p:cNvPr id="22" name="TextBox 22"/>
          <p:cNvSpPr txBox="1"/>
          <p:nvPr/>
        </p:nvSpPr>
        <p:spPr>
          <a:xfrm>
            <a:off x="9005192" y="9052940"/>
            <a:ext cx="8438588" cy="7239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Artificiell intelligens underlättar brainstorming, men den slutliga lösningen utvecklas av studenten.</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14663" y="-19050"/>
            <a:ext cx="7573337" cy="11158538"/>
            <a:chOff x="0" y="0"/>
            <a:chExt cx="10097783" cy="14878050"/>
          </a:xfrm>
        </p:grpSpPr>
        <p:sp>
          <p:nvSpPr>
            <p:cNvPr id="3" name="Freeform 3" descr="Vertikal banderoll eller affisch om artificiell intelligens i utbildning – Royaltyfri vektor | VectorStock"/>
            <p:cNvSpPr/>
            <p:nvPr/>
          </p:nvSpPr>
          <p:spPr>
            <a:xfrm>
              <a:off x="0" y="0"/>
              <a:ext cx="10097770" cy="14878050"/>
            </a:xfrm>
            <a:custGeom>
              <a:avLst/>
              <a:gdLst/>
              <a:ahLst/>
              <a:cxnLst/>
              <a:rect l="l" t="t" r="r" b="b"/>
              <a:pathLst>
                <a:path w="10097770" h="14878050">
                  <a:moveTo>
                    <a:pt x="0" y="0"/>
                  </a:moveTo>
                  <a:lnTo>
                    <a:pt x="10097770" y="0"/>
                  </a:lnTo>
                  <a:lnTo>
                    <a:pt x="10097770" y="14878050"/>
                  </a:lnTo>
                  <a:lnTo>
                    <a:pt x="0" y="1487805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85850"/>
            <a:ext cx="949435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DEN ETISKA ANVÄNDNINGEN AV ARTIFICIELL INTELLIGENS I KLASSRUMMET</a:t>
            </a:r>
          </a:p>
        </p:txBody>
      </p:sp>
      <p:sp>
        <p:nvSpPr>
          <p:cNvPr id="5" name="TextBox 5"/>
          <p:cNvSpPr txBox="1"/>
          <p:nvPr/>
        </p:nvSpPr>
        <p:spPr>
          <a:xfrm>
            <a:off x="1028700" y="2675282"/>
            <a:ext cx="896114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a:ea typeface="Lato"/>
                <a:cs typeface="Lato"/>
                <a:sym typeface="Lato"/>
              </a:rPr>
              <a:t>🎥 Video: </a:t>
            </a:r>
            <a:r>
              <a:rPr lang="en-US" sz="2400" u="none" strike="noStrike" dirty="0" err="1">
                <a:solidFill>
                  <a:srgbClr val="000000"/>
                </a:solidFill>
                <a:latin typeface="Lato"/>
                <a:ea typeface="Lato"/>
                <a:cs typeface="Lato"/>
                <a:sym typeface="Lato"/>
                <a:hlinkClick r:id="rId5"/>
              </a:rPr>
              <a:t>Etisk</a:t>
            </a:r>
            <a:r>
              <a:rPr lang="en-US" sz="2400" u="none" strike="noStrike" dirty="0">
                <a:solidFill>
                  <a:srgbClr val="000000"/>
                </a:solidFill>
                <a:latin typeface="Lato"/>
                <a:ea typeface="Lato"/>
                <a:cs typeface="Lato"/>
                <a:sym typeface="Lato"/>
                <a:hlinkClick r:id="rId5"/>
              </a:rPr>
              <a:t> </a:t>
            </a:r>
            <a:r>
              <a:rPr lang="en-US" sz="2400" u="none" strike="noStrike" dirty="0" err="1">
                <a:solidFill>
                  <a:srgbClr val="000000"/>
                </a:solidFill>
                <a:latin typeface="Lato"/>
                <a:ea typeface="Lato"/>
                <a:cs typeface="Lato"/>
                <a:sym typeface="Lato"/>
                <a:hlinkClick r:id="rId5"/>
              </a:rPr>
              <a:t>artificiell</a:t>
            </a:r>
            <a:r>
              <a:rPr lang="en-US" sz="2400" u="none" strike="noStrike" dirty="0">
                <a:solidFill>
                  <a:srgbClr val="000000"/>
                </a:solidFill>
                <a:latin typeface="Lato"/>
                <a:ea typeface="Lato"/>
                <a:cs typeface="Lato"/>
                <a:sym typeface="Lato"/>
                <a:hlinkClick r:id="rId5"/>
              </a:rPr>
              <a:t> </a:t>
            </a:r>
            <a:r>
              <a:rPr lang="en-US" sz="2400" u="none" strike="noStrike" dirty="0" err="1">
                <a:solidFill>
                  <a:srgbClr val="000000"/>
                </a:solidFill>
                <a:latin typeface="Lato"/>
                <a:ea typeface="Lato"/>
                <a:cs typeface="Lato"/>
                <a:sym typeface="Lato"/>
                <a:hlinkClick r:id="rId5"/>
              </a:rPr>
              <a:t>intelligens</a:t>
            </a:r>
            <a:r>
              <a:rPr lang="en-US" sz="2400" u="none" strike="noStrike" dirty="0">
                <a:solidFill>
                  <a:srgbClr val="000000"/>
                </a:solidFill>
                <a:latin typeface="Lato"/>
                <a:ea typeface="Lato"/>
                <a:cs typeface="Lato"/>
                <a:sym typeface="Lato"/>
                <a:hlinkClick r:id="rId5"/>
              </a:rPr>
              <a:t> </a:t>
            </a:r>
            <a:r>
              <a:rPr lang="en-US" sz="2400" u="none" strike="noStrike" dirty="0" err="1">
                <a:solidFill>
                  <a:srgbClr val="000000"/>
                </a:solidFill>
                <a:latin typeface="Lato"/>
                <a:ea typeface="Lato"/>
                <a:cs typeface="Lato"/>
                <a:sym typeface="Lato"/>
                <a:hlinkClick r:id="rId5"/>
              </a:rPr>
              <a:t>i</a:t>
            </a:r>
            <a:r>
              <a:rPr lang="en-US" sz="2400" u="none" strike="noStrike" dirty="0">
                <a:solidFill>
                  <a:srgbClr val="000000"/>
                </a:solidFill>
                <a:latin typeface="Lato"/>
                <a:ea typeface="Lato"/>
                <a:cs typeface="Lato"/>
                <a:sym typeface="Lato"/>
                <a:hlinkClick r:id="rId5"/>
              </a:rPr>
              <a:t> </a:t>
            </a:r>
            <a:r>
              <a:rPr lang="en-US" sz="2400" u="none" strike="noStrike" dirty="0" err="1">
                <a:solidFill>
                  <a:srgbClr val="000000"/>
                </a:solidFill>
                <a:latin typeface="Lato"/>
                <a:ea typeface="Lato"/>
                <a:cs typeface="Lato"/>
                <a:sym typeface="Lato"/>
                <a:hlinkClick r:id="rId5"/>
              </a:rPr>
              <a:t>utbildning</a:t>
            </a:r>
            <a:r>
              <a:rPr lang="en-US" sz="2400" u="none" strike="noStrike" dirty="0">
                <a:solidFill>
                  <a:srgbClr val="000000"/>
                </a:solidFill>
                <a:latin typeface="Lato"/>
                <a:ea typeface="Lato"/>
                <a:cs typeface="Lato"/>
                <a:sym typeface="Lato"/>
                <a:hlinkClick r:id="rId5"/>
              </a:rPr>
              <a:t> – </a:t>
            </a:r>
            <a:r>
              <a:rPr lang="en-US" sz="2400" u="none" strike="noStrike" dirty="0" err="1">
                <a:solidFill>
                  <a:srgbClr val="000000"/>
                </a:solidFill>
                <a:latin typeface="Lato"/>
                <a:ea typeface="Lato"/>
                <a:cs typeface="Lato"/>
                <a:sym typeface="Lato"/>
                <a:hlinkClick r:id="rId5"/>
              </a:rPr>
              <a:t>Ansvarsfull</a:t>
            </a:r>
            <a:r>
              <a:rPr lang="en-US" sz="2400" u="none" strike="noStrike" dirty="0">
                <a:solidFill>
                  <a:srgbClr val="000000"/>
                </a:solidFill>
                <a:latin typeface="Lato"/>
                <a:ea typeface="Lato"/>
                <a:cs typeface="Lato"/>
                <a:sym typeface="Lato"/>
                <a:hlinkClick r:id="rId5"/>
              </a:rPr>
              <a:t> </a:t>
            </a:r>
            <a:r>
              <a:rPr lang="en-US" sz="2400" u="none" strike="noStrike" dirty="0" err="1">
                <a:solidFill>
                  <a:srgbClr val="000000"/>
                </a:solidFill>
                <a:latin typeface="Lato"/>
                <a:ea typeface="Lato"/>
                <a:cs typeface="Lato"/>
                <a:sym typeface="Lato"/>
                <a:hlinkClick r:id="rId5"/>
              </a:rPr>
              <a:t>användning</a:t>
            </a:r>
            <a:r>
              <a:rPr lang="en-US" sz="2400" u="none" strike="noStrike" dirty="0">
                <a:solidFill>
                  <a:srgbClr val="000000"/>
                </a:solidFill>
                <a:latin typeface="Lato"/>
                <a:ea typeface="Lato"/>
                <a:cs typeface="Lato"/>
                <a:sym typeface="Lato"/>
                <a:hlinkClick r:id="rId5"/>
              </a:rPr>
              <a:t> av AI </a:t>
            </a:r>
            <a:r>
              <a:rPr lang="en-US" sz="2400" u="none" strike="noStrike" dirty="0" err="1">
                <a:solidFill>
                  <a:srgbClr val="000000"/>
                </a:solidFill>
                <a:latin typeface="Lato"/>
                <a:ea typeface="Lato"/>
                <a:cs typeface="Lato"/>
                <a:sym typeface="Lato"/>
                <a:hlinkClick r:id="rId5"/>
              </a:rPr>
              <a:t>i</a:t>
            </a:r>
            <a:r>
              <a:rPr lang="en-US" sz="2400" u="none" strike="noStrike" dirty="0">
                <a:solidFill>
                  <a:srgbClr val="000000"/>
                </a:solidFill>
                <a:latin typeface="Lato"/>
                <a:ea typeface="Lato"/>
                <a:cs typeface="Lato"/>
                <a:sym typeface="Lato"/>
                <a:hlinkClick r:id="rId5"/>
              </a:rPr>
              <a:t> </a:t>
            </a:r>
            <a:r>
              <a:rPr lang="en-US" sz="2400" u="none" strike="noStrike" dirty="0" err="1">
                <a:solidFill>
                  <a:srgbClr val="000000"/>
                </a:solidFill>
                <a:latin typeface="Lato"/>
                <a:ea typeface="Lato"/>
                <a:cs typeface="Lato"/>
                <a:sym typeface="Lato"/>
                <a:hlinkClick r:id="rId5"/>
              </a:rPr>
              <a:t>lärande</a:t>
            </a:r>
            <a:endParaRPr lang="en-US" sz="2400" u="none" strike="noStrike" dirty="0">
              <a:solidFill>
                <a:srgbClr val="000000"/>
              </a:solidFill>
              <a:latin typeface="Lato"/>
              <a:ea typeface="Lato"/>
              <a:cs typeface="Lato"/>
              <a:sym typeface="Lato"/>
            </a:endParaRPr>
          </a:p>
        </p:txBody>
      </p:sp>
      <p:sp>
        <p:nvSpPr>
          <p:cNvPr id="6" name="TextBox 6"/>
          <p:cNvSpPr txBox="1"/>
          <p:nvPr/>
        </p:nvSpPr>
        <p:spPr>
          <a:xfrm>
            <a:off x="1028700" y="3837332"/>
            <a:ext cx="9494358" cy="506730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dirty="0" err="1">
                <a:solidFill>
                  <a:srgbClr val="000000"/>
                </a:solidFill>
                <a:latin typeface="Lato Bold"/>
                <a:ea typeface="Lato Bold"/>
                <a:cs typeface="Lato Bold"/>
                <a:sym typeface="Lato Bold"/>
              </a:rPr>
              <a:t>Huvudidéer</a:t>
            </a:r>
            <a:endParaRPr lang="en-US" sz="2400" b="1" u="none" strike="noStrike" dirty="0">
              <a:solidFill>
                <a:srgbClr val="000000"/>
              </a:solidFill>
              <a:latin typeface="Lato Bold"/>
              <a:ea typeface="Lato Bold"/>
              <a:cs typeface="Lato Bold"/>
              <a:sym typeface="Lato Bold"/>
            </a:endParaRPr>
          </a:p>
          <a:p>
            <a:pPr marL="0" lvl="0" indent="0" algn="l">
              <a:lnSpc>
                <a:spcPts val="2880"/>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forskning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kreativitet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klassrummet</a:t>
            </a:r>
            <a:r>
              <a:rPr lang="en-US" sz="2400" u="none" strike="noStrike" dirty="0">
                <a:solidFill>
                  <a:srgbClr val="000000"/>
                </a:solidFill>
                <a:latin typeface="Lato Light"/>
                <a:ea typeface="Lato Light"/>
                <a:cs typeface="Lato Light"/>
                <a:sym typeface="Lato Light"/>
              </a:rPr>
              <a:t>.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ansvarsfullt</a:t>
            </a:r>
            <a:r>
              <a:rPr lang="en-US" sz="2400" u="none" strike="noStrike" dirty="0">
                <a:solidFill>
                  <a:srgbClr val="000000"/>
                </a:solidFill>
                <a:latin typeface="Lato Light"/>
                <a:ea typeface="Lato Light"/>
                <a:cs typeface="Lato Light"/>
                <a:sym typeface="Lato Light"/>
              </a:rPr>
              <a:t> och transparent.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genereras</a:t>
            </a:r>
            <a:r>
              <a:rPr lang="en-US" sz="2400" u="none" strike="noStrike" dirty="0">
                <a:solidFill>
                  <a:srgbClr val="000000"/>
                </a:solidFill>
                <a:latin typeface="Lato Light"/>
                <a:ea typeface="Lato Light"/>
                <a:cs typeface="Lato Light"/>
                <a:sym typeface="Lato Light"/>
              </a:rPr>
              <a:t> av AI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alltid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granskas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verifieras</a:t>
            </a:r>
            <a:r>
              <a:rPr lang="en-US" sz="2400" u="none" strike="noStrike" dirty="0">
                <a:solidFill>
                  <a:srgbClr val="000000"/>
                </a:solidFill>
                <a:latin typeface="Lato Light"/>
                <a:ea typeface="Lato Light"/>
                <a:cs typeface="Lato Light"/>
                <a:sym typeface="Lato Light"/>
              </a:rPr>
              <a:t>.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fortfarande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ansvariga</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vägleda</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etiska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användningen</a:t>
            </a:r>
            <a:r>
              <a:rPr lang="en-US" sz="2400" u="none" strike="noStrike" dirty="0">
                <a:solidFill>
                  <a:srgbClr val="000000"/>
                </a:solidFill>
                <a:latin typeface="Lato Light"/>
                <a:ea typeface="Lato Light"/>
                <a:cs typeface="Lato Light"/>
                <a:sym typeface="Lato Light"/>
              </a:rPr>
              <a:t> av AI. </a:t>
            </a: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tänkande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avgörande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man </a:t>
            </a:r>
            <a:r>
              <a:rPr lang="en-US" sz="2400" u="none" strike="noStrike" dirty="0" err="1">
                <a:solidFill>
                  <a:srgbClr val="000000"/>
                </a:solidFill>
                <a:latin typeface="Lato Light"/>
                <a:ea typeface="Lato Light"/>
                <a:cs typeface="Lato Light"/>
                <a:sym typeface="Lato Light"/>
              </a:rPr>
              <a:t>arbetar</a:t>
            </a:r>
            <a:r>
              <a:rPr lang="en-US" sz="2400" u="none" strike="noStrike" dirty="0">
                <a:solidFill>
                  <a:srgbClr val="000000"/>
                </a:solidFill>
                <a:latin typeface="Lato Light"/>
                <a:ea typeface="Lato Light"/>
                <a:cs typeface="Lato Light"/>
                <a:sym typeface="Lato Light"/>
              </a:rPr>
              <a:t> med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b="1" u="none" strike="noStrike" dirty="0">
                <a:solidFill>
                  <a:srgbClr val="000000"/>
                </a:solidFill>
                <a:latin typeface="Lato Bold"/>
                <a:ea typeface="Lato Bold"/>
                <a:cs typeface="Lato Bold"/>
                <a:sym typeface="Lato Bold"/>
              </a:rPr>
              <a:t>En </a:t>
            </a:r>
            <a:r>
              <a:rPr lang="en-US" sz="2400" b="1" u="none" strike="noStrike" dirty="0" err="1">
                <a:solidFill>
                  <a:srgbClr val="000000"/>
                </a:solidFill>
                <a:latin typeface="Lato Bold"/>
                <a:ea typeface="Lato Bold"/>
                <a:cs typeface="Lato Bold"/>
                <a:sym typeface="Lato Bold"/>
              </a:rPr>
              <a:t>fråga</a:t>
            </a:r>
            <a:r>
              <a:rPr lang="en-US" sz="2400" b="1" u="none" strike="noStrike" dirty="0">
                <a:solidFill>
                  <a:srgbClr val="000000"/>
                </a:solidFill>
                <a:latin typeface="Lato Bold"/>
                <a:ea typeface="Lato Bold"/>
                <a:cs typeface="Lato Bold"/>
                <a:sym typeface="Lato Bold"/>
              </a:rPr>
              <a:t> för </a:t>
            </a:r>
            <a:r>
              <a:rPr lang="en-US" sz="2400" b="1" u="none" strike="noStrike" dirty="0" err="1">
                <a:solidFill>
                  <a:srgbClr val="000000"/>
                </a:solidFill>
                <a:latin typeface="Lato Bold"/>
                <a:ea typeface="Lato Bold"/>
                <a:cs typeface="Lato Bold"/>
                <a:sym typeface="Lato Bold"/>
              </a:rPr>
              <a:t>reflektion</a:t>
            </a:r>
            <a:r>
              <a:rPr lang="en-US" sz="2400" b="1" u="none" strike="noStrike" dirty="0">
                <a:solidFill>
                  <a:srgbClr val="000000"/>
                </a:solidFill>
                <a:latin typeface="Lato Bold"/>
                <a:ea typeface="Lato Bold"/>
                <a:cs typeface="Lato Bold"/>
                <a:sym typeface="Lato Bold"/>
              </a:rPr>
              <a:t>.</a:t>
            </a:r>
          </a:p>
          <a:p>
            <a:pPr marL="0" lvl="0" indent="0" algn="l">
              <a:lnSpc>
                <a:spcPts val="2880"/>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ctr">
              <a:lnSpc>
                <a:spcPts val="2880"/>
              </a:lnSpc>
              <a:spcBef>
                <a:spcPct val="0"/>
              </a:spcBef>
            </a:pPr>
            <a:r>
              <a:rPr lang="en-US" sz="2400" i="1" u="none" strike="noStrike" dirty="0">
                <a:solidFill>
                  <a:srgbClr val="000000"/>
                </a:solidFill>
                <a:latin typeface="Lato Light Italics"/>
                <a:ea typeface="Lato Light Italics"/>
                <a:cs typeface="Lato Light Italics"/>
                <a:sym typeface="Lato Light Italics"/>
              </a:rPr>
              <a:t>Hur </a:t>
            </a:r>
            <a:r>
              <a:rPr lang="en-US" sz="2400" i="1" u="none" strike="noStrike" dirty="0" err="1">
                <a:solidFill>
                  <a:srgbClr val="000000"/>
                </a:solidFill>
                <a:latin typeface="Lato Light Italics"/>
                <a:ea typeface="Lato Light Italics"/>
                <a:cs typeface="Lato Light Italics"/>
                <a:sym typeface="Lato Light Italics"/>
              </a:rPr>
              <a:t>kan</a:t>
            </a:r>
            <a:r>
              <a:rPr lang="en-US" sz="2400" i="1" u="none" strike="noStrike" dirty="0">
                <a:solidFill>
                  <a:srgbClr val="000000"/>
                </a:solidFill>
                <a:latin typeface="Lato Light Italics"/>
                <a:ea typeface="Lato Light Italics"/>
                <a:cs typeface="Lato Light Italics"/>
                <a:sym typeface="Lato Light Italics"/>
              </a:rPr>
              <a:t> du </a:t>
            </a:r>
            <a:r>
              <a:rPr lang="en-US" sz="2400" i="1" u="none" strike="noStrike" dirty="0" err="1">
                <a:solidFill>
                  <a:srgbClr val="000000"/>
                </a:solidFill>
                <a:latin typeface="Lato Light Italics"/>
                <a:ea typeface="Lato Light Italics"/>
                <a:cs typeface="Lato Light Italics"/>
                <a:sym typeface="Lato Light Italics"/>
              </a:rPr>
              <a:t>som</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yrkesinstruktör</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säkerställa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att</a:t>
            </a:r>
            <a:r>
              <a:rPr lang="en-US" sz="2400" i="1" u="none" strike="noStrike" dirty="0">
                <a:solidFill>
                  <a:srgbClr val="000000"/>
                </a:solidFill>
                <a:latin typeface="Lato Light Italics"/>
                <a:ea typeface="Lato Light Italics"/>
                <a:cs typeface="Lato Light Italics"/>
                <a:sym typeface="Lato Light Italics"/>
              </a:rPr>
              <a:t> AI </a:t>
            </a:r>
            <a:r>
              <a:rPr lang="en-US" sz="2400" i="1" u="none" strike="noStrike" dirty="0" err="1">
                <a:solidFill>
                  <a:srgbClr val="000000"/>
                </a:solidFill>
                <a:latin typeface="Lato Light Italics"/>
                <a:ea typeface="Lato Light Italics"/>
                <a:cs typeface="Lato Light Italics"/>
                <a:sym typeface="Lato Light Italics"/>
              </a:rPr>
              <a:t>stöder</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lärande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utan</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att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ersätta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elevernas</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tänkande</a:t>
            </a:r>
            <a:r>
              <a:rPr lang="en-US" sz="2400" i="1" u="none" strike="noStrike" dirty="0">
                <a:solidFill>
                  <a:srgbClr val="000000"/>
                </a:solidFill>
                <a:latin typeface="Lato Light Italics"/>
                <a:ea typeface="Lato Light Italics"/>
                <a:cs typeface="Lato Light Italics"/>
                <a:sym typeface="Lato Light Italics"/>
              </a:rPr>
              <a:t>?</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01774" y="1993254"/>
            <a:ext cx="5664762" cy="5453634"/>
          </a:xfrm>
          <a:prstGeom prst="rect">
            <a:avLst/>
          </a:prstGeom>
        </p:spPr>
        <p:txBody>
          <a:bodyPr lIns="0" tIns="0" rIns="0" bIns="0" rtlCol="0" anchor="t">
            <a:spAutoFit/>
          </a:bodyPr>
          <a:lstStyle/>
          <a:p>
            <a:pPr marL="0" lvl="0" indent="0" algn="l">
              <a:lnSpc>
                <a:spcPts val="7127"/>
              </a:lnSpc>
              <a:spcBef>
                <a:spcPct val="0"/>
              </a:spcBef>
            </a:pPr>
            <a:r>
              <a:rPr lang="en-US" sz="6599" u="none" strike="noStrike">
                <a:solidFill>
                  <a:srgbClr val="000000"/>
                </a:solidFill>
                <a:latin typeface="Oswald"/>
                <a:ea typeface="Oswald"/>
                <a:cs typeface="Oswald"/>
                <a:sym typeface="Oswald"/>
              </a:rPr>
              <a:t>ENHET 4: </a:t>
            </a:r>
          </a:p>
          <a:p>
            <a:pPr marL="0" lvl="0" indent="0" algn="l">
              <a:lnSpc>
                <a:spcPts val="7127"/>
              </a:lnSpc>
              <a:spcBef>
                <a:spcPct val="0"/>
              </a:spcBef>
            </a:pPr>
            <a:r>
              <a:rPr lang="en-US" sz="6599" u="none" strike="noStrike">
                <a:solidFill>
                  <a:srgbClr val="000000"/>
                </a:solidFill>
                <a:latin typeface="Oswald"/>
                <a:ea typeface="Oswald"/>
                <a:cs typeface="Oswald"/>
                <a:sym typeface="Oswald"/>
              </a:rPr>
              <a:t>ANVÄNDA AI FÖR ATT STÄRKA KRITISKT TÄNKANDE OCH SAMARBETE.</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TITELLAYOUT</a:t>
            </a:r>
          </a:p>
        </p:txBody>
      </p:sp>
      <p:sp>
        <p:nvSpPr>
          <p:cNvPr id="3" name="TextBox 3"/>
          <p:cNvSpPr txBox="1"/>
          <p:nvPr/>
        </p:nvSpPr>
        <p:spPr>
          <a:xfrm>
            <a:off x="1028700" y="2715463"/>
            <a:ext cx="9690280" cy="6668492"/>
          </a:xfrm>
          <a:prstGeom prst="rect">
            <a:avLst/>
          </a:prstGeom>
        </p:spPr>
        <p:txBody>
          <a:bodyPr lIns="0" tIns="0" rIns="0" bIns="0" rtlCol="0" anchor="t">
            <a:spAutoFit/>
          </a:bodyPr>
          <a:lstStyle/>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AI-system </a:t>
            </a:r>
            <a:r>
              <a:rPr lang="en-US" sz="2400" u="none" strike="noStrike" dirty="0" err="1">
                <a:solidFill>
                  <a:srgbClr val="000000"/>
                </a:solidFill>
                <a:latin typeface="Lato Light"/>
                <a:ea typeface="Lato Light"/>
                <a:cs typeface="Lato Light"/>
                <a:sym typeface="Lato Light"/>
              </a:rPr>
              <a:t>genererar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sannolikheter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verifierade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sanningar</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u="none" strike="noStrike" dirty="0" err="1">
                <a:solidFill>
                  <a:srgbClr val="000000"/>
                </a:solidFill>
                <a:latin typeface="Lato Light"/>
                <a:ea typeface="Lato Light"/>
                <a:cs typeface="Lato Light"/>
                <a:sym typeface="Lato Light"/>
              </a:rPr>
              <a:t>Därför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a:t>
            </a:r>
            <a:r>
              <a:rPr lang="en-US" sz="2400" u="none" strike="noStrike" dirty="0">
                <a:solidFill>
                  <a:srgbClr val="000000"/>
                </a:solidFill>
                <a:latin typeface="Lato Light"/>
                <a:ea typeface="Lato Light"/>
                <a:cs typeface="Lato Light"/>
                <a:sym typeface="Lato Light"/>
              </a:rPr>
              <a:t> sig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Ifrågasätta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resultaten</a:t>
            </a:r>
            <a:r>
              <a:rPr lang="en-US" sz="2400" u="none" strike="noStrike" dirty="0">
                <a:solidFill>
                  <a:srgbClr val="000000"/>
                </a:solidFill>
                <a:latin typeface="Lato Light"/>
                <a:ea typeface="Lato Light"/>
                <a:cs typeface="Lato Light"/>
                <a:sym typeface="Lato Light"/>
              </a:rPr>
              <a:t> av AI</a:t>
            </a: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Kontrollera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källorna</a:t>
            </a: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felaktigheter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Detta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viktig</a:t>
            </a:r>
            <a:r>
              <a:rPr lang="en-US" sz="2400" u="none" strike="noStrike" dirty="0">
                <a:solidFill>
                  <a:srgbClr val="000000"/>
                </a:solidFill>
                <a:latin typeface="Lato Light"/>
                <a:ea typeface="Lato Light"/>
                <a:cs typeface="Lato Light"/>
                <a:sym typeface="Lato Light"/>
              </a:rPr>
              <a:t> digital </a:t>
            </a:r>
            <a:r>
              <a:rPr lang="en-US" sz="2400" u="none" strike="noStrike" dirty="0" err="1">
                <a:solidFill>
                  <a:srgbClr val="000000"/>
                </a:solidFill>
                <a:latin typeface="Lato Light"/>
                <a:ea typeface="Lato Light"/>
                <a:cs typeface="Lato Light"/>
                <a:sym typeface="Lato Light"/>
              </a:rPr>
              <a:t>kompetens</a:t>
            </a:r>
            <a:r>
              <a:rPr lang="en-US" sz="2400" u="none" strike="noStrike" dirty="0">
                <a:solidFill>
                  <a:srgbClr val="000000"/>
                </a:solidFill>
                <a:latin typeface="Lato Light"/>
                <a:ea typeface="Lato Light"/>
                <a:cs typeface="Lato Light"/>
                <a:sym typeface="Lato Light"/>
              </a:rPr>
              <a:t>. I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sammanhang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mer</a:t>
            </a:r>
            <a:r>
              <a:rPr lang="en-US" sz="2400" u="none" strike="noStrike" dirty="0">
                <a:solidFill>
                  <a:srgbClr val="000000"/>
                </a:solidFill>
                <a:latin typeface="Lato Light"/>
                <a:ea typeface="Lato Light"/>
                <a:cs typeface="Lato Light"/>
                <a:sym typeface="Lato Light"/>
              </a:rPr>
              <a:t> information </a:t>
            </a:r>
            <a:r>
              <a:rPr lang="en-US" sz="2400" u="none" strike="noStrike" dirty="0" err="1">
                <a:solidFill>
                  <a:srgbClr val="000000"/>
                </a:solidFill>
                <a:latin typeface="Lato Light"/>
                <a:ea typeface="Lato Light"/>
                <a:cs typeface="Lato Light"/>
                <a:sym typeface="Lato Light"/>
              </a:rPr>
              <a:t>produceras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distribueras</a:t>
            </a:r>
            <a:r>
              <a:rPr lang="en-US" sz="2400" u="none" strike="noStrike" dirty="0">
                <a:solidFill>
                  <a:srgbClr val="000000"/>
                </a:solidFill>
                <a:latin typeface="Lato Light"/>
                <a:ea typeface="Lato Light"/>
                <a:cs typeface="Lato Light"/>
                <a:sym typeface="Lato Light"/>
              </a:rPr>
              <a:t> via </a:t>
            </a:r>
            <a:r>
              <a:rPr lang="en-US" sz="2400" u="none" strike="noStrike" dirty="0" err="1">
                <a:solidFill>
                  <a:srgbClr val="000000"/>
                </a:solidFill>
                <a:latin typeface="Lato Light"/>
                <a:ea typeface="Lato Light"/>
                <a:cs typeface="Lato Light"/>
                <a:sym typeface="Lato Light"/>
              </a:rPr>
              <a:t>automatiserade</a:t>
            </a:r>
            <a:r>
              <a:rPr lang="en-US" sz="2400" u="none" strike="noStrike" dirty="0">
                <a:solidFill>
                  <a:srgbClr val="000000"/>
                </a:solidFill>
                <a:latin typeface="Lato Light"/>
                <a:ea typeface="Lato Light"/>
                <a:cs typeface="Lato Light"/>
                <a:sym typeface="Lato Light"/>
              </a:rPr>
              <a:t> system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avgörande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förmågan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tillförlitligheten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relevansen</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noggrannheten</a:t>
            </a:r>
            <a:r>
              <a:rPr lang="en-US" sz="2400" u="none" strike="noStrike" dirty="0">
                <a:solidFill>
                  <a:srgbClr val="000000"/>
                </a:solidFill>
                <a:latin typeface="Lato Light"/>
                <a:ea typeface="Lato Light"/>
                <a:cs typeface="Lato Light"/>
                <a:sym typeface="Lato Light"/>
              </a:rPr>
              <a:t> hos det </a:t>
            </a:r>
            <a:r>
              <a:rPr lang="en-US" sz="2400" u="none" strike="noStrike" dirty="0" err="1">
                <a:solidFill>
                  <a:srgbClr val="000000"/>
                </a:solidFill>
                <a:latin typeface="Lato Light"/>
                <a:ea typeface="Lato Light"/>
                <a:cs typeface="Lato Light"/>
                <a:sym typeface="Lato Light"/>
              </a:rPr>
              <a:t>mottagna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innehållet</a:t>
            </a:r>
            <a:r>
              <a:rPr lang="en-US" sz="2400" u="none" strike="noStrike" dirty="0">
                <a:solidFill>
                  <a:srgbClr val="000000"/>
                </a:solidFill>
                <a:latin typeface="Lato Light"/>
                <a:ea typeface="Lato Light"/>
                <a:cs typeface="Lato Light"/>
                <a:sym typeface="Lato Light"/>
              </a:rPr>
              <a:t>. </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anta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genererat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korrekt</a:t>
            </a:r>
            <a:r>
              <a:rPr lang="en-US" sz="2400" u="none" strike="noStrike" dirty="0">
                <a:solidFill>
                  <a:srgbClr val="000000"/>
                </a:solidFill>
                <a:latin typeface="Lato Light"/>
                <a:ea typeface="Lato Light"/>
                <a:cs typeface="Lato Light"/>
                <a:sym typeface="Lato Light"/>
              </a:rPr>
              <a:t> bara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välskrivet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övertygande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främja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tänkande</a:t>
            </a:r>
            <a:r>
              <a:rPr lang="en-US" sz="2400" u="none" strike="noStrike" dirty="0">
                <a:solidFill>
                  <a:srgbClr val="000000"/>
                </a:solidFill>
                <a:latin typeface="Lato Light"/>
                <a:ea typeface="Lato Light"/>
                <a:cs typeface="Lato Light"/>
                <a:sym typeface="Lato Light"/>
              </a:rPr>
              <a:t> om AI </a:t>
            </a:r>
            <a:r>
              <a:rPr lang="en-US" sz="2400" u="none" strike="noStrike" dirty="0" err="1">
                <a:solidFill>
                  <a:srgbClr val="000000"/>
                </a:solidFill>
                <a:latin typeface="Lato Light"/>
                <a:ea typeface="Lato Light"/>
                <a:cs typeface="Lato Light"/>
                <a:sym typeface="Lato Light"/>
              </a:rPr>
              <a:t>innebär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verifiera</a:t>
            </a:r>
            <a:r>
              <a:rPr lang="en-US" sz="2400" u="none" strike="noStrike" dirty="0">
                <a:solidFill>
                  <a:srgbClr val="000000"/>
                </a:solidFill>
                <a:latin typeface="Lato Light"/>
                <a:ea typeface="Lato Light"/>
                <a:cs typeface="Lato Light"/>
                <a:sym typeface="Lato Light"/>
              </a:rPr>
              <a:t> information med </a:t>
            </a:r>
            <a:r>
              <a:rPr lang="en-US" sz="2400" u="none" strike="noStrike" dirty="0" err="1">
                <a:solidFill>
                  <a:srgbClr val="000000"/>
                </a:solidFill>
                <a:latin typeface="Lato Light"/>
                <a:ea typeface="Lato Light"/>
                <a:cs typeface="Lato Light"/>
                <a:sym typeface="Lato Light"/>
              </a:rPr>
              <a:t>tillförlitliga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källor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begränsningarna</a:t>
            </a:r>
            <a:r>
              <a:rPr lang="en-US" sz="2400" u="none" strike="noStrike" dirty="0">
                <a:solidFill>
                  <a:srgbClr val="000000"/>
                </a:solidFill>
                <a:latin typeface="Lato Light"/>
                <a:ea typeface="Lato Light"/>
                <a:cs typeface="Lato Light"/>
                <a:sym typeface="Lato Light"/>
              </a:rPr>
              <a:t> hos dessa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yttersta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ansvaret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användningen</a:t>
            </a:r>
            <a:r>
              <a:rPr lang="en-US" sz="2400" u="none" strike="noStrike" dirty="0">
                <a:solidFill>
                  <a:srgbClr val="000000"/>
                </a:solidFill>
                <a:latin typeface="Lato Light"/>
                <a:ea typeface="Lato Light"/>
                <a:cs typeface="Lato Light"/>
                <a:sym typeface="Lato Light"/>
              </a:rPr>
              <a:t> av information </a:t>
            </a:r>
            <a:r>
              <a:rPr lang="en-US" sz="2400" u="none" strike="noStrike" dirty="0" err="1">
                <a:solidFill>
                  <a:srgbClr val="000000"/>
                </a:solidFill>
                <a:latin typeface="Lato Light"/>
                <a:ea typeface="Lato Light"/>
                <a:cs typeface="Lato Light"/>
                <a:sym typeface="Lato Light"/>
              </a:rPr>
              <a:t>alltid</a:t>
            </a:r>
            <a:r>
              <a:rPr lang="en-US" sz="2400" u="none" strike="noStrike" dirty="0">
                <a:solidFill>
                  <a:srgbClr val="000000"/>
                </a:solidFill>
                <a:latin typeface="Lato Light"/>
                <a:ea typeface="Lato Light"/>
                <a:cs typeface="Lato Light"/>
                <a:sym typeface="Lato Light"/>
              </a:rPr>
              <a:t> ligger hos </a:t>
            </a:r>
            <a:r>
              <a:rPr lang="en-US" sz="2400" u="none" strike="noStrike" dirty="0" err="1">
                <a:solidFill>
                  <a:srgbClr val="000000"/>
                </a:solidFill>
                <a:latin typeface="Lato Light"/>
                <a:ea typeface="Lato Light"/>
                <a:cs typeface="Lato Light"/>
                <a:sym typeface="Lato Light"/>
              </a:rPr>
              <a:t>människor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tekniken</a:t>
            </a:r>
            <a:r>
              <a:rPr lang="en-US" sz="2199" u="none" strike="noStrike" dirty="0">
                <a:solidFill>
                  <a:srgbClr val="000000"/>
                </a:solidFill>
                <a:latin typeface="Lato Light"/>
                <a:ea typeface="Lato Light"/>
                <a:cs typeface="Lato Light"/>
                <a:sym typeface="Lato Light"/>
              </a:rPr>
              <a:t>.</a:t>
            </a:r>
          </a:p>
        </p:txBody>
      </p:sp>
      <p:sp>
        <p:nvSpPr>
          <p:cNvPr id="4" name="TextBox 4"/>
          <p:cNvSpPr txBox="1"/>
          <p:nvPr/>
        </p:nvSpPr>
        <p:spPr>
          <a:xfrm>
            <a:off x="1028700" y="1038225"/>
            <a:ext cx="10564876"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STÄRKA KRITISKT TÄNKANDE MED ARTIFICIELL INTELLIGENS</a:t>
            </a:r>
          </a:p>
        </p:txBody>
      </p:sp>
      <p:grpSp>
        <p:nvGrpSpPr>
          <p:cNvPr id="5" name="Group 5"/>
          <p:cNvGrpSpPr/>
          <p:nvPr/>
        </p:nvGrpSpPr>
        <p:grpSpPr>
          <a:xfrm>
            <a:off x="14965994" y="349444"/>
            <a:ext cx="2799445" cy="1224267"/>
            <a:chOff x="0" y="0"/>
            <a:chExt cx="3732593" cy="1632356"/>
          </a:xfrm>
        </p:grpSpPr>
        <p:sp>
          <p:nvSpPr>
            <p:cNvPr id="6" name="Freeform 6" descr="En logotyp med en persons huvud inuti en cirkel.  Det AI-genererade innehållet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grpSp>
        <p:nvGrpSpPr>
          <p:cNvPr id="7" name="Group 7"/>
          <p:cNvGrpSpPr/>
          <p:nvPr/>
        </p:nvGrpSpPr>
        <p:grpSpPr>
          <a:xfrm>
            <a:off x="11430000" y="0"/>
            <a:ext cx="6858000" cy="10287000"/>
            <a:chOff x="0" y="0"/>
            <a:chExt cx="9144000" cy="13716000"/>
          </a:xfrm>
        </p:grpSpPr>
        <p:sp>
          <p:nvSpPr>
            <p:cNvPr id="8" name="Freeform 8"/>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2825201"/>
            <a:chOff x="0" y="0"/>
            <a:chExt cx="24384000" cy="3766934"/>
          </a:xfrm>
        </p:grpSpPr>
        <p:sp>
          <p:nvSpPr>
            <p:cNvPr id="3" name="Freeform 3"/>
            <p:cNvSpPr/>
            <p:nvPr/>
          </p:nvSpPr>
          <p:spPr>
            <a:xfrm>
              <a:off x="0" y="0"/>
              <a:ext cx="24384000" cy="3766947"/>
            </a:xfrm>
            <a:custGeom>
              <a:avLst/>
              <a:gdLst/>
              <a:ahLst/>
              <a:cxnLst/>
              <a:rect l="l" t="t" r="r" b="b"/>
              <a:pathLst>
                <a:path w="24384000" h="3766947">
                  <a:moveTo>
                    <a:pt x="0" y="0"/>
                  </a:moveTo>
                  <a:lnTo>
                    <a:pt x="24384000" y="0"/>
                  </a:lnTo>
                  <a:lnTo>
                    <a:pt x="24384000" y="3766947"/>
                  </a:lnTo>
                  <a:lnTo>
                    <a:pt x="0" y="3766947"/>
                  </a:lnTo>
                  <a:lnTo>
                    <a:pt x="0" y="0"/>
                  </a:lnTo>
                  <a:close/>
                </a:path>
              </a:pathLst>
            </a:custGeom>
            <a:blipFill>
              <a:blip r:embed="rId4">
                <a:alphaModFix amt="50000"/>
              </a:blip>
              <a:stretch>
                <a:fillRect t="-173119" b="-218963"/>
              </a:stretch>
            </a:blipFill>
          </p:spPr>
          <p:txBody>
            <a:bodyPr/>
            <a:lstStyle/>
            <a:p>
              <a:endParaRPr lang="es-ES"/>
            </a:p>
          </p:txBody>
        </p:sp>
      </p:grpSp>
      <p:sp>
        <p:nvSpPr>
          <p:cNvPr id="4" name="TextBox 4"/>
          <p:cNvSpPr txBox="1"/>
          <p:nvPr/>
        </p:nvSpPr>
        <p:spPr>
          <a:xfrm>
            <a:off x="1028700" y="1132889"/>
            <a:ext cx="2485132"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ROTATION</a:t>
            </a:r>
          </a:p>
        </p:txBody>
      </p:sp>
      <p:sp>
        <p:nvSpPr>
          <p:cNvPr id="5" name="TextBox 5"/>
          <p:cNvSpPr txBox="1"/>
          <p:nvPr/>
        </p:nvSpPr>
        <p:spPr>
          <a:xfrm>
            <a:off x="1028700" y="3408137"/>
            <a:ext cx="5952083" cy="723900"/>
          </a:xfrm>
          <a:prstGeom prst="rect">
            <a:avLst/>
          </a:prstGeom>
        </p:spPr>
        <p:txBody>
          <a:bodyPr lIns="0" tIns="0" rIns="0" bIns="0" rtlCol="0" anchor="t">
            <a:spAutoFit/>
          </a:bodyPr>
          <a:lstStyle/>
          <a:p>
            <a:pPr marL="0" lvl="0" indent="0" algn="l">
              <a:lnSpc>
                <a:spcPts val="2879"/>
              </a:lnSpc>
              <a:spcBef>
                <a:spcPct val="0"/>
              </a:spcBef>
            </a:pPr>
            <a:r>
              <a:rPr lang="en-US" sz="2400" i="1" u="none" strike="noStrike">
                <a:solidFill>
                  <a:srgbClr val="000000"/>
                </a:solidFill>
                <a:latin typeface="Lato Italics"/>
                <a:ea typeface="Lato Italics"/>
                <a:cs typeface="Lato Italics"/>
                <a:sym typeface="Lato Italics"/>
              </a:rPr>
              <a:t>Upptäcka fel som genereras genom användning av AI.</a:t>
            </a:r>
          </a:p>
        </p:txBody>
      </p:sp>
      <p:sp>
        <p:nvSpPr>
          <p:cNvPr id="6" name="TextBox 6"/>
          <p:cNvSpPr txBox="1"/>
          <p:nvPr/>
        </p:nvSpPr>
        <p:spPr>
          <a:xfrm>
            <a:off x="1028700" y="4431903"/>
            <a:ext cx="10287933" cy="36195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Tränaren frågar AI:n:</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Vilka är de viktigaste EU-normerna för arbetsplatssäkerhet inom hotell- och restaurangsektorn?</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Studenter bör:</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 Verifiera ditt svar med officiella EU-källor.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 Identifiera saknad eller felaktig information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 Förklara varför verifiering är nödvändig.</a:t>
            </a:r>
          </a:p>
        </p:txBody>
      </p:sp>
      <p:sp>
        <p:nvSpPr>
          <p:cNvPr id="7" name="Freeform 7"/>
          <p:cNvSpPr/>
          <p:nvPr/>
        </p:nvSpPr>
        <p:spPr>
          <a:xfrm>
            <a:off x="12219617" y="4431903"/>
            <a:ext cx="5039683" cy="2746627"/>
          </a:xfrm>
          <a:custGeom>
            <a:avLst/>
            <a:gdLst/>
            <a:ahLst/>
            <a:cxnLst/>
            <a:rect l="l" t="t" r="r" b="b"/>
            <a:pathLst>
              <a:path w="5039683" h="2746627">
                <a:moveTo>
                  <a:pt x="0" y="0"/>
                </a:moveTo>
                <a:lnTo>
                  <a:pt x="5039683" y="0"/>
                </a:lnTo>
                <a:lnTo>
                  <a:pt x="5039683" y="2746627"/>
                </a:lnTo>
                <a:lnTo>
                  <a:pt x="0" y="27466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8" name="TextBox 8"/>
          <p:cNvSpPr txBox="1"/>
          <p:nvPr/>
        </p:nvSpPr>
        <p:spPr>
          <a:xfrm>
            <a:off x="12551091" y="5395006"/>
            <a:ext cx="4376734" cy="772795"/>
          </a:xfrm>
          <a:prstGeom prst="rect">
            <a:avLst/>
          </a:prstGeom>
        </p:spPr>
        <p:txBody>
          <a:bodyPr lIns="0" tIns="0" rIns="0" bIns="0" rtlCol="0" anchor="t">
            <a:spAutoFit/>
          </a:bodyPr>
          <a:lstStyle/>
          <a:p>
            <a:pPr marL="0" lvl="0" indent="0" algn="ctr">
              <a:lnSpc>
                <a:spcPts val="3079"/>
              </a:lnSpc>
              <a:spcBef>
                <a:spcPct val="0"/>
              </a:spcBef>
            </a:pPr>
            <a:r>
              <a:rPr lang="en-US" sz="2199" u="none" strike="noStrike">
                <a:solidFill>
                  <a:srgbClr val="000000"/>
                </a:solidFill>
                <a:latin typeface="Lato"/>
                <a:ea typeface="Lato"/>
                <a:cs typeface="Lato"/>
                <a:sym typeface="Lato"/>
              </a:rPr>
              <a:t>AI-resultat bör alltid verifieras med tillförlitliga källor.</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540816"/>
            <a:ext cx="6334481" cy="726338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ENHET 5: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VERKLIGT KLASSRUMSSCENARIO. ANSVARSFULL ANVÄNDNING AV AI INOM YRKES- OCH TEKNISK UTBILDNING.</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2"/>
              <a:stretch>
                <a:fillRect l="-3430" r="-7369"/>
              </a:stretch>
            </a:blipFill>
          </p:spPr>
          <p:txBody>
            <a:bodyPr/>
            <a:lstStyle/>
            <a:p>
              <a:endParaRPr lang="es-ES"/>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67393" y="1038225"/>
            <a:ext cx="5964585"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LÄRANDESCENARIO</a:t>
            </a:r>
          </a:p>
        </p:txBody>
      </p:sp>
      <p:sp>
        <p:nvSpPr>
          <p:cNvPr id="3" name="TextBox 3"/>
          <p:cNvSpPr txBox="1"/>
          <p:nvPr/>
        </p:nvSpPr>
        <p:spPr>
          <a:xfrm>
            <a:off x="7958814" y="2019300"/>
            <a:ext cx="9300486" cy="72390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Implementera verktyg för artificiell intelligens på ert yrkesutbildningscenter för att hjälpa eleverna att utarbeta rapporter om sitt arbete.</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En student använder artificiell intelligens för att generera en teknisk rapport, men verifierar inte dess innehåll.</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Det observeras att:</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 Rapporten innehåller felaktiga säkerhetsrutiner.</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 Referenser saknas</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 Studenten kan inte förklara de beskrivna stegen.</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Du behöver införa en ny regel:</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All AI-assisterad aktivitet måste inkludera:</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1) den ursprungliga AI-instruktionen</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2) resultatet av AI</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3) Rättelser och förbättringar av elever</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Detta säkerställer att AI stöder lärande snarare än ersätter det.</a:t>
            </a:r>
          </a:p>
        </p:txBody>
      </p:sp>
      <p:grpSp>
        <p:nvGrpSpPr>
          <p:cNvPr id="4" name="Group 4"/>
          <p:cNvGrpSpPr/>
          <p:nvPr/>
        </p:nvGrpSpPr>
        <p:grpSpPr>
          <a:xfrm>
            <a:off x="0" y="1"/>
            <a:ext cx="7338060" cy="10287000"/>
            <a:chOff x="0" y="0"/>
            <a:chExt cx="9784080" cy="13716000"/>
          </a:xfrm>
        </p:grpSpPr>
        <p:sp>
          <p:nvSpPr>
            <p:cNvPr id="5" name="Freeform 5" descr="14 046 royaltyfria bilder, foton och illustrationer av vertikala klassrum | Shutterstock"/>
            <p:cNvSpPr/>
            <p:nvPr/>
          </p:nvSpPr>
          <p:spPr>
            <a:xfrm>
              <a:off x="0" y="0"/>
              <a:ext cx="9784080" cy="13716000"/>
            </a:xfrm>
            <a:custGeom>
              <a:avLst/>
              <a:gdLst/>
              <a:ahLst/>
              <a:cxnLst/>
              <a:rect l="l" t="t" r="r" b="b"/>
              <a:pathLst>
                <a:path w="9784080" h="13716000">
                  <a:moveTo>
                    <a:pt x="0" y="0"/>
                  </a:moveTo>
                  <a:lnTo>
                    <a:pt x="9784080" y="0"/>
                  </a:lnTo>
                  <a:lnTo>
                    <a:pt x="978408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9036" y="2047309"/>
            <a:ext cx="7438314" cy="7550616"/>
            <a:chOff x="0" y="0"/>
            <a:chExt cx="9917752" cy="10067488"/>
          </a:xfrm>
        </p:grpSpPr>
        <p:sp>
          <p:nvSpPr>
            <p:cNvPr id="3" name="Freeform 3"/>
            <p:cNvSpPr/>
            <p:nvPr/>
          </p:nvSpPr>
          <p:spPr>
            <a:xfrm>
              <a:off x="0" y="0"/>
              <a:ext cx="9917752" cy="10067488"/>
            </a:xfrm>
            <a:custGeom>
              <a:avLst/>
              <a:gdLst/>
              <a:ahLst/>
              <a:cxnLst/>
              <a:rect l="l" t="t" r="r" b="b"/>
              <a:pathLst>
                <a:path w="9917752" h="10067488">
                  <a:moveTo>
                    <a:pt x="0" y="1677915"/>
                  </a:moveTo>
                  <a:cubicBezTo>
                    <a:pt x="0" y="751275"/>
                    <a:pt x="596054" y="0"/>
                    <a:pt x="1331242" y="0"/>
                  </a:cubicBezTo>
                  <a:lnTo>
                    <a:pt x="8586510" y="0"/>
                  </a:lnTo>
                  <a:cubicBezTo>
                    <a:pt x="9321698" y="0"/>
                    <a:pt x="9917752" y="751275"/>
                    <a:pt x="9917752" y="1677915"/>
                  </a:cubicBezTo>
                  <a:lnTo>
                    <a:pt x="9917752" y="8389573"/>
                  </a:lnTo>
                  <a:cubicBezTo>
                    <a:pt x="9917752" y="9316214"/>
                    <a:pt x="9321698" y="10067488"/>
                    <a:pt x="8586510" y="10067488"/>
                  </a:cubicBezTo>
                  <a:lnTo>
                    <a:pt x="1331242" y="10067488"/>
                  </a:lnTo>
                  <a:cubicBezTo>
                    <a:pt x="596054" y="10067488"/>
                    <a:pt x="0" y="9316214"/>
                    <a:pt x="0" y="8389573"/>
                  </a:cubicBezTo>
                  <a:close/>
                </a:path>
              </a:pathLst>
            </a:custGeom>
            <a:solidFill>
              <a:srgbClr val="F0C8B9"/>
            </a:solidFill>
          </p:spPr>
          <p:txBody>
            <a:bodyPr/>
            <a:lstStyle/>
            <a:p>
              <a:endParaRPr lang="es-ES"/>
            </a:p>
          </p:txBody>
        </p:sp>
        <p:sp>
          <p:nvSpPr>
            <p:cNvPr id="4" name="TextBox 4"/>
            <p:cNvSpPr txBox="1"/>
            <p:nvPr/>
          </p:nvSpPr>
          <p:spPr>
            <a:xfrm>
              <a:off x="0" y="0"/>
              <a:ext cx="9917752" cy="10067488"/>
            </a:xfrm>
            <a:prstGeom prst="rect">
              <a:avLst/>
            </a:prstGeom>
          </p:spPr>
          <p:txBody>
            <a:bodyPr lIns="50800" tIns="50800" rIns="50800" bIns="5080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Strukturerad användning av AI i uppgifter</a:t>
              </a:r>
            </a:p>
            <a:p>
              <a:pPr marL="0" lvl="0" indent="0" algn="ctr">
                <a:lnSpc>
                  <a:spcPts val="2879"/>
                </a:lnSpc>
                <a:spcBef>
                  <a:spcPct val="0"/>
                </a:spcBef>
              </a:pPr>
              <a:endParaRPr lang="en-US" sz="2400" b="1" u="none" strike="noStrike">
                <a:solidFill>
                  <a:srgbClr val="000000"/>
                </a:solidFill>
                <a:latin typeface="Lato Bold"/>
                <a:ea typeface="Lato Bold"/>
                <a:cs typeface="Lato Bold"/>
                <a:sym typeface="Lato Bold"/>
              </a:endParaRP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Istället för att förbjuda AI-verktyg implementerar utbildningscenter strukturerade riktlinjer.</a:t>
              </a:r>
            </a:p>
            <a:p>
              <a:pPr marL="0" lvl="0" indent="0" algn="ctr">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Exempel på ett mönster:</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Studenter bör alltid ange vilka delar av deras arbete som genererats med hjälp av artificiell intelligens.</a:t>
              </a:r>
            </a:p>
            <a:p>
              <a:pPr marL="0" lvl="0" indent="0" algn="ctr">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Detta främjar transparens och ansvarsfull användning.</a:t>
              </a:r>
            </a:p>
          </p:txBody>
        </p:sp>
      </p:grpSp>
      <p:sp>
        <p:nvSpPr>
          <p:cNvPr id="5" name="TextBox 5"/>
          <p:cNvSpPr txBox="1"/>
          <p:nvPr/>
        </p:nvSpPr>
        <p:spPr>
          <a:xfrm>
            <a:off x="3183857" y="1085850"/>
            <a:ext cx="3524250" cy="578358"/>
          </a:xfrm>
          <a:prstGeom prst="rect">
            <a:avLst/>
          </a:prstGeom>
        </p:spPr>
        <p:txBody>
          <a:bodyPr lIns="0" tIns="0" rIns="0" bIns="0" rtlCol="0" anchor="t">
            <a:spAutoFit/>
          </a:bodyPr>
          <a:lstStyle/>
          <a:p>
            <a:pPr marL="0" lvl="0" indent="0" algn="ctr">
              <a:lnSpc>
                <a:spcPts val="4536"/>
              </a:lnSpc>
              <a:spcBef>
                <a:spcPct val="0"/>
              </a:spcBef>
            </a:pPr>
            <a:r>
              <a:rPr lang="en-US" sz="4200" u="none" strike="noStrike">
                <a:solidFill>
                  <a:srgbClr val="000000"/>
                </a:solidFill>
                <a:latin typeface="Oswald"/>
                <a:ea typeface="Oswald"/>
                <a:cs typeface="Oswald"/>
                <a:sym typeface="Oswald"/>
              </a:rPr>
              <a:t>GOD PRAXIS 1</a:t>
            </a:r>
          </a:p>
        </p:txBody>
      </p:sp>
      <p:grpSp>
        <p:nvGrpSpPr>
          <p:cNvPr id="6" name="Group 6"/>
          <p:cNvGrpSpPr/>
          <p:nvPr/>
        </p:nvGrpSpPr>
        <p:grpSpPr>
          <a:xfrm>
            <a:off x="1358906" y="2047309"/>
            <a:ext cx="7450309" cy="7550616"/>
            <a:chOff x="0" y="0"/>
            <a:chExt cx="9933745" cy="10067488"/>
          </a:xfrm>
        </p:grpSpPr>
        <p:sp>
          <p:nvSpPr>
            <p:cNvPr id="7" name="Freeform 7"/>
            <p:cNvSpPr/>
            <p:nvPr/>
          </p:nvSpPr>
          <p:spPr>
            <a:xfrm>
              <a:off x="0" y="0"/>
              <a:ext cx="9933734" cy="10067412"/>
            </a:xfrm>
            <a:custGeom>
              <a:avLst/>
              <a:gdLst/>
              <a:ahLst/>
              <a:cxnLst/>
              <a:rect l="l" t="t" r="r" b="b"/>
              <a:pathLst>
                <a:path w="9933734" h="10067412">
                  <a:moveTo>
                    <a:pt x="0" y="1677923"/>
                  </a:moveTo>
                  <a:cubicBezTo>
                    <a:pt x="0" y="751205"/>
                    <a:pt x="637739" y="0"/>
                    <a:pt x="1424480" y="0"/>
                  </a:cubicBezTo>
                  <a:lnTo>
                    <a:pt x="8509254" y="0"/>
                  </a:lnTo>
                  <a:cubicBezTo>
                    <a:pt x="9295996" y="0"/>
                    <a:pt x="9933734" y="751205"/>
                    <a:pt x="9933734" y="1677923"/>
                  </a:cubicBezTo>
                  <a:lnTo>
                    <a:pt x="9933734" y="8389489"/>
                  </a:lnTo>
                  <a:cubicBezTo>
                    <a:pt x="9933734" y="9316208"/>
                    <a:pt x="9295995" y="10067412"/>
                    <a:pt x="8509254" y="10067412"/>
                  </a:cubicBezTo>
                  <a:lnTo>
                    <a:pt x="1424480" y="10067412"/>
                  </a:lnTo>
                  <a:cubicBezTo>
                    <a:pt x="637739" y="10067538"/>
                    <a:pt x="0" y="9316207"/>
                    <a:pt x="0" y="8389489"/>
                  </a:cubicBezTo>
                  <a:close/>
                </a:path>
              </a:pathLst>
            </a:custGeom>
            <a:solidFill>
              <a:srgbClr val="F0C8B9"/>
            </a:solidFill>
          </p:spPr>
          <p:txBody>
            <a:bodyPr/>
            <a:lstStyle/>
            <a:p>
              <a:endParaRPr lang="es-ES"/>
            </a:p>
          </p:txBody>
        </p:sp>
        <p:sp>
          <p:nvSpPr>
            <p:cNvPr id="8" name="TextBox 8"/>
            <p:cNvSpPr txBox="1"/>
            <p:nvPr/>
          </p:nvSpPr>
          <p:spPr>
            <a:xfrm>
              <a:off x="0" y="0"/>
              <a:ext cx="9933745" cy="10067488"/>
            </a:xfrm>
            <a:prstGeom prst="rect">
              <a:avLst/>
            </a:prstGeom>
          </p:spPr>
          <p:txBody>
            <a:bodyPr lIns="50800" tIns="50800" rIns="50800" bIns="5080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AI-kunnskapsworkshop för utbildare</a:t>
              </a:r>
            </a:p>
            <a:p>
              <a:pPr marL="0" lvl="0" indent="0" algn="ctr">
                <a:lnSpc>
                  <a:spcPts val="2879"/>
                </a:lnSpc>
                <a:spcBef>
                  <a:spcPct val="0"/>
                </a:spcBef>
              </a:pPr>
              <a:endParaRPr lang="en-US" sz="2400" b="1" u="none" strike="noStrike">
                <a:solidFill>
                  <a:srgbClr val="000000"/>
                </a:solidFill>
                <a:latin typeface="Lato Bold"/>
                <a:ea typeface="Lato Bold"/>
                <a:cs typeface="Lato Bold"/>
                <a:sym typeface="Lato Bold"/>
              </a:endParaRP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Utbildningsinstitut erbjuder workshops där du kan lära dig:</a:t>
              </a:r>
            </a:p>
            <a:p>
              <a:pPr marL="0" lvl="0" indent="0" algn="ctr">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 Hur genererar artificiella intelligenssystem svar? </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 Hur partiskhet kan manifestera sig i AI-resultat </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 Hur man utformar etiska lärandeaktiviteter med stöd av AI</a:t>
              </a:r>
            </a:p>
            <a:p>
              <a:pPr marL="0" lvl="0" indent="0" algn="ctr">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Detta säkerställer att du, som lärare, behåller kontroll över utbildningsbeslut.</a:t>
              </a:r>
            </a:p>
          </p:txBody>
        </p:sp>
      </p:grpSp>
      <p:sp>
        <p:nvSpPr>
          <p:cNvPr id="9" name="TextBox 9"/>
          <p:cNvSpPr txBox="1"/>
          <p:nvPr/>
        </p:nvSpPr>
        <p:spPr>
          <a:xfrm>
            <a:off x="11464191" y="1085850"/>
            <a:ext cx="3568005" cy="578358"/>
          </a:xfrm>
          <a:prstGeom prst="rect">
            <a:avLst/>
          </a:prstGeom>
        </p:spPr>
        <p:txBody>
          <a:bodyPr lIns="0" tIns="0" rIns="0" bIns="0" rtlCol="0" anchor="t">
            <a:spAutoFit/>
          </a:bodyPr>
          <a:lstStyle/>
          <a:p>
            <a:pPr marL="0" lvl="0" indent="0" algn="ctr">
              <a:lnSpc>
                <a:spcPts val="4536"/>
              </a:lnSpc>
              <a:spcBef>
                <a:spcPct val="0"/>
              </a:spcBef>
            </a:pPr>
            <a:r>
              <a:rPr lang="en-US" sz="4200" u="none" strike="noStrike">
                <a:solidFill>
                  <a:srgbClr val="000000"/>
                </a:solidFill>
                <a:latin typeface="Oswald"/>
                <a:ea typeface="Oswald"/>
                <a:cs typeface="Oswald"/>
                <a:sym typeface="Oswald"/>
              </a:rPr>
              <a:t>GOD PRAXIS 2</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95375" y="2217653"/>
            <a:ext cx="8566537" cy="537256"/>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1070896" y="2235054"/>
            <a:ext cx="16149161" cy="7017306"/>
          </a:xfrm>
          <a:prstGeom prst="rect">
            <a:avLst/>
          </a:prstGeom>
        </p:spPr>
        <p:txBody>
          <a:bodyPr lIns="0" tIns="0" rIns="0" bIns="0" rtlCol="0" anchor="t">
            <a:spAutoFit/>
          </a:bodyPr>
          <a:lstStyle/>
          <a:p>
            <a:r>
              <a:rPr lang="es-ES" sz="2400" b="1" dirty="0" err="1">
                <a:latin typeface="Lato Light" panose="020F0302020204030203" pitchFamily="34" charset="0"/>
              </a:rPr>
              <a:t>Europeiska</a:t>
            </a:r>
            <a:r>
              <a:rPr lang="es-ES" sz="2400" b="1" dirty="0">
                <a:latin typeface="Lato Light" panose="020F0302020204030203" pitchFamily="34" charset="0"/>
              </a:rPr>
              <a:t> </a:t>
            </a:r>
            <a:r>
              <a:rPr lang="es-ES" sz="2400" b="1" dirty="0" err="1">
                <a:latin typeface="Lato Light" panose="020F0302020204030203" pitchFamily="34" charset="0"/>
              </a:rPr>
              <a:t>byrån</a:t>
            </a:r>
            <a:r>
              <a:rPr lang="es-ES" sz="2400" b="1" dirty="0">
                <a:latin typeface="Lato Light" panose="020F0302020204030203" pitchFamily="34" charset="0"/>
              </a:rPr>
              <a:t> </a:t>
            </a:r>
            <a:r>
              <a:rPr lang="es-ES" sz="2400" b="1" dirty="0" err="1">
                <a:latin typeface="Lato Light" panose="020F0302020204030203" pitchFamily="34" charset="0"/>
              </a:rPr>
              <a:t>för</a:t>
            </a:r>
            <a:r>
              <a:rPr lang="es-ES" sz="2400" b="1" dirty="0">
                <a:latin typeface="Lato Light" panose="020F0302020204030203" pitchFamily="34" charset="0"/>
              </a:rPr>
              <a:t> </a:t>
            </a:r>
            <a:r>
              <a:rPr lang="es-ES" sz="2400" b="1" dirty="0" err="1">
                <a:latin typeface="Lato Light" panose="020F0302020204030203" pitchFamily="34" charset="0"/>
              </a:rPr>
              <a:t>utveckling</a:t>
            </a:r>
            <a:r>
              <a:rPr lang="es-ES" sz="2400" b="1" dirty="0">
                <a:latin typeface="Lato Light" panose="020F0302020204030203" pitchFamily="34" charset="0"/>
              </a:rPr>
              <a:t> </a:t>
            </a:r>
            <a:r>
              <a:rPr lang="es-ES" sz="2400" b="1" dirty="0" err="1">
                <a:latin typeface="Lato Light" panose="020F0302020204030203" pitchFamily="34" charset="0"/>
              </a:rPr>
              <a:t>av</a:t>
            </a:r>
            <a:r>
              <a:rPr lang="es-ES" sz="2400" b="1" dirty="0">
                <a:latin typeface="Lato Light" panose="020F0302020204030203" pitchFamily="34" charset="0"/>
              </a:rPr>
              <a:t> </a:t>
            </a:r>
            <a:r>
              <a:rPr lang="es-ES" sz="2400" b="1" dirty="0" err="1">
                <a:latin typeface="Lato Light" panose="020F0302020204030203" pitchFamily="34" charset="0"/>
              </a:rPr>
              <a:t>undervisning</a:t>
            </a:r>
            <a:r>
              <a:rPr lang="es-ES" sz="2400" b="1" dirty="0">
                <a:latin typeface="Lato Light" panose="020F0302020204030203" pitchFamily="34" charset="0"/>
              </a:rPr>
              <a:t> </a:t>
            </a:r>
            <a:r>
              <a:rPr lang="es-ES" sz="2400" b="1" dirty="0" err="1">
                <a:latin typeface="Lato Light" panose="020F0302020204030203" pitchFamily="34" charset="0"/>
              </a:rPr>
              <a:t>för</a:t>
            </a:r>
            <a:r>
              <a:rPr lang="es-ES" sz="2400" b="1" dirty="0">
                <a:latin typeface="Lato Light" panose="020F0302020204030203" pitchFamily="34" charset="0"/>
              </a:rPr>
              <a:t> </a:t>
            </a:r>
            <a:r>
              <a:rPr lang="es-ES" sz="2400" b="1" dirty="0" err="1">
                <a:latin typeface="Lato Light" panose="020F0302020204030203" pitchFamily="34" charset="0"/>
              </a:rPr>
              <a:t>elever</a:t>
            </a:r>
            <a:r>
              <a:rPr lang="es-ES" sz="2400" b="1" dirty="0">
                <a:latin typeface="Lato Light" panose="020F0302020204030203" pitchFamily="34" charset="0"/>
              </a:rPr>
              <a:t> </a:t>
            </a:r>
            <a:r>
              <a:rPr lang="es-ES" sz="2400" b="1" dirty="0" err="1">
                <a:latin typeface="Lato Light" panose="020F0302020204030203" pitchFamily="34" charset="0"/>
              </a:rPr>
              <a:t>med</a:t>
            </a:r>
            <a:r>
              <a:rPr lang="es-ES" sz="2400" b="1" dirty="0">
                <a:latin typeface="Lato Light" panose="020F0302020204030203" pitchFamily="34" charset="0"/>
              </a:rPr>
              <a:t> </a:t>
            </a:r>
            <a:r>
              <a:rPr lang="es-ES" sz="2400" b="1" dirty="0" err="1">
                <a:latin typeface="Lato Light" panose="020F0302020204030203" pitchFamily="34" charset="0"/>
              </a:rPr>
              <a:t>behov</a:t>
            </a:r>
            <a:r>
              <a:rPr lang="es-ES" sz="2400" b="1" dirty="0">
                <a:latin typeface="Lato Light" panose="020F0302020204030203" pitchFamily="34" charset="0"/>
              </a:rPr>
              <a:t> </a:t>
            </a:r>
            <a:r>
              <a:rPr lang="es-ES" sz="2400" b="1" dirty="0" err="1">
                <a:latin typeface="Lato Light" panose="020F0302020204030203" pitchFamily="34" charset="0"/>
              </a:rPr>
              <a:t>av</a:t>
            </a:r>
            <a:r>
              <a:rPr lang="es-ES" sz="2400" b="1" dirty="0">
                <a:latin typeface="Lato Light" panose="020F0302020204030203" pitchFamily="34" charset="0"/>
              </a:rPr>
              <a:t> </a:t>
            </a:r>
            <a:r>
              <a:rPr lang="es-ES" sz="2400" b="1" dirty="0" err="1">
                <a:latin typeface="Lato Light" panose="020F0302020204030203" pitchFamily="34" charset="0"/>
              </a:rPr>
              <a:t>särskilt</a:t>
            </a:r>
            <a:r>
              <a:rPr lang="es-ES" sz="2400" b="1" dirty="0">
                <a:latin typeface="Lato Light" panose="020F0302020204030203" pitchFamily="34" charset="0"/>
              </a:rPr>
              <a:t> </a:t>
            </a:r>
            <a:r>
              <a:rPr lang="es-ES" sz="2400" b="1" dirty="0" err="1">
                <a:latin typeface="Lato Light" panose="020F0302020204030203" pitchFamily="34" charset="0"/>
              </a:rPr>
              <a:t>stöd</a:t>
            </a:r>
            <a:r>
              <a:rPr lang="es-ES" sz="2400" b="1" dirty="0">
                <a:latin typeface="Lato Light" panose="020F0302020204030203" pitchFamily="34" charset="0"/>
              </a:rPr>
              <a:t> (2022).</a:t>
            </a:r>
            <a:br>
              <a:rPr lang="es-ES" sz="2400" dirty="0">
                <a:latin typeface="Lato Light" panose="020F0302020204030203" pitchFamily="34" charset="0"/>
              </a:rPr>
            </a:br>
            <a:r>
              <a:rPr lang="es-ES" sz="2400" dirty="0">
                <a:latin typeface="Lato Light" panose="020F0302020204030203" pitchFamily="34" charset="0"/>
              </a:rPr>
              <a:t>”</a:t>
            </a:r>
            <a:r>
              <a:rPr lang="es-ES" sz="2400" dirty="0" err="1">
                <a:latin typeface="Lato Light" panose="020F0302020204030203" pitchFamily="34" charset="0"/>
              </a:rPr>
              <a:t>Inkluderande</a:t>
            </a:r>
            <a:r>
              <a:rPr lang="es-ES" sz="2400" dirty="0">
                <a:latin typeface="Lato Light" panose="020F0302020204030203" pitchFamily="34" charset="0"/>
              </a:rPr>
              <a:t> digital </a:t>
            </a:r>
            <a:r>
              <a:rPr lang="es-ES" sz="2400" dirty="0" err="1">
                <a:latin typeface="Lato Light" panose="020F0302020204030203" pitchFamily="34" charset="0"/>
              </a:rPr>
              <a:t>utbildning</a:t>
            </a:r>
            <a:r>
              <a:rPr lang="es-ES" sz="2400" dirty="0">
                <a:latin typeface="Lato Light" panose="020F0302020204030203" pitchFamily="34" charset="0"/>
              </a:rPr>
              <a:t>.” </a:t>
            </a:r>
            <a:r>
              <a:rPr lang="es-ES" sz="2400" dirty="0" err="1">
                <a:latin typeface="Lato Light" panose="020F0302020204030203" pitchFamily="34" charset="0"/>
              </a:rPr>
              <a:t>Analyserar</a:t>
            </a:r>
            <a:r>
              <a:rPr lang="es-ES" sz="2400" dirty="0">
                <a:latin typeface="Lato Light" panose="020F0302020204030203" pitchFamily="34" charset="0"/>
              </a:rPr>
              <a:t> </a:t>
            </a:r>
            <a:r>
              <a:rPr lang="es-ES" sz="2400" dirty="0" err="1">
                <a:latin typeface="Lato Light" panose="020F0302020204030203" pitchFamily="34" charset="0"/>
              </a:rPr>
              <a:t>tillgänglighet</a:t>
            </a:r>
            <a:r>
              <a:rPr lang="es-ES" sz="2400" dirty="0">
                <a:latin typeface="Lato Light" panose="020F0302020204030203" pitchFamily="34" charset="0"/>
              </a:rPr>
              <a:t>, </a:t>
            </a:r>
            <a:r>
              <a:rPr lang="es-ES" sz="2400" dirty="0" err="1">
                <a:latin typeface="Lato Light" panose="020F0302020204030203" pitchFamily="34" charset="0"/>
              </a:rPr>
              <a:t>deltagande</a:t>
            </a:r>
            <a:r>
              <a:rPr lang="es-ES" sz="2400" dirty="0">
                <a:latin typeface="Lato Light" panose="020F0302020204030203" pitchFamily="34" charset="0"/>
              </a:rPr>
              <a:t>, </a:t>
            </a:r>
            <a:r>
              <a:rPr lang="es-ES" sz="2400" dirty="0" err="1">
                <a:latin typeface="Lato Light" panose="020F0302020204030203" pitchFamily="34" charset="0"/>
              </a:rPr>
              <a:t>inkludering</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digitala</a:t>
            </a:r>
            <a:r>
              <a:rPr lang="es-ES" sz="2400" dirty="0">
                <a:latin typeface="Lato Light" panose="020F0302020204030203" pitchFamily="34" charset="0"/>
              </a:rPr>
              <a:t> </a:t>
            </a:r>
            <a:r>
              <a:rPr lang="es-ES" sz="2400" dirty="0" err="1">
                <a:latin typeface="Lato Light" panose="020F0302020204030203" pitchFamily="34" charset="0"/>
              </a:rPr>
              <a:t>hinder</a:t>
            </a:r>
            <a:r>
              <a:rPr lang="es-ES" sz="2400" dirty="0">
                <a:latin typeface="Lato Light" panose="020F0302020204030203" pitchFamily="34" charset="0"/>
              </a:rPr>
              <a:t> </a:t>
            </a:r>
            <a:r>
              <a:rPr lang="es-ES" sz="2400" dirty="0" err="1">
                <a:latin typeface="Lato Light" panose="020F0302020204030203" pitchFamily="34" charset="0"/>
              </a:rPr>
              <a:t>inom</a:t>
            </a:r>
            <a:r>
              <a:rPr lang="es-ES" sz="2400" dirty="0">
                <a:latin typeface="Lato Light" panose="020F0302020204030203" pitchFamily="34" charset="0"/>
              </a:rPr>
              <a:t> </a:t>
            </a:r>
            <a:r>
              <a:rPr lang="es-ES" sz="2400" dirty="0" err="1">
                <a:latin typeface="Lato Light" panose="020F0302020204030203" pitchFamily="34" charset="0"/>
              </a:rPr>
              <a:t>utbildning</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ger</a:t>
            </a:r>
            <a:r>
              <a:rPr lang="es-ES" sz="2400" dirty="0">
                <a:latin typeface="Lato Light" panose="020F0302020204030203" pitchFamily="34" charset="0"/>
              </a:rPr>
              <a:t> en </a:t>
            </a:r>
            <a:r>
              <a:rPr lang="es-ES" sz="2400" dirty="0" err="1">
                <a:latin typeface="Lato Light" panose="020F0302020204030203" pitchFamily="34" charset="0"/>
              </a:rPr>
              <a:t>användbar</a:t>
            </a:r>
            <a:r>
              <a:rPr lang="es-ES" sz="2400" dirty="0">
                <a:latin typeface="Lato Light" panose="020F0302020204030203" pitchFamily="34" charset="0"/>
              </a:rPr>
              <a:t> </a:t>
            </a:r>
            <a:r>
              <a:rPr lang="es-ES" sz="2400" dirty="0" err="1">
                <a:latin typeface="Lato Light" panose="020F0302020204030203" pitchFamily="34" charset="0"/>
              </a:rPr>
              <a:t>grund</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att </a:t>
            </a:r>
            <a:r>
              <a:rPr lang="es-ES" sz="2400" dirty="0" err="1">
                <a:latin typeface="Lato Light" panose="020F0302020204030203" pitchFamily="34" charset="0"/>
              </a:rPr>
              <a:t>bedöma</a:t>
            </a:r>
            <a:r>
              <a:rPr lang="es-ES" sz="2400" dirty="0">
                <a:latin typeface="Lato Light" panose="020F0302020204030203" pitchFamily="34" charset="0"/>
              </a:rPr>
              <a:t> </a:t>
            </a:r>
            <a:r>
              <a:rPr lang="es-ES" sz="2400" dirty="0" err="1">
                <a:latin typeface="Lato Light" panose="020F0302020204030203" pitchFamily="34" charset="0"/>
              </a:rPr>
              <a:t>om</a:t>
            </a:r>
            <a:r>
              <a:rPr lang="es-ES" sz="2400" dirty="0">
                <a:latin typeface="Lato Light" panose="020F0302020204030203" pitchFamily="34" charset="0"/>
              </a:rPr>
              <a:t> AI-</a:t>
            </a:r>
            <a:r>
              <a:rPr lang="es-ES" sz="2400" dirty="0" err="1">
                <a:latin typeface="Lato Light" panose="020F0302020204030203" pitchFamily="34" charset="0"/>
              </a:rPr>
              <a:t>stött</a:t>
            </a:r>
            <a:r>
              <a:rPr lang="es-ES" sz="2400" dirty="0">
                <a:latin typeface="Lato Light" panose="020F0302020204030203" pitchFamily="34" charset="0"/>
              </a:rPr>
              <a:t> </a:t>
            </a:r>
            <a:r>
              <a:rPr lang="es-ES" sz="2400" dirty="0" err="1">
                <a:latin typeface="Lato Light" panose="020F0302020204030203" pitchFamily="34" charset="0"/>
              </a:rPr>
              <a:t>lärande</a:t>
            </a:r>
            <a:r>
              <a:rPr lang="es-ES" sz="2400" dirty="0">
                <a:latin typeface="Lato Light" panose="020F0302020204030203" pitchFamily="34" charset="0"/>
              </a:rPr>
              <a:t> </a:t>
            </a:r>
            <a:r>
              <a:rPr lang="es-ES" sz="2400" dirty="0" err="1">
                <a:latin typeface="Lato Light" panose="020F0302020204030203" pitchFamily="34" charset="0"/>
              </a:rPr>
              <a:t>är</a:t>
            </a:r>
            <a:r>
              <a:rPr lang="es-ES" sz="2400" dirty="0">
                <a:latin typeface="Lato Light" panose="020F0302020204030203" pitchFamily="34" charset="0"/>
              </a:rPr>
              <a:t> </a:t>
            </a:r>
            <a:r>
              <a:rPr lang="es-ES" sz="2400" dirty="0" err="1">
                <a:latin typeface="Lato Light" panose="020F0302020204030203" pitchFamily="34" charset="0"/>
              </a:rPr>
              <a:t>tillgängligt</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
            </a:r>
            <a:r>
              <a:rPr lang="es-ES" sz="2400" dirty="0" err="1">
                <a:latin typeface="Lato Light" panose="020F0302020204030203" pitchFamily="34" charset="0"/>
              </a:rPr>
              <a:t>elever</a:t>
            </a:r>
            <a:r>
              <a:rPr lang="es-ES" sz="2400" dirty="0">
                <a:latin typeface="Lato Light" panose="020F0302020204030203" pitchFamily="34" charset="0"/>
              </a:rPr>
              <a:t> </a:t>
            </a:r>
            <a:r>
              <a:rPr lang="es-ES" sz="2400" dirty="0" err="1">
                <a:latin typeface="Lato Light" panose="020F0302020204030203" pitchFamily="34" charset="0"/>
              </a:rPr>
              <a:t>med</a:t>
            </a:r>
            <a:r>
              <a:rPr lang="es-ES" sz="2400" dirty="0">
                <a:latin typeface="Lato Light" panose="020F0302020204030203" pitchFamily="34" charset="0"/>
              </a:rPr>
              <a:t> </a:t>
            </a:r>
            <a:r>
              <a:rPr lang="es-ES" sz="2400" dirty="0" err="1">
                <a:latin typeface="Lato Light" panose="020F0302020204030203" pitchFamily="34" charset="0"/>
              </a:rPr>
              <a:t>olika</a:t>
            </a:r>
            <a:r>
              <a:rPr lang="es-ES" sz="2400" dirty="0">
                <a:latin typeface="Lato Light" panose="020F0302020204030203" pitchFamily="34" charset="0"/>
              </a:rPr>
              <a:t> </a:t>
            </a:r>
            <a:r>
              <a:rPr lang="es-ES" sz="2400" dirty="0" err="1">
                <a:latin typeface="Lato Light" panose="020F0302020204030203" pitchFamily="34" charset="0"/>
              </a:rPr>
              <a:t>behov</a:t>
            </a:r>
            <a:r>
              <a:rPr lang="es-ES" sz="2400" dirty="0">
                <a:latin typeface="Lato Light" panose="020F0302020204030203" pitchFamily="34" charset="0"/>
              </a:rPr>
              <a:t>.</a:t>
            </a:r>
          </a:p>
          <a:p>
            <a:endParaRPr lang="es-ES" sz="2400" dirty="0">
              <a:latin typeface="Lato Light" panose="020F0302020204030203" pitchFamily="34" charset="0"/>
            </a:endParaRPr>
          </a:p>
          <a:p>
            <a:r>
              <a:rPr lang="es-ES" sz="2400" b="1" dirty="0" err="1">
                <a:latin typeface="Lato Light" panose="020F0302020204030203" pitchFamily="34" charset="0"/>
              </a:rPr>
              <a:t>Europeiska</a:t>
            </a:r>
            <a:r>
              <a:rPr lang="es-ES" sz="2400" b="1" dirty="0">
                <a:latin typeface="Lato Light" panose="020F0302020204030203" pitchFamily="34" charset="0"/>
              </a:rPr>
              <a:t> </a:t>
            </a:r>
            <a:r>
              <a:rPr lang="es-ES" sz="2400" b="1" dirty="0" err="1">
                <a:latin typeface="Lato Light" panose="020F0302020204030203" pitchFamily="34" charset="0"/>
              </a:rPr>
              <a:t>kommissionen</a:t>
            </a:r>
            <a:r>
              <a:rPr lang="es-ES" sz="2400" b="1" dirty="0">
                <a:latin typeface="Lato Light" panose="020F0302020204030203" pitchFamily="34" charset="0"/>
              </a:rPr>
              <a:t> (2026).</a:t>
            </a:r>
            <a:br>
              <a:rPr lang="es-ES" sz="2400" dirty="0">
                <a:latin typeface="Lato Light" panose="020F0302020204030203" pitchFamily="34" charset="0"/>
              </a:rPr>
            </a:br>
            <a:r>
              <a:rPr lang="es-ES" sz="2400" dirty="0">
                <a:latin typeface="Lato Light" panose="020F0302020204030203" pitchFamily="34" charset="0"/>
              </a:rPr>
              <a:t>”</a:t>
            </a:r>
            <a:r>
              <a:rPr lang="es-ES" sz="2400" dirty="0" err="1">
                <a:latin typeface="Lato Light" panose="020F0302020204030203" pitchFamily="34" charset="0"/>
              </a:rPr>
              <a:t>Riktlinjer</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
            </a:r>
            <a:r>
              <a:rPr lang="es-ES" sz="2400" dirty="0" err="1">
                <a:latin typeface="Lato Light" panose="020F0302020204030203" pitchFamily="34" charset="0"/>
              </a:rPr>
              <a:t>etisk</a:t>
            </a:r>
            <a:r>
              <a:rPr lang="es-ES" sz="2400" dirty="0">
                <a:latin typeface="Lato Light" panose="020F0302020204030203" pitchFamily="34" charset="0"/>
              </a:rPr>
              <a:t> </a:t>
            </a:r>
            <a:r>
              <a:rPr lang="es-ES" sz="2400" dirty="0" err="1">
                <a:latin typeface="Lato Light" panose="020F0302020204030203" pitchFamily="34" charset="0"/>
              </a:rPr>
              <a:t>användning</a:t>
            </a:r>
            <a:r>
              <a:rPr lang="es-ES" sz="2400" dirty="0">
                <a:latin typeface="Lato Light" panose="020F0302020204030203" pitchFamily="34" charset="0"/>
              </a:rPr>
              <a:t> </a:t>
            </a:r>
            <a:r>
              <a:rPr lang="es-ES" sz="2400" dirty="0" err="1">
                <a:latin typeface="Lato Light" panose="020F0302020204030203" pitchFamily="34" charset="0"/>
              </a:rPr>
              <a:t>av</a:t>
            </a:r>
            <a:r>
              <a:rPr lang="es-ES" sz="2400" dirty="0">
                <a:latin typeface="Lato Light" panose="020F0302020204030203" pitchFamily="34" charset="0"/>
              </a:rPr>
              <a:t> </a:t>
            </a:r>
            <a:r>
              <a:rPr lang="es-ES" sz="2400" dirty="0" err="1">
                <a:latin typeface="Lato Light" panose="020F0302020204030203" pitchFamily="34" charset="0"/>
              </a:rPr>
              <a:t>artificiell</a:t>
            </a:r>
            <a:r>
              <a:rPr lang="es-ES" sz="2400" dirty="0">
                <a:latin typeface="Lato Light" panose="020F0302020204030203" pitchFamily="34" charset="0"/>
              </a:rPr>
              <a:t> </a:t>
            </a:r>
            <a:r>
              <a:rPr lang="es-ES" sz="2400" dirty="0" err="1">
                <a:latin typeface="Lato Light" panose="020F0302020204030203" pitchFamily="34" charset="0"/>
              </a:rPr>
              <a:t>intelligens</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data i </a:t>
            </a:r>
            <a:r>
              <a:rPr lang="es-ES" sz="2400" dirty="0" err="1">
                <a:latin typeface="Lato Light" panose="020F0302020204030203" pitchFamily="34" charset="0"/>
              </a:rPr>
              <a:t>undervisning</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lärande</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
            </a:r>
            <a:r>
              <a:rPr lang="es-ES" sz="2400" dirty="0" err="1">
                <a:latin typeface="Lato Light" panose="020F0302020204030203" pitchFamily="34" charset="0"/>
              </a:rPr>
              <a:t>lärare</a:t>
            </a:r>
            <a:r>
              <a:rPr lang="es-ES" sz="2400" dirty="0">
                <a:latin typeface="Lato Light" panose="020F0302020204030203" pitchFamily="34" charset="0"/>
              </a:rPr>
              <a:t>.” Ger </a:t>
            </a:r>
            <a:r>
              <a:rPr lang="es-ES" sz="2400" dirty="0" err="1">
                <a:latin typeface="Lato Light" panose="020F0302020204030203" pitchFamily="34" charset="0"/>
              </a:rPr>
              <a:t>praktisk</a:t>
            </a:r>
            <a:r>
              <a:rPr lang="es-ES" sz="2400" dirty="0">
                <a:latin typeface="Lato Light" panose="020F0302020204030203" pitchFamily="34" charset="0"/>
              </a:rPr>
              <a:t> </a:t>
            </a:r>
            <a:r>
              <a:rPr lang="es-ES" sz="2400" dirty="0" err="1">
                <a:latin typeface="Lato Light" panose="020F0302020204030203" pitchFamily="34" charset="0"/>
              </a:rPr>
              <a:t>vägledning</a:t>
            </a:r>
            <a:r>
              <a:rPr lang="es-ES" sz="2400" dirty="0">
                <a:latin typeface="Lato Light" panose="020F0302020204030203" pitchFamily="34" charset="0"/>
              </a:rPr>
              <a:t> </a:t>
            </a:r>
            <a:r>
              <a:rPr lang="es-ES" sz="2400" dirty="0" err="1">
                <a:latin typeface="Lato Light" panose="020F0302020204030203" pitchFamily="34" charset="0"/>
              </a:rPr>
              <a:t>om</a:t>
            </a:r>
            <a:r>
              <a:rPr lang="es-ES" sz="2400" dirty="0">
                <a:latin typeface="Lato Light" panose="020F0302020204030203" pitchFamily="34" charset="0"/>
              </a:rPr>
              <a:t> </a:t>
            </a:r>
            <a:r>
              <a:rPr lang="es-ES" sz="2400" dirty="0" err="1">
                <a:latin typeface="Lato Light" panose="020F0302020204030203" pitchFamily="34" charset="0"/>
              </a:rPr>
              <a:t>etiska</a:t>
            </a:r>
            <a:r>
              <a:rPr lang="es-ES" sz="2400" dirty="0">
                <a:latin typeface="Lato Light" panose="020F0302020204030203" pitchFamily="34" charset="0"/>
              </a:rPr>
              <a:t>, </a:t>
            </a:r>
            <a:r>
              <a:rPr lang="es-ES" sz="2400" dirty="0" err="1">
                <a:latin typeface="Lato Light" panose="020F0302020204030203" pitchFamily="34" charset="0"/>
              </a:rPr>
              <a:t>juridiska</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pedagogiska</a:t>
            </a:r>
            <a:r>
              <a:rPr lang="es-ES" sz="2400" dirty="0">
                <a:latin typeface="Lato Light" panose="020F0302020204030203" pitchFamily="34" charset="0"/>
              </a:rPr>
              <a:t> </a:t>
            </a:r>
            <a:r>
              <a:rPr lang="es-ES" sz="2400" dirty="0" err="1">
                <a:latin typeface="Lato Light" panose="020F0302020204030203" pitchFamily="34" charset="0"/>
              </a:rPr>
              <a:t>frågor</a:t>
            </a:r>
            <a:r>
              <a:rPr lang="es-ES" sz="2400" dirty="0">
                <a:latin typeface="Lato Light" panose="020F0302020204030203" pitchFamily="34" charset="0"/>
              </a:rPr>
              <a:t> </a:t>
            </a:r>
            <a:r>
              <a:rPr lang="es-ES" sz="2400" dirty="0" err="1">
                <a:latin typeface="Lato Light" panose="020F0302020204030203" pitchFamily="34" charset="0"/>
              </a:rPr>
              <a:t>kopplade</a:t>
            </a:r>
            <a:r>
              <a:rPr lang="es-ES" sz="2400" dirty="0">
                <a:latin typeface="Lato Light" panose="020F0302020204030203" pitchFamily="34" charset="0"/>
              </a:rPr>
              <a:t> </a:t>
            </a:r>
            <a:r>
              <a:rPr lang="es-ES" sz="2400" dirty="0" err="1">
                <a:latin typeface="Lato Light" panose="020F0302020204030203" pitchFamily="34" charset="0"/>
              </a:rPr>
              <a:t>till</a:t>
            </a:r>
            <a:r>
              <a:rPr lang="es-ES" sz="2400" dirty="0">
                <a:latin typeface="Lato Light" panose="020F0302020204030203" pitchFamily="34" charset="0"/>
              </a:rPr>
              <a:t> AI </a:t>
            </a:r>
            <a:r>
              <a:rPr lang="es-ES" sz="2400" dirty="0" err="1">
                <a:latin typeface="Lato Light" panose="020F0302020204030203" pitchFamily="34" charset="0"/>
              </a:rPr>
              <a:t>och</a:t>
            </a:r>
            <a:r>
              <a:rPr lang="es-ES" sz="2400" dirty="0">
                <a:latin typeface="Lato Light" panose="020F0302020204030203" pitchFamily="34" charset="0"/>
              </a:rPr>
              <a:t> data </a:t>
            </a:r>
            <a:r>
              <a:rPr lang="es-ES" sz="2400" dirty="0" err="1">
                <a:latin typeface="Lato Light" panose="020F0302020204030203" pitchFamily="34" charset="0"/>
              </a:rPr>
              <a:t>inom</a:t>
            </a:r>
            <a:r>
              <a:rPr lang="es-ES" sz="2400" dirty="0">
                <a:latin typeface="Lato Light" panose="020F0302020204030203" pitchFamily="34" charset="0"/>
              </a:rPr>
              <a:t> </a:t>
            </a:r>
            <a:r>
              <a:rPr lang="es-ES" sz="2400" dirty="0" err="1">
                <a:latin typeface="Lato Light" panose="020F0302020204030203" pitchFamily="34" charset="0"/>
              </a:rPr>
              <a:t>utbildning</a:t>
            </a:r>
            <a:r>
              <a:rPr lang="es-ES" sz="2400" dirty="0">
                <a:latin typeface="Lato Light" panose="020F0302020204030203" pitchFamily="34" charset="0"/>
              </a:rPr>
              <a:t>, </a:t>
            </a:r>
            <a:r>
              <a:rPr lang="es-ES" sz="2400" dirty="0" err="1">
                <a:latin typeface="Lato Light" panose="020F0302020204030203" pitchFamily="34" charset="0"/>
              </a:rPr>
              <a:t>inklusive</a:t>
            </a:r>
            <a:r>
              <a:rPr lang="es-ES" sz="2400" dirty="0">
                <a:latin typeface="Lato Light" panose="020F0302020204030203" pitchFamily="34" charset="0"/>
              </a:rPr>
              <a:t> </a:t>
            </a:r>
            <a:r>
              <a:rPr lang="es-ES" sz="2400" dirty="0" err="1">
                <a:latin typeface="Lato Light" panose="020F0302020204030203" pitchFamily="34" charset="0"/>
              </a:rPr>
              <a:t>integritet</a:t>
            </a:r>
            <a:r>
              <a:rPr lang="es-ES" sz="2400" dirty="0">
                <a:latin typeface="Lato Light" panose="020F0302020204030203" pitchFamily="34" charset="0"/>
              </a:rPr>
              <a:t>, </a:t>
            </a:r>
            <a:r>
              <a:rPr lang="es-ES" sz="2400" dirty="0" err="1">
                <a:latin typeface="Lato Light" panose="020F0302020204030203" pitchFamily="34" charset="0"/>
              </a:rPr>
              <a:t>transparens</a:t>
            </a:r>
            <a:r>
              <a:rPr lang="es-ES" sz="2400" dirty="0">
                <a:latin typeface="Lato Light" panose="020F0302020204030203" pitchFamily="34" charset="0"/>
              </a:rPr>
              <a:t>, </a:t>
            </a:r>
            <a:r>
              <a:rPr lang="es-ES" sz="2400" dirty="0" err="1">
                <a:latin typeface="Lato Light" panose="020F0302020204030203" pitchFamily="34" charset="0"/>
              </a:rPr>
              <a:t>ansvarsfull</a:t>
            </a:r>
            <a:r>
              <a:rPr lang="es-ES" sz="2400" dirty="0">
                <a:latin typeface="Lato Light" panose="020F0302020204030203" pitchFamily="34" charset="0"/>
              </a:rPr>
              <a:t> </a:t>
            </a:r>
            <a:r>
              <a:rPr lang="es-ES" sz="2400" dirty="0" err="1">
                <a:latin typeface="Lato Light" panose="020F0302020204030203" pitchFamily="34" charset="0"/>
              </a:rPr>
              <a:t>användning</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AI-</a:t>
            </a:r>
            <a:r>
              <a:rPr lang="es-ES" sz="2400" dirty="0" err="1">
                <a:latin typeface="Lato Light" panose="020F0302020204030203" pitchFamily="34" charset="0"/>
              </a:rPr>
              <a:t>kunnighet</a:t>
            </a:r>
            <a:r>
              <a:rPr lang="es-ES" sz="2400" dirty="0">
                <a:latin typeface="Lato Light" panose="020F0302020204030203" pitchFamily="34" charset="0"/>
              </a:rPr>
              <a:t>.</a:t>
            </a:r>
          </a:p>
          <a:p>
            <a:endParaRPr lang="es-ES" sz="2400" dirty="0">
              <a:latin typeface="Lato Light" panose="020F0302020204030203" pitchFamily="34" charset="0"/>
            </a:endParaRPr>
          </a:p>
          <a:p>
            <a:r>
              <a:rPr lang="es-ES" sz="2400" b="1" dirty="0" err="1">
                <a:latin typeface="Lato Light" panose="020F0302020204030203" pitchFamily="34" charset="0"/>
              </a:rPr>
              <a:t>Europeiska</a:t>
            </a:r>
            <a:r>
              <a:rPr lang="es-ES" sz="2400" b="1" dirty="0">
                <a:latin typeface="Lato Light" panose="020F0302020204030203" pitchFamily="34" charset="0"/>
              </a:rPr>
              <a:t> </a:t>
            </a:r>
            <a:r>
              <a:rPr lang="es-ES" sz="2400" b="1" dirty="0" err="1">
                <a:latin typeface="Lato Light" panose="020F0302020204030203" pitchFamily="34" charset="0"/>
              </a:rPr>
              <a:t>unionen</a:t>
            </a:r>
            <a:r>
              <a:rPr lang="es-ES" sz="2400" b="1" dirty="0">
                <a:latin typeface="Lato Light" panose="020F0302020204030203" pitchFamily="34" charset="0"/>
              </a:rPr>
              <a:t> (2024).</a:t>
            </a:r>
            <a:br>
              <a:rPr lang="es-ES" sz="2400" dirty="0">
                <a:latin typeface="Lato Light" panose="020F0302020204030203" pitchFamily="34" charset="0"/>
              </a:rPr>
            </a:br>
            <a:r>
              <a:rPr lang="es-ES" sz="2400" dirty="0">
                <a:latin typeface="Lato Light" panose="020F0302020204030203" pitchFamily="34" charset="0"/>
              </a:rPr>
              <a:t>”</a:t>
            </a:r>
            <a:r>
              <a:rPr lang="es-ES" sz="2400" dirty="0" err="1">
                <a:latin typeface="Lato Light" panose="020F0302020204030203" pitchFamily="34" charset="0"/>
              </a:rPr>
              <a:t>Förordningen</a:t>
            </a:r>
            <a:r>
              <a:rPr lang="es-ES" sz="2400" dirty="0">
                <a:latin typeface="Lato Light" panose="020F0302020204030203" pitchFamily="34" charset="0"/>
              </a:rPr>
              <a:t> </a:t>
            </a:r>
            <a:r>
              <a:rPr lang="es-ES" sz="2400" dirty="0" err="1">
                <a:latin typeface="Lato Light" panose="020F0302020204030203" pitchFamily="34" charset="0"/>
              </a:rPr>
              <a:t>om</a:t>
            </a:r>
            <a:r>
              <a:rPr lang="es-ES" sz="2400" dirty="0">
                <a:latin typeface="Lato Light" panose="020F0302020204030203" pitchFamily="34" charset="0"/>
              </a:rPr>
              <a:t> </a:t>
            </a:r>
            <a:r>
              <a:rPr lang="es-ES" sz="2400" dirty="0" err="1">
                <a:latin typeface="Lato Light" panose="020F0302020204030203" pitchFamily="34" charset="0"/>
              </a:rPr>
              <a:t>artificiell</a:t>
            </a:r>
            <a:r>
              <a:rPr lang="es-ES" sz="2400" dirty="0">
                <a:latin typeface="Lato Light" panose="020F0302020204030203" pitchFamily="34" charset="0"/>
              </a:rPr>
              <a:t> </a:t>
            </a:r>
            <a:r>
              <a:rPr lang="es-ES" sz="2400" dirty="0" err="1">
                <a:latin typeface="Lato Light" panose="020F0302020204030203" pitchFamily="34" charset="0"/>
              </a:rPr>
              <a:t>intelligens</a:t>
            </a:r>
            <a:r>
              <a:rPr lang="es-ES" sz="2400" dirty="0">
                <a:latin typeface="Lato Light" panose="020F0302020204030203" pitchFamily="34" charset="0"/>
              </a:rPr>
              <a:t> (AI </a:t>
            </a:r>
            <a:r>
              <a:rPr lang="es-ES" sz="2400" dirty="0" err="1">
                <a:latin typeface="Lato Light" panose="020F0302020204030203" pitchFamily="34" charset="0"/>
              </a:rPr>
              <a:t>Act</a:t>
            </a:r>
            <a:r>
              <a:rPr lang="es-ES" sz="2400" dirty="0">
                <a:latin typeface="Lato Light" panose="020F0302020204030203" pitchFamily="34" charset="0"/>
              </a:rPr>
              <a:t>). </a:t>
            </a:r>
            <a:r>
              <a:rPr lang="es-ES" sz="2400" dirty="0" err="1">
                <a:latin typeface="Lato Light" panose="020F0302020204030203" pitchFamily="34" charset="0"/>
              </a:rPr>
              <a:t>Förordning</a:t>
            </a:r>
            <a:r>
              <a:rPr lang="es-ES" sz="2400" dirty="0">
                <a:latin typeface="Lato Light" panose="020F0302020204030203" pitchFamily="34" charset="0"/>
              </a:rPr>
              <a:t> (EU) 2024/1689.” </a:t>
            </a:r>
            <a:r>
              <a:rPr lang="es-ES" sz="2400" dirty="0" err="1">
                <a:latin typeface="Lato Light" panose="020F0302020204030203" pitchFamily="34" charset="0"/>
              </a:rPr>
              <a:t>Fastställer</a:t>
            </a:r>
            <a:r>
              <a:rPr lang="es-ES" sz="2400" dirty="0">
                <a:latin typeface="Lato Light" panose="020F0302020204030203" pitchFamily="34" charset="0"/>
              </a:rPr>
              <a:t> </a:t>
            </a:r>
            <a:r>
              <a:rPr lang="es-ES" sz="2400" dirty="0" err="1">
                <a:latin typeface="Lato Light" panose="020F0302020204030203" pitchFamily="34" charset="0"/>
              </a:rPr>
              <a:t>EU:s</a:t>
            </a:r>
            <a:r>
              <a:rPr lang="es-ES" sz="2400" dirty="0">
                <a:latin typeface="Lato Light" panose="020F0302020204030203" pitchFamily="34" charset="0"/>
              </a:rPr>
              <a:t> </a:t>
            </a:r>
            <a:r>
              <a:rPr lang="es-ES" sz="2400" dirty="0" err="1">
                <a:latin typeface="Lato Light" panose="020F0302020204030203" pitchFamily="34" charset="0"/>
              </a:rPr>
              <a:t>rättsliga</a:t>
            </a:r>
            <a:r>
              <a:rPr lang="es-ES" sz="2400" dirty="0">
                <a:latin typeface="Lato Light" panose="020F0302020204030203" pitchFamily="34" charset="0"/>
              </a:rPr>
              <a:t> </a:t>
            </a:r>
            <a:r>
              <a:rPr lang="es-ES" sz="2400" dirty="0" err="1">
                <a:latin typeface="Lato Light" panose="020F0302020204030203" pitchFamily="34" charset="0"/>
              </a:rPr>
              <a:t>ram</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
            </a:r>
            <a:r>
              <a:rPr lang="es-ES" sz="2400" dirty="0" err="1">
                <a:latin typeface="Lato Light" panose="020F0302020204030203" pitchFamily="34" charset="0"/>
              </a:rPr>
              <a:t>artificiell</a:t>
            </a:r>
            <a:r>
              <a:rPr lang="es-ES" sz="2400" dirty="0">
                <a:latin typeface="Lato Light" panose="020F0302020204030203" pitchFamily="34" charset="0"/>
              </a:rPr>
              <a:t> </a:t>
            </a:r>
            <a:r>
              <a:rPr lang="es-ES" sz="2400" dirty="0" err="1">
                <a:latin typeface="Lato Light" panose="020F0302020204030203" pitchFamily="34" charset="0"/>
              </a:rPr>
              <a:t>intelligens</a:t>
            </a:r>
            <a:r>
              <a:rPr lang="es-ES" sz="2400" dirty="0">
                <a:latin typeface="Lato Light" panose="020F0302020204030203" pitchFamily="34" charset="0"/>
              </a:rPr>
              <a:t>, </a:t>
            </a:r>
            <a:r>
              <a:rPr lang="es-ES" sz="2400" dirty="0" err="1">
                <a:latin typeface="Lato Light" panose="020F0302020204030203" pitchFamily="34" charset="0"/>
              </a:rPr>
              <a:t>inklusive</a:t>
            </a:r>
            <a:r>
              <a:rPr lang="es-ES" sz="2400" dirty="0">
                <a:latin typeface="Lato Light" panose="020F0302020204030203" pitchFamily="34" charset="0"/>
              </a:rPr>
              <a:t> </a:t>
            </a:r>
            <a:r>
              <a:rPr lang="es-ES" sz="2400" dirty="0" err="1">
                <a:latin typeface="Lato Light" panose="020F0302020204030203" pitchFamily="34" charset="0"/>
              </a:rPr>
              <a:t>krav</a:t>
            </a:r>
            <a:r>
              <a:rPr lang="es-ES" sz="2400" dirty="0">
                <a:latin typeface="Lato Light" panose="020F0302020204030203" pitchFamily="34" charset="0"/>
              </a:rPr>
              <a:t> </a:t>
            </a:r>
            <a:r>
              <a:rPr lang="es-ES" sz="2400" dirty="0" err="1">
                <a:latin typeface="Lato Light" panose="020F0302020204030203" pitchFamily="34" charset="0"/>
              </a:rPr>
              <a:t>på</a:t>
            </a:r>
            <a:r>
              <a:rPr lang="es-ES" sz="2400" dirty="0">
                <a:latin typeface="Lato Light" panose="020F0302020204030203" pitchFamily="34" charset="0"/>
              </a:rPr>
              <a:t> </a:t>
            </a:r>
            <a:r>
              <a:rPr lang="es-ES" sz="2400" dirty="0" err="1">
                <a:latin typeface="Lato Light" panose="020F0302020204030203" pitchFamily="34" charset="0"/>
              </a:rPr>
              <a:t>riskhantering</a:t>
            </a:r>
            <a:r>
              <a:rPr lang="es-ES" sz="2400" dirty="0">
                <a:latin typeface="Lato Light" panose="020F0302020204030203" pitchFamily="34" charset="0"/>
              </a:rPr>
              <a:t>, </a:t>
            </a:r>
            <a:r>
              <a:rPr lang="es-ES" sz="2400" dirty="0" err="1">
                <a:latin typeface="Lato Light" panose="020F0302020204030203" pitchFamily="34" charset="0"/>
              </a:rPr>
              <a:t>transparens</a:t>
            </a:r>
            <a:r>
              <a:rPr lang="es-ES" sz="2400" dirty="0">
                <a:latin typeface="Lato Light" panose="020F0302020204030203" pitchFamily="34" charset="0"/>
              </a:rPr>
              <a:t>, </a:t>
            </a:r>
            <a:r>
              <a:rPr lang="es-ES" sz="2400" dirty="0" err="1">
                <a:latin typeface="Lato Light" panose="020F0302020204030203" pitchFamily="34" charset="0"/>
              </a:rPr>
              <a:t>mänsklig</a:t>
            </a:r>
            <a:r>
              <a:rPr lang="es-ES" sz="2400" dirty="0">
                <a:latin typeface="Lato Light" panose="020F0302020204030203" pitchFamily="34" charset="0"/>
              </a:rPr>
              <a:t> </a:t>
            </a:r>
            <a:r>
              <a:rPr lang="es-ES" sz="2400" dirty="0" err="1">
                <a:latin typeface="Lato Light" panose="020F0302020204030203" pitchFamily="34" charset="0"/>
              </a:rPr>
              <a:t>tillsyn</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vissa</a:t>
            </a:r>
            <a:r>
              <a:rPr lang="es-ES" sz="2400" dirty="0">
                <a:latin typeface="Lato Light" panose="020F0302020204030203" pitchFamily="34" charset="0"/>
              </a:rPr>
              <a:t> </a:t>
            </a:r>
            <a:r>
              <a:rPr lang="es-ES" sz="2400" dirty="0" err="1">
                <a:latin typeface="Lato Light" panose="020F0302020204030203" pitchFamily="34" charset="0"/>
              </a:rPr>
              <a:t>användningsområden</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AI </a:t>
            </a:r>
            <a:r>
              <a:rPr lang="es-ES" sz="2400" dirty="0" err="1">
                <a:latin typeface="Lato Light" panose="020F0302020204030203" pitchFamily="34" charset="0"/>
              </a:rPr>
              <a:t>inom</a:t>
            </a:r>
            <a:r>
              <a:rPr lang="es-ES" sz="2400" dirty="0">
                <a:latin typeface="Lato Light" panose="020F0302020204030203" pitchFamily="34" charset="0"/>
              </a:rPr>
              <a:t> </a:t>
            </a:r>
            <a:r>
              <a:rPr lang="es-ES" sz="2400" dirty="0" err="1">
                <a:latin typeface="Lato Light" panose="020F0302020204030203" pitchFamily="34" charset="0"/>
              </a:rPr>
              <a:t>utbildning</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yrkesutbildning</a:t>
            </a:r>
            <a:r>
              <a:rPr lang="es-ES" sz="2400" dirty="0">
                <a:latin typeface="Lato Light" panose="020F0302020204030203" pitchFamily="34" charset="0"/>
              </a:rPr>
              <a:t>.</a:t>
            </a:r>
          </a:p>
          <a:p>
            <a:endParaRPr lang="es-ES" sz="2400" dirty="0">
              <a:latin typeface="Lato Light" panose="020F0302020204030203" pitchFamily="34" charset="0"/>
            </a:endParaRPr>
          </a:p>
          <a:p>
            <a:r>
              <a:rPr lang="es-ES" sz="2400" b="1" dirty="0">
                <a:latin typeface="Lato Light" panose="020F0302020204030203" pitchFamily="34" charset="0"/>
              </a:rPr>
              <a:t>OECD (2026).</a:t>
            </a:r>
            <a:br>
              <a:rPr lang="es-ES" sz="2400" dirty="0">
                <a:latin typeface="Lato Light" panose="020F0302020204030203" pitchFamily="34" charset="0"/>
              </a:rPr>
            </a:br>
            <a:r>
              <a:rPr lang="es-ES" sz="2400" dirty="0">
                <a:latin typeface="Lato Light" panose="020F0302020204030203" pitchFamily="34" charset="0"/>
              </a:rPr>
              <a:t>”AI </a:t>
            </a:r>
            <a:r>
              <a:rPr lang="es-ES" sz="2400" dirty="0" err="1">
                <a:latin typeface="Lato Light" panose="020F0302020204030203" pitchFamily="34" charset="0"/>
              </a:rPr>
              <a:t>som</a:t>
            </a:r>
            <a:r>
              <a:rPr lang="es-ES" sz="2400" dirty="0">
                <a:latin typeface="Lato Light" panose="020F0302020204030203" pitchFamily="34" charset="0"/>
              </a:rPr>
              <a:t> </a:t>
            </a:r>
            <a:r>
              <a:rPr lang="es-ES" sz="2400" dirty="0" err="1">
                <a:latin typeface="Lato Light" panose="020F0302020204030203" pitchFamily="34" charset="0"/>
              </a:rPr>
              <a:t>stöd</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
            </a:r>
            <a:r>
              <a:rPr lang="es-ES" sz="2400" dirty="0" err="1">
                <a:latin typeface="Lato Light" panose="020F0302020204030203" pitchFamily="34" charset="0"/>
              </a:rPr>
              <a:t>neurodivergenta</a:t>
            </a:r>
            <a:r>
              <a:rPr lang="es-ES" sz="2400" dirty="0">
                <a:latin typeface="Lato Light" panose="020F0302020204030203" pitchFamily="34" charset="0"/>
              </a:rPr>
              <a:t> </a:t>
            </a:r>
            <a:r>
              <a:rPr lang="es-ES" sz="2400" dirty="0" err="1">
                <a:latin typeface="Lato Light" panose="020F0302020204030203" pitchFamily="34" charset="0"/>
              </a:rPr>
              <a:t>elever</a:t>
            </a:r>
            <a:r>
              <a:rPr lang="es-ES" sz="2400" dirty="0">
                <a:latin typeface="Lato Light" panose="020F0302020204030203" pitchFamily="34" charset="0"/>
              </a:rPr>
              <a:t> </a:t>
            </a:r>
            <a:r>
              <a:rPr lang="es-ES" sz="2400" dirty="0" err="1">
                <a:latin typeface="Lato Light" panose="020F0302020204030203" pitchFamily="34" charset="0"/>
              </a:rPr>
              <a:t>inom</a:t>
            </a:r>
            <a:r>
              <a:rPr lang="es-ES" sz="2400" dirty="0">
                <a:latin typeface="Lato Light" panose="020F0302020204030203" pitchFamily="34" charset="0"/>
              </a:rPr>
              <a:t> </a:t>
            </a:r>
            <a:r>
              <a:rPr lang="es-ES" sz="2400" dirty="0" err="1">
                <a:latin typeface="Lato Light" panose="020F0302020204030203" pitchFamily="34" charset="0"/>
              </a:rPr>
              <a:t>yrkesutbildning</a:t>
            </a:r>
            <a:r>
              <a:rPr lang="es-ES" sz="2400" dirty="0">
                <a:latin typeface="Lato Light" panose="020F0302020204030203" pitchFamily="34" charset="0"/>
              </a:rPr>
              <a:t>.” </a:t>
            </a:r>
            <a:r>
              <a:rPr lang="es-ES" sz="2400" dirty="0" err="1">
                <a:latin typeface="Lato Light" panose="020F0302020204030203" pitchFamily="34" charset="0"/>
              </a:rPr>
              <a:t>Undersöker</a:t>
            </a:r>
            <a:r>
              <a:rPr lang="es-ES" sz="2400" dirty="0">
                <a:latin typeface="Lato Light" panose="020F0302020204030203" pitchFamily="34" charset="0"/>
              </a:rPr>
              <a:t> </a:t>
            </a:r>
            <a:r>
              <a:rPr lang="es-ES" sz="2400" dirty="0" err="1">
                <a:latin typeface="Lato Light" panose="020F0302020204030203" pitchFamily="34" charset="0"/>
              </a:rPr>
              <a:t>hur</a:t>
            </a:r>
            <a:r>
              <a:rPr lang="es-ES" sz="2400" dirty="0">
                <a:latin typeface="Lato Light" panose="020F0302020204030203" pitchFamily="34" charset="0"/>
              </a:rPr>
              <a:t> AI kan </a:t>
            </a:r>
            <a:r>
              <a:rPr lang="es-ES" sz="2400" dirty="0" err="1">
                <a:latin typeface="Lato Light" panose="020F0302020204030203" pitchFamily="34" charset="0"/>
              </a:rPr>
              <a:t>stödja</a:t>
            </a:r>
            <a:r>
              <a:rPr lang="es-ES" sz="2400" dirty="0">
                <a:latin typeface="Lato Light" panose="020F0302020204030203" pitchFamily="34" charset="0"/>
              </a:rPr>
              <a:t> </a:t>
            </a:r>
            <a:r>
              <a:rPr lang="es-ES" sz="2400" dirty="0" err="1">
                <a:latin typeface="Lato Light" panose="020F0302020204030203" pitchFamily="34" charset="0"/>
              </a:rPr>
              <a:t>tillgänglighet</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adaptivt</a:t>
            </a:r>
            <a:r>
              <a:rPr lang="es-ES" sz="2400" dirty="0">
                <a:latin typeface="Lato Light" panose="020F0302020204030203" pitchFamily="34" charset="0"/>
              </a:rPr>
              <a:t> </a:t>
            </a:r>
            <a:r>
              <a:rPr lang="es-ES" sz="2400" dirty="0" err="1">
                <a:latin typeface="Lato Light" panose="020F0302020204030203" pitchFamily="34" charset="0"/>
              </a:rPr>
              <a:t>lärande</a:t>
            </a:r>
            <a:r>
              <a:rPr lang="es-ES" sz="2400" dirty="0">
                <a:latin typeface="Lato Light" panose="020F0302020204030203" pitchFamily="34" charset="0"/>
              </a:rPr>
              <a:t> </a:t>
            </a:r>
            <a:r>
              <a:rPr lang="es-ES" sz="2400" dirty="0" err="1">
                <a:latin typeface="Lato Light" panose="020F0302020204030203" pitchFamily="34" charset="0"/>
              </a:rPr>
              <a:t>inom</a:t>
            </a:r>
            <a:r>
              <a:rPr lang="es-ES" sz="2400" dirty="0">
                <a:latin typeface="Lato Light" panose="020F0302020204030203" pitchFamily="34" charset="0"/>
              </a:rPr>
              <a:t> </a:t>
            </a:r>
            <a:r>
              <a:rPr lang="es-ES" sz="2400" dirty="0" err="1">
                <a:latin typeface="Lato Light" panose="020F0302020204030203" pitchFamily="34" charset="0"/>
              </a:rPr>
              <a:t>yrkesutbildning</a:t>
            </a:r>
            <a:r>
              <a:rPr lang="es-ES" sz="2400" dirty="0">
                <a:latin typeface="Lato Light" panose="020F0302020204030203" pitchFamily="34" charset="0"/>
              </a:rPr>
              <a:t>, </a:t>
            </a:r>
            <a:r>
              <a:rPr lang="es-ES" sz="2400" dirty="0" err="1">
                <a:latin typeface="Lato Light" panose="020F0302020204030203" pitchFamily="34" charset="0"/>
              </a:rPr>
              <a:t>samtidigt</a:t>
            </a:r>
            <a:r>
              <a:rPr lang="es-ES" sz="2400" dirty="0">
                <a:latin typeface="Lato Light" panose="020F0302020204030203" pitchFamily="34" charset="0"/>
              </a:rPr>
              <a:t> </a:t>
            </a:r>
            <a:r>
              <a:rPr lang="es-ES" sz="2400" dirty="0" err="1">
                <a:latin typeface="Lato Light" panose="020F0302020204030203" pitchFamily="34" charset="0"/>
              </a:rPr>
              <a:t>som</a:t>
            </a:r>
            <a:r>
              <a:rPr lang="es-ES" sz="2400" dirty="0">
                <a:latin typeface="Lato Light" panose="020F0302020204030203" pitchFamily="34" charset="0"/>
              </a:rPr>
              <a:t> </a:t>
            </a:r>
            <a:r>
              <a:rPr lang="es-ES" sz="2400" dirty="0" err="1">
                <a:latin typeface="Lato Light" panose="020F0302020204030203" pitchFamily="34" charset="0"/>
              </a:rPr>
              <a:t>risker</a:t>
            </a:r>
            <a:r>
              <a:rPr lang="es-ES" sz="2400" dirty="0">
                <a:latin typeface="Lato Light" panose="020F0302020204030203" pitchFamily="34" charset="0"/>
              </a:rPr>
              <a:t> </a:t>
            </a:r>
            <a:r>
              <a:rPr lang="es-ES" sz="2400" dirty="0" err="1">
                <a:latin typeface="Lato Light" panose="020F0302020204030203" pitchFamily="34" charset="0"/>
              </a:rPr>
              <a:t>kopplade</a:t>
            </a:r>
            <a:r>
              <a:rPr lang="es-ES" sz="2400" dirty="0">
                <a:latin typeface="Lato Light" panose="020F0302020204030203" pitchFamily="34" charset="0"/>
              </a:rPr>
              <a:t> </a:t>
            </a:r>
            <a:r>
              <a:rPr lang="es-ES" sz="2400" dirty="0" err="1">
                <a:latin typeface="Lato Light" panose="020F0302020204030203" pitchFamily="34" charset="0"/>
              </a:rPr>
              <a:t>till</a:t>
            </a:r>
            <a:r>
              <a:rPr lang="es-ES" sz="2400" dirty="0">
                <a:latin typeface="Lato Light" panose="020F0302020204030203" pitchFamily="34" charset="0"/>
              </a:rPr>
              <a:t> </a:t>
            </a:r>
            <a:r>
              <a:rPr lang="es-ES" sz="2400" dirty="0" err="1">
                <a:latin typeface="Lato Light" panose="020F0302020204030203" pitchFamily="34" charset="0"/>
              </a:rPr>
              <a:t>integritet</a:t>
            </a:r>
            <a:r>
              <a:rPr lang="es-ES" sz="2400" dirty="0">
                <a:latin typeface="Lato Light" panose="020F0302020204030203" pitchFamily="34" charset="0"/>
              </a:rPr>
              <a:t>, </a:t>
            </a:r>
            <a:r>
              <a:rPr lang="es-ES" sz="2400" dirty="0" err="1">
                <a:latin typeface="Lato Light" panose="020F0302020204030203" pitchFamily="34" charset="0"/>
              </a:rPr>
              <a:t>bias</a:t>
            </a:r>
            <a:r>
              <a:rPr lang="es-ES" sz="2400" dirty="0">
                <a:latin typeface="Lato Light" panose="020F0302020204030203" pitchFamily="34" charset="0"/>
              </a:rPr>
              <a:t>, </a:t>
            </a:r>
            <a:r>
              <a:rPr lang="es-ES" sz="2400" dirty="0" err="1">
                <a:latin typeface="Lato Light" panose="020F0302020204030203" pitchFamily="34" charset="0"/>
              </a:rPr>
              <a:t>elevers</a:t>
            </a:r>
            <a:r>
              <a:rPr lang="es-ES" sz="2400" dirty="0">
                <a:latin typeface="Lato Light" panose="020F0302020204030203" pitchFamily="34" charset="0"/>
              </a:rPr>
              <a:t> </a:t>
            </a:r>
            <a:r>
              <a:rPr lang="es-ES" sz="2400" dirty="0" err="1">
                <a:latin typeface="Lato Light" panose="020F0302020204030203" pitchFamily="34" charset="0"/>
              </a:rPr>
              <a:t>välbefinnande</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kompetensutveckling</a:t>
            </a:r>
            <a:r>
              <a:rPr lang="es-ES" sz="2400" dirty="0">
                <a:latin typeface="Lato Light" panose="020F0302020204030203" pitchFamily="34" charset="0"/>
              </a:rPr>
              <a:t> </a:t>
            </a:r>
            <a:r>
              <a:rPr lang="es-ES" sz="2400" dirty="0" err="1">
                <a:latin typeface="Lato Light" panose="020F0302020204030203" pitchFamily="34" charset="0"/>
              </a:rPr>
              <a:t>behandlas</a:t>
            </a:r>
            <a:r>
              <a:rPr lang="es-ES" sz="2400" dirty="0">
                <a:latin typeface="Lato Light" panose="020F0302020204030203" pitchFamily="34" charset="0"/>
              </a:rPr>
              <a:t>.</a:t>
            </a:r>
          </a:p>
          <a:p>
            <a:endParaRPr lang="en-US" sz="2400" u="none" strike="noStrike" dirty="0">
              <a:solidFill>
                <a:srgbClr val="000000"/>
              </a:solidFill>
              <a:latin typeface="Lato Light" panose="020F0302020204030203" pitchFamily="34" charset="0"/>
              <a:ea typeface="Lato Light"/>
              <a:cs typeface="Lato Light"/>
              <a:sym typeface="Lato Light"/>
            </a:endParaRPr>
          </a:p>
        </p:txBody>
      </p:sp>
      <p:sp>
        <p:nvSpPr>
          <p:cNvPr id="6" name="TextBox 6"/>
          <p:cNvSpPr txBox="1"/>
          <p:nvPr/>
        </p:nvSpPr>
        <p:spPr>
          <a:xfrm>
            <a:off x="1028700" y="1085850"/>
            <a:ext cx="2857500" cy="577081"/>
          </a:xfrm>
          <a:prstGeom prst="rect">
            <a:avLst/>
          </a:prstGeom>
        </p:spPr>
        <p:txBody>
          <a:bodyPr wrap="square" lIns="0" tIns="0" rIns="0" bIns="0" rtlCol="0" anchor="t">
            <a:spAutoFit/>
          </a:bodyPr>
          <a:lstStyle/>
          <a:p>
            <a:pPr lvl="0">
              <a:lnSpc>
                <a:spcPts val="4536"/>
              </a:lnSpc>
              <a:spcBef>
                <a:spcPct val="0"/>
              </a:spcBef>
            </a:pPr>
            <a:r>
              <a:rPr lang="en-US" sz="4200" dirty="0">
                <a:solidFill>
                  <a:srgbClr val="000000"/>
                </a:solidFill>
                <a:latin typeface="Oswald"/>
                <a:ea typeface="Oswald"/>
                <a:cs typeface="Oswald"/>
                <a:sym typeface="Oswald"/>
              </a:rPr>
              <a:t>REFERENSER</a:t>
            </a:r>
            <a:endParaRPr lang="en-US" sz="4200" u="none" strike="noStrike" dirty="0">
              <a:solidFill>
                <a:srgbClr val="000000"/>
              </a:solidFill>
              <a:latin typeface="Oswald"/>
              <a:ea typeface="Oswald"/>
              <a:cs typeface="Oswald"/>
              <a:sym typeface="Oswald"/>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49C04-65CF-2FFF-6B45-F891E39BCBF2}"/>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9D7CFF33-35EF-8C7B-3642-55BB215C4772}"/>
              </a:ext>
            </a:extLst>
          </p:cNvPr>
          <p:cNvSpPr/>
          <p:nvPr/>
        </p:nvSpPr>
        <p:spPr>
          <a:xfrm>
            <a:off x="1095375" y="2217653"/>
            <a:ext cx="8566537" cy="537256"/>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a:extLst>
              <a:ext uri="{FF2B5EF4-FFF2-40B4-BE49-F238E27FC236}">
                <a16:creationId xmlns:a16="http://schemas.microsoft.com/office/drawing/2014/main" id="{6A2650D9-D948-49C1-9507-3D4EE500B962}"/>
              </a:ext>
            </a:extLst>
          </p:cNvPr>
          <p:cNvSpPr txBox="1"/>
          <p:nvPr/>
        </p:nvSpPr>
        <p:spPr>
          <a:xfrm>
            <a:off x="1070896" y="2235054"/>
            <a:ext cx="16149161" cy="5539978"/>
          </a:xfrm>
          <a:prstGeom prst="rect">
            <a:avLst/>
          </a:prstGeom>
        </p:spPr>
        <p:txBody>
          <a:bodyPr lIns="0" tIns="0" rIns="0" bIns="0" rtlCol="0" anchor="t">
            <a:spAutoFit/>
          </a:bodyPr>
          <a:lstStyle/>
          <a:p>
            <a:r>
              <a:rPr lang="es-ES" sz="2400" b="1" dirty="0" err="1">
                <a:latin typeface="Lato Light" panose="020F0302020204030203" pitchFamily="34" charset="0"/>
              </a:rPr>
              <a:t>Europeiska</a:t>
            </a:r>
            <a:r>
              <a:rPr lang="es-ES" sz="2400" b="1" dirty="0">
                <a:latin typeface="Lato Light" panose="020F0302020204030203" pitchFamily="34" charset="0"/>
              </a:rPr>
              <a:t> </a:t>
            </a:r>
            <a:r>
              <a:rPr lang="es-ES" sz="2400" b="1" dirty="0" err="1">
                <a:latin typeface="Lato Light" panose="020F0302020204030203" pitchFamily="34" charset="0"/>
              </a:rPr>
              <a:t>kommissionen</a:t>
            </a:r>
            <a:r>
              <a:rPr lang="es-ES" sz="2400" b="1" dirty="0">
                <a:latin typeface="Lato Light" panose="020F0302020204030203" pitchFamily="34" charset="0"/>
              </a:rPr>
              <a:t> (2026).</a:t>
            </a:r>
            <a:br>
              <a:rPr lang="es-ES" sz="2400" dirty="0">
                <a:latin typeface="Lato Light" panose="020F0302020204030203" pitchFamily="34" charset="0"/>
              </a:rPr>
            </a:br>
            <a:r>
              <a:rPr lang="es-ES" sz="2400" dirty="0">
                <a:latin typeface="Lato Light" panose="020F0302020204030203" pitchFamily="34" charset="0"/>
              </a:rPr>
              <a:t>”</a:t>
            </a:r>
            <a:r>
              <a:rPr lang="es-ES" sz="2400" dirty="0" err="1">
                <a:latin typeface="Lato Light" panose="020F0302020204030203" pitchFamily="34" charset="0"/>
              </a:rPr>
              <a:t>Förbereda</a:t>
            </a:r>
            <a:r>
              <a:rPr lang="es-ES" sz="2400" dirty="0">
                <a:latin typeface="Lato Light" panose="020F0302020204030203" pitchFamily="34" charset="0"/>
              </a:rPr>
              <a:t> </a:t>
            </a:r>
            <a:r>
              <a:rPr lang="es-ES" sz="2400" dirty="0" err="1">
                <a:latin typeface="Lato Light" panose="020F0302020204030203" pitchFamily="34" charset="0"/>
              </a:rPr>
              <a:t>elever</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AI-eran: </a:t>
            </a:r>
            <a:r>
              <a:rPr lang="es-ES" sz="2400" dirty="0" err="1">
                <a:latin typeface="Lato Light" panose="020F0302020204030203" pitchFamily="34" charset="0"/>
              </a:rPr>
              <a:t>ett</a:t>
            </a:r>
            <a:r>
              <a:rPr lang="es-ES" sz="2400" dirty="0">
                <a:latin typeface="Lato Light" panose="020F0302020204030203" pitchFamily="34" charset="0"/>
              </a:rPr>
              <a:t> </a:t>
            </a:r>
            <a:r>
              <a:rPr lang="es-ES" sz="2400" dirty="0" err="1">
                <a:latin typeface="Lato Light" panose="020F0302020204030203" pitchFamily="34" charset="0"/>
              </a:rPr>
              <a:t>ramverk</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AI-</a:t>
            </a:r>
            <a:r>
              <a:rPr lang="es-ES" sz="2400" dirty="0" err="1">
                <a:latin typeface="Lato Light" panose="020F0302020204030203" pitchFamily="34" charset="0"/>
              </a:rPr>
              <a:t>kunnighet</a:t>
            </a:r>
            <a:r>
              <a:rPr lang="es-ES" sz="2400" dirty="0">
                <a:latin typeface="Lato Light" panose="020F0302020204030203" pitchFamily="34" charset="0"/>
              </a:rPr>
              <a:t> </a:t>
            </a:r>
            <a:r>
              <a:rPr lang="es-ES" sz="2400" dirty="0" err="1">
                <a:latin typeface="Lato Light" panose="020F0302020204030203" pitchFamily="34" charset="0"/>
              </a:rPr>
              <a:t>inom</a:t>
            </a:r>
            <a:r>
              <a:rPr lang="es-ES" sz="2400" dirty="0">
                <a:latin typeface="Lato Light" panose="020F0302020204030203" pitchFamily="34" charset="0"/>
              </a:rPr>
              <a:t> </a:t>
            </a:r>
            <a:r>
              <a:rPr lang="es-ES" sz="2400" dirty="0" err="1">
                <a:latin typeface="Lato Light" panose="020F0302020204030203" pitchFamily="34" charset="0"/>
              </a:rPr>
              <a:t>grund</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gymnasieutbildning</a:t>
            </a:r>
            <a:r>
              <a:rPr lang="es-ES" sz="2400" dirty="0">
                <a:latin typeface="Lato Light" panose="020F0302020204030203" pitchFamily="34" charset="0"/>
              </a:rPr>
              <a:t>.” </a:t>
            </a:r>
            <a:r>
              <a:rPr lang="es-ES" sz="2400" dirty="0" err="1">
                <a:latin typeface="Lato Light" panose="020F0302020204030203" pitchFamily="34" charset="0"/>
              </a:rPr>
              <a:t>Presenterar</a:t>
            </a:r>
            <a:r>
              <a:rPr lang="es-ES" sz="2400" dirty="0">
                <a:latin typeface="Lato Light" panose="020F0302020204030203" pitchFamily="34" charset="0"/>
              </a:rPr>
              <a:t> </a:t>
            </a:r>
            <a:r>
              <a:rPr lang="es-ES" sz="2400" dirty="0" err="1">
                <a:latin typeface="Lato Light" panose="020F0302020204030203" pitchFamily="34" charset="0"/>
              </a:rPr>
              <a:t>ett</a:t>
            </a:r>
            <a:r>
              <a:rPr lang="es-ES" sz="2400" dirty="0">
                <a:latin typeface="Lato Light" panose="020F0302020204030203" pitchFamily="34" charset="0"/>
              </a:rPr>
              <a:t> </a:t>
            </a:r>
            <a:r>
              <a:rPr lang="es-ES" sz="2400" dirty="0" err="1">
                <a:latin typeface="Lato Light" panose="020F0302020204030203" pitchFamily="34" charset="0"/>
              </a:rPr>
              <a:t>ramverk</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att </a:t>
            </a:r>
            <a:r>
              <a:rPr lang="es-ES" sz="2400" dirty="0" err="1">
                <a:latin typeface="Lato Light" panose="020F0302020204030203" pitchFamily="34" charset="0"/>
              </a:rPr>
              <a:t>utveckla</a:t>
            </a:r>
            <a:r>
              <a:rPr lang="es-ES" sz="2400" dirty="0">
                <a:latin typeface="Lato Light" panose="020F0302020204030203" pitchFamily="34" charset="0"/>
              </a:rPr>
              <a:t> AI-</a:t>
            </a:r>
            <a:r>
              <a:rPr lang="es-ES" sz="2400" dirty="0" err="1">
                <a:latin typeface="Lato Light" panose="020F0302020204030203" pitchFamily="34" charset="0"/>
              </a:rPr>
              <a:t>kunnighet</a:t>
            </a:r>
            <a:r>
              <a:rPr lang="es-ES" sz="2400" dirty="0">
                <a:latin typeface="Lato Light" panose="020F0302020204030203" pitchFamily="34" charset="0"/>
              </a:rPr>
              <a:t>, </a:t>
            </a:r>
            <a:r>
              <a:rPr lang="es-ES" sz="2400" dirty="0" err="1">
                <a:latin typeface="Lato Light" panose="020F0302020204030203" pitchFamily="34" charset="0"/>
              </a:rPr>
              <a:t>inklusive</a:t>
            </a:r>
            <a:r>
              <a:rPr lang="es-ES" sz="2400" dirty="0">
                <a:latin typeface="Lato Light" panose="020F0302020204030203" pitchFamily="34" charset="0"/>
              </a:rPr>
              <a:t> </a:t>
            </a:r>
            <a:r>
              <a:rPr lang="es-ES" sz="2400" dirty="0" err="1">
                <a:latin typeface="Lato Light" panose="020F0302020204030203" pitchFamily="34" charset="0"/>
              </a:rPr>
              <a:t>kritisk</a:t>
            </a:r>
            <a:r>
              <a:rPr lang="es-ES" sz="2400" dirty="0">
                <a:latin typeface="Lato Light" panose="020F0302020204030203" pitchFamily="34" charset="0"/>
              </a:rPr>
              <a:t> </a:t>
            </a:r>
            <a:r>
              <a:rPr lang="es-ES" sz="2400" dirty="0" err="1">
                <a:latin typeface="Lato Light" panose="020F0302020204030203" pitchFamily="34" charset="0"/>
              </a:rPr>
              <a:t>granskning</a:t>
            </a:r>
            <a:r>
              <a:rPr lang="es-ES" sz="2400" dirty="0">
                <a:latin typeface="Lato Light" panose="020F0302020204030203" pitchFamily="34" charset="0"/>
              </a:rPr>
              <a:t> </a:t>
            </a:r>
            <a:r>
              <a:rPr lang="es-ES" sz="2400" dirty="0" err="1">
                <a:latin typeface="Lato Light" panose="020F0302020204030203" pitchFamily="34" charset="0"/>
              </a:rPr>
              <a:t>av</a:t>
            </a:r>
            <a:r>
              <a:rPr lang="es-ES" sz="2400" dirty="0">
                <a:latin typeface="Lato Light" panose="020F0302020204030203" pitchFamily="34" charset="0"/>
              </a:rPr>
              <a:t> AI-</a:t>
            </a:r>
            <a:r>
              <a:rPr lang="es-ES" sz="2400" dirty="0" err="1">
                <a:latin typeface="Lato Light" panose="020F0302020204030203" pitchFamily="34" charset="0"/>
              </a:rPr>
              <a:t>genererat</a:t>
            </a:r>
            <a:r>
              <a:rPr lang="es-ES" sz="2400" dirty="0">
                <a:latin typeface="Lato Light" panose="020F0302020204030203" pitchFamily="34" charset="0"/>
              </a:rPr>
              <a:t> </a:t>
            </a:r>
            <a:r>
              <a:rPr lang="es-ES" sz="2400" dirty="0" err="1">
                <a:latin typeface="Lato Light" panose="020F0302020204030203" pitchFamily="34" charset="0"/>
              </a:rPr>
              <a:t>innehåll</a:t>
            </a:r>
            <a:r>
              <a:rPr lang="es-ES" sz="2400" dirty="0">
                <a:latin typeface="Lato Light" panose="020F0302020204030203" pitchFamily="34" charset="0"/>
              </a:rPr>
              <a:t>, </a:t>
            </a:r>
            <a:r>
              <a:rPr lang="es-ES" sz="2400" dirty="0" err="1">
                <a:latin typeface="Lato Light" panose="020F0302020204030203" pitchFamily="34" charset="0"/>
              </a:rPr>
              <a:t>ansvarsfull</a:t>
            </a:r>
            <a:r>
              <a:rPr lang="es-ES" sz="2400" dirty="0">
                <a:latin typeface="Lato Light" panose="020F0302020204030203" pitchFamily="34" charset="0"/>
              </a:rPr>
              <a:t> </a:t>
            </a:r>
            <a:r>
              <a:rPr lang="es-ES" sz="2400" dirty="0" err="1">
                <a:latin typeface="Lato Light" panose="020F0302020204030203" pitchFamily="34" charset="0"/>
              </a:rPr>
              <a:t>användning</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förståelse</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
            </a:r>
            <a:r>
              <a:rPr lang="es-ES" sz="2400" dirty="0" err="1">
                <a:latin typeface="Lato Light" panose="020F0302020204030203" pitchFamily="34" charset="0"/>
              </a:rPr>
              <a:t>hur</a:t>
            </a:r>
            <a:r>
              <a:rPr lang="es-ES" sz="2400" dirty="0">
                <a:latin typeface="Lato Light" panose="020F0302020204030203" pitchFamily="34" charset="0"/>
              </a:rPr>
              <a:t> AI-</a:t>
            </a:r>
            <a:r>
              <a:rPr lang="es-ES" sz="2400" dirty="0" err="1">
                <a:latin typeface="Lato Light" panose="020F0302020204030203" pitchFamily="34" charset="0"/>
              </a:rPr>
              <a:t>system</a:t>
            </a:r>
            <a:r>
              <a:rPr lang="es-ES" sz="2400" dirty="0">
                <a:latin typeface="Lato Light" panose="020F0302020204030203" pitchFamily="34" charset="0"/>
              </a:rPr>
              <a:t> </a:t>
            </a:r>
            <a:r>
              <a:rPr lang="es-ES" sz="2400" dirty="0" err="1">
                <a:latin typeface="Lato Light" panose="020F0302020204030203" pitchFamily="34" charset="0"/>
              </a:rPr>
              <a:t>fungerar</a:t>
            </a:r>
            <a:r>
              <a:rPr lang="es-ES" sz="2400" dirty="0">
                <a:latin typeface="Lato Light" panose="020F0302020204030203" pitchFamily="34" charset="0"/>
              </a:rPr>
              <a:t>.</a:t>
            </a:r>
          </a:p>
          <a:p>
            <a:endParaRPr lang="es-ES" sz="2400" dirty="0">
              <a:latin typeface="Lato Light" panose="020F0302020204030203" pitchFamily="34" charset="0"/>
            </a:endParaRPr>
          </a:p>
          <a:p>
            <a:r>
              <a:rPr lang="es-ES" sz="2400" b="1" dirty="0">
                <a:latin typeface="Lato Light" panose="020F0302020204030203" pitchFamily="34" charset="0"/>
              </a:rPr>
              <a:t>UNESCO (2023).</a:t>
            </a:r>
            <a:br>
              <a:rPr lang="es-ES" sz="2400" dirty="0">
                <a:latin typeface="Lato Light" panose="020F0302020204030203" pitchFamily="34" charset="0"/>
              </a:rPr>
            </a:br>
            <a:r>
              <a:rPr lang="es-ES" sz="2400" dirty="0">
                <a:latin typeface="Lato Light" panose="020F0302020204030203" pitchFamily="34" charset="0"/>
              </a:rPr>
              <a:t>”</a:t>
            </a:r>
            <a:r>
              <a:rPr lang="es-ES" sz="2400" dirty="0" err="1">
                <a:latin typeface="Lato Light" panose="020F0302020204030203" pitchFamily="34" charset="0"/>
              </a:rPr>
              <a:t>Vägledning</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
            </a:r>
            <a:r>
              <a:rPr lang="es-ES" sz="2400" dirty="0" err="1">
                <a:latin typeface="Lato Light" panose="020F0302020204030203" pitchFamily="34" charset="0"/>
              </a:rPr>
              <a:t>generativ</a:t>
            </a:r>
            <a:r>
              <a:rPr lang="es-ES" sz="2400" dirty="0">
                <a:latin typeface="Lato Light" panose="020F0302020204030203" pitchFamily="34" charset="0"/>
              </a:rPr>
              <a:t> AI </a:t>
            </a:r>
            <a:r>
              <a:rPr lang="es-ES" sz="2400" dirty="0" err="1">
                <a:latin typeface="Lato Light" panose="020F0302020204030203" pitchFamily="34" charset="0"/>
              </a:rPr>
              <a:t>inom</a:t>
            </a:r>
            <a:r>
              <a:rPr lang="es-ES" sz="2400" dirty="0">
                <a:latin typeface="Lato Light" panose="020F0302020204030203" pitchFamily="34" charset="0"/>
              </a:rPr>
              <a:t> </a:t>
            </a:r>
            <a:r>
              <a:rPr lang="es-ES" sz="2400" dirty="0" err="1">
                <a:latin typeface="Lato Light" panose="020F0302020204030203" pitchFamily="34" charset="0"/>
              </a:rPr>
              <a:t>utbildning</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forskning</a:t>
            </a:r>
            <a:r>
              <a:rPr lang="es-ES" sz="2400" dirty="0">
                <a:latin typeface="Lato Light" panose="020F0302020204030203" pitchFamily="34" charset="0"/>
              </a:rPr>
              <a:t>.” Ger </a:t>
            </a:r>
            <a:r>
              <a:rPr lang="es-ES" sz="2400" dirty="0" err="1">
                <a:latin typeface="Lato Light" panose="020F0302020204030203" pitchFamily="34" charset="0"/>
              </a:rPr>
              <a:t>praktiska</a:t>
            </a:r>
            <a:r>
              <a:rPr lang="es-ES" sz="2400" dirty="0">
                <a:latin typeface="Lato Light" panose="020F0302020204030203" pitchFamily="34" charset="0"/>
              </a:rPr>
              <a:t> </a:t>
            </a:r>
            <a:r>
              <a:rPr lang="es-ES" sz="2400" dirty="0" err="1">
                <a:latin typeface="Lato Light" panose="020F0302020204030203" pitchFamily="34" charset="0"/>
              </a:rPr>
              <a:t>rekommendationer</a:t>
            </a:r>
            <a:r>
              <a:rPr lang="es-ES" sz="2400" dirty="0">
                <a:latin typeface="Lato Light" panose="020F0302020204030203" pitchFamily="34" charset="0"/>
              </a:rPr>
              <a:t> </a:t>
            </a:r>
            <a:r>
              <a:rPr lang="es-ES" sz="2400" dirty="0" err="1">
                <a:latin typeface="Lato Light" panose="020F0302020204030203" pitchFamily="34" charset="0"/>
              </a:rPr>
              <a:t>om</a:t>
            </a:r>
            <a:r>
              <a:rPr lang="es-ES" sz="2400" dirty="0">
                <a:latin typeface="Lato Light" panose="020F0302020204030203" pitchFamily="34" charset="0"/>
              </a:rPr>
              <a:t> </a:t>
            </a:r>
            <a:r>
              <a:rPr lang="es-ES" sz="2400" dirty="0" err="1">
                <a:latin typeface="Lato Light" panose="020F0302020204030203" pitchFamily="34" charset="0"/>
              </a:rPr>
              <a:t>etisk</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pedagogisk</a:t>
            </a:r>
            <a:r>
              <a:rPr lang="es-ES" sz="2400" dirty="0">
                <a:latin typeface="Lato Light" panose="020F0302020204030203" pitchFamily="34" charset="0"/>
              </a:rPr>
              <a:t> </a:t>
            </a:r>
            <a:r>
              <a:rPr lang="es-ES" sz="2400" dirty="0" err="1">
                <a:latin typeface="Lato Light" panose="020F0302020204030203" pitchFamily="34" charset="0"/>
              </a:rPr>
              <a:t>användning</a:t>
            </a:r>
            <a:r>
              <a:rPr lang="es-ES" sz="2400" dirty="0">
                <a:latin typeface="Lato Light" panose="020F0302020204030203" pitchFamily="34" charset="0"/>
              </a:rPr>
              <a:t> </a:t>
            </a:r>
            <a:r>
              <a:rPr lang="es-ES" sz="2400" dirty="0" err="1">
                <a:latin typeface="Lato Light" panose="020F0302020204030203" pitchFamily="34" charset="0"/>
              </a:rPr>
              <a:t>av</a:t>
            </a:r>
            <a:r>
              <a:rPr lang="es-ES" sz="2400" dirty="0">
                <a:latin typeface="Lato Light" panose="020F0302020204030203" pitchFamily="34" charset="0"/>
              </a:rPr>
              <a:t> </a:t>
            </a:r>
            <a:r>
              <a:rPr lang="es-ES" sz="2400" dirty="0" err="1">
                <a:latin typeface="Lato Light" panose="020F0302020204030203" pitchFamily="34" charset="0"/>
              </a:rPr>
              <a:t>generativ</a:t>
            </a:r>
            <a:r>
              <a:rPr lang="es-ES" sz="2400" dirty="0">
                <a:latin typeface="Lato Light" panose="020F0302020204030203" pitchFamily="34" charset="0"/>
              </a:rPr>
              <a:t> AI, </a:t>
            </a:r>
            <a:r>
              <a:rPr lang="es-ES" sz="2400" dirty="0" err="1">
                <a:latin typeface="Lato Light" panose="020F0302020204030203" pitchFamily="34" charset="0"/>
              </a:rPr>
              <a:t>inklusive</a:t>
            </a:r>
            <a:r>
              <a:rPr lang="es-ES" sz="2400" dirty="0">
                <a:latin typeface="Lato Light" panose="020F0302020204030203" pitchFamily="34" charset="0"/>
              </a:rPr>
              <a:t> </a:t>
            </a:r>
            <a:r>
              <a:rPr lang="es-ES" sz="2400" dirty="0" err="1">
                <a:latin typeface="Lato Light" panose="020F0302020204030203" pitchFamily="34" charset="0"/>
              </a:rPr>
              <a:t>dataintegritet</a:t>
            </a:r>
            <a:r>
              <a:rPr lang="es-ES" sz="2400" dirty="0">
                <a:latin typeface="Lato Light" panose="020F0302020204030203" pitchFamily="34" charset="0"/>
              </a:rPr>
              <a:t>, </a:t>
            </a:r>
            <a:r>
              <a:rPr lang="es-ES" sz="2400" dirty="0" err="1">
                <a:latin typeface="Lato Light" panose="020F0302020204030203" pitchFamily="34" charset="0"/>
              </a:rPr>
              <a:t>mänsklig</a:t>
            </a:r>
            <a:r>
              <a:rPr lang="es-ES" sz="2400" dirty="0">
                <a:latin typeface="Lato Light" panose="020F0302020204030203" pitchFamily="34" charset="0"/>
              </a:rPr>
              <a:t> </a:t>
            </a:r>
            <a:r>
              <a:rPr lang="es-ES" sz="2400" dirty="0" err="1">
                <a:latin typeface="Lato Light" panose="020F0302020204030203" pitchFamily="34" charset="0"/>
              </a:rPr>
              <a:t>tillsyn</a:t>
            </a:r>
            <a:r>
              <a:rPr lang="es-ES" sz="2400" dirty="0">
                <a:latin typeface="Lato Light" panose="020F0302020204030203" pitchFamily="34" charset="0"/>
              </a:rPr>
              <a:t>, </a:t>
            </a:r>
            <a:r>
              <a:rPr lang="es-ES" sz="2400" dirty="0" err="1">
                <a:latin typeface="Lato Light" panose="020F0302020204030203" pitchFamily="34" charset="0"/>
              </a:rPr>
              <a:t>jämlikhet</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ansvarsfull</a:t>
            </a:r>
            <a:r>
              <a:rPr lang="es-ES" sz="2400" dirty="0">
                <a:latin typeface="Lato Light" panose="020F0302020204030203" pitchFamily="34" charset="0"/>
              </a:rPr>
              <a:t> </a:t>
            </a:r>
            <a:r>
              <a:rPr lang="es-ES" sz="2400" dirty="0" err="1">
                <a:latin typeface="Lato Light" panose="020F0302020204030203" pitchFamily="34" charset="0"/>
              </a:rPr>
              <a:t>integrering</a:t>
            </a:r>
            <a:r>
              <a:rPr lang="es-ES" sz="2400" dirty="0">
                <a:latin typeface="Lato Light" panose="020F0302020204030203" pitchFamily="34" charset="0"/>
              </a:rPr>
              <a:t> i </a:t>
            </a:r>
            <a:r>
              <a:rPr lang="es-ES" sz="2400" dirty="0" err="1">
                <a:latin typeface="Lato Light" panose="020F0302020204030203" pitchFamily="34" charset="0"/>
              </a:rPr>
              <a:t>undervisning</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lärande</a:t>
            </a:r>
            <a:r>
              <a:rPr lang="es-ES" sz="2400" dirty="0">
                <a:latin typeface="Lato Light" panose="020F0302020204030203" pitchFamily="34" charset="0"/>
              </a:rPr>
              <a:t>.</a:t>
            </a:r>
          </a:p>
          <a:p>
            <a:endParaRPr lang="es-ES" sz="2400" dirty="0">
              <a:latin typeface="Lato Light" panose="020F0302020204030203" pitchFamily="34" charset="0"/>
            </a:endParaRPr>
          </a:p>
          <a:p>
            <a:r>
              <a:rPr lang="es-ES" sz="2400" b="1" dirty="0">
                <a:latin typeface="Lato Light" panose="020F0302020204030203" pitchFamily="34" charset="0"/>
              </a:rPr>
              <a:t>UNESCO (2024).</a:t>
            </a:r>
            <a:br>
              <a:rPr lang="es-ES" sz="2400" dirty="0">
                <a:latin typeface="Lato Light" panose="020F0302020204030203" pitchFamily="34" charset="0"/>
              </a:rPr>
            </a:br>
            <a:r>
              <a:rPr lang="es-ES" sz="2400" dirty="0">
                <a:latin typeface="Lato Light" panose="020F0302020204030203" pitchFamily="34" charset="0"/>
              </a:rPr>
              <a:t>”</a:t>
            </a:r>
            <a:r>
              <a:rPr lang="es-ES" sz="2400" dirty="0" err="1">
                <a:latin typeface="Lato Light" panose="020F0302020204030203" pitchFamily="34" charset="0"/>
              </a:rPr>
              <a:t>Ramverk</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AI-</a:t>
            </a:r>
            <a:r>
              <a:rPr lang="es-ES" sz="2400" dirty="0" err="1">
                <a:latin typeface="Lato Light" panose="020F0302020204030203" pitchFamily="34" charset="0"/>
              </a:rPr>
              <a:t>kompetens</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
            </a:r>
            <a:r>
              <a:rPr lang="es-ES" sz="2400" dirty="0" err="1">
                <a:latin typeface="Lato Light" panose="020F0302020204030203" pitchFamily="34" charset="0"/>
              </a:rPr>
              <a:t>lärare</a:t>
            </a:r>
            <a:r>
              <a:rPr lang="es-ES" sz="2400" dirty="0">
                <a:latin typeface="Lato Light" panose="020F0302020204030203" pitchFamily="34" charset="0"/>
              </a:rPr>
              <a:t>.” </a:t>
            </a:r>
            <a:r>
              <a:rPr lang="es-ES" sz="2400" dirty="0" err="1">
                <a:latin typeface="Lato Light" panose="020F0302020204030203" pitchFamily="34" charset="0"/>
              </a:rPr>
              <a:t>Definierar</a:t>
            </a:r>
            <a:r>
              <a:rPr lang="es-ES" sz="2400" dirty="0">
                <a:latin typeface="Lato Light" panose="020F0302020204030203" pitchFamily="34" charset="0"/>
              </a:rPr>
              <a:t> de </a:t>
            </a:r>
            <a:r>
              <a:rPr lang="es-ES" sz="2400" dirty="0" err="1">
                <a:latin typeface="Lato Light" panose="020F0302020204030203" pitchFamily="34" charset="0"/>
              </a:rPr>
              <a:t>kunskaper</a:t>
            </a:r>
            <a:r>
              <a:rPr lang="es-ES" sz="2400" dirty="0">
                <a:latin typeface="Lato Light" panose="020F0302020204030203" pitchFamily="34" charset="0"/>
              </a:rPr>
              <a:t>, </a:t>
            </a:r>
            <a:r>
              <a:rPr lang="es-ES" sz="2400" dirty="0" err="1">
                <a:latin typeface="Lato Light" panose="020F0302020204030203" pitchFamily="34" charset="0"/>
              </a:rPr>
              <a:t>färdigheter</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värderingar</a:t>
            </a:r>
            <a:r>
              <a:rPr lang="es-ES" sz="2400" dirty="0">
                <a:latin typeface="Lato Light" panose="020F0302020204030203" pitchFamily="34" charset="0"/>
              </a:rPr>
              <a:t> </a:t>
            </a:r>
            <a:r>
              <a:rPr lang="es-ES" sz="2400" dirty="0" err="1">
                <a:latin typeface="Lato Light" panose="020F0302020204030203" pitchFamily="34" charset="0"/>
              </a:rPr>
              <a:t>som</a:t>
            </a:r>
            <a:r>
              <a:rPr lang="es-ES" sz="2400" dirty="0">
                <a:latin typeface="Lato Light" panose="020F0302020204030203" pitchFamily="34" charset="0"/>
              </a:rPr>
              <a:t> </a:t>
            </a:r>
            <a:r>
              <a:rPr lang="es-ES" sz="2400" dirty="0" err="1">
                <a:latin typeface="Lato Light" panose="020F0302020204030203" pitchFamily="34" charset="0"/>
              </a:rPr>
              <a:t>lärare</a:t>
            </a:r>
            <a:r>
              <a:rPr lang="es-ES" sz="2400" dirty="0">
                <a:latin typeface="Lato Light" panose="020F0302020204030203" pitchFamily="34" charset="0"/>
              </a:rPr>
              <a:t> </a:t>
            </a:r>
            <a:r>
              <a:rPr lang="es-ES" sz="2400" dirty="0" err="1">
                <a:latin typeface="Lato Light" panose="020F0302020204030203" pitchFamily="34" charset="0"/>
              </a:rPr>
              <a:t>behöver</a:t>
            </a:r>
            <a:r>
              <a:rPr lang="es-ES" sz="2400" dirty="0">
                <a:latin typeface="Lato Light" panose="020F0302020204030203" pitchFamily="34" charset="0"/>
              </a:rPr>
              <a:t> </a:t>
            </a:r>
            <a:r>
              <a:rPr lang="es-ES" sz="2400" dirty="0" err="1">
                <a:latin typeface="Lato Light" panose="020F0302020204030203" pitchFamily="34" charset="0"/>
              </a:rPr>
              <a:t>för</a:t>
            </a:r>
            <a:r>
              <a:rPr lang="es-ES" sz="2400" dirty="0">
                <a:latin typeface="Lato Light" panose="020F0302020204030203" pitchFamily="34" charset="0"/>
              </a:rPr>
              <a:t> att </a:t>
            </a:r>
            <a:r>
              <a:rPr lang="es-ES" sz="2400" dirty="0" err="1">
                <a:latin typeface="Lato Light" panose="020F0302020204030203" pitchFamily="34" charset="0"/>
              </a:rPr>
              <a:t>använda</a:t>
            </a:r>
            <a:r>
              <a:rPr lang="es-ES" sz="2400" dirty="0">
                <a:latin typeface="Lato Light" panose="020F0302020204030203" pitchFamily="34" charset="0"/>
              </a:rPr>
              <a:t> AI </a:t>
            </a:r>
            <a:r>
              <a:rPr lang="es-ES" sz="2400" dirty="0" err="1">
                <a:latin typeface="Lato Light" panose="020F0302020204030203" pitchFamily="34" charset="0"/>
              </a:rPr>
              <a:t>på</a:t>
            </a:r>
            <a:r>
              <a:rPr lang="es-ES" sz="2400" dirty="0">
                <a:latin typeface="Lato Light" panose="020F0302020204030203" pitchFamily="34" charset="0"/>
              </a:rPr>
              <a:t> </a:t>
            </a:r>
            <a:r>
              <a:rPr lang="es-ES" sz="2400" dirty="0" err="1">
                <a:latin typeface="Lato Light" panose="020F0302020204030203" pitchFamily="34" charset="0"/>
              </a:rPr>
              <a:t>ett</a:t>
            </a:r>
            <a:r>
              <a:rPr lang="es-ES" sz="2400" dirty="0">
                <a:latin typeface="Lato Light" panose="020F0302020204030203" pitchFamily="34" charset="0"/>
              </a:rPr>
              <a:t> </a:t>
            </a:r>
            <a:r>
              <a:rPr lang="es-ES" sz="2400" dirty="0" err="1">
                <a:latin typeface="Lato Light" panose="020F0302020204030203" pitchFamily="34" charset="0"/>
              </a:rPr>
              <a:t>säkert</a:t>
            </a:r>
            <a:r>
              <a:rPr lang="es-ES" sz="2400" dirty="0">
                <a:latin typeface="Lato Light" panose="020F0302020204030203" pitchFamily="34" charset="0"/>
              </a:rPr>
              <a:t>, </a:t>
            </a:r>
            <a:r>
              <a:rPr lang="es-ES" sz="2400" dirty="0" err="1">
                <a:latin typeface="Lato Light" panose="020F0302020204030203" pitchFamily="34" charset="0"/>
              </a:rPr>
              <a:t>etiskt</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effektivt</a:t>
            </a:r>
            <a:r>
              <a:rPr lang="es-ES" sz="2400" dirty="0">
                <a:latin typeface="Lato Light" panose="020F0302020204030203" pitchFamily="34" charset="0"/>
              </a:rPr>
              <a:t> </a:t>
            </a:r>
            <a:r>
              <a:rPr lang="es-ES" sz="2400" dirty="0" err="1">
                <a:latin typeface="Lato Light" panose="020F0302020204030203" pitchFamily="34" charset="0"/>
              </a:rPr>
              <a:t>sätt</a:t>
            </a:r>
            <a:r>
              <a:rPr lang="es-ES" sz="2400" dirty="0">
                <a:latin typeface="Lato Light" panose="020F0302020204030203" pitchFamily="34" charset="0"/>
              </a:rPr>
              <a:t>, </a:t>
            </a:r>
            <a:r>
              <a:rPr lang="es-ES" sz="2400" dirty="0" err="1">
                <a:latin typeface="Lato Light" panose="020F0302020204030203" pitchFamily="34" charset="0"/>
              </a:rPr>
              <a:t>med</a:t>
            </a:r>
            <a:r>
              <a:rPr lang="es-ES" sz="2400" dirty="0">
                <a:latin typeface="Lato Light" panose="020F0302020204030203" pitchFamily="34" charset="0"/>
              </a:rPr>
              <a:t> </a:t>
            </a:r>
            <a:r>
              <a:rPr lang="es-ES" sz="2400" dirty="0" err="1">
                <a:latin typeface="Lato Light" panose="020F0302020204030203" pitchFamily="34" charset="0"/>
              </a:rPr>
              <a:t>särskilt</a:t>
            </a:r>
            <a:r>
              <a:rPr lang="es-ES" sz="2400" dirty="0">
                <a:latin typeface="Lato Light" panose="020F0302020204030203" pitchFamily="34" charset="0"/>
              </a:rPr>
              <a:t> </a:t>
            </a:r>
            <a:r>
              <a:rPr lang="es-ES" sz="2400" dirty="0" err="1">
                <a:latin typeface="Lato Light" panose="020F0302020204030203" pitchFamily="34" charset="0"/>
              </a:rPr>
              <a:t>fokus</a:t>
            </a:r>
            <a:r>
              <a:rPr lang="es-ES" sz="2400" dirty="0">
                <a:latin typeface="Lato Light" panose="020F0302020204030203" pitchFamily="34" charset="0"/>
              </a:rPr>
              <a:t> </a:t>
            </a:r>
            <a:r>
              <a:rPr lang="es-ES" sz="2400" dirty="0" err="1">
                <a:latin typeface="Lato Light" panose="020F0302020204030203" pitchFamily="34" charset="0"/>
              </a:rPr>
              <a:t>på</a:t>
            </a:r>
            <a:r>
              <a:rPr lang="es-ES" sz="2400" dirty="0">
                <a:latin typeface="Lato Light" panose="020F0302020204030203" pitchFamily="34" charset="0"/>
              </a:rPr>
              <a:t> </a:t>
            </a:r>
            <a:r>
              <a:rPr lang="es-ES" sz="2400" dirty="0" err="1">
                <a:latin typeface="Lato Light" panose="020F0302020204030203" pitchFamily="34" charset="0"/>
              </a:rPr>
              <a:t>mänskligt</a:t>
            </a:r>
            <a:r>
              <a:rPr lang="es-ES" sz="2400" dirty="0">
                <a:latin typeface="Lato Light" panose="020F0302020204030203" pitchFamily="34" charset="0"/>
              </a:rPr>
              <a:t> </a:t>
            </a:r>
            <a:r>
              <a:rPr lang="es-ES" sz="2400" dirty="0" err="1">
                <a:latin typeface="Lato Light" panose="020F0302020204030203" pitchFamily="34" charset="0"/>
              </a:rPr>
              <a:t>handlingsutrymme</a:t>
            </a:r>
            <a:r>
              <a:rPr lang="es-ES" sz="2400" dirty="0">
                <a:latin typeface="Lato Light" panose="020F0302020204030203" pitchFamily="34" charset="0"/>
              </a:rPr>
              <a:t>, </a:t>
            </a:r>
            <a:r>
              <a:rPr lang="es-ES" sz="2400" dirty="0" err="1">
                <a:latin typeface="Lato Light" panose="020F0302020204030203" pitchFamily="34" charset="0"/>
              </a:rPr>
              <a:t>ansvar</a:t>
            </a:r>
            <a:r>
              <a:rPr lang="es-ES" sz="2400" dirty="0">
                <a:latin typeface="Lato Light" panose="020F0302020204030203" pitchFamily="34" charset="0"/>
              </a:rPr>
              <a:t> </a:t>
            </a:r>
            <a:r>
              <a:rPr lang="es-ES" sz="2400" dirty="0" err="1">
                <a:latin typeface="Lato Light" panose="020F0302020204030203" pitchFamily="34" charset="0"/>
              </a:rPr>
              <a:t>och</a:t>
            </a:r>
            <a:r>
              <a:rPr lang="es-ES" sz="2400" dirty="0">
                <a:latin typeface="Lato Light" panose="020F0302020204030203" pitchFamily="34" charset="0"/>
              </a:rPr>
              <a:t> </a:t>
            </a:r>
            <a:r>
              <a:rPr lang="es-ES" sz="2400" dirty="0" err="1">
                <a:latin typeface="Lato Light" panose="020F0302020204030203" pitchFamily="34" charset="0"/>
              </a:rPr>
              <a:t>kritisk</a:t>
            </a:r>
            <a:r>
              <a:rPr lang="es-ES" sz="2400" dirty="0">
                <a:latin typeface="Lato Light" panose="020F0302020204030203" pitchFamily="34" charset="0"/>
              </a:rPr>
              <a:t> </a:t>
            </a:r>
            <a:r>
              <a:rPr lang="es-ES" sz="2400" dirty="0" err="1">
                <a:latin typeface="Lato Light" panose="020F0302020204030203" pitchFamily="34" charset="0"/>
              </a:rPr>
              <a:t>användning</a:t>
            </a:r>
            <a:r>
              <a:rPr lang="es-ES" sz="2400" dirty="0">
                <a:latin typeface="Lato Light" panose="020F0302020204030203" pitchFamily="34" charset="0"/>
              </a:rPr>
              <a:t>.</a:t>
            </a:r>
          </a:p>
          <a:p>
            <a:endParaRPr lang="en-US" sz="2400" u="none" strike="noStrike" dirty="0">
              <a:solidFill>
                <a:srgbClr val="000000"/>
              </a:solidFill>
              <a:latin typeface="Lato Light" panose="020F0302020204030203" pitchFamily="34" charset="0"/>
              <a:ea typeface="Lato Light"/>
              <a:cs typeface="Lato Light"/>
              <a:sym typeface="Lato Light"/>
            </a:endParaRPr>
          </a:p>
        </p:txBody>
      </p:sp>
      <p:sp>
        <p:nvSpPr>
          <p:cNvPr id="6" name="TextBox 6">
            <a:extLst>
              <a:ext uri="{FF2B5EF4-FFF2-40B4-BE49-F238E27FC236}">
                <a16:creationId xmlns:a16="http://schemas.microsoft.com/office/drawing/2014/main" id="{FDD9D2BF-9B8E-65BE-94A7-988C6A17D804}"/>
              </a:ext>
            </a:extLst>
          </p:cNvPr>
          <p:cNvSpPr txBox="1"/>
          <p:nvPr/>
        </p:nvSpPr>
        <p:spPr>
          <a:xfrm>
            <a:off x="1028700" y="1085850"/>
            <a:ext cx="3009900" cy="577081"/>
          </a:xfrm>
          <a:prstGeom prst="rect">
            <a:avLst/>
          </a:prstGeom>
        </p:spPr>
        <p:txBody>
          <a:bodyPr wrap="square" lIns="0" tIns="0" rIns="0" bIns="0" rtlCol="0" anchor="t">
            <a:spAutoFit/>
          </a:bodyPr>
          <a:lstStyle/>
          <a:p>
            <a:pPr lvl="0">
              <a:lnSpc>
                <a:spcPts val="4536"/>
              </a:lnSpc>
              <a:spcBef>
                <a:spcPct val="0"/>
              </a:spcBef>
            </a:pPr>
            <a:r>
              <a:rPr lang="en-US" sz="4200" dirty="0">
                <a:solidFill>
                  <a:srgbClr val="000000"/>
                </a:solidFill>
                <a:latin typeface="Oswald"/>
                <a:ea typeface="Oswald"/>
                <a:cs typeface="Oswald"/>
                <a:sym typeface="Oswald"/>
              </a:rPr>
              <a:t>REFERENSER</a:t>
            </a:r>
            <a:endParaRPr lang="en-US" sz="4200" u="none" strike="noStrike" dirty="0">
              <a:solidFill>
                <a:srgbClr val="000000"/>
              </a:solidFill>
              <a:latin typeface="Oswald"/>
              <a:ea typeface="Oswald"/>
              <a:cs typeface="Oswald"/>
              <a:sym typeface="Oswald"/>
            </a:endParaRPr>
          </a:p>
        </p:txBody>
      </p:sp>
    </p:spTree>
    <p:custDataLst>
      <p:tags r:id="rId1"/>
    </p:custDataLst>
    <p:extLst>
      <p:ext uri="{BB962C8B-B14F-4D97-AF65-F5344CB8AC3E}">
        <p14:creationId xmlns:p14="http://schemas.microsoft.com/office/powerpoint/2010/main" val="339982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3">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Börja om</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3">
                <a:alphaModFix amt="0"/>
              </a:blip>
              <a:stretch>
                <a:fillRect t="-17882" b="36439"/>
              </a:stretch>
            </a:blipFill>
          </p:spPr>
          <p:txBody>
            <a:bodyPr/>
            <a:lstStyle/>
            <a:p>
              <a:endParaRPr lang="es-ES"/>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Avsluta kursen</a:t>
              </a:r>
            </a:p>
          </p:txBody>
        </p:sp>
      </p:grpSp>
      <p:grpSp>
        <p:nvGrpSpPr>
          <p:cNvPr id="8" name="Group 8"/>
          <p:cNvGrpSpPr/>
          <p:nvPr/>
        </p:nvGrpSpPr>
        <p:grpSpPr>
          <a:xfrm>
            <a:off x="8806491" y="2992907"/>
            <a:ext cx="7419499" cy="3244739"/>
            <a:chOff x="0" y="0"/>
            <a:chExt cx="9892665" cy="4326318"/>
          </a:xfrm>
        </p:grpSpPr>
        <p:sp>
          <p:nvSpPr>
            <p:cNvPr id="9" name="Freeform 9" descr="En logotyp med en persons huvud inuti en cirkel.  Det AI-genererade innehållet kan vara felaktig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4"/>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5"/>
              <a:stretch>
                <a:fillRect t="-850" b="-850"/>
              </a:stretch>
            </a:blipFill>
          </p:spPr>
          <p:txBody>
            <a:bodyPr/>
            <a:lstStyle/>
            <a:p>
              <a:endParaRPr lang="es-ES"/>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6"/>
              <a:stretch>
                <a:fillRect l="-14856" r="-14904"/>
              </a:stretch>
            </a:blipFill>
          </p:spPr>
          <p:txBody>
            <a:bodyPr/>
            <a:lstStyle/>
            <a:p>
              <a:endParaRPr lang="es-ES"/>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2288</Words>
  <Application>Microsoft Office PowerPoint</Application>
  <PresentationFormat>Custom</PresentationFormat>
  <Paragraphs>302</Paragraphs>
  <Slides>27</Slides>
  <Notes>20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27</vt:i4>
      </vt:variant>
    </vt:vector>
  </HeadingPairs>
  <TitlesOfParts>
    <vt:vector size="39" baseType="lpstr">
      <vt:lpstr>Canva Sans</vt:lpstr>
      <vt:lpstr>Calibri</vt:lpstr>
      <vt:lpstr>Lato Light Italics</vt:lpstr>
      <vt:lpstr>Lato Bold</vt:lpstr>
      <vt:lpstr>Quattrocento Bold</vt:lpstr>
      <vt:lpstr>Oswald</vt:lpstr>
      <vt:lpstr>Arial</vt:lpstr>
      <vt:lpstr>Lato Light</vt:lpstr>
      <vt:lpstr>Lato Italics</vt:lpstr>
      <vt:lpstr>Lato</vt:lpstr>
      <vt:lpstr>Lato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SW_Modul 6 - INclusive TrAIners</dc:title>
  <cp:lastModifiedBy>Jaione Santos Miguel</cp:lastModifiedBy>
  <cp:revision>6</cp:revision>
  <dcterms:created xsi:type="dcterms:W3CDTF">2006-08-16T00:00:00Z</dcterms:created>
  <dcterms:modified xsi:type="dcterms:W3CDTF">2026-10-06T13:13:29Z</dcterms:modified>
  <dc:identifier>DAHQwAAkVFU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51BF33BB-2B83-4F20-BD54-D80B67F6A6F8</vt:lpwstr>
  </property>
  <property fmtid="{D5CDD505-2E9C-101B-9397-08002B2CF9AE}" pid="3" name="ArticulatePath">
    <vt:lpwstr>SW_Modul 6 - INclusive TrAIners</vt:lpwstr>
  </property>
</Properties>
</file>