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6" r:id="rId26"/>
    <p:sldId id="287" r:id="rId27"/>
    <p:sldId id="280" r:id="rId28"/>
  </p:sldIdLst>
  <p:sldSz cx="18288000" cy="10287000"/>
  <p:notesSz cx="6858000" cy="9144000"/>
  <p:embeddedFontLst>
    <p:embeddedFont>
      <p:font typeface="Lato" panose="020F0502020204030203" pitchFamily="34" charset="0"/>
      <p:regular r:id="rId30"/>
      <p:bold r:id="rId31"/>
      <p:italic r:id="rId32"/>
    </p:embeddedFont>
    <p:embeddedFont>
      <p:font typeface="Lato Bold" panose="020F0802020204030203" pitchFamily="34" charset="0"/>
      <p:regular r:id="rId33"/>
      <p:bold r:id="rId34"/>
    </p:embeddedFont>
    <p:embeddedFont>
      <p:font typeface="Lato Heavy" panose="020B0604020202020204" charset="0"/>
      <p:regular r:id="rId35"/>
    </p:embeddedFont>
    <p:embeddedFont>
      <p:font typeface="Lato Italics" panose="020B0604020202020204" charset="0"/>
      <p:regular r:id="rId36"/>
    </p:embeddedFont>
    <p:embeddedFont>
      <p:font typeface="Lato Light" panose="020F0302020204030203" pitchFamily="34" charset="0"/>
      <p:regular r:id="rId37"/>
    </p:embeddedFont>
    <p:embeddedFont>
      <p:font typeface="Lato Light Italics" panose="020B0604020202020204" charset="0"/>
      <p:regular r:id="rId38"/>
    </p:embeddedFont>
    <p:embeddedFont>
      <p:font typeface="Oswald" pitchFamily="2" charset="0"/>
      <p:regular r:id="rId39"/>
      <p:bold r:id="rId40"/>
    </p:embeddedFont>
    <p:embeddedFont>
      <p:font typeface="Quattrocento Bold" panose="020B0604020202020204" charset="0"/>
      <p:regular r:id="rId41"/>
    </p:embeddedFont>
  </p:embeddedFontLst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46549-AB63-309E-7B9C-6D1DF63C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4C88E46-1C9C-B590-7C09-ED55E20A5C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0490BC-F22B-EF1C-02A2-7A6AC5CD9F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C48AB27-6777-ADFB-73AF-4AAFB1ACDC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2E7AE3C-E468-9FC0-0D04-153566B163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F7FC8-EFF6-7F64-E227-2CA4AE32A7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0E0D6-C952-DB15-72E4-7160B6377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7623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17.jpe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hyperlink" Target="https://www.youtube.com/watch?v=YogIIVDvl0E" TargetMode="Externa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8.sv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80066" t="-40332" r="-7482" b="-12910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4672" y="7471296"/>
            <a:ext cx="3714226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8213" y="1272921"/>
            <a:ext cx="8244221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Moduł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6: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Etyczne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wykorzystanie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sztucznej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inteligencji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w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klasie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ZADOWOLONY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1686" y="7143712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13150" y="7355548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15021" y="1521714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25866" y="1745132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99102" y="428821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010576" y="4500048"/>
            <a:ext cx="1277779" cy="1280008"/>
            <a:chOff x="0" y="0"/>
            <a:chExt cx="1703705" cy="170667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6" name="Freeform 26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451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66738" y="539182"/>
            <a:ext cx="5839968" cy="1850593"/>
            <a:chOff x="0" y="0"/>
            <a:chExt cx="7786624" cy="246745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786628" cy="2467451"/>
            </a:xfrm>
            <a:custGeom>
              <a:avLst/>
              <a:gdLst/>
              <a:ahLst/>
              <a:cxnLst/>
              <a:rect l="l" t="t" r="r" b="b"/>
              <a:pathLst>
                <a:path w="7786628" h="2467451">
                  <a:moveTo>
                    <a:pt x="0" y="0"/>
                  </a:moveTo>
                  <a:lnTo>
                    <a:pt x="7786628" y="0"/>
                  </a:lnTo>
                  <a:lnTo>
                    <a:pt x="7786628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76" b="1459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123825"/>
              <a:ext cx="7786624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JEDNOSTKA 1: WYBÓR DOSTĘPNYCH I INKLUZYWNYCH NARZĘDZI AI DLA UCZNIÓW O RÓŻNYCH PROFILACH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48788" y="7119709"/>
            <a:ext cx="5198135" cy="3031693"/>
            <a:chOff x="0" y="0"/>
            <a:chExt cx="6930847" cy="404225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930844" cy="4042246"/>
            </a:xfrm>
            <a:custGeom>
              <a:avLst/>
              <a:gdLst/>
              <a:ahLst/>
              <a:cxnLst/>
              <a:rect l="l" t="t" r="r" b="b"/>
              <a:pathLst>
                <a:path w="6930844" h="4042246">
                  <a:moveTo>
                    <a:pt x="0" y="0"/>
                  </a:moveTo>
                  <a:lnTo>
                    <a:pt x="6930844" y="0"/>
                  </a:lnTo>
                  <a:lnTo>
                    <a:pt x="6930844" y="4042246"/>
                  </a:lnTo>
                  <a:lnTo>
                    <a:pt x="0" y="40422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812" b="5199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123825"/>
              <a:ext cx="6930847" cy="41660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JEDNOSTKA 5: SCENARIUSZ ZAJĘĆ W KLASIE W ŚWIECIE RZECZYWISTYM: ODPOWIEDZIALNE WYKORZYSTANIE SZTUCZNEJ INTELIGENCJI W KSZTAŁCENIU USTAWICZNYM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302403" y="1164565"/>
            <a:ext cx="6379547" cy="2842072"/>
            <a:chOff x="0" y="0"/>
            <a:chExt cx="8506063" cy="378943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8490084" cy="3254861"/>
            </a:xfrm>
            <a:custGeom>
              <a:avLst/>
              <a:gdLst/>
              <a:ahLst/>
              <a:cxnLst/>
              <a:rect l="l" t="t" r="r" b="b"/>
              <a:pathLst>
                <a:path w="8490084" h="3254861">
                  <a:moveTo>
                    <a:pt x="0" y="0"/>
                  </a:moveTo>
                  <a:lnTo>
                    <a:pt x="8490084" y="0"/>
                  </a:lnTo>
                  <a:lnTo>
                    <a:pt x="8490084" y="3254861"/>
                  </a:lnTo>
                  <a:lnTo>
                    <a:pt x="0" y="325486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383" b="3273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5973" y="410747"/>
              <a:ext cx="8490090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JEDNOSTKA 2: ZARZĄDZANIE PRYWATNOŚCIĄ DANYCH I BEZPIECZEŃSTWEM CYFROWYM W UCZENIU SIĘ WSPOMAGANYM SZTUCZNĄ INTELIGENCJĄ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500021" y="7663824"/>
            <a:ext cx="5680529" cy="1850593"/>
            <a:chOff x="0" y="0"/>
            <a:chExt cx="7574039" cy="246745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574042" cy="2467451"/>
            </a:xfrm>
            <a:custGeom>
              <a:avLst/>
              <a:gdLst/>
              <a:ahLst/>
              <a:cxnLst/>
              <a:rect l="l" t="t" r="r" b="b"/>
              <a:pathLst>
                <a:path w="7574042" h="2467451">
                  <a:moveTo>
                    <a:pt x="0" y="0"/>
                  </a:moveTo>
                  <a:lnTo>
                    <a:pt x="7574042" y="0"/>
                  </a:lnTo>
                  <a:lnTo>
                    <a:pt x="7574042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898" b="16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23825"/>
              <a:ext cx="7574039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JEDNOSTKA 4: WYKORZYSTANIE SZTUCZNEJ INTELIGENCJI DO WZMOCNIENIA KRYTYCZNEGO MYŚLENIA I WSPÓŁPRACY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499819" y="3858863"/>
            <a:ext cx="5048166" cy="3442379"/>
            <a:chOff x="0" y="0"/>
            <a:chExt cx="6730888" cy="458983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710984" cy="4042246"/>
            </a:xfrm>
            <a:custGeom>
              <a:avLst/>
              <a:gdLst/>
              <a:ahLst/>
              <a:cxnLst/>
              <a:rect l="l" t="t" r="r" b="b"/>
              <a:pathLst>
                <a:path w="6710984" h="4042246">
                  <a:moveTo>
                    <a:pt x="0" y="0"/>
                  </a:moveTo>
                  <a:lnTo>
                    <a:pt x="6710984" y="0"/>
                  </a:lnTo>
                  <a:lnTo>
                    <a:pt x="6710984" y="4042246"/>
                  </a:lnTo>
                  <a:lnTo>
                    <a:pt x="0" y="40422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752" b="5305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9903" y="423756"/>
              <a:ext cx="6710985" cy="41660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JEDNOSTKA 3: OPRACOWYWANIE DZIAŁAŃ EDUKACYJNYCH O CHARAKTERZE ETYCZNYM Z WYKORZYSTANIEM SZTUCZNEJ INTELIGENCJI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71882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262302" y="1969465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443335" y="4710408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222278" y="7573251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184641" y="8467544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5</a:t>
            </a:r>
          </a:p>
        </p:txBody>
      </p:sp>
      <p:grpSp>
        <p:nvGrpSpPr>
          <p:cNvPr id="51" name="Group 43">
            <a:extLst>
              <a:ext uri="{FF2B5EF4-FFF2-40B4-BE49-F238E27FC236}">
                <a16:creationId xmlns:a16="http://schemas.microsoft.com/office/drawing/2014/main" id="{E19341C9-66F4-1C83-EEA8-B88847D807E1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52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2BC0E761-2128-F4A8-EECD-530D0A5289C9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0639" y="1076182"/>
            <a:ext cx="698442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CELE NAUKI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72668" y="7475582"/>
            <a:ext cx="3958914" cy="617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Wstaw tutaj podpis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9" y="2692117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9" y="3949837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9" y="5207546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465265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0639" y="7884338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53307" y="2768803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stosowanych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środowiskach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kryteriów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3307" y="4166492"/>
            <a:ext cx="1277783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zagrożeń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związanych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prywatnością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stronniczością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dezinformacją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3307" y="5420635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Opracowywanie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metod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kreatywność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zastępując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7095" y="6667276"/>
            <a:ext cx="121354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Pomóż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zinterpretować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zweryfikować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źródła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53307" y="8050320"/>
            <a:ext cx="1235665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współpracy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wzmacniają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rozwiązywania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69933" y="2704957"/>
            <a:ext cx="409975" cy="733120"/>
            <a:chOff x="0" y="0"/>
            <a:chExt cx="546633" cy="97749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69933" y="4026513"/>
            <a:ext cx="409975" cy="733120"/>
            <a:chOff x="0" y="0"/>
            <a:chExt cx="546633" cy="97749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9928" y="5280655"/>
            <a:ext cx="409975" cy="733120"/>
            <a:chOff x="0" y="0"/>
            <a:chExt cx="546633" cy="97749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9928" y="6484344"/>
            <a:ext cx="409975" cy="733120"/>
            <a:chOff x="0" y="0"/>
            <a:chExt cx="546633" cy="97749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69928" y="7957447"/>
            <a:ext cx="409975" cy="733120"/>
            <a:chOff x="0" y="0"/>
            <a:chExt cx="546633" cy="97749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6098441" y="1827914"/>
            <a:ext cx="1639262" cy="2121370"/>
            <a:chOff x="0" y="0"/>
            <a:chExt cx="2185683" cy="2828493"/>
          </a:xfrm>
        </p:grpSpPr>
        <p:sp>
          <p:nvSpPr>
            <p:cNvPr id="35" name="Freeform 35" descr="Obraz przedstawiający antenę  Automatycznie generowany opis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189727" y="5635866"/>
            <a:ext cx="1728340" cy="2414454"/>
            <a:chOff x="0" y="0"/>
            <a:chExt cx="2304453" cy="3219272"/>
          </a:xfrm>
        </p:grpSpPr>
        <p:sp>
          <p:nvSpPr>
            <p:cNvPr id="37" name="Freeform 37" descr="Obraz przedstawiający antenę  Automatycznie generowany opis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80" r="-34633" b="-2416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70639" y="1920592"/>
            <a:ext cx="11015739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potrafili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WSTĘP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228798"/>
            <a:ext cx="10325100" cy="5551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odgrywa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ważniejszą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tworzenia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ćwiczeń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ważniejszą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module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dowiesz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klasie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punktu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Omówione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zostaną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prywatność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stronniczość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uczciwość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akademicka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prowadzeniu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zajęć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rozwinięcie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niezbędnych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włączenia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015030" cy="10287000"/>
            <a:chOff x="0" y="0"/>
            <a:chExt cx="10686707" cy="13716000"/>
          </a:xfrm>
        </p:grpSpPr>
        <p:sp>
          <p:nvSpPr>
            <p:cNvPr id="3" name="Freeform 3" descr="Osoba stojąca obok tablicy.  Treść wygenerowana przez sztuczną inteligencję może być nieprawidłowa."/>
            <p:cNvSpPr/>
            <p:nvPr/>
          </p:nvSpPr>
          <p:spPr>
            <a:xfrm>
              <a:off x="0" y="0"/>
              <a:ext cx="10686669" cy="13716000"/>
            </a:xfrm>
            <a:custGeom>
              <a:avLst/>
              <a:gdLst/>
              <a:ahLst/>
              <a:cxnLst/>
              <a:rect l="l" t="t" r="r" b="b"/>
              <a:pathLst>
                <a:path w="10686669" h="13716000">
                  <a:moveTo>
                    <a:pt x="0" y="0"/>
                  </a:moveTo>
                  <a:lnTo>
                    <a:pt x="10686669" y="0"/>
                  </a:lnTo>
                  <a:lnTo>
                    <a:pt x="106866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2418" b="-2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68808" y="647700"/>
            <a:ext cx="8585811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ROLA TRENERA CVET W WYKORZYSTANIU SZTUCZNEJ INTELIGENCJI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59664" y="2247900"/>
            <a:ext cx="9530435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częściej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tworzenia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materiałów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dydaktycznych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zasobów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Jednak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rozumie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potrzeb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środowisku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ustawiczne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Pośrednik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między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systemami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studentami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Nadzorca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algorytmicznych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Gwarantuje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prawa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prywatność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Przewodnik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odpowiedzialnym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krytycznym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korzystaniu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cyfrowych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dziedzinie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ludzkimi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podpowiada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8198" y="1549908"/>
            <a:ext cx="6509149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1: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WYBÓR DOSTĘPNYCH I INKLUZYWNYCH NARZĘDZI AI DLA UCZNIÓW O RÓŻNYCH PROFILACH.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439763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8200" y="1309117"/>
            <a:ext cx="9749521" cy="7668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zazwyczaj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zwykłych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użytkowników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urządzeń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specjalnie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środowiskach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ukierunkowanych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znalezienie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zajęciach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udział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następujących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zajęciach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Dorośli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przekwalifikowania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Pracownicy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otrzymują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zakończeniu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zmiany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ograniczonej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znajomości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zakłada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wysoki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zaawansowane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wykluczyć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klasy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punktu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szanse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tworzyć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dodatkowych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barier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przynosić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wyłącznie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wprowadzeniem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klasy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przeanalizować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miarę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jednakowych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warunkach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dostosowania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zapobiec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pogłębianiu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istniejących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dysproporcji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między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92799" y="2390775"/>
            <a:ext cx="9666501" cy="503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Podsumowując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włączenie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technicznego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wiązać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krytyczną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refleksją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potencjalnymi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skutkami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endParaRPr lang="en-US" sz="30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stać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wspierającym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udoskonalającym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naukę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pod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warunkiem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zostanie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wdrożona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inkluzywny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wsparciu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zastosowaniem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środków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zapewnią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wszyscy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będą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mogli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niej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skorzystać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będąc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wykluczonymi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względu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wcześniejszą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kompetencji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30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cyfrowych</a:t>
            </a:r>
            <a:r>
              <a:rPr lang="en-US" sz="30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438" cy="10287000"/>
            <a:chOff x="0" y="0"/>
            <a:chExt cx="9144584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635" cy="13716000"/>
            </a:xfrm>
            <a:custGeom>
              <a:avLst/>
              <a:gdLst/>
              <a:ahLst/>
              <a:cxnLst/>
              <a:rect l="l" t="t" r="r" b="b"/>
              <a:pathLst>
                <a:path w="9144635" h="13716000">
                  <a:moveTo>
                    <a:pt x="0" y="0"/>
                  </a:moveTo>
                  <a:lnTo>
                    <a:pt x="9144635" y="0"/>
                  </a:lnTo>
                  <a:lnTo>
                    <a:pt x="914463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1173223" y="2429567"/>
            <a:ext cx="0" cy="379190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767496"/>
            <a:ext cx="826346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LISTA KONTROLNA INSTRUKTORA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7673854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AutoShape 5"/>
          <p:cNvSpPr/>
          <p:nvPr/>
        </p:nvSpPr>
        <p:spPr>
          <a:xfrm flipH="1">
            <a:off x="1173223" y="3401507"/>
            <a:ext cx="0" cy="1877402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>
            <a:off x="1158934" y="5986772"/>
            <a:ext cx="9525" cy="154469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014411" y="5497383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5"/>
                </a:lnTo>
                <a:lnTo>
                  <a:pt x="0" y="289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028700" y="2947486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6"/>
                </a:lnTo>
                <a:lnTo>
                  <a:pt x="0" y="289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028700" y="1992147"/>
            <a:ext cx="289046" cy="289046"/>
          </a:xfrm>
          <a:custGeom>
            <a:avLst/>
            <a:gdLst/>
            <a:ahLst/>
            <a:cxnLst/>
            <a:rect l="l" t="t" r="r" b="b"/>
            <a:pathLst>
              <a:path w="289046" h="289046">
                <a:moveTo>
                  <a:pt x="0" y="0"/>
                </a:moveTo>
                <a:lnTo>
                  <a:pt x="289046" y="0"/>
                </a:lnTo>
                <a:lnTo>
                  <a:pt x="289046" y="289046"/>
                </a:lnTo>
                <a:lnTo>
                  <a:pt x="0" y="2890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0" name="Group 10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6459" r="-5891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556970" y="2619162"/>
            <a:ext cx="8961149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Złożoność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uczenia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się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Przykładowy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test: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przystępny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początkujących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objaśnia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koncepcję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norm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bezpieczeństwa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miejscu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zbyt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złożona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odnieść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dostosowanie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Dostępność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Sprawdź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kompatybilność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instrumentu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Wprowadzanie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tekstu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głosowego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czytniki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ekranu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mobilny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Użyteczność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cyfrowa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obsługi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komputera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 5-minutowym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objaśnieniu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89715" y="1774720"/>
            <a:ext cx="8930731" cy="723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Zanim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wprowadzisz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powinieneś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wziąć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następujące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4474397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OBRÓT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28661"/>
            <a:ext cx="16543828" cy="774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Cel: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Pomoc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zrozumieniu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instrukcje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wpływają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Demonstracja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instruktorska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Nieprawidłowe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wskazanie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Wyjaśnij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czym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polega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obsługa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klienta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Udoskonalone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instrukcje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Wyjaśnia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podstawowe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zasady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obsługi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klienta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początkujących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branży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handlu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detalicznego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Używaj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prostego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konkretnych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przykładów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świata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r>
              <a:rPr lang="es-ES" sz="2400" b="1" dirty="0" err="1">
                <a:solidFill>
                  <a:srgbClr val="000000"/>
                </a:solidFill>
                <a:latin typeface="Lato Light" panose="020F0302020204030203" pitchFamily="34" charset="0"/>
              </a:rPr>
              <a:t>Współpraca</a:t>
            </a:r>
            <a:r>
              <a:rPr lang="es-ES" sz="2400" b="1" dirty="0">
                <a:solidFill>
                  <a:srgbClr val="000000"/>
                </a:solidFill>
                <a:latin typeface="Lato Light" panose="020F0302020204030203" pitchFamily="34" charset="0"/>
              </a:rPr>
              <a:t>: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porównują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949962" lvl="2" indent="-316654" algn="l">
              <a:lnSpc>
                <a:spcPts val="2640"/>
              </a:lnSpc>
              <a:spcBef>
                <a:spcPct val="0"/>
              </a:spcBef>
              <a:buFont typeface="Arial"/>
              <a:buChar char="⚬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Przejrzystość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</a:p>
          <a:p>
            <a:pPr marL="949962" lvl="2" indent="-316654" algn="l">
              <a:lnSpc>
                <a:spcPts val="2640"/>
              </a:lnSpc>
              <a:spcBef>
                <a:spcPct val="0"/>
              </a:spcBef>
              <a:buFont typeface="Arial"/>
              <a:buChar char="⚬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Pożytek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</a:p>
          <a:p>
            <a:pPr marL="949962" lvl="2" indent="-316654" algn="l">
              <a:lnSpc>
                <a:spcPts val="2640"/>
              </a:lnSpc>
              <a:spcBef>
                <a:spcPct val="0"/>
              </a:spcBef>
              <a:buFont typeface="Arial"/>
              <a:buChar char="⚬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znaczenie</a:t>
            </a: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398146" lvl="1" indent="-199073" algn="l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Refleksja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etyczna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Oprócz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jakości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zastanawiają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odpowiedzialnością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korzystaniu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Analizują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instrukcje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wpływają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otrzymane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nieprecyzyjne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sformułowania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niekompletne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mylące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nieodpowiednie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określonych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kontekstach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ćwiczenie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krytyczne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uzyskanych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wykorzystaniem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wzmacnia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przekonanie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jakość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trafność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potencjalny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dużej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mierze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zależą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formułujących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zapytanie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13182600" y="2933700"/>
            <a:ext cx="4683238" cy="2882646"/>
          </a:xfrm>
          <a:custGeom>
            <a:avLst/>
            <a:gdLst/>
            <a:ahLst/>
            <a:cxnLst/>
            <a:rect l="l" t="t" r="r" b="b"/>
            <a:pathLst>
              <a:path w="4683238" h="2552365">
                <a:moveTo>
                  <a:pt x="0" y="0"/>
                </a:moveTo>
                <a:lnTo>
                  <a:pt x="4683238" y="0"/>
                </a:lnTo>
                <a:lnTo>
                  <a:pt x="4683238" y="2552365"/>
                </a:lnTo>
                <a:lnTo>
                  <a:pt x="0" y="255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3469473" y="3409147"/>
            <a:ext cx="4109492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zależą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od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jakości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instrukcji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dostarczonych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użytkownika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3409" y="635941"/>
            <a:ext cx="6382414" cy="9073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2: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ZARZĄDZANIE PRYWATNOŚCIĄ DANYCH I BEZPIECZEŃSTWEM CYFROWYM W UCZENIU SIĘ WSPOMAGANYM SZTUCZNĄ INTELIGENCJĄ.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04704" y="0"/>
            <a:ext cx="8083296" cy="10287000"/>
            <a:chOff x="0" y="0"/>
            <a:chExt cx="107777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77728" cy="13716000"/>
            </a:xfrm>
            <a:custGeom>
              <a:avLst/>
              <a:gdLst/>
              <a:ahLst/>
              <a:cxnLst/>
              <a:rect l="l" t="t" r="r" b="b"/>
              <a:pathLst>
                <a:path w="10777728" h="13716000">
                  <a:moveTo>
                    <a:pt x="0" y="0"/>
                  </a:moveTo>
                  <a:lnTo>
                    <a:pt x="10777728" y="0"/>
                  </a:lnTo>
                  <a:lnTo>
                    <a:pt x="107777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933" b="-893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3870532"/>
            <a:ext cx="8766063" cy="40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zazwyczaj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przetwarzają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wprowadzane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użytkownika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zapisywać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rozmowy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nieświadomie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udostępniać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Szczegóły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miejsca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Poufne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firmy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kontaktowe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osobiste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prowadzić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ryzyka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naruszenia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prywatności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082593"/>
            <a:ext cx="8178565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OCHRONA DANYCH UCZNIÓW I BEZPIECZEŃSTWO CYFROWE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577072" cy="10287000"/>
            <a:chOff x="0" y="0"/>
            <a:chExt cx="1143609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436096" cy="13716000"/>
            </a:xfrm>
            <a:custGeom>
              <a:avLst/>
              <a:gdLst/>
              <a:ahLst/>
              <a:cxnLst/>
              <a:rect l="l" t="t" r="r" b="b"/>
              <a:pathLst>
                <a:path w="11436096" h="13716000">
                  <a:moveTo>
                    <a:pt x="0" y="0"/>
                  </a:moveTo>
                  <a:lnTo>
                    <a:pt x="11436096" y="0"/>
                  </a:lnTo>
                  <a:lnTo>
                    <a:pt x="1143609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9885" r="-300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44000" y="1953712"/>
            <a:ext cx="846637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PROTOKÓŁ BEZPIECZEŃSTWA W KLASIE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3414712"/>
            <a:ext cx="8115300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Zanim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zaczniesz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ustalić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jasne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l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Oryginalne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dokumenty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biznesowe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lvl="0" indent="-342900" algn="l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Adresy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osobiste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numery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telefonów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l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umery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fizycznych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42900" lvl="0" indent="-342900" algn="l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poufne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miejscu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Zamiast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fikcyjnych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zanonimizowanych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podczas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692954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ĆWICZENIE PRAKTYCZNE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073773" y="3137297"/>
            <a:ext cx="5791362" cy="5791362"/>
            <a:chOff x="0" y="0"/>
            <a:chExt cx="7721816" cy="7721816"/>
          </a:xfrm>
        </p:grpSpPr>
        <p:sp>
          <p:nvSpPr>
            <p:cNvPr id="4" name="Freeform 4"/>
            <p:cNvSpPr/>
            <p:nvPr/>
          </p:nvSpPr>
          <p:spPr>
            <a:xfrm>
              <a:off x="-190" y="-190"/>
              <a:ext cx="7721727" cy="7721727"/>
            </a:xfrm>
            <a:custGeom>
              <a:avLst/>
              <a:gdLst/>
              <a:ahLst/>
              <a:cxnLst/>
              <a:rect l="l" t="t" r="r" b="b"/>
              <a:pathLst>
                <a:path w="7721727" h="7721727">
                  <a:moveTo>
                    <a:pt x="6590728" y="1130998"/>
                  </a:moveTo>
                  <a:cubicBezTo>
                    <a:pt x="8098726" y="2638615"/>
                    <a:pt x="8098726" y="5083111"/>
                    <a:pt x="6590728" y="6590728"/>
                  </a:cubicBezTo>
                  <a:cubicBezTo>
                    <a:pt x="5083111" y="8098726"/>
                    <a:pt x="2638615" y="8098726"/>
                    <a:pt x="1130998" y="6590728"/>
                  </a:cubicBezTo>
                  <a:cubicBezTo>
                    <a:pt x="-377000" y="5083111"/>
                    <a:pt x="-377000" y="2638615"/>
                    <a:pt x="1130998" y="1130998"/>
                  </a:cubicBezTo>
                  <a:cubicBezTo>
                    <a:pt x="2638615" y="-377000"/>
                    <a:pt x="5083111" y="-377000"/>
                    <a:pt x="6590728" y="1130998"/>
                  </a:cubicBezTo>
                  <a:close/>
                </a:path>
              </a:pathLst>
            </a:custGeom>
            <a:solidFill>
              <a:srgbClr val="9399A1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75217" y="4140194"/>
            <a:ext cx="4788456" cy="4788456"/>
            <a:chOff x="0" y="0"/>
            <a:chExt cx="6384608" cy="6384608"/>
          </a:xfrm>
        </p:grpSpPr>
        <p:sp>
          <p:nvSpPr>
            <p:cNvPr id="6" name="Freeform 6"/>
            <p:cNvSpPr/>
            <p:nvPr/>
          </p:nvSpPr>
          <p:spPr>
            <a:xfrm>
              <a:off x="31" y="-95"/>
              <a:ext cx="6384354" cy="6384353"/>
            </a:xfrm>
            <a:custGeom>
              <a:avLst/>
              <a:gdLst/>
              <a:ahLst/>
              <a:cxnLst/>
              <a:rect l="l" t="t" r="r" b="b"/>
              <a:pathLst>
                <a:path w="6384354" h="6384353">
                  <a:moveTo>
                    <a:pt x="5449285" y="935069"/>
                  </a:moveTo>
                  <a:cubicBezTo>
                    <a:pt x="6696044" y="2181574"/>
                    <a:pt x="6696044" y="4202779"/>
                    <a:pt x="5449285" y="5449284"/>
                  </a:cubicBezTo>
                  <a:cubicBezTo>
                    <a:pt x="4202780" y="6696043"/>
                    <a:pt x="2181575" y="6696043"/>
                    <a:pt x="935070" y="5449284"/>
                  </a:cubicBezTo>
                  <a:cubicBezTo>
                    <a:pt x="-311689" y="4202779"/>
                    <a:pt x="-311689" y="2181574"/>
                    <a:pt x="935070" y="935069"/>
                  </a:cubicBezTo>
                  <a:cubicBezTo>
                    <a:pt x="2181575" y="-311690"/>
                    <a:pt x="4202780" y="-311690"/>
                    <a:pt x="5449285" y="935069"/>
                  </a:cubicBezTo>
                  <a:close/>
                </a:path>
              </a:pathLst>
            </a:custGeom>
            <a:solidFill>
              <a:srgbClr val="FB8A83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93701" y="5177152"/>
            <a:ext cx="3751507" cy="3751507"/>
            <a:chOff x="0" y="0"/>
            <a:chExt cx="5002009" cy="5002009"/>
          </a:xfrm>
        </p:grpSpPr>
        <p:sp>
          <p:nvSpPr>
            <p:cNvPr id="8" name="Freeform 8"/>
            <p:cNvSpPr/>
            <p:nvPr/>
          </p:nvSpPr>
          <p:spPr>
            <a:xfrm>
              <a:off x="-32" y="-32"/>
              <a:ext cx="5001832" cy="5001832"/>
            </a:xfrm>
            <a:custGeom>
              <a:avLst/>
              <a:gdLst/>
              <a:ahLst/>
              <a:cxnLst/>
              <a:rect l="l" t="t" r="r" b="b"/>
              <a:pathLst>
                <a:path w="5001832" h="5001832">
                  <a:moveTo>
                    <a:pt x="4269264" y="732568"/>
                  </a:moveTo>
                  <a:cubicBezTo>
                    <a:pt x="5246021" y="1709071"/>
                    <a:pt x="5246021" y="3292634"/>
                    <a:pt x="4269264" y="4269264"/>
                  </a:cubicBezTo>
                  <a:cubicBezTo>
                    <a:pt x="3292761" y="5246021"/>
                    <a:pt x="1709198" y="5246021"/>
                    <a:pt x="732568" y="4269264"/>
                  </a:cubicBezTo>
                  <a:cubicBezTo>
                    <a:pt x="-244189" y="3292761"/>
                    <a:pt x="-244189" y="1709198"/>
                    <a:pt x="732568" y="732568"/>
                  </a:cubicBezTo>
                  <a:cubicBezTo>
                    <a:pt x="1709071" y="-244189"/>
                    <a:pt x="3292634" y="-244189"/>
                    <a:pt x="4269264" y="732568"/>
                  </a:cubicBezTo>
                  <a:close/>
                </a:path>
              </a:pathLst>
            </a:custGeom>
            <a:solidFill>
              <a:srgbClr val="FFBFBC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589030" y="6167818"/>
            <a:ext cx="2760831" cy="2760831"/>
            <a:chOff x="0" y="0"/>
            <a:chExt cx="3681108" cy="36811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80968" cy="3680968"/>
            </a:xfrm>
            <a:custGeom>
              <a:avLst/>
              <a:gdLst/>
              <a:ahLst/>
              <a:cxnLst/>
              <a:rect l="l" t="t" r="r" b="b"/>
              <a:pathLst>
                <a:path w="3680968" h="3680968">
                  <a:moveTo>
                    <a:pt x="3141853" y="539115"/>
                  </a:moveTo>
                  <a:cubicBezTo>
                    <a:pt x="3860673" y="1257808"/>
                    <a:pt x="3860673" y="2423160"/>
                    <a:pt x="3141853" y="3141853"/>
                  </a:cubicBezTo>
                  <a:cubicBezTo>
                    <a:pt x="2423160" y="3860673"/>
                    <a:pt x="1257808" y="3860673"/>
                    <a:pt x="539115" y="3141853"/>
                  </a:cubicBezTo>
                  <a:cubicBezTo>
                    <a:pt x="-179705" y="2423160"/>
                    <a:pt x="-179705" y="1257808"/>
                    <a:pt x="539115" y="539115"/>
                  </a:cubicBezTo>
                  <a:cubicBezTo>
                    <a:pt x="1257808" y="-179705"/>
                    <a:pt x="2423160" y="-179705"/>
                    <a:pt x="3141853" y="539115"/>
                  </a:cubicBezTo>
                  <a:close/>
                </a:path>
              </a:pathLst>
            </a:custGeom>
            <a:solidFill>
              <a:srgbClr val="FFDED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1" name="AutoShape 11"/>
          <p:cNvSpPr/>
          <p:nvPr/>
        </p:nvSpPr>
        <p:spPr>
          <a:xfrm rot="36000">
            <a:off x="6673396" y="3683241"/>
            <a:ext cx="2728722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2" name="Group 12"/>
          <p:cNvGrpSpPr/>
          <p:nvPr/>
        </p:nvGrpSpPr>
        <p:grpSpPr>
          <a:xfrm>
            <a:off x="4114800" y="3388585"/>
            <a:ext cx="1957388" cy="695769"/>
            <a:chOff x="0" y="0"/>
            <a:chExt cx="2609850" cy="9276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09850" cy="927687"/>
            </a:xfrm>
            <a:custGeom>
              <a:avLst/>
              <a:gdLst/>
              <a:ahLst/>
              <a:cxnLst/>
              <a:rect l="l" t="t" r="r" b="b"/>
              <a:pathLst>
                <a:path w="2609850" h="927687">
                  <a:moveTo>
                    <a:pt x="0" y="0"/>
                  </a:moveTo>
                  <a:lnTo>
                    <a:pt x="2609850" y="0"/>
                  </a:lnTo>
                  <a:lnTo>
                    <a:pt x="2609850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Poproś 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778803" y="3349066"/>
            <a:ext cx="6928371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Napisz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list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motywacyjny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CV.</a:t>
            </a:r>
          </a:p>
        </p:txBody>
      </p:sp>
      <p:sp>
        <p:nvSpPr>
          <p:cNvPr id="16" name="AutoShape 16"/>
          <p:cNvSpPr/>
          <p:nvPr/>
        </p:nvSpPr>
        <p:spPr>
          <a:xfrm rot="38280">
            <a:off x="6857314" y="5053470"/>
            <a:ext cx="2566730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17" name="Group 17"/>
          <p:cNvGrpSpPr/>
          <p:nvPr/>
        </p:nvGrpSpPr>
        <p:grpSpPr>
          <a:xfrm>
            <a:off x="4114800" y="5410638"/>
            <a:ext cx="1957388" cy="695769"/>
            <a:chOff x="0" y="0"/>
            <a:chExt cx="2609850" cy="9276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09848" cy="927687"/>
            </a:xfrm>
            <a:custGeom>
              <a:avLst/>
              <a:gdLst/>
              <a:ahLst/>
              <a:cxnLst/>
              <a:rect l="l" t="t" r="r" b="b"/>
              <a:pathLst>
                <a:path w="2609848" h="927687">
                  <a:moveTo>
                    <a:pt x="0" y="0"/>
                  </a:moveTo>
                  <a:lnTo>
                    <a:pt x="2609848" y="0"/>
                  </a:lnTo>
                  <a:lnTo>
                    <a:pt x="2609848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Prośba C</a:t>
              </a:r>
            </a:p>
          </p:txBody>
        </p:sp>
      </p:grpSp>
      <p:sp>
        <p:nvSpPr>
          <p:cNvPr id="20" name="AutoShape 20"/>
          <p:cNvSpPr/>
          <p:nvPr/>
        </p:nvSpPr>
        <p:spPr>
          <a:xfrm rot="36960">
            <a:off x="6751082" y="6385055"/>
            <a:ext cx="2656837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1" name="Group 21"/>
          <p:cNvGrpSpPr/>
          <p:nvPr/>
        </p:nvGrpSpPr>
        <p:grpSpPr>
          <a:xfrm>
            <a:off x="4114800" y="4376642"/>
            <a:ext cx="1957388" cy="695769"/>
            <a:chOff x="0" y="0"/>
            <a:chExt cx="2609850" cy="92769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09850" cy="927687"/>
            </a:xfrm>
            <a:custGeom>
              <a:avLst/>
              <a:gdLst/>
              <a:ahLst/>
              <a:cxnLst/>
              <a:rect l="l" t="t" r="r" b="b"/>
              <a:pathLst>
                <a:path w="2609850" h="927687">
                  <a:moveTo>
                    <a:pt x="0" y="0"/>
                  </a:moveTo>
                  <a:lnTo>
                    <a:pt x="2609850" y="0"/>
                  </a:lnTo>
                  <a:lnTo>
                    <a:pt x="2609850" y="927687"/>
                  </a:lnTo>
                  <a:lnTo>
                    <a:pt x="0" y="92768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16" b="-481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2609850" cy="9276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Prośba B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rot="1118220">
            <a:off x="6257458" y="8186985"/>
            <a:ext cx="2978934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grpSp>
        <p:nvGrpSpPr>
          <p:cNvPr id="25" name="Group 25"/>
          <p:cNvGrpSpPr/>
          <p:nvPr/>
        </p:nvGrpSpPr>
        <p:grpSpPr>
          <a:xfrm>
            <a:off x="3844719" y="6581002"/>
            <a:ext cx="2249470" cy="1934464"/>
            <a:chOff x="0" y="0"/>
            <a:chExt cx="2999294" cy="257928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999298" cy="2579272"/>
            </a:xfrm>
            <a:custGeom>
              <a:avLst/>
              <a:gdLst/>
              <a:ahLst/>
              <a:cxnLst/>
              <a:rect l="l" t="t" r="r" b="b"/>
              <a:pathLst>
                <a:path w="2999298" h="2579272">
                  <a:moveTo>
                    <a:pt x="0" y="0"/>
                  </a:moveTo>
                  <a:lnTo>
                    <a:pt x="2999298" y="0"/>
                  </a:lnTo>
                  <a:lnTo>
                    <a:pt x="2999298" y="2579272"/>
                  </a:lnTo>
                  <a:lnTo>
                    <a:pt x="0" y="25792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371" r="5750" b="6066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2999294" cy="25888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000000"/>
                  </a:solidFill>
                  <a:latin typeface="Lato Heavy"/>
                  <a:ea typeface="Lato Heavy"/>
                  <a:cs typeface="Lato Heavy"/>
                  <a:sym typeface="Lato Heavy"/>
                </a:rPr>
                <a:t> Opcja B jest najbezpieczniejsza, ponieważ nie wymaga udostępniania danych osobowych.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778803" y="4467930"/>
            <a:ext cx="80477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Napisz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list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motywacyjny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kandydata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posiadającego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3-letnie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doświadczenie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branży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detalicznej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78813" y="6046994"/>
            <a:ext cx="757872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napisać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list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motywacyjny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pełny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numer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telefonu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778813" y="8672501"/>
            <a:ext cx="692837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dyskutują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kierunki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bezpieczne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28700" y="2089547"/>
            <a:ext cx="1623060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poświęconego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świadomości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prywatności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otrzymają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</p:txBody>
      </p:sp>
      <p:sp>
        <p:nvSpPr>
          <p:cNvPr id="32" name="AutoShape 32"/>
          <p:cNvSpPr/>
          <p:nvPr/>
        </p:nvSpPr>
        <p:spPr>
          <a:xfrm flipV="1">
            <a:off x="445441" y="7809942"/>
            <a:ext cx="1629055" cy="0"/>
          </a:xfrm>
          <a:prstGeom prst="line">
            <a:avLst/>
          </a:prstGeom>
          <a:ln w="19050" cap="rnd">
            <a:solidFill>
              <a:srgbClr val="E1E1E1"/>
            </a:solidFill>
            <a:prstDash val="solid"/>
            <a:headEnd type="oval" w="lg" len="lg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Box 33"/>
          <p:cNvSpPr txBox="1"/>
          <p:nvPr/>
        </p:nvSpPr>
        <p:spPr>
          <a:xfrm>
            <a:off x="445441" y="7043380"/>
            <a:ext cx="1848021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39"/>
              </a:lnSpc>
              <a:spcBef>
                <a:spcPct val="0"/>
              </a:spcBef>
            </a:pPr>
            <a:r>
              <a:rPr lang="en-US" sz="21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Poprawna odpowiedź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2084" y="1540816"/>
            <a:ext cx="6645514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3: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OPRACOWYWANIE DZIAŁAŃ EDUKACYJNYCH Z ZAKRESU ETYKI PRZY WSPARCIU SZTUCZNEJ INTELIGENCJI.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09713" y="0"/>
            <a:ext cx="5878287" cy="10287000"/>
            <a:chOff x="0" y="0"/>
            <a:chExt cx="783771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37678" cy="13716000"/>
            </a:xfrm>
            <a:custGeom>
              <a:avLst/>
              <a:gdLst/>
              <a:ahLst/>
              <a:cxnLst/>
              <a:rect l="l" t="t" r="r" b="b"/>
              <a:pathLst>
                <a:path w="7837678" h="13716000">
                  <a:moveTo>
                    <a:pt x="0" y="0"/>
                  </a:moveTo>
                  <a:lnTo>
                    <a:pt x="7837678" y="0"/>
                  </a:lnTo>
                  <a:lnTo>
                    <a:pt x="783767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615691"/>
            <a:ext cx="10411058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zastępować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szkołach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pomysły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burzy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mózgów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przeanalizować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perspektywy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Udoskonalanie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wstępnych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just">
              <a:lnSpc>
                <a:spcPts val="288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Twórz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scenariuszy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Nieetyczne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miejsce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przesyłają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rozumiejąc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punktu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myślała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lecz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służyła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sprzyja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refleksji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kreatywności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rozwiązywaniu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budowaniu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porównywać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uzasadniać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wnioski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stosując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własne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kryteria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38225"/>
            <a:ext cx="1188490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ROZWÓJ ETYCZNYCH DZIAŁAŃ NAUKOWYCH Z WYKORZYSTANIEM SZTUCZNEJ INTELIGENCJI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740339" y="722687"/>
            <a:ext cx="584066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ĆWICZENIA PRAKTYCZNE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740339" y="3309036"/>
            <a:ext cx="1008555" cy="1010100"/>
            <a:chOff x="0" y="0"/>
            <a:chExt cx="1344740" cy="1346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34669" y="3452136"/>
            <a:ext cx="7024631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Poproś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zaproponowanie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pięciu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potencjalnych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pomysłów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biznesowych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Twój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lokalny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rynek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8740339" y="4651775"/>
            <a:ext cx="1008555" cy="1010100"/>
            <a:chOff x="0" y="0"/>
            <a:chExt cx="1344740" cy="1346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740339" y="5994515"/>
            <a:ext cx="1008555" cy="1010100"/>
            <a:chOff x="0" y="0"/>
            <a:chExt cx="1344740" cy="1346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740339" y="7376090"/>
            <a:ext cx="1008555" cy="1010100"/>
            <a:chOff x="0" y="0"/>
            <a:chExt cx="1344740" cy="1346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44676" cy="1346711"/>
            </a:xfrm>
            <a:custGeom>
              <a:avLst/>
              <a:gdLst/>
              <a:ahLst/>
              <a:cxnLst/>
              <a:rect l="l" t="t" r="r" b="b"/>
              <a:pathLst>
                <a:path w="1344676" h="1346711">
                  <a:moveTo>
                    <a:pt x="0" y="672340"/>
                  </a:moveTo>
                  <a:cubicBezTo>
                    <a:pt x="0" y="300991"/>
                    <a:pt x="300990" y="0"/>
                    <a:pt x="672338" y="0"/>
                  </a:cubicBezTo>
                  <a:cubicBezTo>
                    <a:pt x="1043686" y="0"/>
                    <a:pt x="1344676" y="300991"/>
                    <a:pt x="1344676" y="672340"/>
                  </a:cubicBezTo>
                  <a:lnTo>
                    <a:pt x="1344676" y="674372"/>
                  </a:lnTo>
                  <a:cubicBezTo>
                    <a:pt x="1344676" y="1045720"/>
                    <a:pt x="1043686" y="1346711"/>
                    <a:pt x="672338" y="1346711"/>
                  </a:cubicBezTo>
                  <a:cubicBezTo>
                    <a:pt x="300990" y="1346711"/>
                    <a:pt x="0" y="1045720"/>
                    <a:pt x="0" y="674372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1344740" cy="135632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928811" y="-5020"/>
            <a:ext cx="9179719" cy="10297049"/>
            <a:chOff x="0" y="0"/>
            <a:chExt cx="12239625" cy="1372939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8" r="-34138" b="-3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34669" y="5080115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analizują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każdy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pomysł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identyfikują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nierealne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sugestie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34669" y="6327890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Zespoły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dostosowują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pomysł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podstawie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lokalnych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potrzeb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profili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klientów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34669" y="7575665"/>
            <a:ext cx="702463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prezentują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jaki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udoskonalili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pomysł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wygenerowany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40339" y="1593099"/>
            <a:ext cx="8968292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Rozwijanie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pomysłów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biznesowych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przedsiębiorczości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pomysłów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biznesowych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05192" y="9052940"/>
            <a:ext cx="8438588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ułatwia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burzę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mózgów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ostateczne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rozwiązanie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opracowuje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14663" y="-19050"/>
            <a:ext cx="7573337" cy="11158538"/>
            <a:chOff x="0" y="0"/>
            <a:chExt cx="10097783" cy="14878050"/>
          </a:xfrm>
        </p:grpSpPr>
        <p:sp>
          <p:nvSpPr>
            <p:cNvPr id="3" name="Freeform 3" descr="Pionowy baner lub plakat na temat sztucznej inteligencji w edukacji – Grafika wektorowa wolna od tantiem | VectorStock"/>
            <p:cNvSpPr/>
            <p:nvPr/>
          </p:nvSpPr>
          <p:spPr>
            <a:xfrm>
              <a:off x="0" y="0"/>
              <a:ext cx="10097770" cy="14878050"/>
            </a:xfrm>
            <a:custGeom>
              <a:avLst/>
              <a:gdLst/>
              <a:ahLst/>
              <a:cxnLst/>
              <a:rect l="l" t="t" r="r" b="b"/>
              <a:pathLst>
                <a:path w="10097770" h="14878050">
                  <a:moveTo>
                    <a:pt x="0" y="0"/>
                  </a:moveTo>
                  <a:lnTo>
                    <a:pt x="10097770" y="0"/>
                  </a:lnTo>
                  <a:lnTo>
                    <a:pt x="10097770" y="14878050"/>
                  </a:lnTo>
                  <a:lnTo>
                    <a:pt x="0" y="14878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949435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ETYCZNE WYKORZYSTANIE SZTUCZNEJ INTELIGENCJI W KLASIE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675282"/>
            <a:ext cx="8961149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🎥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Wideo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Etyczna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–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odpowiedzialne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nauce</a:t>
            </a: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3837332"/>
            <a:ext cx="9494358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Główne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pomysły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kreatywność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klasie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sprawdzać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odpowiadają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Podczas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Pytanie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przemyślenia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ctr">
              <a:lnSpc>
                <a:spcPts val="2880"/>
              </a:lnSpc>
              <a:spcBef>
                <a:spcPct val="0"/>
              </a:spcBef>
            </a:pP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W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jaki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sposób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jako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instruktor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kształcenia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zawodowego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możesz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zagwarantować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że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sztuczna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inteligencja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będzie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wspierać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proces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uczenia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się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nie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zastępując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przy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tym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myślenia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uczniów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 Italics"/>
                <a:ea typeface="Lato Light Italics"/>
                <a:cs typeface="Lato Light Italics"/>
                <a:sym typeface="Lato Light Italics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2274" y="1549908"/>
            <a:ext cx="5664762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4: </a:t>
            </a:r>
          </a:p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WYKORZYSTANIE SZTUCZNEJ INTELIGENCJI DO WZMOCNIENIA KRYTYCZNEGO MYŚLENIA I WSPÓŁPRACY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79638"/>
            <a:ext cx="6699895" cy="84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UKŁAD TYTUŁU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16508" y="2247900"/>
            <a:ext cx="9690280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prawdopodobieństwo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zweryfikowane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fakty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Kwestionowanie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Sprawdź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źródła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nieścisłości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podstawowa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zakresie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więcej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dystrybuowanych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pośrednictwem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zautomatyzowanych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rozwijanie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wiarygodności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trafności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dokładności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otrzymywanych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zakładać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wygenerowana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poprawna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tylko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dobrze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napisana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wydaje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przekonująca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oznacza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weryfikowania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wiarygodnymi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źródłami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rozpoznawania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ostateczna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spoczywa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3084" y="583997"/>
            <a:ext cx="10564876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WZMACNIANIE KRYTYCZNEGO MYŚLENIA DZIĘKI SZTUCZNEJ INTELIGENCJI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6" name="Freeform 6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430000" y="0"/>
            <a:ext cx="6858000" cy="10287000"/>
            <a:chOff x="0" y="0"/>
            <a:chExt cx="9144000" cy="13716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9107"/>
            <a:ext cx="18288000" cy="2825201"/>
            <a:chOff x="0" y="0"/>
            <a:chExt cx="24384000" cy="37669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3766947"/>
            </a:xfrm>
            <a:custGeom>
              <a:avLst/>
              <a:gdLst/>
              <a:ahLst/>
              <a:cxnLst/>
              <a:rect l="l" t="t" r="r" b="b"/>
              <a:pathLst>
                <a:path w="24384000" h="3766947">
                  <a:moveTo>
                    <a:pt x="0" y="0"/>
                  </a:moveTo>
                  <a:lnTo>
                    <a:pt x="24384000" y="0"/>
                  </a:lnTo>
                  <a:lnTo>
                    <a:pt x="24384000" y="3766947"/>
                  </a:lnTo>
                  <a:lnTo>
                    <a:pt x="0" y="37669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173119" b="-2189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132889"/>
            <a:ext cx="248513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OBRÓT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08137"/>
            <a:ext cx="8953500" cy="344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Wykrywanie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błędów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generowanych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przez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sztuczną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inteligencję</a:t>
            </a:r>
            <a:r>
              <a:rPr lang="en-US" sz="24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4431903"/>
            <a:ext cx="10287933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Jakie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główne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normy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bezpieczeństwa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sektorze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hotelarsko-gastronomicznym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Potwierdź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oficjalnych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źródeł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UE.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brakujące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nieprawidłowe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Wyjaśnij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dlaczego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weryfikacja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7" name="Freeform 7"/>
          <p:cNvSpPr/>
          <p:nvPr/>
        </p:nvSpPr>
        <p:spPr>
          <a:xfrm>
            <a:off x="12219617" y="4431903"/>
            <a:ext cx="5039683" cy="2746627"/>
          </a:xfrm>
          <a:custGeom>
            <a:avLst/>
            <a:gdLst/>
            <a:ahLst/>
            <a:cxnLst/>
            <a:rect l="l" t="t" r="r" b="b"/>
            <a:pathLst>
              <a:path w="5039683" h="2746627">
                <a:moveTo>
                  <a:pt x="0" y="0"/>
                </a:moveTo>
                <a:lnTo>
                  <a:pt x="5039683" y="0"/>
                </a:lnTo>
                <a:lnTo>
                  <a:pt x="5039683" y="2746627"/>
                </a:lnTo>
                <a:lnTo>
                  <a:pt x="0" y="2746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2551091" y="5199744"/>
            <a:ext cx="4376734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badań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AI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należy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zawsze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weryfikować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pomocą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wiarygodnych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źródeł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8366" y="645033"/>
            <a:ext cx="6840731" cy="9073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5: 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Z RZECZYWISTEJ KLASY. ODPOWIEDZIALNE WYKORZYSTANIE SZTUCZNEJ INTELIGENCJI W EDUKACJI ZAWODOWEJ I TECHNICZNEJ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67374" y="876300"/>
            <a:ext cx="59645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NAUKI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001000" y="1866900"/>
            <a:ext cx="9300486" cy="778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ośrodku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wdróż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przygotowywaniu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raportów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wygenerowania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raportu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weryfikuje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Obserwuje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raporcie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uwzględniono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nieprawidłowe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procedury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bezpieczeństwa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Brakuje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odniesień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potrafi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wyjaśnić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opisanych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kroków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wprowadzić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zasadę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aktywność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obejmować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1)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Oryginalna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2)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3)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Korekty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ulepszenia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wprowadzane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Dzięki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zastępuje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1"/>
            <a:ext cx="7338060" cy="10287000"/>
            <a:chOff x="0" y="0"/>
            <a:chExt cx="9784080" cy="13716000"/>
          </a:xfrm>
        </p:grpSpPr>
        <p:sp>
          <p:nvSpPr>
            <p:cNvPr id="5" name="Freeform 5" descr="14 046 darmowych obrazów, zdjęć i ilustracji przedstawiających sale lekcyjne w układzie pionowym | Shutterstock"/>
            <p:cNvSpPr/>
            <p:nvPr/>
          </p:nvSpPr>
          <p:spPr>
            <a:xfrm>
              <a:off x="0" y="0"/>
              <a:ext cx="9784080" cy="13716000"/>
            </a:xfrm>
            <a:custGeom>
              <a:avLst/>
              <a:gdLst/>
              <a:ahLst/>
              <a:cxnLst/>
              <a:rect l="l" t="t" r="r" b="b"/>
              <a:pathLst>
                <a:path w="9784080" h="13716000">
                  <a:moveTo>
                    <a:pt x="0" y="0"/>
                  </a:moveTo>
                  <a:lnTo>
                    <a:pt x="9784080" y="0"/>
                  </a:lnTo>
                  <a:lnTo>
                    <a:pt x="978408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9036" y="2047309"/>
            <a:ext cx="7438314" cy="7550616"/>
            <a:chOff x="0" y="0"/>
            <a:chExt cx="9917752" cy="10067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17752" cy="10067488"/>
            </a:xfrm>
            <a:custGeom>
              <a:avLst/>
              <a:gdLst/>
              <a:ahLst/>
              <a:cxnLst/>
              <a:rect l="l" t="t" r="r" b="b"/>
              <a:pathLst>
                <a:path w="9917752" h="10067488">
                  <a:moveTo>
                    <a:pt x="0" y="1677915"/>
                  </a:moveTo>
                  <a:cubicBezTo>
                    <a:pt x="0" y="751275"/>
                    <a:pt x="596054" y="0"/>
                    <a:pt x="1331242" y="0"/>
                  </a:cubicBezTo>
                  <a:lnTo>
                    <a:pt x="8586510" y="0"/>
                  </a:lnTo>
                  <a:cubicBezTo>
                    <a:pt x="9321698" y="0"/>
                    <a:pt x="9917752" y="751275"/>
                    <a:pt x="9917752" y="1677915"/>
                  </a:cubicBezTo>
                  <a:lnTo>
                    <a:pt x="9917752" y="8389573"/>
                  </a:lnTo>
                  <a:cubicBezTo>
                    <a:pt x="9917752" y="9316214"/>
                    <a:pt x="9321698" y="10067488"/>
                    <a:pt x="8586510" y="10067488"/>
                  </a:cubicBezTo>
                  <a:lnTo>
                    <a:pt x="1331242" y="10067488"/>
                  </a:lnTo>
                  <a:cubicBezTo>
                    <a:pt x="596054" y="10067488"/>
                    <a:pt x="0" y="9316214"/>
                    <a:pt x="0" y="8389573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9917752" cy="1006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Ustrukturyzowane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wykorzystanie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sztucznej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inteligencji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w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zadaniach</a:t>
              </a: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Zamiast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zakazywać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narzędzi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AI,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ośrodki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szkoleniowe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wdrażają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ustrukturyzowane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wytyczne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Przykład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wzoru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: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Studenci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powinni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zawsze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wskazywać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które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części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ich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pracy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zostały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wygenerowane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przy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użyciu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sztucznej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inteligencji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Promuje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to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przejrzystość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odpowiedzialne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korzystanie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32184" y="1085850"/>
            <a:ext cx="510375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DOBRA PRAKTYKA 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58906" y="2047309"/>
            <a:ext cx="7450309" cy="7550616"/>
            <a:chOff x="0" y="0"/>
            <a:chExt cx="9933745" cy="100674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33734" cy="10067412"/>
            </a:xfrm>
            <a:custGeom>
              <a:avLst/>
              <a:gdLst/>
              <a:ahLst/>
              <a:cxnLst/>
              <a:rect l="l" t="t" r="r" b="b"/>
              <a:pathLst>
                <a:path w="9933734" h="10067412">
                  <a:moveTo>
                    <a:pt x="0" y="1677923"/>
                  </a:moveTo>
                  <a:cubicBezTo>
                    <a:pt x="0" y="751205"/>
                    <a:pt x="637739" y="0"/>
                    <a:pt x="1424480" y="0"/>
                  </a:cubicBezTo>
                  <a:lnTo>
                    <a:pt x="8509254" y="0"/>
                  </a:lnTo>
                  <a:cubicBezTo>
                    <a:pt x="9295996" y="0"/>
                    <a:pt x="9933734" y="751205"/>
                    <a:pt x="9933734" y="1677923"/>
                  </a:cubicBezTo>
                  <a:lnTo>
                    <a:pt x="9933734" y="8389489"/>
                  </a:lnTo>
                  <a:cubicBezTo>
                    <a:pt x="9933734" y="9316208"/>
                    <a:pt x="9295995" y="10067412"/>
                    <a:pt x="8509254" y="10067412"/>
                  </a:cubicBezTo>
                  <a:lnTo>
                    <a:pt x="1424480" y="10067412"/>
                  </a:lnTo>
                  <a:cubicBezTo>
                    <a:pt x="637739" y="10067538"/>
                    <a:pt x="0" y="9316207"/>
                    <a:pt x="0" y="8389489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9933745" cy="100674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Warsztaty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dla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trenerów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z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zakresu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umiejętności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posługiwania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się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sztuczną</a:t>
              </a:r>
              <a:r>
                <a:rPr lang="en-US" sz="24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inteligencją</a:t>
              </a: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Instytucje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szkoleniowe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oferują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warsztaty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na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których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możesz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nauczyć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się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: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W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jaki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sposób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systemy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sztucznej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inteligencji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generują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odpowiedzi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? 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Jak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stronniczość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może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objawiać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się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w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wynikach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AI. 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• Jak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projektować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etyczne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działania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edukacyjne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przy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wsparciu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sztucznej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inteligencji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endPara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  <a:p>
              <a:pPr marL="0" lvl="0" indent="0" algn="ctr">
                <a:lnSpc>
                  <a:spcPts val="2879"/>
                </a:lnSpc>
                <a:spcBef>
                  <a:spcPct val="0"/>
                </a:spcBef>
              </a:pP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Dzięki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temu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jako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nauczyciel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masz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pewność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,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że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masz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kontrolę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nad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decyzjami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 </a:t>
              </a:r>
              <a:r>
                <a:rPr lang="en-US" sz="2400" u="none" strike="noStrike" dirty="0" err="1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edukacyjnymi</a:t>
              </a:r>
              <a:r>
                <a:rPr lang="en-US" sz="2400" u="none" strike="noStrike" dirty="0">
                  <a:solidFill>
                    <a:srgbClr val="000000"/>
                  </a:solidFill>
                  <a:latin typeface="Lato Light"/>
                  <a:ea typeface="Lato Light"/>
                  <a:cs typeface="Lato Light"/>
                  <a:sym typeface="Lato Light"/>
                </a:rPr>
                <a:t>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160440" y="1085850"/>
            <a:ext cx="4175507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DOBRE PRAKTYKI 2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070896" y="2235054"/>
            <a:ext cx="16149161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 err="1">
                <a:latin typeface="Lato Light" panose="020F0302020204030203" pitchFamily="34" charset="0"/>
              </a:rPr>
              <a:t>Europejska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Agencja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ds</a:t>
            </a:r>
            <a:r>
              <a:rPr lang="es-ES" sz="2400" b="1" dirty="0">
                <a:latin typeface="Lato Light" panose="020F0302020204030203" pitchFamily="34" charset="0"/>
              </a:rPr>
              <a:t>. </a:t>
            </a:r>
            <a:r>
              <a:rPr lang="es-ES" sz="2400" b="1" dirty="0" err="1">
                <a:latin typeface="Lato Light" panose="020F0302020204030203" pitchFamily="34" charset="0"/>
              </a:rPr>
              <a:t>Specjalnych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Potrzeb</a:t>
            </a:r>
            <a:r>
              <a:rPr lang="es-ES" sz="2400" b="1" dirty="0">
                <a:latin typeface="Lato Light" panose="020F0302020204030203" pitchFamily="34" charset="0"/>
              </a:rPr>
              <a:t> i </a:t>
            </a:r>
            <a:r>
              <a:rPr lang="es-ES" sz="2400" b="1" dirty="0" err="1">
                <a:latin typeface="Lato Light" panose="020F0302020204030203" pitchFamily="34" charset="0"/>
              </a:rPr>
              <a:t>Edukacji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Włączającej</a:t>
            </a:r>
            <a:r>
              <a:rPr lang="es-ES" sz="2400" b="1" dirty="0">
                <a:latin typeface="Lato Light" panose="020F0302020204030203" pitchFamily="34" charset="0"/>
              </a:rPr>
              <a:t> (2022).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„</a:t>
            </a:r>
            <a:r>
              <a:rPr lang="es-ES" sz="2400" dirty="0" err="1">
                <a:latin typeface="Lato Light" panose="020F0302020204030203" pitchFamily="34" charset="0"/>
              </a:rPr>
              <a:t>Edukacja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cyfrowa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sprzyjająca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włączeniu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Analizuje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dostępność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uczestnictwo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włączenie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oraz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bariery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cyfrowe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edukacji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stanowiąc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użyteczną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podstawę</a:t>
            </a:r>
            <a:r>
              <a:rPr lang="es-ES" sz="2400" dirty="0">
                <a:latin typeface="Lato Light" panose="020F0302020204030203" pitchFamily="34" charset="0"/>
              </a:rPr>
              <a:t> do </a:t>
            </a:r>
            <a:r>
              <a:rPr lang="es-ES" sz="2400" dirty="0" err="1">
                <a:latin typeface="Lato Light" panose="020F0302020204030203" pitchFamily="34" charset="0"/>
              </a:rPr>
              <a:t>oceny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czy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nauczanie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wspierane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przez</a:t>
            </a:r>
            <a:r>
              <a:rPr lang="es-ES" sz="2400" dirty="0">
                <a:latin typeface="Lato Light" panose="020F0302020204030203" pitchFamily="34" charset="0"/>
              </a:rPr>
              <a:t> AI </a:t>
            </a:r>
            <a:r>
              <a:rPr lang="es-ES" sz="2400" dirty="0" err="1">
                <a:latin typeface="Lato Light" panose="020F0302020204030203" pitchFamily="34" charset="0"/>
              </a:rPr>
              <a:t>jest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dostępne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uczniów</a:t>
            </a:r>
            <a:r>
              <a:rPr lang="es-ES" sz="2400" dirty="0">
                <a:latin typeface="Lato Light" panose="020F0302020204030203" pitchFamily="34" charset="0"/>
              </a:rPr>
              <a:t> o </a:t>
            </a:r>
            <a:r>
              <a:rPr lang="es-ES" sz="2400" dirty="0" err="1">
                <a:latin typeface="Lato Light" panose="020F0302020204030203" pitchFamily="34" charset="0"/>
              </a:rPr>
              <a:t>zróżnicowanych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potrzebach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 err="1">
                <a:latin typeface="Lato Light" panose="020F0302020204030203" pitchFamily="34" charset="0"/>
              </a:rPr>
              <a:t>Komisja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Europejska</a:t>
            </a:r>
            <a:r>
              <a:rPr lang="es-ES" sz="2400" b="1" dirty="0">
                <a:latin typeface="Lato Light" panose="020F0302020204030203" pitchFamily="34" charset="0"/>
              </a:rPr>
              <a:t>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„</a:t>
            </a:r>
            <a:r>
              <a:rPr lang="es-ES" sz="2400" dirty="0" err="1">
                <a:latin typeface="Lato Light" panose="020F0302020204030203" pitchFamily="34" charset="0"/>
              </a:rPr>
              <a:t>Wytyczne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dotyczące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etycznego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wykorzystywania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sztucznej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inteligencji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danych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nauczaniu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uczeniu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się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edukatorów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Zawiera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praktyczne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wskazówki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dotyczące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kwestii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etycznych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prawnych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pedagogicznych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związanych</a:t>
            </a:r>
            <a:r>
              <a:rPr lang="es-ES" sz="2400" dirty="0">
                <a:latin typeface="Lato Light" panose="020F0302020204030203" pitchFamily="34" charset="0"/>
              </a:rPr>
              <a:t> z AI i </a:t>
            </a:r>
            <a:r>
              <a:rPr lang="es-ES" sz="2400" dirty="0" err="1">
                <a:latin typeface="Lato Light" panose="020F0302020204030203" pitchFamily="34" charset="0"/>
              </a:rPr>
              <a:t>danymi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edukacji</a:t>
            </a:r>
            <a:r>
              <a:rPr lang="es-ES" sz="2400" dirty="0">
                <a:latin typeface="Lato Light" panose="020F0302020204030203" pitchFamily="34" charset="0"/>
              </a:rPr>
              <a:t>, w </a:t>
            </a:r>
            <a:r>
              <a:rPr lang="es-ES" sz="2400" dirty="0" err="1">
                <a:latin typeface="Lato Light" panose="020F0302020204030203" pitchFamily="34" charset="0"/>
              </a:rPr>
              <a:t>tym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prywatności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przejrzystości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odpowiedzialnego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użytkowania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kompetencji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zakresie</a:t>
            </a:r>
            <a:r>
              <a:rPr lang="es-ES" sz="2400" dirty="0">
                <a:latin typeface="Lato Light" panose="020F0302020204030203" pitchFamily="34" charset="0"/>
              </a:rPr>
              <a:t> AI.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Unia </a:t>
            </a:r>
            <a:r>
              <a:rPr lang="es-ES" sz="2400" b="1" dirty="0" err="1">
                <a:latin typeface="Lato Light" panose="020F0302020204030203" pitchFamily="34" charset="0"/>
              </a:rPr>
              <a:t>Europejska</a:t>
            </a:r>
            <a:r>
              <a:rPr lang="es-ES" sz="2400" b="1" dirty="0">
                <a:latin typeface="Lato Light" panose="020F0302020204030203" pitchFamily="34" charset="0"/>
              </a:rPr>
              <a:t>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„</a:t>
            </a:r>
            <a:r>
              <a:rPr lang="es-ES" sz="2400" dirty="0" err="1">
                <a:latin typeface="Lato Light" panose="020F0302020204030203" pitchFamily="34" charset="0"/>
              </a:rPr>
              <a:t>Akt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sprawie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sztucznej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inteligencji</a:t>
            </a:r>
            <a:r>
              <a:rPr lang="es-ES" sz="2400" dirty="0">
                <a:latin typeface="Lato Light" panose="020F0302020204030203" pitchFamily="34" charset="0"/>
              </a:rPr>
              <a:t> (AI </a:t>
            </a:r>
            <a:r>
              <a:rPr lang="es-ES" sz="2400" dirty="0" err="1">
                <a:latin typeface="Lato Light" panose="020F0302020204030203" pitchFamily="34" charset="0"/>
              </a:rPr>
              <a:t>Act</a:t>
            </a:r>
            <a:r>
              <a:rPr lang="es-ES" sz="2400" dirty="0">
                <a:latin typeface="Lato Light" panose="020F0302020204030203" pitchFamily="34" charset="0"/>
              </a:rPr>
              <a:t>). </a:t>
            </a:r>
            <a:r>
              <a:rPr lang="es-ES" sz="2400" dirty="0" err="1">
                <a:latin typeface="Lato Light" panose="020F0302020204030203" pitchFamily="34" charset="0"/>
              </a:rPr>
              <a:t>Rozporządzenie</a:t>
            </a:r>
            <a:r>
              <a:rPr lang="es-ES" sz="2400" dirty="0">
                <a:latin typeface="Lato Light" panose="020F0302020204030203" pitchFamily="34" charset="0"/>
              </a:rPr>
              <a:t> (UE) 2024/1689.” </a:t>
            </a:r>
            <a:r>
              <a:rPr lang="es-ES" sz="2400" dirty="0" err="1">
                <a:latin typeface="Lato Light" panose="020F0302020204030203" pitchFamily="34" charset="0"/>
              </a:rPr>
              <a:t>Ustanawia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ramy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prawne</a:t>
            </a:r>
            <a:r>
              <a:rPr lang="es-ES" sz="2400" dirty="0">
                <a:latin typeface="Lato Light" panose="020F0302020204030203" pitchFamily="34" charset="0"/>
              </a:rPr>
              <a:t> UE </a:t>
            </a:r>
            <a:r>
              <a:rPr lang="es-ES" sz="2400" dirty="0" err="1">
                <a:latin typeface="Lato Light" panose="020F0302020204030203" pitchFamily="34" charset="0"/>
              </a:rPr>
              <a:t>dotyczące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sztucznej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inteligencji</a:t>
            </a:r>
            <a:r>
              <a:rPr lang="es-ES" sz="2400" dirty="0">
                <a:latin typeface="Lato Light" panose="020F0302020204030203" pitchFamily="34" charset="0"/>
              </a:rPr>
              <a:t>, w </a:t>
            </a:r>
            <a:r>
              <a:rPr lang="es-ES" sz="2400" dirty="0" err="1">
                <a:latin typeface="Lato Light" panose="020F0302020204030203" pitchFamily="34" charset="0"/>
              </a:rPr>
              <a:t>tym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wymogi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odnoszące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się</a:t>
            </a:r>
            <a:r>
              <a:rPr lang="es-ES" sz="2400" dirty="0">
                <a:latin typeface="Lato Light" panose="020F0302020204030203" pitchFamily="34" charset="0"/>
              </a:rPr>
              <a:t> do </a:t>
            </a:r>
            <a:r>
              <a:rPr lang="es-ES" sz="2400" dirty="0" err="1">
                <a:latin typeface="Lato Light" panose="020F0302020204030203" pitchFamily="34" charset="0"/>
              </a:rPr>
              <a:t>zarządzania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ryzykiem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przejrzystości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nadzoru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człowieka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oraz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określonych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zastosowań</a:t>
            </a:r>
            <a:r>
              <a:rPr lang="es-ES" sz="2400" dirty="0">
                <a:latin typeface="Lato Light" panose="020F0302020204030203" pitchFamily="34" charset="0"/>
              </a:rPr>
              <a:t> AI w </a:t>
            </a:r>
            <a:r>
              <a:rPr lang="es-ES" sz="2400" dirty="0" err="1">
                <a:latin typeface="Lato Light" panose="020F0302020204030203" pitchFamily="34" charset="0"/>
              </a:rPr>
              <a:t>edukacji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kształceniu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zawodowym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OECD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„AI </a:t>
            </a:r>
            <a:r>
              <a:rPr lang="es-ES" sz="2400" dirty="0" err="1">
                <a:latin typeface="Lato Light" panose="020F0302020204030203" pitchFamily="34" charset="0"/>
              </a:rPr>
              <a:t>wspierająca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neuroróżnorodnych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uczniów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kształceniu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szkoleniu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zawodowym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Analizuje</a:t>
            </a:r>
            <a:r>
              <a:rPr lang="es-ES" sz="2400" dirty="0">
                <a:latin typeface="Lato Light" panose="020F0302020204030203" pitchFamily="34" charset="0"/>
              </a:rPr>
              <a:t>, w </a:t>
            </a:r>
            <a:r>
              <a:rPr lang="es-ES" sz="2400" dirty="0" err="1">
                <a:latin typeface="Lato Light" panose="020F0302020204030203" pitchFamily="34" charset="0"/>
              </a:rPr>
              <a:t>jaki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sposób</a:t>
            </a:r>
            <a:r>
              <a:rPr lang="es-ES" sz="2400" dirty="0">
                <a:latin typeface="Lato Light" panose="020F0302020204030203" pitchFamily="34" charset="0"/>
              </a:rPr>
              <a:t> AI </a:t>
            </a:r>
            <a:r>
              <a:rPr lang="es-ES" sz="2400" dirty="0" err="1">
                <a:latin typeface="Lato Light" panose="020F0302020204030203" pitchFamily="34" charset="0"/>
              </a:rPr>
              <a:t>może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wspierać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dostępność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nauczanie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adaptacyjne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kształceniu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zawodowym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jednocześnie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odnosząc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się</a:t>
            </a:r>
            <a:r>
              <a:rPr lang="es-ES" sz="2400" dirty="0">
                <a:latin typeface="Lato Light" panose="020F0302020204030203" pitchFamily="34" charset="0"/>
              </a:rPr>
              <a:t> do </a:t>
            </a:r>
            <a:r>
              <a:rPr lang="es-ES" sz="2400" dirty="0" err="1">
                <a:latin typeface="Lato Light" panose="020F0302020204030203" pitchFamily="34" charset="0"/>
              </a:rPr>
              <a:t>ryzyk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związanych</a:t>
            </a:r>
            <a:r>
              <a:rPr lang="es-ES" sz="2400" dirty="0">
                <a:latin typeface="Lato Light" panose="020F0302020204030203" pitchFamily="34" charset="0"/>
              </a:rPr>
              <a:t> z </a:t>
            </a:r>
            <a:r>
              <a:rPr lang="es-ES" sz="2400" dirty="0" err="1">
                <a:latin typeface="Lato Light" panose="020F0302020204030203" pitchFamily="34" charset="0"/>
              </a:rPr>
              <a:t>prywatnością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stronniczością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dobrostanem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uczniów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rozwojem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kompetencji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1085850"/>
            <a:ext cx="33147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ODNIESIENIA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49C04-65CF-2FFF-6B45-F891E39BC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D7CFF33-35EF-8C7B-3642-55BB215C4772}"/>
              </a:ext>
            </a:extLst>
          </p:cNvPr>
          <p:cNvSpPr/>
          <p:nvPr/>
        </p:nvSpPr>
        <p:spPr>
          <a:xfrm>
            <a:off x="1095375" y="2217653"/>
            <a:ext cx="8566537" cy="537256"/>
          </a:xfrm>
          <a:custGeom>
            <a:avLst/>
            <a:gdLst/>
            <a:ahLst/>
            <a:cxnLst/>
            <a:rect l="l" t="t" r="r" b="b"/>
            <a:pathLst>
              <a:path w="11422050" h="716342">
                <a:moveTo>
                  <a:pt x="0" y="0"/>
                </a:moveTo>
                <a:lnTo>
                  <a:pt x="11422050" y="0"/>
                </a:lnTo>
                <a:lnTo>
                  <a:pt x="11422050" y="716342"/>
                </a:lnTo>
                <a:lnTo>
                  <a:pt x="0" y="716342"/>
                </a:lnTo>
                <a:close/>
              </a:path>
            </a:pathLst>
          </a:custGeom>
          <a:blipFill>
            <a:blip r:embed="rId4">
              <a:alphaModFix amt="0"/>
            </a:blip>
            <a:stretch>
              <a:fillRect t="-260688" b="-26068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A2650D9-D948-49C1-9507-3D4EE500B962}"/>
              </a:ext>
            </a:extLst>
          </p:cNvPr>
          <p:cNvSpPr txBox="1"/>
          <p:nvPr/>
        </p:nvSpPr>
        <p:spPr>
          <a:xfrm>
            <a:off x="1070896" y="2235054"/>
            <a:ext cx="16149161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400" b="1" dirty="0" err="1">
                <a:latin typeface="Lato Light" panose="020F0302020204030203" pitchFamily="34" charset="0"/>
              </a:rPr>
              <a:t>Komisja</a:t>
            </a:r>
            <a:r>
              <a:rPr lang="es-ES" sz="2400" b="1" dirty="0">
                <a:latin typeface="Lato Light" panose="020F0302020204030203" pitchFamily="34" charset="0"/>
              </a:rPr>
              <a:t> </a:t>
            </a:r>
            <a:r>
              <a:rPr lang="es-ES" sz="2400" b="1" dirty="0" err="1">
                <a:latin typeface="Lato Light" panose="020F0302020204030203" pitchFamily="34" charset="0"/>
              </a:rPr>
              <a:t>Europejska</a:t>
            </a:r>
            <a:r>
              <a:rPr lang="es-ES" sz="2400" b="1" dirty="0">
                <a:latin typeface="Lato Light" panose="020F0302020204030203" pitchFamily="34" charset="0"/>
              </a:rPr>
              <a:t> (2026).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„</a:t>
            </a:r>
            <a:r>
              <a:rPr lang="es-ES" sz="2400" dirty="0" err="1">
                <a:latin typeface="Lato Light" panose="020F0302020204030203" pitchFamily="34" charset="0"/>
              </a:rPr>
              <a:t>Przygotowanie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uczniów</a:t>
            </a:r>
            <a:r>
              <a:rPr lang="es-ES" sz="2400" dirty="0">
                <a:latin typeface="Lato Light" panose="020F0302020204030203" pitchFamily="34" charset="0"/>
              </a:rPr>
              <a:t> do </a:t>
            </a:r>
            <a:r>
              <a:rPr lang="es-ES" sz="2400" dirty="0" err="1">
                <a:latin typeface="Lato Light" panose="020F0302020204030203" pitchFamily="34" charset="0"/>
              </a:rPr>
              <a:t>ery</a:t>
            </a:r>
            <a:r>
              <a:rPr lang="es-ES" sz="2400" dirty="0">
                <a:latin typeface="Lato Light" panose="020F0302020204030203" pitchFamily="34" charset="0"/>
              </a:rPr>
              <a:t> AI: </a:t>
            </a:r>
            <a:r>
              <a:rPr lang="es-ES" sz="2400" dirty="0" err="1">
                <a:latin typeface="Lato Light" panose="020F0302020204030203" pitchFamily="34" charset="0"/>
              </a:rPr>
              <a:t>ramy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kompetencji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zakresie</a:t>
            </a:r>
            <a:r>
              <a:rPr lang="es-ES" sz="2400" dirty="0">
                <a:latin typeface="Lato Light" panose="020F0302020204030203" pitchFamily="34" charset="0"/>
              </a:rPr>
              <a:t> AI </a:t>
            </a:r>
            <a:r>
              <a:rPr lang="es-ES" sz="2400" dirty="0" err="1">
                <a:latin typeface="Lato Light" panose="020F0302020204030203" pitchFamily="34" charset="0"/>
              </a:rPr>
              <a:t>dla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edukacji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podstawowej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średniej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Przedstawia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ramy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rozwijania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kompetencji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zakresie</a:t>
            </a:r>
            <a:r>
              <a:rPr lang="es-ES" sz="2400" dirty="0">
                <a:latin typeface="Lato Light" panose="020F0302020204030203" pitchFamily="34" charset="0"/>
              </a:rPr>
              <a:t> AI, w </a:t>
            </a:r>
            <a:r>
              <a:rPr lang="es-ES" sz="2400" dirty="0" err="1">
                <a:latin typeface="Lato Light" panose="020F0302020204030203" pitchFamily="34" charset="0"/>
              </a:rPr>
              <a:t>tym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krytycznej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oceny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treści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generowanych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przez</a:t>
            </a:r>
            <a:r>
              <a:rPr lang="es-ES" sz="2400" dirty="0">
                <a:latin typeface="Lato Light" panose="020F0302020204030203" pitchFamily="34" charset="0"/>
              </a:rPr>
              <a:t> AI, </a:t>
            </a:r>
            <a:r>
              <a:rPr lang="es-ES" sz="2400" dirty="0" err="1">
                <a:latin typeface="Lato Light" panose="020F0302020204030203" pitchFamily="34" charset="0"/>
              </a:rPr>
              <a:t>odpowiedzialnego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użytkowania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oraz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rozumienia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sposobu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działania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systemów</a:t>
            </a:r>
            <a:r>
              <a:rPr lang="es-ES" sz="2400" dirty="0">
                <a:latin typeface="Lato Light" panose="020F0302020204030203" pitchFamily="34" charset="0"/>
              </a:rPr>
              <a:t> AI.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(2023).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„</a:t>
            </a:r>
            <a:r>
              <a:rPr lang="es-ES" sz="2400" dirty="0" err="1">
                <a:latin typeface="Lato Light" panose="020F0302020204030203" pitchFamily="34" charset="0"/>
              </a:rPr>
              <a:t>Wytyczne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dotyczące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generatywnej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sztucznej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inteligencji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edukacji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badaniach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Zawiera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praktyczne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zalecenia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dotyczące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etycznego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pedagogicznego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wykorzystania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generatywnej</a:t>
            </a:r>
            <a:r>
              <a:rPr lang="es-ES" sz="2400" dirty="0">
                <a:latin typeface="Lato Light" panose="020F0302020204030203" pitchFamily="34" charset="0"/>
              </a:rPr>
              <a:t> AI, w </a:t>
            </a:r>
            <a:r>
              <a:rPr lang="es-ES" sz="2400" dirty="0" err="1">
                <a:latin typeface="Lato Light" panose="020F0302020204030203" pitchFamily="34" charset="0"/>
              </a:rPr>
              <a:t>tym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prywatności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danych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nadzoru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człowieka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równości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oraz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odpowiedzialnej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integracji</a:t>
            </a:r>
            <a:r>
              <a:rPr lang="es-ES" sz="2400" dirty="0">
                <a:latin typeface="Lato Light" panose="020F0302020204030203" pitchFamily="34" charset="0"/>
              </a:rPr>
              <a:t> z </a:t>
            </a:r>
            <a:r>
              <a:rPr lang="es-ES" sz="2400" dirty="0" err="1">
                <a:latin typeface="Lato Light" panose="020F0302020204030203" pitchFamily="34" charset="0"/>
              </a:rPr>
              <a:t>nauczaniem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uczeniem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się</a:t>
            </a:r>
            <a:r>
              <a:rPr lang="es-ES" sz="2400">
                <a:latin typeface="Lato Light" panose="020F0302020204030203" pitchFamily="34" charset="0"/>
              </a:rPr>
              <a:t>.</a:t>
            </a:r>
          </a:p>
          <a:p>
            <a:endParaRPr lang="es-ES" sz="2400" dirty="0">
              <a:latin typeface="Lato Light" panose="020F0302020204030203" pitchFamily="34" charset="0"/>
            </a:endParaRPr>
          </a:p>
          <a:p>
            <a:r>
              <a:rPr lang="es-ES" sz="2400" b="1" dirty="0">
                <a:latin typeface="Lato Light" panose="020F0302020204030203" pitchFamily="34" charset="0"/>
              </a:rPr>
              <a:t>UNESCO (2024).</a:t>
            </a:r>
            <a:br>
              <a:rPr lang="es-ES" sz="2400" dirty="0">
                <a:latin typeface="Lato Light" panose="020F0302020204030203" pitchFamily="34" charset="0"/>
              </a:rPr>
            </a:br>
            <a:r>
              <a:rPr lang="es-ES" sz="2400" dirty="0">
                <a:latin typeface="Lato Light" panose="020F0302020204030203" pitchFamily="34" charset="0"/>
              </a:rPr>
              <a:t>„Ramy </a:t>
            </a:r>
            <a:r>
              <a:rPr lang="es-ES" sz="2400" dirty="0" err="1">
                <a:latin typeface="Lato Light" panose="020F0302020204030203" pitchFamily="34" charset="0"/>
              </a:rPr>
              <a:t>kompetencji</a:t>
            </a:r>
            <a:r>
              <a:rPr lang="es-ES" sz="2400" dirty="0">
                <a:latin typeface="Lato Light" panose="020F0302020204030203" pitchFamily="34" charset="0"/>
              </a:rPr>
              <a:t> w </a:t>
            </a:r>
            <a:r>
              <a:rPr lang="es-ES" sz="2400" dirty="0" err="1">
                <a:latin typeface="Lato Light" panose="020F0302020204030203" pitchFamily="34" charset="0"/>
              </a:rPr>
              <a:t>zakresie</a:t>
            </a:r>
            <a:r>
              <a:rPr lang="es-ES" sz="2400" dirty="0">
                <a:latin typeface="Lato Light" panose="020F0302020204030203" pitchFamily="34" charset="0"/>
              </a:rPr>
              <a:t> AI </a:t>
            </a:r>
            <a:r>
              <a:rPr lang="es-ES" sz="2400" dirty="0" err="1">
                <a:latin typeface="Lato Light" panose="020F0302020204030203" pitchFamily="34" charset="0"/>
              </a:rPr>
              <a:t>dla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nauczycieli</a:t>
            </a:r>
            <a:r>
              <a:rPr lang="es-ES" sz="2400" dirty="0">
                <a:latin typeface="Lato Light" panose="020F0302020204030203" pitchFamily="34" charset="0"/>
              </a:rPr>
              <a:t>.” </a:t>
            </a:r>
            <a:r>
              <a:rPr lang="es-ES" sz="2400" dirty="0" err="1">
                <a:latin typeface="Lato Light" panose="020F0302020204030203" pitchFamily="34" charset="0"/>
              </a:rPr>
              <a:t>Określa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wiedzę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umiejętności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wartości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potrzebne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nauczycielom</a:t>
            </a:r>
            <a:r>
              <a:rPr lang="es-ES" sz="2400" dirty="0">
                <a:latin typeface="Lato Light" panose="020F0302020204030203" pitchFamily="34" charset="0"/>
              </a:rPr>
              <a:t> do </a:t>
            </a:r>
            <a:r>
              <a:rPr lang="es-ES" sz="2400" dirty="0" err="1">
                <a:latin typeface="Lato Light" panose="020F0302020204030203" pitchFamily="34" charset="0"/>
              </a:rPr>
              <a:t>bezpiecznego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etycznego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skutecznego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korzystania</a:t>
            </a:r>
            <a:r>
              <a:rPr lang="es-ES" sz="2400" dirty="0">
                <a:latin typeface="Lato Light" panose="020F0302020204030203" pitchFamily="34" charset="0"/>
              </a:rPr>
              <a:t> z AI, </a:t>
            </a:r>
            <a:r>
              <a:rPr lang="es-ES" sz="2400" dirty="0" err="1">
                <a:latin typeface="Lato Light" panose="020F0302020204030203" pitchFamily="34" charset="0"/>
              </a:rPr>
              <a:t>ze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szczególnym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uwzględnieniem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sprawczości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człowieka</a:t>
            </a:r>
            <a:r>
              <a:rPr lang="es-ES" sz="2400" dirty="0">
                <a:latin typeface="Lato Light" panose="020F0302020204030203" pitchFamily="34" charset="0"/>
              </a:rPr>
              <a:t>, </a:t>
            </a:r>
            <a:r>
              <a:rPr lang="es-ES" sz="2400" dirty="0" err="1">
                <a:latin typeface="Lato Light" panose="020F0302020204030203" pitchFamily="34" charset="0"/>
              </a:rPr>
              <a:t>odpowiedzialności</a:t>
            </a:r>
            <a:r>
              <a:rPr lang="es-ES" sz="2400" dirty="0">
                <a:latin typeface="Lato Light" panose="020F0302020204030203" pitchFamily="34" charset="0"/>
              </a:rPr>
              <a:t> i </a:t>
            </a:r>
            <a:r>
              <a:rPr lang="es-ES" sz="2400" dirty="0" err="1">
                <a:latin typeface="Lato Light" panose="020F0302020204030203" pitchFamily="34" charset="0"/>
              </a:rPr>
              <a:t>krytycznego</a:t>
            </a:r>
            <a:r>
              <a:rPr lang="es-ES" sz="2400" dirty="0">
                <a:latin typeface="Lato Light" panose="020F0302020204030203" pitchFamily="34" charset="0"/>
              </a:rPr>
              <a:t> </a:t>
            </a:r>
            <a:r>
              <a:rPr lang="es-ES" sz="2400" dirty="0" err="1">
                <a:latin typeface="Lato Light" panose="020F0302020204030203" pitchFamily="34" charset="0"/>
              </a:rPr>
              <a:t>użytkowania</a:t>
            </a:r>
            <a:r>
              <a:rPr lang="es-ES" sz="2400" dirty="0">
                <a:latin typeface="Lato Light" panose="020F0302020204030203" pitchFamily="34" charset="0"/>
              </a:rPr>
              <a:t>.</a:t>
            </a:r>
          </a:p>
          <a:p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DD9D2BF-9B8E-65BE-94A7-988C6A17D804}"/>
              </a:ext>
            </a:extLst>
          </p:cNvPr>
          <p:cNvSpPr txBox="1"/>
          <p:nvPr/>
        </p:nvSpPr>
        <p:spPr>
          <a:xfrm>
            <a:off x="1028700" y="1085850"/>
            <a:ext cx="354330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ODNIESIENIA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982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Zaczynać od nowa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642671"/>
            <a:chOff x="0" y="0"/>
            <a:chExt cx="3117914" cy="856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856895"/>
            </a:xfrm>
            <a:custGeom>
              <a:avLst/>
              <a:gdLst/>
              <a:ahLst/>
              <a:cxnLst/>
              <a:rect l="l" t="t" r="r" b="b"/>
              <a:pathLst>
                <a:path w="3117912" h="856895">
                  <a:moveTo>
                    <a:pt x="0" y="0"/>
                  </a:moveTo>
                  <a:lnTo>
                    <a:pt x="3117912" y="0"/>
                  </a:lnTo>
                  <a:lnTo>
                    <a:pt x="3117912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34" b="-1066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Kurs wyjścia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6326" t="-38459" r="-4708" b="-12161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2447</Words>
  <Application>Microsoft Office PowerPoint</Application>
  <PresentationFormat>Custom</PresentationFormat>
  <Paragraphs>300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Calibri</vt:lpstr>
      <vt:lpstr>Lato Light Italics</vt:lpstr>
      <vt:lpstr>Lato Bold</vt:lpstr>
      <vt:lpstr>Quattrocento Bold</vt:lpstr>
      <vt:lpstr>Oswald</vt:lpstr>
      <vt:lpstr>Arial</vt:lpstr>
      <vt:lpstr>Lato Light</vt:lpstr>
      <vt:lpstr>Lato Italics</vt:lpstr>
      <vt:lpstr>Lato</vt:lpstr>
      <vt:lpstr>Lato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PL_Moduł 6 - INclusive TrAIners</dc:title>
  <dc:creator>User00</dc:creator>
  <cp:lastModifiedBy>Jaione Santos Miguel</cp:lastModifiedBy>
  <cp:revision>7</cp:revision>
  <dcterms:created xsi:type="dcterms:W3CDTF">2006-08-16T00:00:00Z</dcterms:created>
  <dcterms:modified xsi:type="dcterms:W3CDTF">2026-10-06T11:12:35Z</dcterms:modified>
  <dc:identifier>DAHQv3fgo8A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5FB2F57A-C847-44D0-98FC-964DA06B10F5</vt:lpwstr>
  </property>
  <property fmtid="{D5CDD505-2E9C-101B-9397-08002B2CF9AE}" pid="3" name="ArticulatePath">
    <vt:lpwstr>PL_Moduł 6 - INclusive TrAIners</vt:lpwstr>
  </property>
</Properties>
</file>