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tags/tag15.xml" ContentType="application/vnd.openxmlformats-officedocument.presentationml.tags+xml"/>
  <Override PartName="/ppt/notesSlides/notesSlide10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1.xml" ContentType="application/vnd.openxmlformats-officedocument.presentationml.notesSlide+xml"/>
  <Override PartName="/ppt/tags/tag18.xml" ContentType="application/vnd.openxmlformats-officedocument.presentationml.tags+xml"/>
  <Override PartName="/ppt/notesSlides/notesSlide12.xml" ContentType="application/vnd.openxmlformats-officedocument.presentationml.notesSlide+xml"/>
  <Override PartName="/ppt/tags/tag19.xml" ContentType="application/vnd.openxmlformats-officedocument.presentationml.tags+xml"/>
  <Override PartName="/ppt/notesSlides/notesSlide13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4.xml" ContentType="application/vnd.openxmlformats-officedocument.presentationml.notesSlide+xml"/>
  <Override PartName="/ppt/tags/tag22.xml" ContentType="application/vnd.openxmlformats-officedocument.presentationml.tags+xml"/>
  <Override PartName="/ppt/notesSlides/notesSlide15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6.xml" ContentType="application/vnd.openxmlformats-officedocument.presentationml.notesSlide+xml"/>
  <Override PartName="/ppt/tags/tag25.xml" ContentType="application/vnd.openxmlformats-officedocument.presentationml.tags+xml"/>
  <Override PartName="/ppt/notesSlides/notesSlide17.xml" ContentType="application/vnd.openxmlformats-officedocument.presentationml.notesSlide+xml"/>
  <Override PartName="/ppt/tags/tag26.xml" ContentType="application/vnd.openxmlformats-officedocument.presentationml.tags+xml"/>
  <Override PartName="/ppt/notesSlides/notesSlide18.xml" ContentType="application/vnd.openxmlformats-officedocument.presentationml.notesSlide+xml"/>
  <Override PartName="/ppt/tags/tag27.xml" ContentType="application/vnd.openxmlformats-officedocument.presentationml.tags+xml"/>
  <Override PartName="/ppt/notesSlides/notesSlide19.xml" ContentType="application/vnd.openxmlformats-officedocument.presentationml.notesSlide+xml"/>
  <Override PartName="/ppt/tags/tag28.xml" ContentType="application/vnd.openxmlformats-officedocument.presentationml.tag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6" r:id="rId26"/>
    <p:sldId id="287" r:id="rId27"/>
    <p:sldId id="280" r:id="rId28"/>
  </p:sldIdLst>
  <p:sldSz cx="18288000" cy="10287000"/>
  <p:notesSz cx="6858000" cy="9144000"/>
  <p:embeddedFontLst>
    <p:embeddedFont>
      <p:font typeface="Canva Sans" panose="020B0604020202020204" charset="0"/>
      <p:regular r:id="rId30"/>
    </p:embeddedFont>
    <p:embeddedFont>
      <p:font typeface="Lato" panose="020F0502020204030203" pitchFamily="34" charset="0"/>
      <p:regular r:id="rId31"/>
      <p:bold r:id="rId32"/>
      <p:italic r:id="rId33"/>
    </p:embeddedFont>
    <p:embeddedFont>
      <p:font typeface="Lato Bold" panose="020F0802020204030203" pitchFamily="34" charset="0"/>
      <p:regular r:id="rId34"/>
      <p:bold r:id="rId35"/>
    </p:embeddedFont>
    <p:embeddedFont>
      <p:font typeface="Lato Heavy" panose="020B0604020202020204" charset="0"/>
      <p:regular r:id="rId36"/>
    </p:embeddedFont>
    <p:embeddedFont>
      <p:font typeface="Lato Italics" panose="020B0604020202020204" charset="0"/>
      <p:regular r:id="rId37"/>
    </p:embeddedFont>
    <p:embeddedFont>
      <p:font typeface="Lato Light" panose="020F0302020204030203" pitchFamily="34" charset="0"/>
      <p:regular r:id="rId38"/>
    </p:embeddedFont>
    <p:embeddedFont>
      <p:font typeface="Lato Light Italics" panose="020B0604020202020204" charset="0"/>
      <p:regular r:id="rId39"/>
    </p:embeddedFont>
    <p:embeddedFont>
      <p:font typeface="Oswald" pitchFamily="2" charset="0"/>
      <p:regular r:id="rId40"/>
      <p:bold r:id="rId41"/>
    </p:embeddedFont>
    <p:embeddedFont>
      <p:font typeface="Quattrocento Bold" panose="020B0604020202020204" charset="0"/>
      <p:regular r:id="rId42"/>
    </p:embeddedFont>
  </p:embeddedFontLst>
  <p:custDataLst>
    <p:tags r:id="rId4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90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46549-AB63-309E-7B9C-6D1DF63C6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4C88E46-1C9C-B590-7C09-ED55E20A5C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0490BC-F22B-EF1C-02A2-7A6AC5CD9F9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C48AB27-6777-ADFB-73AF-4AAFB1ACDC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2E7AE3C-E468-9FC0-0D04-153566B163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DF7FC8-EFF6-7F64-E227-2CA4AE32A76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60E0D6-C952-DB15-72E4-7160B63777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0762397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svg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10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17.jpe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openxmlformats.org/officeDocument/2006/relationships/hyperlink" Target="https://www.youtube.com/watch?v=YogIIVDvl0E" TargetMode="Externa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5" Type="http://schemas.openxmlformats.org/officeDocument/2006/relationships/image" Target="../media/image18.sv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4" Type="http://schemas.openxmlformats.org/officeDocument/2006/relationships/image" Target="../media/image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6" Type="http://schemas.openxmlformats.org/officeDocument/2006/relationships/image" Target="../media/image4.jpeg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79008" y="3511296"/>
            <a:ext cx="12508992" cy="6775704"/>
            <a:chOff x="0" y="0"/>
            <a:chExt cx="16678656" cy="90342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678656" cy="9034272"/>
            </a:xfrm>
            <a:custGeom>
              <a:avLst/>
              <a:gdLst/>
              <a:ahLst/>
              <a:cxnLst/>
              <a:rect l="l" t="t" r="r" b="b"/>
              <a:pathLst>
                <a:path w="16678656" h="9034272">
                  <a:moveTo>
                    <a:pt x="0" y="0"/>
                  </a:moveTo>
                  <a:lnTo>
                    <a:pt x="16678656" y="0"/>
                  </a:lnTo>
                  <a:lnTo>
                    <a:pt x="16678656" y="9034272"/>
                  </a:lnTo>
                  <a:lnTo>
                    <a:pt x="0" y="9034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2307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429768"/>
            <a:ext cx="10115550" cy="3562864"/>
            <a:chOff x="0" y="0"/>
            <a:chExt cx="13487400" cy="475048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87531" cy="4750435"/>
            </a:xfrm>
            <a:custGeom>
              <a:avLst/>
              <a:gdLst/>
              <a:ahLst/>
              <a:cxnLst/>
              <a:rect l="l" t="t" r="r" b="b"/>
              <a:pathLst>
                <a:path w="13487531" h="4750435">
                  <a:moveTo>
                    <a:pt x="0" y="0"/>
                  </a:moveTo>
                  <a:lnTo>
                    <a:pt x="10679811" y="0"/>
                  </a:lnTo>
                  <a:lnTo>
                    <a:pt x="10707624" y="0"/>
                  </a:lnTo>
                  <a:lnTo>
                    <a:pt x="10707624" y="1524"/>
                  </a:lnTo>
                  <a:lnTo>
                    <a:pt x="11052175" y="20955"/>
                  </a:lnTo>
                  <a:cubicBezTo>
                    <a:pt x="11909425" y="117856"/>
                    <a:pt x="12674473" y="545846"/>
                    <a:pt x="13113004" y="1189990"/>
                  </a:cubicBezTo>
                  <a:cubicBezTo>
                    <a:pt x="13614146" y="1926209"/>
                    <a:pt x="13612240" y="2832862"/>
                    <a:pt x="13108051" y="3567684"/>
                  </a:cubicBezTo>
                  <a:cubicBezTo>
                    <a:pt x="12666853" y="4210558"/>
                    <a:pt x="11900027" y="4636262"/>
                    <a:pt x="11042396" y="4730623"/>
                  </a:cubicBezTo>
                  <a:lnTo>
                    <a:pt x="10707624" y="4748403"/>
                  </a:lnTo>
                  <a:lnTo>
                    <a:pt x="10707624" y="4750435"/>
                  </a:lnTo>
                  <a:lnTo>
                    <a:pt x="0" y="4750435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167615" y="508311"/>
            <a:ext cx="5884593" cy="2573484"/>
            <a:chOff x="0" y="0"/>
            <a:chExt cx="7846123" cy="3431311"/>
          </a:xfrm>
        </p:grpSpPr>
        <p:sp>
          <p:nvSpPr>
            <p:cNvPr id="7" name="Freeform 7" descr="Um logotipo com a cabeça de uma pessoa dentro de um círculo.  O conteúdo gerado por IA pode estar incorreto."/>
            <p:cNvSpPr/>
            <p:nvPr/>
          </p:nvSpPr>
          <p:spPr>
            <a:xfrm>
              <a:off x="0" y="0"/>
              <a:ext cx="7846187" cy="3431286"/>
            </a:xfrm>
            <a:custGeom>
              <a:avLst/>
              <a:gdLst/>
              <a:ahLst/>
              <a:cxnLst/>
              <a:rect l="l" t="t" r="r" b="b"/>
              <a:pathLst>
                <a:path w="7846187" h="3431286">
                  <a:moveTo>
                    <a:pt x="0" y="0"/>
                  </a:moveTo>
                  <a:lnTo>
                    <a:pt x="7846187" y="0"/>
                  </a:lnTo>
                  <a:lnTo>
                    <a:pt x="7846187" y="3431286"/>
                  </a:lnTo>
                  <a:lnTo>
                    <a:pt x="0" y="3431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37005" y="5143500"/>
            <a:ext cx="2376973" cy="811768"/>
            <a:chOff x="0" y="0"/>
            <a:chExt cx="3169298" cy="10823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69285" cy="1082294"/>
            </a:xfrm>
            <a:custGeom>
              <a:avLst/>
              <a:gdLst/>
              <a:ahLst/>
              <a:cxnLst/>
              <a:rect l="l" t="t" r="r" b="b"/>
              <a:pathLst>
                <a:path w="3169285" h="1082294">
                  <a:moveTo>
                    <a:pt x="0" y="0"/>
                  </a:moveTo>
                  <a:lnTo>
                    <a:pt x="3169285" y="0"/>
                  </a:lnTo>
                  <a:lnTo>
                    <a:pt x="3169285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249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54672" y="6341488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735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54672" y="7471296"/>
            <a:ext cx="3714226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Este projeto foi cofinanciado com o apoio do programa Erasmus+ da Comissão Europeia. Esta publicação reflete apenas as opiniões dos seus autores, e nem a Comissão Europeia nem a SEPIE são responsáveis ​​por qualquer uso que possa ser feito das informações aqui contidas.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38213" y="1272921"/>
            <a:ext cx="8244221" cy="1933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Módulo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6: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Uso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ético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da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inteligência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artificial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na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sala de aula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01418" y="3532794"/>
            <a:ext cx="3221250" cy="3221250"/>
          </a:xfrm>
          <a:custGeom>
            <a:avLst/>
            <a:gdLst/>
            <a:ahLst/>
            <a:cxnLst/>
            <a:rect l="l" t="t" r="r" b="b"/>
            <a:pathLst>
              <a:path w="3221250" h="3221250">
                <a:moveTo>
                  <a:pt x="0" y="0"/>
                </a:moveTo>
                <a:lnTo>
                  <a:pt x="3221250" y="0"/>
                </a:lnTo>
                <a:lnTo>
                  <a:pt x="3221250" y="3221250"/>
                </a:lnTo>
                <a:lnTo>
                  <a:pt x="0" y="3221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" y="3535680"/>
            <a:ext cx="8657939" cy="3215459"/>
            <a:chOff x="0" y="0"/>
            <a:chExt cx="11543919" cy="42872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43919" cy="4287266"/>
            </a:xfrm>
            <a:custGeom>
              <a:avLst/>
              <a:gdLst/>
              <a:ahLst/>
              <a:cxnLst/>
              <a:rect l="l" t="t" r="r" b="b"/>
              <a:pathLst>
                <a:path w="11543919" h="4287266">
                  <a:moveTo>
                    <a:pt x="0" y="0"/>
                  </a:moveTo>
                  <a:lnTo>
                    <a:pt x="11543919" y="0"/>
                  </a:lnTo>
                  <a:lnTo>
                    <a:pt x="11543919" y="4287266"/>
                  </a:lnTo>
                  <a:lnTo>
                    <a:pt x="0" y="4287266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01072" y="4475226"/>
            <a:ext cx="6293568" cy="1445514"/>
            <a:chOff x="0" y="0"/>
            <a:chExt cx="8391423" cy="192735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391422" cy="1927347"/>
            </a:xfrm>
            <a:custGeom>
              <a:avLst/>
              <a:gdLst/>
              <a:ahLst/>
              <a:cxnLst/>
              <a:rect l="l" t="t" r="r" b="b"/>
              <a:pathLst>
                <a:path w="8391422" h="1927347">
                  <a:moveTo>
                    <a:pt x="0" y="0"/>
                  </a:moveTo>
                  <a:lnTo>
                    <a:pt x="8391422" y="0"/>
                  </a:lnTo>
                  <a:lnTo>
                    <a:pt x="8391422" y="1927347"/>
                  </a:lnTo>
                  <a:lnTo>
                    <a:pt x="0" y="192734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9164" b="-3050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8391423" cy="18511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CONTENTE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382085" y="1302582"/>
            <a:ext cx="4297499" cy="7733738"/>
          </a:xfrm>
          <a:custGeom>
            <a:avLst/>
            <a:gdLst/>
            <a:ahLst/>
            <a:cxnLst/>
            <a:rect l="l" t="t" r="r" b="b"/>
            <a:pathLst>
              <a:path w="4297499" h="7733738">
                <a:moveTo>
                  <a:pt x="0" y="0"/>
                </a:moveTo>
                <a:lnTo>
                  <a:pt x="4297499" y="0"/>
                </a:lnTo>
                <a:lnTo>
                  <a:pt x="4297499" y="7733738"/>
                </a:lnTo>
                <a:lnTo>
                  <a:pt x="0" y="77337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9" name="Group 9"/>
          <p:cNvGrpSpPr/>
          <p:nvPr/>
        </p:nvGrpSpPr>
        <p:grpSpPr>
          <a:xfrm>
            <a:off x="6586061" y="8056264"/>
            <a:ext cx="1700717" cy="1703699"/>
            <a:chOff x="0" y="0"/>
            <a:chExt cx="2267623" cy="2271598"/>
          </a:xfrm>
        </p:grpSpPr>
        <p:sp>
          <p:nvSpPr>
            <p:cNvPr id="10" name="Freeform 10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451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97535" y="8268110"/>
            <a:ext cx="1277779" cy="1280008"/>
            <a:chOff x="0" y="0"/>
            <a:chExt cx="1703705" cy="17066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601686" y="7143712"/>
            <a:ext cx="1700717" cy="1703699"/>
            <a:chOff x="0" y="0"/>
            <a:chExt cx="2267623" cy="2271598"/>
          </a:xfrm>
        </p:grpSpPr>
        <p:sp>
          <p:nvSpPr>
            <p:cNvPr id="14" name="Freeform 14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451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13150" y="7355548"/>
            <a:ext cx="1277779" cy="1280008"/>
            <a:chOff x="0" y="0"/>
            <a:chExt cx="1703705" cy="170667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615021" y="1521714"/>
            <a:ext cx="1700717" cy="1703699"/>
            <a:chOff x="0" y="0"/>
            <a:chExt cx="2267623" cy="2271598"/>
          </a:xfrm>
        </p:grpSpPr>
        <p:sp>
          <p:nvSpPr>
            <p:cNvPr id="18" name="Freeform 18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451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825866" y="1745132"/>
            <a:ext cx="1277779" cy="1280008"/>
            <a:chOff x="0" y="0"/>
            <a:chExt cx="1703705" cy="170667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799102" y="4288212"/>
            <a:ext cx="1700717" cy="1703699"/>
            <a:chOff x="0" y="0"/>
            <a:chExt cx="2267623" cy="2271598"/>
          </a:xfrm>
        </p:grpSpPr>
        <p:sp>
          <p:nvSpPr>
            <p:cNvPr id="22" name="Freeform 22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451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1010576" y="4500048"/>
            <a:ext cx="1277779" cy="1280008"/>
            <a:chOff x="0" y="0"/>
            <a:chExt cx="1703705" cy="170667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616256" y="539182"/>
            <a:ext cx="1700717" cy="1703699"/>
            <a:chOff x="0" y="0"/>
            <a:chExt cx="2267623" cy="2271598"/>
          </a:xfrm>
        </p:grpSpPr>
        <p:sp>
          <p:nvSpPr>
            <p:cNvPr id="26" name="Freeform 26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451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797535" y="738711"/>
            <a:ext cx="1277779" cy="1280017"/>
            <a:chOff x="0" y="0"/>
            <a:chExt cx="1703705" cy="170669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66737" y="426491"/>
            <a:ext cx="5913082" cy="1993507"/>
            <a:chOff x="0" y="0"/>
            <a:chExt cx="7884109" cy="265801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786628" cy="2467451"/>
            </a:xfrm>
            <a:custGeom>
              <a:avLst/>
              <a:gdLst/>
              <a:ahLst/>
              <a:cxnLst/>
              <a:rect l="l" t="t" r="r" b="b"/>
              <a:pathLst>
                <a:path w="7786628" h="2467451">
                  <a:moveTo>
                    <a:pt x="0" y="0"/>
                  </a:moveTo>
                  <a:lnTo>
                    <a:pt x="7786628" y="0"/>
                  </a:lnTo>
                  <a:lnTo>
                    <a:pt x="7786628" y="2467451"/>
                  </a:lnTo>
                  <a:lnTo>
                    <a:pt x="0" y="246745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76" b="1459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97485" y="66727"/>
              <a:ext cx="7786624" cy="25912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indent="0"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799" dirty="0">
                  <a:solidFill>
                    <a:srgbClr val="000000"/>
                  </a:solidFill>
                  <a:latin typeface="Oswald"/>
                  <a:sym typeface="Oswald"/>
                </a:rPr>
                <a:t>UNIDADE 1: SELECIONANDO FERRAMENTAS DE IA ACESSÍVEIS E INCLUSIVAS PARA ESTUDANTES COM PERFIS DIVERSOS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348788" y="7582776"/>
            <a:ext cx="5198135" cy="2441143"/>
            <a:chOff x="0" y="0"/>
            <a:chExt cx="6930847" cy="325485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930844" cy="3254849"/>
            </a:xfrm>
            <a:custGeom>
              <a:avLst/>
              <a:gdLst/>
              <a:ahLst/>
              <a:cxnLst/>
              <a:rect l="l" t="t" r="r" b="b"/>
              <a:pathLst>
                <a:path w="6930844" h="3254849">
                  <a:moveTo>
                    <a:pt x="0" y="0"/>
                  </a:moveTo>
                  <a:lnTo>
                    <a:pt x="6930844" y="0"/>
                  </a:lnTo>
                  <a:lnTo>
                    <a:pt x="6930844" y="3254849"/>
                  </a:lnTo>
                  <a:lnTo>
                    <a:pt x="0" y="325484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363" b="4038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123825"/>
              <a:ext cx="6930847" cy="33786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indent="0"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799" dirty="0">
                  <a:solidFill>
                    <a:srgbClr val="000000"/>
                  </a:solidFill>
                  <a:latin typeface="Oswald"/>
                  <a:sym typeface="Oswald"/>
                </a:rPr>
                <a:t>UNIDADE 5: CENÁRIO DE SALA DE AULA DO MUNDO REAL: O USO RESPONSÁVEL DA IA ​​NA EDUCAÇÃO PROFISSIONAL CONTINUADA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525288" y="1448267"/>
            <a:ext cx="6438617" cy="2165216"/>
            <a:chOff x="0" y="0"/>
            <a:chExt cx="8584823" cy="288695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490084" cy="2467461"/>
            </a:xfrm>
            <a:custGeom>
              <a:avLst/>
              <a:gdLst/>
              <a:ahLst/>
              <a:cxnLst/>
              <a:rect l="l" t="t" r="r" b="b"/>
              <a:pathLst>
                <a:path w="8490084" h="2467461">
                  <a:moveTo>
                    <a:pt x="0" y="0"/>
                  </a:moveTo>
                  <a:lnTo>
                    <a:pt x="8490084" y="0"/>
                  </a:lnTo>
                  <a:lnTo>
                    <a:pt x="8490084" y="2467461"/>
                  </a:lnTo>
                  <a:lnTo>
                    <a:pt x="0" y="246746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5356" b="1126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4733" y="295673"/>
              <a:ext cx="8490090" cy="25912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799" dirty="0">
                  <a:solidFill>
                    <a:srgbClr val="000000"/>
                  </a:solidFill>
                  <a:latin typeface="Oswald"/>
                  <a:sym typeface="Oswald"/>
                </a:rPr>
                <a:t>UNIDADE 2: GERENCIANDO A PRIVACIDADE DE DADOS E A SEGURANÇA DIGITAL NA APRENDIZAGEM ASSISTIDA POR IA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525288" y="7143712"/>
            <a:ext cx="5680529" cy="1850593"/>
            <a:chOff x="0" y="0"/>
            <a:chExt cx="7574039" cy="246745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574042" cy="2467451"/>
            </a:xfrm>
            <a:custGeom>
              <a:avLst/>
              <a:gdLst/>
              <a:ahLst/>
              <a:cxnLst/>
              <a:rect l="l" t="t" r="r" b="b"/>
              <a:pathLst>
                <a:path w="7574042" h="2467451">
                  <a:moveTo>
                    <a:pt x="0" y="0"/>
                  </a:moveTo>
                  <a:lnTo>
                    <a:pt x="7574042" y="0"/>
                  </a:lnTo>
                  <a:lnTo>
                    <a:pt x="7574042" y="2467451"/>
                  </a:lnTo>
                  <a:lnTo>
                    <a:pt x="0" y="246745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5898" b="1627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123825"/>
              <a:ext cx="7574039" cy="25912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799" dirty="0">
                  <a:solidFill>
                    <a:srgbClr val="000000"/>
                  </a:solidFill>
                  <a:latin typeface="Oswald"/>
                  <a:sym typeface="Oswald"/>
                </a:rPr>
                <a:t>UNIDADE 4: UTILIZANDO IA PARA FORTALECER O PENSAMENTO CRÍTICO E A COLABORAÇÃO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2648672" y="4218113"/>
            <a:ext cx="5033239" cy="1850593"/>
            <a:chOff x="0" y="0"/>
            <a:chExt cx="6710985" cy="2467458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6710984" cy="2467451"/>
            </a:xfrm>
            <a:custGeom>
              <a:avLst/>
              <a:gdLst/>
              <a:ahLst/>
              <a:cxnLst/>
              <a:rect l="l" t="t" r="r" b="b"/>
              <a:pathLst>
                <a:path w="6710984" h="2467451">
                  <a:moveTo>
                    <a:pt x="0" y="0"/>
                  </a:moveTo>
                  <a:lnTo>
                    <a:pt x="6710984" y="0"/>
                  </a:lnTo>
                  <a:lnTo>
                    <a:pt x="6710984" y="2467451"/>
                  </a:lnTo>
                  <a:lnTo>
                    <a:pt x="0" y="246745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9082" b="23091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123825"/>
              <a:ext cx="6710985" cy="25912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indent="0"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799" dirty="0">
                  <a:solidFill>
                    <a:srgbClr val="000000"/>
                  </a:solidFill>
                  <a:latin typeface="Oswald"/>
                  <a:sym typeface="Oswald"/>
                </a:rPr>
                <a:t>UNIDADE 3: DESENVOLVENDO ATIVIDADES DE APRENDIZAGEM ÉTICA COM O AUXÍLIO DE IA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655927" y="3580047"/>
            <a:ext cx="3294002" cy="3147593"/>
            <a:chOff x="0" y="0"/>
            <a:chExt cx="4392003" cy="4196791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4392041" cy="4196842"/>
            </a:xfrm>
            <a:custGeom>
              <a:avLst/>
              <a:gdLst/>
              <a:ahLst/>
              <a:cxnLst/>
              <a:rect l="l" t="t" r="r" b="b"/>
              <a:pathLst>
                <a:path w="4392041" h="4196842">
                  <a:moveTo>
                    <a:pt x="0" y="0"/>
                  </a:moveTo>
                  <a:lnTo>
                    <a:pt x="4392041" y="0"/>
                  </a:lnTo>
                  <a:lnTo>
                    <a:pt x="4392041" y="4196842"/>
                  </a:lnTo>
                  <a:lnTo>
                    <a:pt x="0" y="4196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42703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7188270" y="998849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1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262302" y="1969465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2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1443335" y="4710408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3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0222278" y="7573251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4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184641" y="8467544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5</a:t>
            </a:r>
          </a:p>
        </p:txBody>
      </p:sp>
      <p:grpSp>
        <p:nvGrpSpPr>
          <p:cNvPr id="51" name="Group 43">
            <a:extLst>
              <a:ext uri="{FF2B5EF4-FFF2-40B4-BE49-F238E27FC236}">
                <a16:creationId xmlns:a16="http://schemas.microsoft.com/office/drawing/2014/main" id="{04F403B8-E855-5848-3F21-6DFB3F46EABA}"/>
              </a:ext>
            </a:extLst>
          </p:cNvPr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52" name="Freeform 44" descr="A logo with a person's head in a circle  AI-generated content may be incorrect.">
              <a:extLst>
                <a:ext uri="{FF2B5EF4-FFF2-40B4-BE49-F238E27FC236}">
                  <a16:creationId xmlns:a16="http://schemas.microsoft.com/office/drawing/2014/main" id="{A5231221-B7D6-0B1D-DD4F-9116C7D46440}"/>
                </a:ext>
              </a:extLst>
            </p:cNvPr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80818" y="0"/>
            <a:ext cx="6107182" cy="10287000"/>
            <a:chOff x="0" y="0"/>
            <a:chExt cx="814291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42859" cy="13716000"/>
            </a:xfrm>
            <a:custGeom>
              <a:avLst/>
              <a:gdLst/>
              <a:ahLst/>
              <a:cxnLst/>
              <a:rect l="l" t="t" r="r" b="b"/>
              <a:pathLst>
                <a:path w="8142859" h="13716000">
                  <a:moveTo>
                    <a:pt x="0" y="0"/>
                  </a:moveTo>
                  <a:lnTo>
                    <a:pt x="8142859" y="0"/>
                  </a:lnTo>
                  <a:lnTo>
                    <a:pt x="814285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2910334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INTRODUÇÃO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228798"/>
            <a:ext cx="10325100" cy="5551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desempenha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papel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Como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ferramentas de IA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conteúdo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atividades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tarefas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administrativas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Compreender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tecnologias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responsável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tornando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Neste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explorará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usar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sala de aula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perspectiva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Serão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consideradas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responsável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privacidade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dados,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viés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acadêmica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papel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atividades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suporte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objetivo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simplesmente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usar ferramentas de IA, mas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conhecimento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discernimento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necessários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-las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às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práticas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ensino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responsável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transparente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eticamente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correta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70639" y="1076182"/>
            <a:ext cx="6984426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OBJETIVOS DE APRENDIZAGEM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972668" y="7475582"/>
            <a:ext cx="3958914" cy="617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91"/>
              </a:lnSpc>
              <a:spcBef>
                <a:spcPct val="0"/>
              </a:spcBef>
            </a:pPr>
            <a:r>
              <a:rPr lang="en-US" sz="3150" b="1" u="none" strike="noStrike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Insira a legenda aqui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70639" y="2692117"/>
            <a:ext cx="1008555" cy="1010098"/>
            <a:chOff x="0" y="0"/>
            <a:chExt cx="1344740" cy="13467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70639" y="3949837"/>
            <a:ext cx="1008555" cy="1010098"/>
            <a:chOff x="0" y="0"/>
            <a:chExt cx="1344740" cy="13467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70639" y="5207546"/>
            <a:ext cx="1008555" cy="1010098"/>
            <a:chOff x="0" y="0"/>
            <a:chExt cx="1344740" cy="134679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70639" y="6465265"/>
            <a:ext cx="1008555" cy="1010098"/>
            <a:chOff x="0" y="0"/>
            <a:chExt cx="1344740" cy="134679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70639" y="7884338"/>
            <a:ext cx="1008555" cy="1010098"/>
            <a:chOff x="0" y="0"/>
            <a:chExt cx="1344740" cy="134679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453307" y="2768803"/>
            <a:ext cx="127778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Avaliar as ferramentas de IA utilizadas em ambientes de treinamento com base em critérios de acessibilidade e inclusão.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53307" y="4166492"/>
            <a:ext cx="127778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Identificação de riscos éticos relacionados à privacidade, viés e desinformação na aprendizagem assistida por IA.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53307" y="5420635"/>
            <a:ext cx="121354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Desenvolver atividades de ensino em que a inteligência artificial apoie a criatividade sem substituir os processos de aprendizagem.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17095" y="6667276"/>
            <a:ext cx="121354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Oriente os alunos a interpretar criticamente os resultados da IA ​​e a verificar as fontes de informação.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453307" y="8050320"/>
            <a:ext cx="12356659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Utilize ferramentas de inteligência artificial em atividades de aprendizagem colaborativa que fortaleçam a alfabetização digital e as habilidades de resolução de problemas.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369933" y="2704957"/>
            <a:ext cx="409975" cy="863879"/>
            <a:chOff x="0" y="0"/>
            <a:chExt cx="546633" cy="115183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1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69933" y="4026513"/>
            <a:ext cx="409975" cy="863879"/>
            <a:chOff x="0" y="0"/>
            <a:chExt cx="546633" cy="115183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2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369928" y="5280655"/>
            <a:ext cx="409975" cy="863879"/>
            <a:chOff x="0" y="0"/>
            <a:chExt cx="546633" cy="115183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3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9928" y="6484344"/>
            <a:ext cx="409975" cy="863879"/>
            <a:chOff x="0" y="0"/>
            <a:chExt cx="546633" cy="115183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4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69928" y="7957447"/>
            <a:ext cx="409975" cy="863879"/>
            <a:chOff x="0" y="0"/>
            <a:chExt cx="546633" cy="115183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5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6098441" y="1827914"/>
            <a:ext cx="1639262" cy="2121370"/>
            <a:chOff x="0" y="0"/>
            <a:chExt cx="2185683" cy="2828493"/>
          </a:xfrm>
        </p:grpSpPr>
        <p:sp>
          <p:nvSpPr>
            <p:cNvPr id="35" name="Freeform 35" descr="Uma imagem contendo uma antena  Descrição gerada automaticamente"/>
            <p:cNvSpPr/>
            <p:nvPr/>
          </p:nvSpPr>
          <p:spPr>
            <a:xfrm>
              <a:off x="0" y="0"/>
              <a:ext cx="2185670" cy="2828544"/>
            </a:xfrm>
            <a:custGeom>
              <a:avLst/>
              <a:gdLst/>
              <a:ahLst/>
              <a:cxnLst/>
              <a:rect l="l" t="t" r="r" b="b"/>
              <a:pathLst>
                <a:path w="2185670" h="2828544">
                  <a:moveTo>
                    <a:pt x="0" y="0"/>
                  </a:moveTo>
                  <a:lnTo>
                    <a:pt x="2185670" y="0"/>
                  </a:lnTo>
                  <a:lnTo>
                    <a:pt x="2185670" y="2828544"/>
                  </a:lnTo>
                  <a:lnTo>
                    <a:pt x="0" y="282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4280" t="-30435" r="-143905" b="-2959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5189727" y="5635866"/>
            <a:ext cx="1728340" cy="2414454"/>
            <a:chOff x="0" y="0"/>
            <a:chExt cx="2304453" cy="3219272"/>
          </a:xfrm>
        </p:grpSpPr>
        <p:sp>
          <p:nvSpPr>
            <p:cNvPr id="37" name="Freeform 37" descr="Uma imagem contendo uma antena  Descrição gerada automaticamente"/>
            <p:cNvSpPr/>
            <p:nvPr/>
          </p:nvSpPr>
          <p:spPr>
            <a:xfrm>
              <a:off x="0" y="0"/>
              <a:ext cx="2304415" cy="3219323"/>
            </a:xfrm>
            <a:custGeom>
              <a:avLst/>
              <a:gdLst/>
              <a:ahLst/>
              <a:cxnLst/>
              <a:rect l="l" t="t" r="r" b="b"/>
              <a:pathLst>
                <a:path w="2304415" h="3219323">
                  <a:moveTo>
                    <a:pt x="0" y="0"/>
                  </a:moveTo>
                  <a:lnTo>
                    <a:pt x="2304415" y="0"/>
                  </a:lnTo>
                  <a:lnTo>
                    <a:pt x="2304415" y="3219323"/>
                  </a:lnTo>
                  <a:lnTo>
                    <a:pt x="0" y="32193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43558" t="-24080" r="-34633" b="-2416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070639" y="1920592"/>
            <a:ext cx="11015739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 final deste módulo, os participantes serão capazes de: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8015030" cy="10287000"/>
            <a:chOff x="0" y="0"/>
            <a:chExt cx="10686707" cy="13716000"/>
          </a:xfrm>
        </p:grpSpPr>
        <p:sp>
          <p:nvSpPr>
            <p:cNvPr id="3" name="Freeform 3" descr="Uma pessoa em pé ao lado de um quadro branco.  O conteúdo gerado por IA pode estar incorreto."/>
            <p:cNvSpPr/>
            <p:nvPr/>
          </p:nvSpPr>
          <p:spPr>
            <a:xfrm>
              <a:off x="0" y="0"/>
              <a:ext cx="10686669" cy="13716000"/>
            </a:xfrm>
            <a:custGeom>
              <a:avLst/>
              <a:gdLst/>
              <a:ahLst/>
              <a:cxnLst/>
              <a:rect l="l" t="t" r="r" b="b"/>
              <a:pathLst>
                <a:path w="10686669" h="13716000">
                  <a:moveTo>
                    <a:pt x="0" y="0"/>
                  </a:moveTo>
                  <a:lnTo>
                    <a:pt x="10686669" y="0"/>
                  </a:lnTo>
                  <a:lnTo>
                    <a:pt x="1068666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92418" b="-2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335280" y="653034"/>
            <a:ext cx="8585811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PAPEL DO FORMADOR CVET NA UTILIZAÇÃO DA IA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47472" y="2324100"/>
            <a:ext cx="9530435" cy="6877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ensino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técnico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materiais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didáticos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feedback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recursos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treinamento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entanto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compreende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educacionais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nem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 ambientes de CVET 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Formação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Contínua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),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torna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-se: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•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mediador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entre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sistemas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artificial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estudantes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• Um supervisor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resultados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algorítmicos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Garantidor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direitos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e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privacidade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seus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dados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•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guia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para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uso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responsável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crítico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de ferramentas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digitais</a:t>
            </a:r>
            <a:endParaRPr lang="en-US" sz="2400" u="none" strike="noStrik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área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sempre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fornece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sugestões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instrutores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interpretá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-las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validá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-las.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7948" y="1993254"/>
            <a:ext cx="6509149" cy="6358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UNIDADE 1: </a:t>
            </a:r>
          </a:p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SELEÇÃO DE FERRAMENTAS DE IA ACESSÍVEIS E INCLUSIVAS PARA ESTUDANTES COM PERFIS DIVERSOS.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439763" y="0"/>
            <a:ext cx="6858000" cy="10287000"/>
            <a:chOff x="0" y="0"/>
            <a:chExt cx="914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300163"/>
            <a:ext cx="9749521" cy="7677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 ferramentas de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normalmente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projetadas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usuários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digitais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especificamente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ambientes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contínuo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voltados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colocação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mercado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trabalho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Nas aulas de CVET,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42900" lvl="0" indent="-342900" algn="just">
              <a:lnSpc>
                <a:spcPts val="264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Adultos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requalificação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professional.</a:t>
            </a:r>
          </a:p>
          <a:p>
            <a:pPr marL="342900" lvl="0" indent="-342900" algn="just">
              <a:lnSpc>
                <a:spcPts val="264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Trabalhadores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recebem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treinamento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após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expediente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42900" lvl="0" indent="-342900" algn="just">
              <a:lnSpc>
                <a:spcPts val="264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Migrantes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habilidades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linguísticas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342900" lvl="0" indent="-342900" algn="just">
              <a:lnSpc>
                <a:spcPts val="264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habilidades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digitais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 a ferramenta de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pressupõe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alto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nível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linguística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habilidades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digitais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avançadas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excluir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turma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perspectiva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levanta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acessibilidade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igualdade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oportunidades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ferramenta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barreiras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adicionais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nem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beneficiar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exclusivamente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aqueles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desfrutam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vantagem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Portanto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antes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-la à sala de aula,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analisar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participantes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-la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condições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razoavelmente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equivalentes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quais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adaptações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necessários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evitar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amplie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disparidades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existentes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entre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92799" y="2390775"/>
            <a:ext cx="9666501" cy="503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resumo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integração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no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ensino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técnico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ser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acompanhada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reflexão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crítica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seus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potenciais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impactos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3600"/>
              </a:lnSpc>
              <a:spcBef>
                <a:spcPct val="0"/>
              </a:spcBef>
            </a:pPr>
            <a:endParaRPr lang="en-US" sz="30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tecnologia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tornar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ferramenta para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apoiar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aprimorar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aprendizado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desde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seja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implementada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abordagem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inclusiva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com o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apoio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professores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com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medidas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garantam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todos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participantes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possam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beneficiar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dela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sem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serem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excluídos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devido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seu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conhecimento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prévio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idioma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nível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competência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digital.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858438" cy="10287000"/>
            <a:chOff x="0" y="0"/>
            <a:chExt cx="9144584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44635" cy="13716000"/>
            </a:xfrm>
            <a:custGeom>
              <a:avLst/>
              <a:gdLst/>
              <a:ahLst/>
              <a:cxnLst/>
              <a:rect l="l" t="t" r="r" b="b"/>
              <a:pathLst>
                <a:path w="9144635" h="13716000">
                  <a:moveTo>
                    <a:pt x="0" y="0"/>
                  </a:moveTo>
                  <a:lnTo>
                    <a:pt x="9144635" y="0"/>
                  </a:lnTo>
                  <a:lnTo>
                    <a:pt x="914463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>
            <a:off x="1173223" y="2624520"/>
            <a:ext cx="0" cy="379190"/>
          </a:xfrm>
          <a:prstGeom prst="line">
            <a:avLst/>
          </a:prstGeom>
          <a:ln w="19050" cap="rnd">
            <a:solidFill>
              <a:srgbClr val="9399A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028700" y="1116597"/>
            <a:ext cx="8263468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LISTA DE VERIFICAÇÃO DO INSTRUTOR</a:t>
            </a:r>
          </a:p>
        </p:txBody>
      </p:sp>
      <p:sp>
        <p:nvSpPr>
          <p:cNvPr id="4" name="Freeform 4"/>
          <p:cNvSpPr/>
          <p:nvPr/>
        </p:nvSpPr>
        <p:spPr>
          <a:xfrm>
            <a:off x="1028700" y="7868807"/>
            <a:ext cx="289046" cy="289046"/>
          </a:xfrm>
          <a:custGeom>
            <a:avLst/>
            <a:gdLst/>
            <a:ahLst/>
            <a:cxnLst/>
            <a:rect l="l" t="t" r="r" b="b"/>
            <a:pathLst>
              <a:path w="289046" h="289046">
                <a:moveTo>
                  <a:pt x="0" y="0"/>
                </a:moveTo>
                <a:lnTo>
                  <a:pt x="289046" y="0"/>
                </a:lnTo>
                <a:lnTo>
                  <a:pt x="289046" y="289045"/>
                </a:lnTo>
                <a:lnTo>
                  <a:pt x="0" y="2890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AutoShape 5"/>
          <p:cNvSpPr/>
          <p:nvPr/>
        </p:nvSpPr>
        <p:spPr>
          <a:xfrm flipH="1">
            <a:off x="1173223" y="3596460"/>
            <a:ext cx="0" cy="1877402"/>
          </a:xfrm>
          <a:prstGeom prst="line">
            <a:avLst/>
          </a:prstGeom>
          <a:ln w="19050" cap="rnd">
            <a:solidFill>
              <a:srgbClr val="9399A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6" name="AutoShape 6"/>
          <p:cNvSpPr/>
          <p:nvPr/>
        </p:nvSpPr>
        <p:spPr>
          <a:xfrm>
            <a:off x="1158934" y="6181725"/>
            <a:ext cx="9525" cy="1544698"/>
          </a:xfrm>
          <a:prstGeom prst="line">
            <a:avLst/>
          </a:prstGeom>
          <a:ln w="19050" cap="rnd">
            <a:solidFill>
              <a:srgbClr val="9399A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1014411" y="5692336"/>
            <a:ext cx="289046" cy="289046"/>
          </a:xfrm>
          <a:custGeom>
            <a:avLst/>
            <a:gdLst/>
            <a:ahLst/>
            <a:cxnLst/>
            <a:rect l="l" t="t" r="r" b="b"/>
            <a:pathLst>
              <a:path w="289046" h="289046">
                <a:moveTo>
                  <a:pt x="0" y="0"/>
                </a:moveTo>
                <a:lnTo>
                  <a:pt x="289046" y="0"/>
                </a:lnTo>
                <a:lnTo>
                  <a:pt x="289046" y="289045"/>
                </a:lnTo>
                <a:lnTo>
                  <a:pt x="0" y="2890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>
            <a:off x="1028700" y="3142439"/>
            <a:ext cx="289046" cy="289046"/>
          </a:xfrm>
          <a:custGeom>
            <a:avLst/>
            <a:gdLst/>
            <a:ahLst/>
            <a:cxnLst/>
            <a:rect l="l" t="t" r="r" b="b"/>
            <a:pathLst>
              <a:path w="289046" h="289046">
                <a:moveTo>
                  <a:pt x="0" y="0"/>
                </a:moveTo>
                <a:lnTo>
                  <a:pt x="289046" y="0"/>
                </a:lnTo>
                <a:lnTo>
                  <a:pt x="289046" y="289046"/>
                </a:lnTo>
                <a:lnTo>
                  <a:pt x="0" y="2890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>
            <a:off x="1028700" y="2187100"/>
            <a:ext cx="289046" cy="289046"/>
          </a:xfrm>
          <a:custGeom>
            <a:avLst/>
            <a:gdLst/>
            <a:ahLst/>
            <a:cxnLst/>
            <a:rect l="l" t="t" r="r" b="b"/>
            <a:pathLst>
              <a:path w="289046" h="289046">
                <a:moveTo>
                  <a:pt x="0" y="0"/>
                </a:moveTo>
                <a:lnTo>
                  <a:pt x="289046" y="0"/>
                </a:lnTo>
                <a:lnTo>
                  <a:pt x="289046" y="289046"/>
                </a:lnTo>
                <a:lnTo>
                  <a:pt x="0" y="2890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10" name="Group 10"/>
          <p:cNvGrpSpPr/>
          <p:nvPr/>
        </p:nvGrpSpPr>
        <p:grpSpPr>
          <a:xfrm>
            <a:off x="10771632" y="0"/>
            <a:ext cx="7516368" cy="10287000"/>
            <a:chOff x="0" y="0"/>
            <a:chExt cx="10021824" cy="13716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021824" cy="13716000"/>
            </a:xfrm>
            <a:custGeom>
              <a:avLst/>
              <a:gdLst/>
              <a:ahLst/>
              <a:cxnLst/>
              <a:rect l="l" t="t" r="r" b="b"/>
              <a:pathLst>
                <a:path w="10021824" h="13716000">
                  <a:moveTo>
                    <a:pt x="0" y="0"/>
                  </a:moveTo>
                  <a:lnTo>
                    <a:pt x="10021824" y="0"/>
                  </a:lnTo>
                  <a:lnTo>
                    <a:pt x="100218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6459" r="-5891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559300" y="3105150"/>
            <a:ext cx="8961149" cy="615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Complexidade de aprendizagem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Exemplo de teste: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Explica o conceito de normas de segurança no trabalho de uma forma simples e adequada para iniciantes.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 a resposta da IA ​​for muito complexa, os alunos podem não se beneficiar dela, sendo necessário adaptá-la.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Acessibilidade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Verifique a compatibilidade do instrumento com: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Entrada de texto por voz 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leitores de tela 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Acesso móvel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Usabilidade digital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Pergunte a si mesmo: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 aluno com conhecimentos básicos de informática consegue usar esta ferramenta após uma explicação de 5 minutos?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89717" y="2114196"/>
            <a:ext cx="9298648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Antes de introduzir uma ferramenta de IA na sua formação enquanto formador de instrutores de CVET, deve considerar o seguinte: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4474397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ROTAÇÃO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028661"/>
            <a:ext cx="16280578" cy="7335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4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Objetivo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Ajudar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compreender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influenciam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IA.</a:t>
            </a:r>
          </a:p>
          <a:p>
            <a:pPr marL="0" lvl="0" indent="0" algn="l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Demonstração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instrutor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64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Indicação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incorreta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Explique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cliente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64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Instruções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aprimoradas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três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princípios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básicos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atendimento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cliente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iniciantes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setor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varejista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l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linguagem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simples e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exemplo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concreto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trabalho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l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comparam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analisam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398146" lvl="1" indent="-199073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Clareza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marL="398146" lvl="1" indent="-199073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Utilitário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marL="398146" lvl="1" indent="-199073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Relevân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l">
              <a:lnSpc>
                <a:spcPts val="264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Reflexão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Além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respostas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refletem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humana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IA. Eles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analisam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fornecidas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influenciam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recebidas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formulação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imprecisa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respostas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incompletas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confusas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inadequadas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determinados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Essa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atividade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promove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atitude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crítica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relação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IA ​​e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reforça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relevância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impacto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potencial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respostas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dependem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grande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das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tomadas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aqueles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formulam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consulta.</a:t>
            </a:r>
          </a:p>
        </p:txBody>
      </p:sp>
      <p:sp>
        <p:nvSpPr>
          <p:cNvPr id="4" name="Freeform 4"/>
          <p:cNvSpPr/>
          <p:nvPr/>
        </p:nvSpPr>
        <p:spPr>
          <a:xfrm>
            <a:off x="12756059" y="1346454"/>
            <a:ext cx="4683238" cy="2552365"/>
          </a:xfrm>
          <a:custGeom>
            <a:avLst/>
            <a:gdLst/>
            <a:ahLst/>
            <a:cxnLst/>
            <a:rect l="l" t="t" r="r" b="b"/>
            <a:pathLst>
              <a:path w="4683238" h="2552365">
                <a:moveTo>
                  <a:pt x="0" y="0"/>
                </a:moveTo>
                <a:lnTo>
                  <a:pt x="4683238" y="0"/>
                </a:lnTo>
                <a:lnTo>
                  <a:pt x="4683238" y="2552365"/>
                </a:lnTo>
                <a:lnTo>
                  <a:pt x="0" y="25523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13042932" y="1831426"/>
            <a:ext cx="4109492" cy="1544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Os resultados da IA ​​dependem da qualidade das instruções fornecidas pelo usuário.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3159" y="1993254"/>
            <a:ext cx="6382414" cy="6358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UNIDADE 2: </a:t>
            </a:r>
          </a:p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GESTÃO DA PRIVACIDADE DE DADOS E DA SEGURANÇA DIGITAL NO APRENDIZADO ASSISTIDO POR IA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04704" y="0"/>
            <a:ext cx="8083296" cy="10287000"/>
            <a:chOff x="0" y="0"/>
            <a:chExt cx="10777728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777728" cy="13716000"/>
            </a:xfrm>
            <a:custGeom>
              <a:avLst/>
              <a:gdLst/>
              <a:ahLst/>
              <a:cxnLst/>
              <a:rect l="l" t="t" r="r" b="b"/>
              <a:pathLst>
                <a:path w="10777728" h="13716000">
                  <a:moveTo>
                    <a:pt x="0" y="0"/>
                  </a:moveTo>
                  <a:lnTo>
                    <a:pt x="10777728" y="0"/>
                  </a:lnTo>
                  <a:lnTo>
                    <a:pt x="1077772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933" b="-893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3870532"/>
            <a:ext cx="8766063" cy="406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 ferramentas de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normalmente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processam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inseridas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usuário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armazenar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conversas.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 CVET,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compartilhar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involuntariamente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currículo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Detalhes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local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trabalho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Dados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confidenciais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empresa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contato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pessoal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acarretar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legais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privacidade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082593"/>
            <a:ext cx="8178565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PROTEÇÃO DE DADOS DE ESTUDANTES E SEGURANÇA DIGITAL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8577072" cy="10287000"/>
            <a:chOff x="0" y="0"/>
            <a:chExt cx="1143609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436096" cy="13716000"/>
            </a:xfrm>
            <a:custGeom>
              <a:avLst/>
              <a:gdLst/>
              <a:ahLst/>
              <a:cxnLst/>
              <a:rect l="l" t="t" r="r" b="b"/>
              <a:pathLst>
                <a:path w="11436096" h="13716000">
                  <a:moveTo>
                    <a:pt x="0" y="0"/>
                  </a:moveTo>
                  <a:lnTo>
                    <a:pt x="11436096" y="0"/>
                  </a:lnTo>
                  <a:lnTo>
                    <a:pt x="11436096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9885" r="-3009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144000" y="1953712"/>
            <a:ext cx="8466372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PROTOCOLO DE SEGURANÇA EM SALA DE AULA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44000" y="3414712"/>
            <a:ext cx="8115300" cy="4435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Antes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ferramentas de IA,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CVET,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necessário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estabelecer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regras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claras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nunca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trabalhar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com: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documentos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comerciais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reais, 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endereços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pessoais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números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telefone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números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pessoal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confidenciais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local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trabalho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usar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exemplos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fictícios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anonimizados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interagir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4783038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EXERCÍCIO PRÁTICO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073773" y="3137297"/>
            <a:ext cx="5791362" cy="5791362"/>
            <a:chOff x="0" y="0"/>
            <a:chExt cx="7721816" cy="7721816"/>
          </a:xfrm>
        </p:grpSpPr>
        <p:sp>
          <p:nvSpPr>
            <p:cNvPr id="4" name="Freeform 4"/>
            <p:cNvSpPr/>
            <p:nvPr/>
          </p:nvSpPr>
          <p:spPr>
            <a:xfrm>
              <a:off x="-190" y="-190"/>
              <a:ext cx="7721727" cy="7721727"/>
            </a:xfrm>
            <a:custGeom>
              <a:avLst/>
              <a:gdLst/>
              <a:ahLst/>
              <a:cxnLst/>
              <a:rect l="l" t="t" r="r" b="b"/>
              <a:pathLst>
                <a:path w="7721727" h="7721727">
                  <a:moveTo>
                    <a:pt x="6590728" y="1130998"/>
                  </a:moveTo>
                  <a:cubicBezTo>
                    <a:pt x="8098726" y="2638615"/>
                    <a:pt x="8098726" y="5083111"/>
                    <a:pt x="6590728" y="6590728"/>
                  </a:cubicBezTo>
                  <a:cubicBezTo>
                    <a:pt x="5083111" y="8098726"/>
                    <a:pt x="2638615" y="8098726"/>
                    <a:pt x="1130998" y="6590728"/>
                  </a:cubicBezTo>
                  <a:cubicBezTo>
                    <a:pt x="-377000" y="5083111"/>
                    <a:pt x="-377000" y="2638615"/>
                    <a:pt x="1130998" y="1130998"/>
                  </a:cubicBezTo>
                  <a:cubicBezTo>
                    <a:pt x="2638615" y="-377000"/>
                    <a:pt x="5083111" y="-377000"/>
                    <a:pt x="6590728" y="1130998"/>
                  </a:cubicBezTo>
                  <a:close/>
                </a:path>
              </a:pathLst>
            </a:custGeom>
            <a:solidFill>
              <a:srgbClr val="9399A1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575217" y="4140194"/>
            <a:ext cx="4788456" cy="4788456"/>
            <a:chOff x="0" y="0"/>
            <a:chExt cx="6384608" cy="6384608"/>
          </a:xfrm>
        </p:grpSpPr>
        <p:sp>
          <p:nvSpPr>
            <p:cNvPr id="6" name="Freeform 6"/>
            <p:cNvSpPr/>
            <p:nvPr/>
          </p:nvSpPr>
          <p:spPr>
            <a:xfrm>
              <a:off x="31" y="-95"/>
              <a:ext cx="6384354" cy="6384353"/>
            </a:xfrm>
            <a:custGeom>
              <a:avLst/>
              <a:gdLst/>
              <a:ahLst/>
              <a:cxnLst/>
              <a:rect l="l" t="t" r="r" b="b"/>
              <a:pathLst>
                <a:path w="6384354" h="6384353">
                  <a:moveTo>
                    <a:pt x="5449285" y="935069"/>
                  </a:moveTo>
                  <a:cubicBezTo>
                    <a:pt x="6696044" y="2181574"/>
                    <a:pt x="6696044" y="4202779"/>
                    <a:pt x="5449285" y="5449284"/>
                  </a:cubicBezTo>
                  <a:cubicBezTo>
                    <a:pt x="4202780" y="6696043"/>
                    <a:pt x="2181575" y="6696043"/>
                    <a:pt x="935070" y="5449284"/>
                  </a:cubicBezTo>
                  <a:cubicBezTo>
                    <a:pt x="-311689" y="4202779"/>
                    <a:pt x="-311689" y="2181574"/>
                    <a:pt x="935070" y="935069"/>
                  </a:cubicBezTo>
                  <a:cubicBezTo>
                    <a:pt x="2181575" y="-311690"/>
                    <a:pt x="4202780" y="-311690"/>
                    <a:pt x="5449285" y="935069"/>
                  </a:cubicBezTo>
                  <a:close/>
                </a:path>
              </a:pathLst>
            </a:custGeom>
            <a:solidFill>
              <a:srgbClr val="FB8A83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093701" y="5177152"/>
            <a:ext cx="3751507" cy="3751507"/>
            <a:chOff x="0" y="0"/>
            <a:chExt cx="5002009" cy="5002009"/>
          </a:xfrm>
        </p:grpSpPr>
        <p:sp>
          <p:nvSpPr>
            <p:cNvPr id="8" name="Freeform 8"/>
            <p:cNvSpPr/>
            <p:nvPr/>
          </p:nvSpPr>
          <p:spPr>
            <a:xfrm>
              <a:off x="-32" y="-32"/>
              <a:ext cx="5001832" cy="5001832"/>
            </a:xfrm>
            <a:custGeom>
              <a:avLst/>
              <a:gdLst/>
              <a:ahLst/>
              <a:cxnLst/>
              <a:rect l="l" t="t" r="r" b="b"/>
              <a:pathLst>
                <a:path w="5001832" h="5001832">
                  <a:moveTo>
                    <a:pt x="4269264" y="732568"/>
                  </a:moveTo>
                  <a:cubicBezTo>
                    <a:pt x="5246021" y="1709071"/>
                    <a:pt x="5246021" y="3292634"/>
                    <a:pt x="4269264" y="4269264"/>
                  </a:cubicBezTo>
                  <a:cubicBezTo>
                    <a:pt x="3292761" y="5246021"/>
                    <a:pt x="1709198" y="5246021"/>
                    <a:pt x="732568" y="4269264"/>
                  </a:cubicBezTo>
                  <a:cubicBezTo>
                    <a:pt x="-244189" y="3292761"/>
                    <a:pt x="-244189" y="1709198"/>
                    <a:pt x="732568" y="732568"/>
                  </a:cubicBezTo>
                  <a:cubicBezTo>
                    <a:pt x="1709071" y="-244189"/>
                    <a:pt x="3292634" y="-244189"/>
                    <a:pt x="4269264" y="732568"/>
                  </a:cubicBezTo>
                  <a:close/>
                </a:path>
              </a:pathLst>
            </a:custGeom>
            <a:solidFill>
              <a:srgbClr val="FFBFBC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589030" y="6167818"/>
            <a:ext cx="2760831" cy="2760831"/>
            <a:chOff x="0" y="0"/>
            <a:chExt cx="3681108" cy="368110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680968" cy="3680968"/>
            </a:xfrm>
            <a:custGeom>
              <a:avLst/>
              <a:gdLst/>
              <a:ahLst/>
              <a:cxnLst/>
              <a:rect l="l" t="t" r="r" b="b"/>
              <a:pathLst>
                <a:path w="3680968" h="3680968">
                  <a:moveTo>
                    <a:pt x="3141853" y="539115"/>
                  </a:moveTo>
                  <a:cubicBezTo>
                    <a:pt x="3860673" y="1257808"/>
                    <a:pt x="3860673" y="2423160"/>
                    <a:pt x="3141853" y="3141853"/>
                  </a:cubicBezTo>
                  <a:cubicBezTo>
                    <a:pt x="2423160" y="3860673"/>
                    <a:pt x="1257808" y="3860673"/>
                    <a:pt x="539115" y="3141853"/>
                  </a:cubicBezTo>
                  <a:cubicBezTo>
                    <a:pt x="-179705" y="2423160"/>
                    <a:pt x="-179705" y="1257808"/>
                    <a:pt x="539115" y="539115"/>
                  </a:cubicBezTo>
                  <a:cubicBezTo>
                    <a:pt x="1257808" y="-179705"/>
                    <a:pt x="2423160" y="-179705"/>
                    <a:pt x="3141853" y="539115"/>
                  </a:cubicBezTo>
                  <a:close/>
                </a:path>
              </a:pathLst>
            </a:custGeom>
            <a:solidFill>
              <a:srgbClr val="FFDED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1" name="AutoShape 11"/>
          <p:cNvSpPr/>
          <p:nvPr/>
        </p:nvSpPr>
        <p:spPr>
          <a:xfrm rot="36000">
            <a:off x="6673396" y="3683241"/>
            <a:ext cx="2728722" cy="0"/>
          </a:xfrm>
          <a:prstGeom prst="line">
            <a:avLst/>
          </a:prstGeom>
          <a:ln w="19050" cap="rnd">
            <a:solidFill>
              <a:srgbClr val="E1E1E1"/>
            </a:solidFill>
            <a:prstDash val="solid"/>
            <a:headEnd type="oval" w="lg" len="lg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2" name="Group 12"/>
          <p:cNvGrpSpPr/>
          <p:nvPr/>
        </p:nvGrpSpPr>
        <p:grpSpPr>
          <a:xfrm>
            <a:off x="4114800" y="3388585"/>
            <a:ext cx="1957388" cy="695769"/>
            <a:chOff x="0" y="0"/>
            <a:chExt cx="2609850" cy="92769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609850" cy="927687"/>
            </a:xfrm>
            <a:custGeom>
              <a:avLst/>
              <a:gdLst/>
              <a:ahLst/>
              <a:cxnLst/>
              <a:rect l="l" t="t" r="r" b="b"/>
              <a:pathLst>
                <a:path w="2609850" h="927687">
                  <a:moveTo>
                    <a:pt x="0" y="0"/>
                  </a:moveTo>
                  <a:lnTo>
                    <a:pt x="2609850" y="0"/>
                  </a:lnTo>
                  <a:lnTo>
                    <a:pt x="2609850" y="927687"/>
                  </a:lnTo>
                  <a:lnTo>
                    <a:pt x="0" y="92768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16" b="-481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2609850" cy="9276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000000"/>
                  </a:solidFill>
                  <a:latin typeface="Lato Heavy"/>
                  <a:ea typeface="Lato Heavy"/>
                  <a:cs typeface="Lato Heavy"/>
                  <a:sym typeface="Lato Heavy"/>
                </a:rPr>
                <a:t>Solicitar um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778803" y="3349066"/>
            <a:ext cx="692837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Escreva uma carta de apresentação utilizando meu currículo real.</a:t>
            </a:r>
          </a:p>
        </p:txBody>
      </p:sp>
      <p:sp>
        <p:nvSpPr>
          <p:cNvPr id="16" name="AutoShape 16"/>
          <p:cNvSpPr/>
          <p:nvPr/>
        </p:nvSpPr>
        <p:spPr>
          <a:xfrm rot="38280">
            <a:off x="6857314" y="5053470"/>
            <a:ext cx="2566730" cy="0"/>
          </a:xfrm>
          <a:prstGeom prst="line">
            <a:avLst/>
          </a:prstGeom>
          <a:ln w="19050" cap="rnd">
            <a:solidFill>
              <a:srgbClr val="E1E1E1"/>
            </a:solidFill>
            <a:prstDash val="solid"/>
            <a:headEnd type="oval" w="lg" len="lg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7" name="Group 17"/>
          <p:cNvGrpSpPr/>
          <p:nvPr/>
        </p:nvGrpSpPr>
        <p:grpSpPr>
          <a:xfrm>
            <a:off x="4114800" y="5410638"/>
            <a:ext cx="1957388" cy="695769"/>
            <a:chOff x="0" y="0"/>
            <a:chExt cx="2609850" cy="92769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609848" cy="927687"/>
            </a:xfrm>
            <a:custGeom>
              <a:avLst/>
              <a:gdLst/>
              <a:ahLst/>
              <a:cxnLst/>
              <a:rect l="l" t="t" r="r" b="b"/>
              <a:pathLst>
                <a:path w="2609848" h="927687">
                  <a:moveTo>
                    <a:pt x="0" y="0"/>
                  </a:moveTo>
                  <a:lnTo>
                    <a:pt x="2609848" y="0"/>
                  </a:lnTo>
                  <a:lnTo>
                    <a:pt x="2609848" y="927687"/>
                  </a:lnTo>
                  <a:lnTo>
                    <a:pt x="0" y="92768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16" b="-481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0"/>
              <a:ext cx="2609850" cy="9276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000000"/>
                  </a:solidFill>
                  <a:latin typeface="Lato Heavy"/>
                  <a:ea typeface="Lato Heavy"/>
                  <a:cs typeface="Lato Heavy"/>
                  <a:sym typeface="Lato Heavy"/>
                </a:rPr>
                <a:t>Solicitação C</a:t>
              </a:r>
            </a:p>
          </p:txBody>
        </p:sp>
      </p:grpSp>
      <p:sp>
        <p:nvSpPr>
          <p:cNvPr id="20" name="AutoShape 20"/>
          <p:cNvSpPr/>
          <p:nvPr/>
        </p:nvSpPr>
        <p:spPr>
          <a:xfrm rot="36960">
            <a:off x="6751082" y="6385055"/>
            <a:ext cx="2656837" cy="0"/>
          </a:xfrm>
          <a:prstGeom prst="line">
            <a:avLst/>
          </a:prstGeom>
          <a:ln w="19050" cap="rnd">
            <a:solidFill>
              <a:srgbClr val="E1E1E1"/>
            </a:solidFill>
            <a:prstDash val="solid"/>
            <a:headEnd type="oval" w="lg" len="lg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21" name="Group 21"/>
          <p:cNvGrpSpPr/>
          <p:nvPr/>
        </p:nvGrpSpPr>
        <p:grpSpPr>
          <a:xfrm>
            <a:off x="4114800" y="4376642"/>
            <a:ext cx="1957388" cy="695769"/>
            <a:chOff x="0" y="0"/>
            <a:chExt cx="2609850" cy="92769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609850" cy="927687"/>
            </a:xfrm>
            <a:custGeom>
              <a:avLst/>
              <a:gdLst/>
              <a:ahLst/>
              <a:cxnLst/>
              <a:rect l="l" t="t" r="r" b="b"/>
              <a:pathLst>
                <a:path w="2609850" h="927687">
                  <a:moveTo>
                    <a:pt x="0" y="0"/>
                  </a:moveTo>
                  <a:lnTo>
                    <a:pt x="2609850" y="0"/>
                  </a:lnTo>
                  <a:lnTo>
                    <a:pt x="2609850" y="927687"/>
                  </a:lnTo>
                  <a:lnTo>
                    <a:pt x="0" y="92768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16" b="-481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0"/>
              <a:ext cx="2609850" cy="9276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000000"/>
                  </a:solidFill>
                  <a:latin typeface="Lato Heavy"/>
                  <a:ea typeface="Lato Heavy"/>
                  <a:cs typeface="Lato Heavy"/>
                  <a:sym typeface="Lato Heavy"/>
                </a:rPr>
                <a:t>Solicitação B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 rot="1118220">
            <a:off x="6257458" y="8186985"/>
            <a:ext cx="2978934" cy="0"/>
          </a:xfrm>
          <a:prstGeom prst="line">
            <a:avLst/>
          </a:prstGeom>
          <a:ln w="19050" cap="rnd">
            <a:solidFill>
              <a:srgbClr val="E1E1E1"/>
            </a:solidFill>
            <a:prstDash val="solid"/>
            <a:headEnd type="oval" w="lg" len="lg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25" name="Group 25"/>
          <p:cNvGrpSpPr/>
          <p:nvPr/>
        </p:nvGrpSpPr>
        <p:grpSpPr>
          <a:xfrm>
            <a:off x="3844710" y="6661415"/>
            <a:ext cx="2249470" cy="2116480"/>
            <a:chOff x="0" y="0"/>
            <a:chExt cx="2999294" cy="282197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999298" cy="2821959"/>
            </a:xfrm>
            <a:custGeom>
              <a:avLst/>
              <a:gdLst/>
              <a:ahLst/>
              <a:cxnLst/>
              <a:rect l="l" t="t" r="r" b="b"/>
              <a:pathLst>
                <a:path w="2999298" h="2821959">
                  <a:moveTo>
                    <a:pt x="0" y="0"/>
                  </a:moveTo>
                  <a:lnTo>
                    <a:pt x="2999298" y="0"/>
                  </a:lnTo>
                  <a:lnTo>
                    <a:pt x="2999298" y="2821959"/>
                  </a:lnTo>
                  <a:lnTo>
                    <a:pt x="0" y="28219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081" r="5750" b="6404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2999294" cy="283149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639"/>
                </a:lnSpc>
                <a:spcBef>
                  <a:spcPct val="0"/>
                </a:spcBef>
              </a:pPr>
              <a:r>
                <a:rPr lang="en-US" sz="2199" b="1" u="none" strike="noStrike">
                  <a:solidFill>
                    <a:srgbClr val="000000"/>
                  </a:solidFill>
                  <a:latin typeface="Lato Heavy"/>
                  <a:ea typeface="Lato Heavy"/>
                  <a:cs typeface="Lato Heavy"/>
                  <a:sym typeface="Lato Heavy"/>
                </a:rPr>
                <a:t> A opção B é a mais segura porque evita o compartilhamento de dados pessoais.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9778803" y="4467930"/>
            <a:ext cx="804772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Escreva uma carta de apresentação para um candidato com 3 anos de experiência no setor varejista.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778813" y="6046994"/>
            <a:ext cx="7578728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 favor, escreva uma carta de apresentação utilizando meu endereço completo e número de telefone.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778813" y="8672501"/>
            <a:ext cx="692837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 alunos discutem quais direções são seguras e quais não são.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28700" y="2089547"/>
            <a:ext cx="16230600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 alunos do curso de Conscientização sobre IA e Privacidade receberão três perguntas de exemplo:</a:t>
            </a:r>
          </a:p>
        </p:txBody>
      </p:sp>
      <p:sp>
        <p:nvSpPr>
          <p:cNvPr id="32" name="AutoShape 32"/>
          <p:cNvSpPr/>
          <p:nvPr/>
        </p:nvSpPr>
        <p:spPr>
          <a:xfrm flipV="1">
            <a:off x="445441" y="7809942"/>
            <a:ext cx="1629055" cy="0"/>
          </a:xfrm>
          <a:prstGeom prst="line">
            <a:avLst/>
          </a:prstGeom>
          <a:ln w="19050" cap="rnd">
            <a:solidFill>
              <a:srgbClr val="E1E1E1"/>
            </a:solidFill>
            <a:prstDash val="solid"/>
            <a:headEnd type="oval" w="lg" len="lg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33" name="TextBox 33"/>
          <p:cNvSpPr txBox="1"/>
          <p:nvPr/>
        </p:nvSpPr>
        <p:spPr>
          <a:xfrm>
            <a:off x="445441" y="7043380"/>
            <a:ext cx="1848021" cy="67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39"/>
              </a:lnSpc>
              <a:spcBef>
                <a:spcPct val="0"/>
              </a:spcBef>
            </a:pPr>
            <a:r>
              <a:rPr lang="en-US" sz="2199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Resposta correta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43584" y="2445691"/>
            <a:ext cx="6645514" cy="5453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UNIDADE 3: </a:t>
            </a:r>
          </a:p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DESENVOLVENDO ATIVIDADES DE APRENDIZAGEM ÉTICA COM SUPORTE DE IA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409713" y="0"/>
            <a:ext cx="5878287" cy="10287000"/>
            <a:chOff x="0" y="0"/>
            <a:chExt cx="783771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837678" cy="13716000"/>
            </a:xfrm>
            <a:custGeom>
              <a:avLst/>
              <a:gdLst/>
              <a:ahLst/>
              <a:cxnLst/>
              <a:rect l="l" t="t" r="r" b="b"/>
              <a:pathLst>
                <a:path w="7837678" h="13716000">
                  <a:moveTo>
                    <a:pt x="0" y="0"/>
                  </a:moveTo>
                  <a:lnTo>
                    <a:pt x="7837678" y="0"/>
                  </a:lnTo>
                  <a:lnTo>
                    <a:pt x="783767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2615691"/>
            <a:ext cx="10411058" cy="7038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processos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substituí-los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Exemplos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escolas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Gerar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ideias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brainstorming.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Analisar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diferentes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perspectivas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problema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Aprimorar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preliminares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trabalhos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simulações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cenários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antiético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ocorre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enviam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conteúdo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entender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funciona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vista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educacional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objetivo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pense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mas sim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sirva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ferramenta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reflexão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criatividade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resolução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problemas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construção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conhecimento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Portanto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comparar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possíveis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erros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vieses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justificar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conclusões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seus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próprios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critérios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038225"/>
            <a:ext cx="11884904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DESENVOLVENDO ATIVIDADES DE APRENDIZAGEM ÉTICA COM SUPORTE DE INTELIGÊNCIA ARTIFICIAL</a:t>
            </a: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740339" y="756601"/>
            <a:ext cx="4159908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ATIVIDADE PRÁTICA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740339" y="3309036"/>
            <a:ext cx="1008555" cy="1010100"/>
            <a:chOff x="0" y="0"/>
            <a:chExt cx="1344740" cy="1346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44676" cy="1346711"/>
            </a:xfrm>
            <a:custGeom>
              <a:avLst/>
              <a:gdLst/>
              <a:ahLst/>
              <a:cxnLst/>
              <a:rect l="l" t="t" r="r" b="b"/>
              <a:pathLst>
                <a:path w="1344676" h="1346711">
                  <a:moveTo>
                    <a:pt x="0" y="672340"/>
                  </a:moveTo>
                  <a:cubicBezTo>
                    <a:pt x="0" y="300991"/>
                    <a:pt x="300990" y="0"/>
                    <a:pt x="672338" y="0"/>
                  </a:cubicBezTo>
                  <a:cubicBezTo>
                    <a:pt x="1043686" y="0"/>
                    <a:pt x="1344676" y="300991"/>
                    <a:pt x="1344676" y="672340"/>
                  </a:cubicBezTo>
                  <a:lnTo>
                    <a:pt x="1344676" y="674372"/>
                  </a:lnTo>
                  <a:cubicBezTo>
                    <a:pt x="1344676" y="1045720"/>
                    <a:pt x="1043686" y="1346711"/>
                    <a:pt x="672338" y="1346711"/>
                  </a:cubicBezTo>
                  <a:cubicBezTo>
                    <a:pt x="300990" y="1346711"/>
                    <a:pt x="0" y="1045720"/>
                    <a:pt x="0" y="674372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1344740" cy="135632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34669" y="3452136"/>
            <a:ext cx="702463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Peça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à IA para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sugerir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cinco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ideias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negócios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potenciais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para o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seu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mercado local.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8740339" y="4651775"/>
            <a:ext cx="1008555" cy="1010100"/>
            <a:chOff x="0" y="0"/>
            <a:chExt cx="1344740" cy="1346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44676" cy="1346711"/>
            </a:xfrm>
            <a:custGeom>
              <a:avLst/>
              <a:gdLst/>
              <a:ahLst/>
              <a:cxnLst/>
              <a:rect l="l" t="t" r="r" b="b"/>
              <a:pathLst>
                <a:path w="1344676" h="1346711">
                  <a:moveTo>
                    <a:pt x="0" y="672340"/>
                  </a:moveTo>
                  <a:cubicBezTo>
                    <a:pt x="0" y="300991"/>
                    <a:pt x="300990" y="0"/>
                    <a:pt x="672338" y="0"/>
                  </a:cubicBezTo>
                  <a:cubicBezTo>
                    <a:pt x="1043686" y="0"/>
                    <a:pt x="1344676" y="300991"/>
                    <a:pt x="1344676" y="672340"/>
                  </a:cubicBezTo>
                  <a:lnTo>
                    <a:pt x="1344676" y="674372"/>
                  </a:lnTo>
                  <a:cubicBezTo>
                    <a:pt x="1344676" y="1045720"/>
                    <a:pt x="1043686" y="1346711"/>
                    <a:pt x="672338" y="1346711"/>
                  </a:cubicBezTo>
                  <a:cubicBezTo>
                    <a:pt x="300990" y="1346711"/>
                    <a:pt x="0" y="1045720"/>
                    <a:pt x="0" y="674372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1344740" cy="135632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740339" y="5994515"/>
            <a:ext cx="1008555" cy="1010100"/>
            <a:chOff x="0" y="0"/>
            <a:chExt cx="1344740" cy="1346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44676" cy="1346711"/>
            </a:xfrm>
            <a:custGeom>
              <a:avLst/>
              <a:gdLst/>
              <a:ahLst/>
              <a:cxnLst/>
              <a:rect l="l" t="t" r="r" b="b"/>
              <a:pathLst>
                <a:path w="1344676" h="1346711">
                  <a:moveTo>
                    <a:pt x="0" y="672340"/>
                  </a:moveTo>
                  <a:cubicBezTo>
                    <a:pt x="0" y="300991"/>
                    <a:pt x="300990" y="0"/>
                    <a:pt x="672338" y="0"/>
                  </a:cubicBezTo>
                  <a:cubicBezTo>
                    <a:pt x="1043686" y="0"/>
                    <a:pt x="1344676" y="300991"/>
                    <a:pt x="1344676" y="672340"/>
                  </a:cubicBezTo>
                  <a:lnTo>
                    <a:pt x="1344676" y="674372"/>
                  </a:lnTo>
                  <a:cubicBezTo>
                    <a:pt x="1344676" y="1045720"/>
                    <a:pt x="1043686" y="1346711"/>
                    <a:pt x="672338" y="1346711"/>
                  </a:cubicBezTo>
                  <a:cubicBezTo>
                    <a:pt x="300990" y="1346711"/>
                    <a:pt x="0" y="1045720"/>
                    <a:pt x="0" y="674372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9525"/>
              <a:ext cx="1344740" cy="13563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3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740339" y="7376090"/>
            <a:ext cx="1008555" cy="1010100"/>
            <a:chOff x="0" y="0"/>
            <a:chExt cx="1344740" cy="1346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44676" cy="1346711"/>
            </a:xfrm>
            <a:custGeom>
              <a:avLst/>
              <a:gdLst/>
              <a:ahLst/>
              <a:cxnLst/>
              <a:rect l="l" t="t" r="r" b="b"/>
              <a:pathLst>
                <a:path w="1344676" h="1346711">
                  <a:moveTo>
                    <a:pt x="0" y="672340"/>
                  </a:moveTo>
                  <a:cubicBezTo>
                    <a:pt x="0" y="300991"/>
                    <a:pt x="300990" y="0"/>
                    <a:pt x="672338" y="0"/>
                  </a:cubicBezTo>
                  <a:cubicBezTo>
                    <a:pt x="1043686" y="0"/>
                    <a:pt x="1344676" y="300991"/>
                    <a:pt x="1344676" y="672340"/>
                  </a:cubicBezTo>
                  <a:lnTo>
                    <a:pt x="1344676" y="674372"/>
                  </a:lnTo>
                  <a:cubicBezTo>
                    <a:pt x="1344676" y="1045720"/>
                    <a:pt x="1043686" y="1346711"/>
                    <a:pt x="672338" y="1346711"/>
                  </a:cubicBezTo>
                  <a:cubicBezTo>
                    <a:pt x="300990" y="1346711"/>
                    <a:pt x="0" y="1045720"/>
                    <a:pt x="0" y="674372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1344740" cy="135632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4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-928811" y="-5020"/>
            <a:ext cx="9179719" cy="10297049"/>
            <a:chOff x="0" y="0"/>
            <a:chExt cx="12239625" cy="1372939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239625" cy="13729336"/>
            </a:xfrm>
            <a:custGeom>
              <a:avLst/>
              <a:gdLst/>
              <a:ahLst/>
              <a:cxnLst/>
              <a:rect l="l" t="t" r="r" b="b"/>
              <a:pathLst>
                <a:path w="12239625" h="13729336">
                  <a:moveTo>
                    <a:pt x="0" y="0"/>
                  </a:moveTo>
                  <a:lnTo>
                    <a:pt x="12239625" y="0"/>
                  </a:lnTo>
                  <a:lnTo>
                    <a:pt x="12239625" y="13729336"/>
                  </a:lnTo>
                  <a:lnTo>
                    <a:pt x="0" y="13729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4138" r="-34138" b="-3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0234669" y="5080115"/>
            <a:ext cx="702463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Os alunos analisam cada ideia e identificam sugestões irrealistas.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34669" y="6327890"/>
            <a:ext cx="702463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As equipes adaptam uma ideia com base nas necessidades locais e nos perfis dos clientes.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34669" y="7575665"/>
            <a:ext cx="702463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Os alunos apresentam como aprimoraram a ideia gerada pela IA.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740339" y="1852161"/>
            <a:ext cx="8968292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ideias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negócios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curso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empreendedorismo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ideias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negócios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005192" y="9052940"/>
            <a:ext cx="8438588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inteligência artificial facilita o brainstorming, mas a solução final é desenvolvida pelo aluno.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14663" y="-19050"/>
            <a:ext cx="7573337" cy="11158538"/>
            <a:chOff x="0" y="0"/>
            <a:chExt cx="10097783" cy="14878050"/>
          </a:xfrm>
        </p:grpSpPr>
        <p:sp>
          <p:nvSpPr>
            <p:cNvPr id="3" name="Freeform 3" descr="Banner ou pôster vertical sobre Inteligência Artificial na Educação – Vetor livre de direitos autorais | VectorStock"/>
            <p:cNvSpPr/>
            <p:nvPr/>
          </p:nvSpPr>
          <p:spPr>
            <a:xfrm>
              <a:off x="0" y="0"/>
              <a:ext cx="10097770" cy="14878050"/>
            </a:xfrm>
            <a:custGeom>
              <a:avLst/>
              <a:gdLst/>
              <a:ahLst/>
              <a:cxnLst/>
              <a:rect l="l" t="t" r="r" b="b"/>
              <a:pathLst>
                <a:path w="10097770" h="14878050">
                  <a:moveTo>
                    <a:pt x="0" y="0"/>
                  </a:moveTo>
                  <a:lnTo>
                    <a:pt x="10097770" y="0"/>
                  </a:lnTo>
                  <a:lnTo>
                    <a:pt x="10097770" y="14878050"/>
                  </a:lnTo>
                  <a:lnTo>
                    <a:pt x="0" y="14878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9494358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USO ÉTICO DA INTELIGÊNCIA ARTIFICIAL EM SALA DE AULA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675282"/>
            <a:ext cx="8961149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🎥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Vídeo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Ética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Educação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 – Uso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Responsável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 da IA ​​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Aprendizagem</a:t>
            </a:r>
            <a:endParaRPr lang="en-US" sz="2400" u="none" strike="noStrik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3837332"/>
            <a:ext cx="9494358" cy="542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Ideias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principais</a:t>
            </a: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pesquisa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criatividade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sala de aula. 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usar as ferramentas de IA de forma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responsável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transparente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conteúdo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sempre ser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revisado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continuam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responsáveis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​​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IA. 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pensamento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crítico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essencial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trabalhar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ferramentas de IA.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Questão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para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reflexão</a:t>
            </a: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Como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instrutor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de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formação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profissional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,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como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você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pode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garantir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que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a IA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apoie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a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aprendizagem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sem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substituir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o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pensamento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do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aluno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?</a:t>
            </a: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01774" y="1993254"/>
            <a:ext cx="5664762" cy="6358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7"/>
              </a:lnSpc>
              <a:spcBef>
                <a:spcPct val="0"/>
              </a:spcBef>
            </a:pPr>
            <a:r>
              <a:rPr lang="en-US" sz="6599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UNIDADE 4: </a:t>
            </a:r>
          </a:p>
          <a:p>
            <a:pPr marL="0" lvl="0" indent="0" algn="l">
              <a:lnSpc>
                <a:spcPts val="7127"/>
              </a:lnSpc>
              <a:spcBef>
                <a:spcPct val="0"/>
              </a:spcBef>
            </a:pPr>
            <a:r>
              <a:rPr lang="en-US" sz="6599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UTILIZANDO IA PARA FORTALECER O PENSAMENTO CRÍTICO E A COLABORAÇÃO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089811" y="3589163"/>
            <a:ext cx="6699895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LAYOUT DO TÍTULO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715463"/>
            <a:ext cx="9690280" cy="6677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respostas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base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probabilidades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Portanto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a: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Questionar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IA.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imprecisões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vieses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Essa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habilidade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essencial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alfabetização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digital. Em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onde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produzidas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distribuídas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automatizados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é fundamental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capacidade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confiabilidade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relevância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precisão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conteúdo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recebido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presumir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resposta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esteja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correta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apenas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escrita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parece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convincente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Promover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pensamento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crítico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significa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ensinar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confiáveis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reconhecer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dessas ferramentas e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entender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final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pelas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sempre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recai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pessoas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038225"/>
            <a:ext cx="10564876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FORTALECENDO O PENSAMENTO CRÍTICO COM INTELIGÊNCIA ARTIFICIAL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6" name="Freeform 6" descr="Um logotipo com a cabeça de uma pessoa dentro de um círculo.  O conteúdo gerado por IA pode estar incorreto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430000" y="0"/>
            <a:ext cx="6858000" cy="10287000"/>
            <a:chOff x="0" y="0"/>
            <a:chExt cx="914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9107"/>
            <a:ext cx="18288000" cy="2825201"/>
            <a:chOff x="0" y="0"/>
            <a:chExt cx="24384000" cy="37669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3766947"/>
            </a:xfrm>
            <a:custGeom>
              <a:avLst/>
              <a:gdLst/>
              <a:ahLst/>
              <a:cxnLst/>
              <a:rect l="l" t="t" r="r" b="b"/>
              <a:pathLst>
                <a:path w="24384000" h="3766947">
                  <a:moveTo>
                    <a:pt x="0" y="0"/>
                  </a:moveTo>
                  <a:lnTo>
                    <a:pt x="24384000" y="0"/>
                  </a:lnTo>
                  <a:lnTo>
                    <a:pt x="24384000" y="3766947"/>
                  </a:lnTo>
                  <a:lnTo>
                    <a:pt x="0" y="37669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173119" b="-21896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132889"/>
            <a:ext cx="2485132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ROTAÇÃO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408137"/>
            <a:ext cx="5952083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Detecção</a:t>
            </a:r>
            <a:r>
              <a:rPr lang="en-US" sz="24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de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erros</a:t>
            </a:r>
            <a:r>
              <a:rPr lang="en-US" sz="24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gerados</a:t>
            </a:r>
            <a:r>
              <a:rPr lang="en-US" sz="24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pelo</a:t>
            </a:r>
            <a:r>
              <a:rPr lang="en-US" sz="24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uso</a:t>
            </a:r>
            <a:r>
              <a:rPr lang="en-US" sz="24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de IA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4431903"/>
            <a:ext cx="10287933" cy="3691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treinador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pergunta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à IA: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Quais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normas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UE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matéria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segurança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trabalho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setor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hoteleiro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restauração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resposta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oficiais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UE.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ausentes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incorretas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Explique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necessária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7" name="Freeform 7"/>
          <p:cNvSpPr/>
          <p:nvPr/>
        </p:nvSpPr>
        <p:spPr>
          <a:xfrm>
            <a:off x="12219617" y="4431903"/>
            <a:ext cx="5039683" cy="2746627"/>
          </a:xfrm>
          <a:custGeom>
            <a:avLst/>
            <a:gdLst/>
            <a:ahLst/>
            <a:cxnLst/>
            <a:rect l="l" t="t" r="r" b="b"/>
            <a:pathLst>
              <a:path w="5039683" h="2746627">
                <a:moveTo>
                  <a:pt x="0" y="0"/>
                </a:moveTo>
                <a:lnTo>
                  <a:pt x="5039683" y="0"/>
                </a:lnTo>
                <a:lnTo>
                  <a:pt x="5039683" y="2746627"/>
                </a:lnTo>
                <a:lnTo>
                  <a:pt x="0" y="27466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12551091" y="5199744"/>
            <a:ext cx="4376734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resultados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da IA ​​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devem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sempre ser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verificados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com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fontes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confiáveis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993254"/>
            <a:ext cx="6334481" cy="6358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UNIDADE 5: </a:t>
            </a:r>
          </a:p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CENÁRIO REAL DE SALA DE AULA. O USO RESPONSÁVEL DA IA ​​NO ENSINO PROFISSIONAL E TÉCNICO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867393" y="1038225"/>
            <a:ext cx="5964585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CENÁRIO DE APRENDIZAGEM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58814" y="2019300"/>
            <a:ext cx="9300486" cy="7239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centro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treinamento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implemente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ferramentas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ajudar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preparar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relatórios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seus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trabalhos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relatório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técnico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conteúdo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Observa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-se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relatório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procedimentos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segurança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incorretos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Faltam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referências</a:t>
            </a: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consegue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passos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descritos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precisa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introduzir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nova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regra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Qualquer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atividade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assistida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1)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original de IA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2)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IA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3)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Correções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melhorias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garante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substituí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-lo.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1"/>
            <a:ext cx="7338060" cy="10287000"/>
            <a:chOff x="0" y="0"/>
            <a:chExt cx="9784080" cy="13716000"/>
          </a:xfrm>
        </p:grpSpPr>
        <p:sp>
          <p:nvSpPr>
            <p:cNvPr id="5" name="Freeform 5" descr="14.046 imagens, fotos e ilustrações de salas de aula verticais livres de direitos autorais | Shutterstock"/>
            <p:cNvSpPr/>
            <p:nvPr/>
          </p:nvSpPr>
          <p:spPr>
            <a:xfrm>
              <a:off x="0" y="0"/>
              <a:ext cx="9784080" cy="13716000"/>
            </a:xfrm>
            <a:custGeom>
              <a:avLst/>
              <a:gdLst/>
              <a:ahLst/>
              <a:cxnLst/>
              <a:rect l="l" t="t" r="r" b="b"/>
              <a:pathLst>
                <a:path w="9784080" h="13716000">
                  <a:moveTo>
                    <a:pt x="0" y="0"/>
                  </a:moveTo>
                  <a:lnTo>
                    <a:pt x="9784080" y="0"/>
                  </a:lnTo>
                  <a:lnTo>
                    <a:pt x="978408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9036" y="2047309"/>
            <a:ext cx="7438314" cy="7550616"/>
            <a:chOff x="0" y="0"/>
            <a:chExt cx="9917752" cy="100674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917752" cy="10067488"/>
            </a:xfrm>
            <a:custGeom>
              <a:avLst/>
              <a:gdLst/>
              <a:ahLst/>
              <a:cxnLst/>
              <a:rect l="l" t="t" r="r" b="b"/>
              <a:pathLst>
                <a:path w="9917752" h="10067488">
                  <a:moveTo>
                    <a:pt x="0" y="1677915"/>
                  </a:moveTo>
                  <a:cubicBezTo>
                    <a:pt x="0" y="751275"/>
                    <a:pt x="596054" y="0"/>
                    <a:pt x="1331242" y="0"/>
                  </a:cubicBezTo>
                  <a:lnTo>
                    <a:pt x="8586510" y="0"/>
                  </a:lnTo>
                  <a:cubicBezTo>
                    <a:pt x="9321698" y="0"/>
                    <a:pt x="9917752" y="751275"/>
                    <a:pt x="9917752" y="1677915"/>
                  </a:cubicBezTo>
                  <a:lnTo>
                    <a:pt x="9917752" y="8389573"/>
                  </a:lnTo>
                  <a:cubicBezTo>
                    <a:pt x="9917752" y="9316214"/>
                    <a:pt x="9321698" y="10067488"/>
                    <a:pt x="8586510" y="10067488"/>
                  </a:cubicBezTo>
                  <a:lnTo>
                    <a:pt x="1331242" y="10067488"/>
                  </a:lnTo>
                  <a:cubicBezTo>
                    <a:pt x="596054" y="10067488"/>
                    <a:pt x="0" y="9316214"/>
                    <a:pt x="0" y="8389573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9917752" cy="100674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Uso estruturado de IA em tarefas</a:t>
              </a: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endPara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endParaRP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u="none" strike="noStrike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Em vez de proibir ferramentas de IA, os centros de treinamento estão implementando diretrizes estruturadas.</a:t>
              </a: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endPara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u="none" strike="noStrike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Exemplo de padrão:</a:t>
              </a: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u="none" strike="noStrike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Os alunos devem sempre indicar quais partes de seus trabalhos foram geradas usando inteligência artificial.</a:t>
              </a: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endPara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u="none" strike="noStrike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Isso promove a transparência e o uso responsável.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183857" y="1085850"/>
            <a:ext cx="3524250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BOA PRÁTICA 1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358906" y="2047309"/>
            <a:ext cx="7450309" cy="7550616"/>
            <a:chOff x="0" y="0"/>
            <a:chExt cx="9933745" cy="1006748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933734" cy="10067412"/>
            </a:xfrm>
            <a:custGeom>
              <a:avLst/>
              <a:gdLst/>
              <a:ahLst/>
              <a:cxnLst/>
              <a:rect l="l" t="t" r="r" b="b"/>
              <a:pathLst>
                <a:path w="9933734" h="10067412">
                  <a:moveTo>
                    <a:pt x="0" y="1677923"/>
                  </a:moveTo>
                  <a:cubicBezTo>
                    <a:pt x="0" y="751205"/>
                    <a:pt x="637739" y="0"/>
                    <a:pt x="1424480" y="0"/>
                  </a:cubicBezTo>
                  <a:lnTo>
                    <a:pt x="8509254" y="0"/>
                  </a:lnTo>
                  <a:cubicBezTo>
                    <a:pt x="9295996" y="0"/>
                    <a:pt x="9933734" y="751205"/>
                    <a:pt x="9933734" y="1677923"/>
                  </a:cubicBezTo>
                  <a:lnTo>
                    <a:pt x="9933734" y="8389489"/>
                  </a:lnTo>
                  <a:cubicBezTo>
                    <a:pt x="9933734" y="9316208"/>
                    <a:pt x="9295995" y="10067412"/>
                    <a:pt x="8509254" y="10067412"/>
                  </a:cubicBezTo>
                  <a:lnTo>
                    <a:pt x="1424480" y="10067412"/>
                  </a:lnTo>
                  <a:cubicBezTo>
                    <a:pt x="637739" y="10067538"/>
                    <a:pt x="0" y="9316207"/>
                    <a:pt x="0" y="8389489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9933745" cy="100674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Workshop de </a:t>
              </a:r>
              <a:r>
                <a:rPr lang="en-US" sz="24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Alfabetização</a:t>
              </a:r>
              <a:r>
                <a:rPr lang="en-US" sz="24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  <a:r>
                <a:rPr lang="en-US" sz="24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em</a:t>
              </a:r>
              <a:r>
                <a:rPr lang="en-US" sz="24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IA para </a:t>
              </a:r>
              <a:r>
                <a:rPr lang="en-US" sz="24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Formadores</a:t>
              </a:r>
              <a:endPara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endParaRP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endPara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endParaRP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Institutos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de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treinamento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oferecem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workshops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onde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você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pode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aprender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:</a:t>
              </a: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endPara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• Como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os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sistemas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de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inteligência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artificial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geram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respostas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. </a:t>
              </a: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• Como o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viés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pode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se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manifestar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nos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resultados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da IA. </a:t>
              </a: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• Como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conceber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atividades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de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aprendizagem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ética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com o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apoio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da IA.</a:t>
              </a: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endPara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Isso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garante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que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você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,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como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educador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,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mantenha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o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controle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sobre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as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decisões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educacionais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.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1464191" y="1085850"/>
            <a:ext cx="3568005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BOAS PRÁTICAS 2</a:t>
            </a: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095375" y="2217653"/>
            <a:ext cx="8566537" cy="537256"/>
          </a:xfrm>
          <a:custGeom>
            <a:avLst/>
            <a:gdLst/>
            <a:ahLst/>
            <a:cxnLst/>
            <a:rect l="l" t="t" r="r" b="b"/>
            <a:pathLst>
              <a:path w="11422050" h="716342">
                <a:moveTo>
                  <a:pt x="0" y="0"/>
                </a:moveTo>
                <a:lnTo>
                  <a:pt x="11422050" y="0"/>
                </a:lnTo>
                <a:lnTo>
                  <a:pt x="11422050" y="716342"/>
                </a:lnTo>
                <a:lnTo>
                  <a:pt x="0" y="716342"/>
                </a:lnTo>
                <a:close/>
              </a:path>
            </a:pathLst>
          </a:custGeom>
          <a:blipFill>
            <a:blip r:embed="rId4">
              <a:alphaModFix amt="0"/>
            </a:blip>
            <a:stretch>
              <a:fillRect t="-260688" b="-26068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1070896" y="2235054"/>
            <a:ext cx="16149161" cy="7017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s-ES" sz="2400" b="1" dirty="0" err="1">
                <a:latin typeface="Lato Light" panose="020F0302020204030203" pitchFamily="34" charset="0"/>
              </a:rPr>
              <a:t>Agência</a:t>
            </a:r>
            <a:r>
              <a:rPr lang="es-ES" sz="2400" b="1" dirty="0">
                <a:latin typeface="Lato Light" panose="020F0302020204030203" pitchFamily="34" charset="0"/>
              </a:rPr>
              <a:t> </a:t>
            </a:r>
            <a:r>
              <a:rPr lang="es-ES" sz="2400" b="1" dirty="0" err="1">
                <a:latin typeface="Lato Light" panose="020F0302020204030203" pitchFamily="34" charset="0"/>
              </a:rPr>
              <a:t>Europeia</a:t>
            </a:r>
            <a:r>
              <a:rPr lang="es-ES" sz="2400" b="1" dirty="0">
                <a:latin typeface="Lato Light" panose="020F0302020204030203" pitchFamily="34" charset="0"/>
              </a:rPr>
              <a:t> para as </a:t>
            </a:r>
            <a:r>
              <a:rPr lang="es-ES" sz="2400" b="1" dirty="0" err="1">
                <a:latin typeface="Lato Light" panose="020F0302020204030203" pitchFamily="34" charset="0"/>
              </a:rPr>
              <a:t>Necessidades</a:t>
            </a:r>
            <a:r>
              <a:rPr lang="es-ES" sz="2400" b="1" dirty="0">
                <a:latin typeface="Lato Light" panose="020F0302020204030203" pitchFamily="34" charset="0"/>
              </a:rPr>
              <a:t> </a:t>
            </a:r>
            <a:r>
              <a:rPr lang="es-ES" sz="2400" b="1" dirty="0" err="1">
                <a:latin typeface="Lato Light" panose="020F0302020204030203" pitchFamily="34" charset="0"/>
              </a:rPr>
              <a:t>Especiais</a:t>
            </a:r>
            <a:r>
              <a:rPr lang="es-ES" sz="2400" b="1" dirty="0">
                <a:latin typeface="Lato Light" panose="020F0302020204030203" pitchFamily="34" charset="0"/>
              </a:rPr>
              <a:t> e a </a:t>
            </a:r>
            <a:r>
              <a:rPr lang="es-ES" sz="2400" b="1" dirty="0" err="1">
                <a:latin typeface="Lato Light" panose="020F0302020204030203" pitchFamily="34" charset="0"/>
              </a:rPr>
              <a:t>Educação</a:t>
            </a:r>
            <a:r>
              <a:rPr lang="es-ES" sz="2400" b="1" dirty="0">
                <a:latin typeface="Lato Light" panose="020F0302020204030203" pitchFamily="34" charset="0"/>
              </a:rPr>
              <a:t> Inclusiva (2022).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“</a:t>
            </a:r>
            <a:r>
              <a:rPr lang="es-ES" sz="2400" dirty="0" err="1">
                <a:latin typeface="Lato Light" panose="020F0302020204030203" pitchFamily="34" charset="0"/>
              </a:rPr>
              <a:t>Educação</a:t>
            </a:r>
            <a:r>
              <a:rPr lang="es-ES" sz="2400" dirty="0">
                <a:latin typeface="Lato Light" panose="020F0302020204030203" pitchFamily="34" charset="0"/>
              </a:rPr>
              <a:t> digital inclusiva.” </a:t>
            </a:r>
            <a:r>
              <a:rPr lang="es-ES" sz="2400" dirty="0" err="1">
                <a:latin typeface="Lato Light" panose="020F0302020204030203" pitchFamily="34" charset="0"/>
              </a:rPr>
              <a:t>Analisa</a:t>
            </a:r>
            <a:r>
              <a:rPr lang="es-ES" sz="2400" dirty="0">
                <a:latin typeface="Lato Light" panose="020F0302020204030203" pitchFamily="34" charset="0"/>
              </a:rPr>
              <a:t> a </a:t>
            </a:r>
            <a:r>
              <a:rPr lang="es-ES" sz="2400" dirty="0" err="1">
                <a:latin typeface="Lato Light" panose="020F0302020204030203" pitchFamily="34" charset="0"/>
              </a:rPr>
              <a:t>acessibilidade</a:t>
            </a:r>
            <a:r>
              <a:rPr lang="es-ES" sz="2400" dirty="0">
                <a:latin typeface="Lato Light" panose="020F0302020204030203" pitchFamily="34" charset="0"/>
              </a:rPr>
              <a:t>, a </a:t>
            </a:r>
            <a:r>
              <a:rPr lang="es-ES" sz="2400" dirty="0" err="1">
                <a:latin typeface="Lato Light" panose="020F0302020204030203" pitchFamily="34" charset="0"/>
              </a:rPr>
              <a:t>participação</a:t>
            </a:r>
            <a:r>
              <a:rPr lang="es-ES" sz="2400" dirty="0">
                <a:latin typeface="Lato Light" panose="020F0302020204030203" pitchFamily="34" charset="0"/>
              </a:rPr>
              <a:t>, a </a:t>
            </a:r>
            <a:r>
              <a:rPr lang="es-ES" sz="2400" dirty="0" err="1">
                <a:latin typeface="Lato Light" panose="020F0302020204030203" pitchFamily="34" charset="0"/>
              </a:rPr>
              <a:t>inclusão</a:t>
            </a:r>
            <a:r>
              <a:rPr lang="es-ES" sz="2400" dirty="0">
                <a:latin typeface="Lato Light" panose="020F0302020204030203" pitchFamily="34" charset="0"/>
              </a:rPr>
              <a:t> e as </a:t>
            </a:r>
            <a:r>
              <a:rPr lang="es-ES" sz="2400" dirty="0" err="1">
                <a:latin typeface="Lato Light" panose="020F0302020204030203" pitchFamily="34" charset="0"/>
              </a:rPr>
              <a:t>barreiras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digitais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na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educação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constituindo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uma</a:t>
            </a:r>
            <a:r>
              <a:rPr lang="es-ES" sz="2400" dirty="0">
                <a:latin typeface="Lato Light" panose="020F0302020204030203" pitchFamily="34" charset="0"/>
              </a:rPr>
              <a:t> base útil para avaliar se a </a:t>
            </a:r>
            <a:r>
              <a:rPr lang="es-ES" sz="2400" dirty="0" err="1">
                <a:latin typeface="Lato Light" panose="020F0302020204030203" pitchFamily="34" charset="0"/>
              </a:rPr>
              <a:t>aprendizagem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apoiada</a:t>
            </a:r>
            <a:r>
              <a:rPr lang="es-ES" sz="2400" dirty="0">
                <a:latin typeface="Lato Light" panose="020F0302020204030203" pitchFamily="34" charset="0"/>
              </a:rPr>
              <a:t> por IA é </a:t>
            </a:r>
            <a:r>
              <a:rPr lang="es-ES" sz="2400" dirty="0" err="1">
                <a:latin typeface="Lato Light" panose="020F0302020204030203" pitchFamily="34" charset="0"/>
              </a:rPr>
              <a:t>acessível</a:t>
            </a:r>
            <a:r>
              <a:rPr lang="es-ES" sz="2400" dirty="0">
                <a:latin typeface="Lato Light" panose="020F0302020204030203" pitchFamily="34" charset="0"/>
              </a:rPr>
              <a:t> a </a:t>
            </a:r>
            <a:r>
              <a:rPr lang="es-ES" sz="2400" dirty="0" err="1">
                <a:latin typeface="Lato Light" panose="020F0302020204030203" pitchFamily="34" charset="0"/>
              </a:rPr>
              <a:t>alunos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com</a:t>
            </a:r>
            <a:r>
              <a:rPr lang="es-ES" sz="2400" dirty="0">
                <a:latin typeface="Lato Light" panose="020F0302020204030203" pitchFamily="34" charset="0"/>
              </a:rPr>
              <a:t> diferentes </a:t>
            </a:r>
            <a:r>
              <a:rPr lang="es-ES" sz="2400" dirty="0" err="1">
                <a:latin typeface="Lato Light" panose="020F0302020204030203" pitchFamily="34" charset="0"/>
              </a:rPr>
              <a:t>necessidades</a:t>
            </a:r>
            <a:r>
              <a:rPr lang="es-ES" sz="2400" dirty="0">
                <a:latin typeface="Lato Light" panose="020F0302020204030203" pitchFamily="34" charset="0"/>
              </a:rPr>
              <a:t>.</a:t>
            </a:r>
          </a:p>
          <a:p>
            <a:endParaRPr lang="es-ES" sz="2400" dirty="0">
              <a:latin typeface="Lato Light" panose="020F0302020204030203" pitchFamily="34" charset="0"/>
            </a:endParaRPr>
          </a:p>
          <a:p>
            <a:r>
              <a:rPr lang="es-ES" sz="2400" b="1" dirty="0" err="1">
                <a:latin typeface="Lato Light" panose="020F0302020204030203" pitchFamily="34" charset="0"/>
              </a:rPr>
              <a:t>Comissão</a:t>
            </a:r>
            <a:r>
              <a:rPr lang="es-ES" sz="2400" b="1" dirty="0">
                <a:latin typeface="Lato Light" panose="020F0302020204030203" pitchFamily="34" charset="0"/>
              </a:rPr>
              <a:t> </a:t>
            </a:r>
            <a:r>
              <a:rPr lang="es-ES" sz="2400" b="1" dirty="0" err="1">
                <a:latin typeface="Lato Light" panose="020F0302020204030203" pitchFamily="34" charset="0"/>
              </a:rPr>
              <a:t>Europeia</a:t>
            </a:r>
            <a:r>
              <a:rPr lang="es-ES" sz="2400" b="1" dirty="0">
                <a:latin typeface="Lato Light" panose="020F0302020204030203" pitchFamily="34" charset="0"/>
              </a:rPr>
              <a:t> (2026).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“</a:t>
            </a:r>
            <a:r>
              <a:rPr lang="es-ES" sz="2400" dirty="0" err="1">
                <a:latin typeface="Lato Light" panose="020F0302020204030203" pitchFamily="34" charset="0"/>
              </a:rPr>
              <a:t>Orientações</a:t>
            </a:r>
            <a:r>
              <a:rPr lang="es-ES" sz="2400" dirty="0">
                <a:latin typeface="Lato Light" panose="020F0302020204030203" pitchFamily="34" charset="0"/>
              </a:rPr>
              <a:t> sobre a </a:t>
            </a:r>
            <a:r>
              <a:rPr lang="es-ES" sz="2400" dirty="0" err="1">
                <a:latin typeface="Lato Light" panose="020F0302020204030203" pitchFamily="34" charset="0"/>
              </a:rPr>
              <a:t>utilização</a:t>
            </a:r>
            <a:r>
              <a:rPr lang="es-ES" sz="2400" dirty="0">
                <a:latin typeface="Lato Light" panose="020F0302020204030203" pitchFamily="34" charset="0"/>
              </a:rPr>
              <a:t> ética da </a:t>
            </a:r>
            <a:r>
              <a:rPr lang="es-ES" sz="2400" dirty="0" err="1">
                <a:latin typeface="Lato Light" panose="020F0302020204030203" pitchFamily="34" charset="0"/>
              </a:rPr>
              <a:t>inteligência</a:t>
            </a:r>
            <a:r>
              <a:rPr lang="es-ES" sz="2400" dirty="0">
                <a:latin typeface="Lato Light" panose="020F0302020204030203" pitchFamily="34" charset="0"/>
              </a:rPr>
              <a:t> artificial e dos dados no </a:t>
            </a:r>
            <a:r>
              <a:rPr lang="es-ES" sz="2400" dirty="0" err="1">
                <a:latin typeface="Lato Light" panose="020F0302020204030203" pitchFamily="34" charset="0"/>
              </a:rPr>
              <a:t>ensino</a:t>
            </a:r>
            <a:r>
              <a:rPr lang="es-ES" sz="2400" dirty="0">
                <a:latin typeface="Lato Light" panose="020F0302020204030203" pitchFamily="34" charset="0"/>
              </a:rPr>
              <a:t> e </a:t>
            </a:r>
            <a:r>
              <a:rPr lang="es-ES" sz="2400" dirty="0" err="1">
                <a:latin typeface="Lato Light" panose="020F0302020204030203" pitchFamily="34" charset="0"/>
              </a:rPr>
              <a:t>na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aprendizagem</a:t>
            </a:r>
            <a:r>
              <a:rPr lang="es-ES" sz="2400" dirty="0">
                <a:latin typeface="Lato Light" panose="020F0302020204030203" pitchFamily="34" charset="0"/>
              </a:rPr>
              <a:t> para educadores.” Fornece </a:t>
            </a:r>
            <a:r>
              <a:rPr lang="es-ES" sz="2400" dirty="0" err="1">
                <a:latin typeface="Lato Light" panose="020F0302020204030203" pitchFamily="34" charset="0"/>
              </a:rPr>
              <a:t>orientações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práticas</a:t>
            </a:r>
            <a:r>
              <a:rPr lang="es-ES" sz="2400" dirty="0">
                <a:latin typeface="Lato Light" panose="020F0302020204030203" pitchFamily="34" charset="0"/>
              </a:rPr>
              <a:t> sobre </a:t>
            </a:r>
            <a:r>
              <a:rPr lang="es-ES" sz="2400" dirty="0" err="1">
                <a:latin typeface="Lato Light" panose="020F0302020204030203" pitchFamily="34" charset="0"/>
              </a:rPr>
              <a:t>questões</a:t>
            </a:r>
            <a:r>
              <a:rPr lang="es-ES" sz="2400" dirty="0">
                <a:latin typeface="Lato Light" panose="020F0302020204030203" pitchFamily="34" charset="0"/>
              </a:rPr>
              <a:t> éticas, jurídicas e pedagógicas relacionadas </a:t>
            </a:r>
            <a:r>
              <a:rPr lang="es-ES" sz="2400" dirty="0" err="1">
                <a:latin typeface="Lato Light" panose="020F0302020204030203" pitchFamily="34" charset="0"/>
              </a:rPr>
              <a:t>com</a:t>
            </a:r>
            <a:r>
              <a:rPr lang="es-ES" sz="2400" dirty="0">
                <a:latin typeface="Lato Light" panose="020F0302020204030203" pitchFamily="34" charset="0"/>
              </a:rPr>
              <a:t> a IA e os dados </a:t>
            </a:r>
            <a:r>
              <a:rPr lang="es-ES" sz="2400" dirty="0" err="1">
                <a:latin typeface="Lato Light" panose="020F0302020204030203" pitchFamily="34" charset="0"/>
              </a:rPr>
              <a:t>na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educação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incluindo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privacidade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transparência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utilização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responsável</a:t>
            </a:r>
            <a:r>
              <a:rPr lang="es-ES" sz="2400" dirty="0">
                <a:latin typeface="Lato Light" panose="020F0302020204030203" pitchFamily="34" charset="0"/>
              </a:rPr>
              <a:t> e </a:t>
            </a:r>
            <a:r>
              <a:rPr lang="es-ES" sz="2400" dirty="0" err="1">
                <a:latin typeface="Lato Light" panose="020F0302020204030203" pitchFamily="34" charset="0"/>
              </a:rPr>
              <a:t>literacia</a:t>
            </a:r>
            <a:r>
              <a:rPr lang="es-ES" sz="2400" dirty="0">
                <a:latin typeface="Lato Light" panose="020F0302020204030203" pitchFamily="34" charset="0"/>
              </a:rPr>
              <a:t> em IA.</a:t>
            </a:r>
          </a:p>
          <a:p>
            <a:endParaRPr lang="es-ES" sz="2400" dirty="0">
              <a:latin typeface="Lato Light" panose="020F0302020204030203" pitchFamily="34" charset="0"/>
            </a:endParaRPr>
          </a:p>
          <a:p>
            <a:r>
              <a:rPr lang="es-ES" sz="2400" b="1" dirty="0" err="1">
                <a:latin typeface="Lato Light" panose="020F0302020204030203" pitchFamily="34" charset="0"/>
              </a:rPr>
              <a:t>União</a:t>
            </a:r>
            <a:r>
              <a:rPr lang="es-ES" sz="2400" b="1" dirty="0">
                <a:latin typeface="Lato Light" panose="020F0302020204030203" pitchFamily="34" charset="0"/>
              </a:rPr>
              <a:t> </a:t>
            </a:r>
            <a:r>
              <a:rPr lang="es-ES" sz="2400" b="1" dirty="0" err="1">
                <a:latin typeface="Lato Light" panose="020F0302020204030203" pitchFamily="34" charset="0"/>
              </a:rPr>
              <a:t>Europeia</a:t>
            </a:r>
            <a:r>
              <a:rPr lang="es-ES" sz="2400" b="1" dirty="0">
                <a:latin typeface="Lato Light" panose="020F0302020204030203" pitchFamily="34" charset="0"/>
              </a:rPr>
              <a:t> (2024).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“</a:t>
            </a:r>
            <a:r>
              <a:rPr lang="es-ES" sz="2400" dirty="0" err="1">
                <a:latin typeface="Lato Light" panose="020F0302020204030203" pitchFamily="34" charset="0"/>
              </a:rPr>
              <a:t>Regulamento</a:t>
            </a:r>
            <a:r>
              <a:rPr lang="es-ES" sz="2400" dirty="0">
                <a:latin typeface="Lato Light" panose="020F0302020204030203" pitchFamily="34" charset="0"/>
              </a:rPr>
              <a:t> da </a:t>
            </a:r>
            <a:r>
              <a:rPr lang="es-ES" sz="2400" dirty="0" err="1">
                <a:latin typeface="Lato Light" panose="020F0302020204030203" pitchFamily="34" charset="0"/>
              </a:rPr>
              <a:t>Inteligência</a:t>
            </a:r>
            <a:r>
              <a:rPr lang="es-ES" sz="2400" dirty="0">
                <a:latin typeface="Lato Light" panose="020F0302020204030203" pitchFamily="34" charset="0"/>
              </a:rPr>
              <a:t> Artificial (AI </a:t>
            </a:r>
            <a:r>
              <a:rPr lang="es-ES" sz="2400" dirty="0" err="1">
                <a:latin typeface="Lato Light" panose="020F0302020204030203" pitchFamily="34" charset="0"/>
              </a:rPr>
              <a:t>Act</a:t>
            </a:r>
            <a:r>
              <a:rPr lang="es-ES" sz="2400" dirty="0">
                <a:latin typeface="Lato Light" panose="020F0302020204030203" pitchFamily="34" charset="0"/>
              </a:rPr>
              <a:t>). </a:t>
            </a:r>
            <a:r>
              <a:rPr lang="es-ES" sz="2400" dirty="0" err="1">
                <a:latin typeface="Lato Light" panose="020F0302020204030203" pitchFamily="34" charset="0"/>
              </a:rPr>
              <a:t>Regulamento</a:t>
            </a:r>
            <a:r>
              <a:rPr lang="es-ES" sz="2400" dirty="0">
                <a:latin typeface="Lato Light" panose="020F0302020204030203" pitchFamily="34" charset="0"/>
              </a:rPr>
              <a:t> (UE) 2024/1689.” </a:t>
            </a:r>
            <a:r>
              <a:rPr lang="es-ES" sz="2400" dirty="0" err="1">
                <a:latin typeface="Lato Light" panose="020F0302020204030203" pitchFamily="34" charset="0"/>
              </a:rPr>
              <a:t>Estabelece</a:t>
            </a:r>
            <a:r>
              <a:rPr lang="es-ES" sz="2400" dirty="0">
                <a:latin typeface="Lato Light" panose="020F0302020204030203" pitchFamily="34" charset="0"/>
              </a:rPr>
              <a:t> o </a:t>
            </a:r>
            <a:r>
              <a:rPr lang="es-ES" sz="2400" dirty="0" err="1">
                <a:latin typeface="Lato Light" panose="020F0302020204030203" pitchFamily="34" charset="0"/>
              </a:rPr>
              <a:t>quadro</a:t>
            </a:r>
            <a:r>
              <a:rPr lang="es-ES" sz="2400" dirty="0">
                <a:latin typeface="Lato Light" panose="020F0302020204030203" pitchFamily="34" charset="0"/>
              </a:rPr>
              <a:t> jurídico da UE para a </a:t>
            </a:r>
            <a:r>
              <a:rPr lang="es-ES" sz="2400" dirty="0" err="1">
                <a:latin typeface="Lato Light" panose="020F0302020204030203" pitchFamily="34" charset="0"/>
              </a:rPr>
              <a:t>inteligência</a:t>
            </a:r>
            <a:r>
              <a:rPr lang="es-ES" sz="2400" dirty="0">
                <a:latin typeface="Lato Light" panose="020F0302020204030203" pitchFamily="34" charset="0"/>
              </a:rPr>
              <a:t> artificial, </a:t>
            </a:r>
            <a:r>
              <a:rPr lang="es-ES" sz="2400" dirty="0" err="1">
                <a:latin typeface="Lato Light" panose="020F0302020204030203" pitchFamily="34" charset="0"/>
              </a:rPr>
              <a:t>incluindo</a:t>
            </a:r>
            <a:r>
              <a:rPr lang="es-ES" sz="2400" dirty="0">
                <a:latin typeface="Lato Light" panose="020F0302020204030203" pitchFamily="34" charset="0"/>
              </a:rPr>
              <a:t> requisitos relacionados </a:t>
            </a:r>
            <a:r>
              <a:rPr lang="es-ES" sz="2400" dirty="0" err="1">
                <a:latin typeface="Lato Light" panose="020F0302020204030203" pitchFamily="34" charset="0"/>
              </a:rPr>
              <a:t>com</a:t>
            </a:r>
            <a:r>
              <a:rPr lang="es-ES" sz="2400" dirty="0">
                <a:latin typeface="Lato Light" panose="020F0302020204030203" pitchFamily="34" charset="0"/>
              </a:rPr>
              <a:t> a </a:t>
            </a:r>
            <a:r>
              <a:rPr lang="es-ES" sz="2400" dirty="0" err="1">
                <a:latin typeface="Lato Light" panose="020F0302020204030203" pitchFamily="34" charset="0"/>
              </a:rPr>
              <a:t>gestão</a:t>
            </a:r>
            <a:r>
              <a:rPr lang="es-ES" sz="2400" dirty="0">
                <a:latin typeface="Lato Light" panose="020F0302020204030203" pitchFamily="34" charset="0"/>
              </a:rPr>
              <a:t> de riscos, a </a:t>
            </a:r>
            <a:r>
              <a:rPr lang="es-ES" sz="2400" dirty="0" err="1">
                <a:latin typeface="Lato Light" panose="020F0302020204030203" pitchFamily="34" charset="0"/>
              </a:rPr>
              <a:t>transparência</a:t>
            </a:r>
            <a:r>
              <a:rPr lang="es-ES" sz="2400" dirty="0">
                <a:latin typeface="Lato Light" panose="020F0302020204030203" pitchFamily="34" charset="0"/>
              </a:rPr>
              <a:t>, a </a:t>
            </a:r>
            <a:r>
              <a:rPr lang="es-ES" sz="2400" dirty="0" err="1">
                <a:latin typeface="Lato Light" panose="020F0302020204030203" pitchFamily="34" charset="0"/>
              </a:rPr>
              <a:t>supervisão</a:t>
            </a:r>
            <a:r>
              <a:rPr lang="es-ES" sz="2400" dirty="0">
                <a:latin typeface="Lato Light" panose="020F0302020204030203" pitchFamily="34" charset="0"/>
              </a:rPr>
              <a:t> humana e determinadas </a:t>
            </a:r>
            <a:r>
              <a:rPr lang="es-ES" sz="2400" dirty="0" err="1">
                <a:latin typeface="Lato Light" panose="020F0302020204030203" pitchFamily="34" charset="0"/>
              </a:rPr>
              <a:t>utilizações</a:t>
            </a:r>
            <a:r>
              <a:rPr lang="es-ES" sz="2400" dirty="0">
                <a:latin typeface="Lato Light" panose="020F0302020204030203" pitchFamily="34" charset="0"/>
              </a:rPr>
              <a:t> da IA </a:t>
            </a:r>
            <a:r>
              <a:rPr lang="es-ES" sz="2400" dirty="0" err="1">
                <a:latin typeface="Lato Light" panose="020F0302020204030203" pitchFamily="34" charset="0"/>
              </a:rPr>
              <a:t>na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educação</a:t>
            </a:r>
            <a:r>
              <a:rPr lang="es-ES" sz="2400" dirty="0">
                <a:latin typeface="Lato Light" panose="020F0302020204030203" pitchFamily="34" charset="0"/>
              </a:rPr>
              <a:t> e </a:t>
            </a:r>
            <a:r>
              <a:rPr lang="es-ES" sz="2400" dirty="0" err="1">
                <a:latin typeface="Lato Light" panose="020F0302020204030203" pitchFamily="34" charset="0"/>
              </a:rPr>
              <a:t>formação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profissional</a:t>
            </a:r>
            <a:r>
              <a:rPr lang="es-ES" sz="2400" dirty="0">
                <a:latin typeface="Lato Light" panose="020F0302020204030203" pitchFamily="34" charset="0"/>
              </a:rPr>
              <a:t>.</a:t>
            </a:r>
          </a:p>
          <a:p>
            <a:endParaRPr lang="es-ES" sz="2400" dirty="0">
              <a:latin typeface="Lato Light" panose="020F0302020204030203" pitchFamily="34" charset="0"/>
            </a:endParaRPr>
          </a:p>
          <a:p>
            <a:r>
              <a:rPr lang="es-ES" sz="2400" b="1" dirty="0">
                <a:latin typeface="Lato Light" panose="020F0302020204030203" pitchFamily="34" charset="0"/>
              </a:rPr>
              <a:t>OCDE (2026).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“IA para </a:t>
            </a:r>
            <a:r>
              <a:rPr lang="es-ES" sz="2400" dirty="0" err="1">
                <a:latin typeface="Lato Light" panose="020F0302020204030203" pitchFamily="34" charset="0"/>
              </a:rPr>
              <a:t>apoiar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alunos</a:t>
            </a:r>
            <a:r>
              <a:rPr lang="es-ES" sz="2400" dirty="0">
                <a:latin typeface="Lato Light" panose="020F0302020204030203" pitchFamily="34" charset="0"/>
              </a:rPr>
              <a:t> neurodivergentes no </a:t>
            </a:r>
            <a:r>
              <a:rPr lang="es-ES" sz="2400" dirty="0" err="1">
                <a:latin typeface="Lato Light" panose="020F0302020204030203" pitchFamily="34" charset="0"/>
              </a:rPr>
              <a:t>ensino</a:t>
            </a:r>
            <a:r>
              <a:rPr lang="es-ES" sz="2400" dirty="0">
                <a:latin typeface="Lato Light" panose="020F0302020204030203" pitchFamily="34" charset="0"/>
              </a:rPr>
              <a:t> e </a:t>
            </a:r>
            <a:r>
              <a:rPr lang="es-ES" sz="2400" dirty="0" err="1">
                <a:latin typeface="Lato Light" panose="020F0302020204030203" pitchFamily="34" charset="0"/>
              </a:rPr>
              <a:t>formação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profissional</a:t>
            </a:r>
            <a:r>
              <a:rPr lang="es-ES" sz="2400" dirty="0">
                <a:latin typeface="Lato Light" panose="020F0302020204030203" pitchFamily="34" charset="0"/>
              </a:rPr>
              <a:t>.” </a:t>
            </a:r>
            <a:r>
              <a:rPr lang="es-ES" sz="2400" dirty="0" err="1">
                <a:latin typeface="Lato Light" panose="020F0302020204030203" pitchFamily="34" charset="0"/>
              </a:rPr>
              <a:t>Analisa</a:t>
            </a:r>
            <a:r>
              <a:rPr lang="es-ES" sz="2400" dirty="0">
                <a:latin typeface="Lato Light" panose="020F0302020204030203" pitchFamily="34" charset="0"/>
              </a:rPr>
              <a:t> de que forma a IA pode </a:t>
            </a:r>
            <a:r>
              <a:rPr lang="es-ES" sz="2400" dirty="0" err="1">
                <a:latin typeface="Lato Light" panose="020F0302020204030203" pitchFamily="34" charset="0"/>
              </a:rPr>
              <a:t>apoiar</a:t>
            </a:r>
            <a:r>
              <a:rPr lang="es-ES" sz="2400" dirty="0">
                <a:latin typeface="Lato Light" panose="020F0302020204030203" pitchFamily="34" charset="0"/>
              </a:rPr>
              <a:t> a </a:t>
            </a:r>
            <a:r>
              <a:rPr lang="es-ES" sz="2400" dirty="0" err="1">
                <a:latin typeface="Lato Light" panose="020F0302020204030203" pitchFamily="34" charset="0"/>
              </a:rPr>
              <a:t>acessibilidade</a:t>
            </a:r>
            <a:r>
              <a:rPr lang="es-ES" sz="2400" dirty="0">
                <a:latin typeface="Lato Light" panose="020F0302020204030203" pitchFamily="34" charset="0"/>
              </a:rPr>
              <a:t> e a </a:t>
            </a:r>
            <a:r>
              <a:rPr lang="es-ES" sz="2400" dirty="0" err="1">
                <a:latin typeface="Lato Light" panose="020F0302020204030203" pitchFamily="34" charset="0"/>
              </a:rPr>
              <a:t>aprendizagem</a:t>
            </a:r>
            <a:r>
              <a:rPr lang="es-ES" sz="2400" dirty="0">
                <a:latin typeface="Lato Light" panose="020F0302020204030203" pitchFamily="34" charset="0"/>
              </a:rPr>
              <a:t> adaptativa </a:t>
            </a:r>
            <a:r>
              <a:rPr lang="es-ES" sz="2400" dirty="0" err="1">
                <a:latin typeface="Lato Light" panose="020F0302020204030203" pitchFamily="34" charset="0"/>
              </a:rPr>
              <a:t>na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formação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profissional</a:t>
            </a:r>
            <a:r>
              <a:rPr lang="es-ES" sz="2400" dirty="0">
                <a:latin typeface="Lato Light" panose="020F0302020204030203" pitchFamily="34" charset="0"/>
              </a:rPr>
              <a:t>, abordando </a:t>
            </a:r>
            <a:r>
              <a:rPr lang="es-ES" sz="2400" dirty="0" err="1">
                <a:latin typeface="Lato Light" panose="020F0302020204030203" pitchFamily="34" charset="0"/>
              </a:rPr>
              <a:t>simultaneamente</a:t>
            </a:r>
            <a:r>
              <a:rPr lang="es-ES" sz="2400" dirty="0">
                <a:latin typeface="Lato Light" panose="020F0302020204030203" pitchFamily="34" charset="0"/>
              </a:rPr>
              <a:t> riscos relacionados </a:t>
            </a:r>
            <a:r>
              <a:rPr lang="es-ES" sz="2400" dirty="0" err="1">
                <a:latin typeface="Lato Light" panose="020F0302020204030203" pitchFamily="34" charset="0"/>
              </a:rPr>
              <a:t>com</a:t>
            </a:r>
            <a:r>
              <a:rPr lang="es-ES" sz="2400" dirty="0">
                <a:latin typeface="Lato Light" panose="020F0302020204030203" pitchFamily="34" charset="0"/>
              </a:rPr>
              <a:t> a </a:t>
            </a:r>
            <a:r>
              <a:rPr lang="es-ES" sz="2400" dirty="0" err="1">
                <a:latin typeface="Lato Light" panose="020F0302020204030203" pitchFamily="34" charset="0"/>
              </a:rPr>
              <a:t>privacidade</a:t>
            </a:r>
            <a:r>
              <a:rPr lang="es-ES" sz="2400" dirty="0">
                <a:latin typeface="Lato Light" panose="020F0302020204030203" pitchFamily="34" charset="0"/>
              </a:rPr>
              <a:t>, os </a:t>
            </a:r>
            <a:r>
              <a:rPr lang="es-ES" sz="2400" dirty="0" err="1">
                <a:latin typeface="Lato Light" panose="020F0302020204030203" pitchFamily="34" charset="0"/>
              </a:rPr>
              <a:t>enviesamentos</a:t>
            </a:r>
            <a:r>
              <a:rPr lang="es-ES" sz="2400" dirty="0">
                <a:latin typeface="Lato Light" panose="020F0302020204030203" pitchFamily="34" charset="0"/>
              </a:rPr>
              <a:t>, o </a:t>
            </a:r>
            <a:r>
              <a:rPr lang="es-ES" sz="2400" dirty="0" err="1">
                <a:latin typeface="Lato Light" panose="020F0302020204030203" pitchFamily="34" charset="0"/>
              </a:rPr>
              <a:t>bem</a:t>
            </a:r>
            <a:r>
              <a:rPr lang="es-ES" sz="2400" dirty="0">
                <a:latin typeface="Lato Light" panose="020F0302020204030203" pitchFamily="34" charset="0"/>
              </a:rPr>
              <a:t>-estar dos </a:t>
            </a:r>
            <a:r>
              <a:rPr lang="es-ES" sz="2400" dirty="0" err="1">
                <a:latin typeface="Lato Light" panose="020F0302020204030203" pitchFamily="34" charset="0"/>
              </a:rPr>
              <a:t>alunos</a:t>
            </a:r>
            <a:r>
              <a:rPr lang="es-ES" sz="2400" dirty="0">
                <a:latin typeface="Lato Light" panose="020F0302020204030203" pitchFamily="34" charset="0"/>
              </a:rPr>
              <a:t> e o </a:t>
            </a:r>
            <a:r>
              <a:rPr lang="es-ES" sz="2400" dirty="0" err="1">
                <a:latin typeface="Lato Light" panose="020F0302020204030203" pitchFamily="34" charset="0"/>
              </a:rPr>
              <a:t>desenvolvimento</a:t>
            </a:r>
            <a:r>
              <a:rPr lang="es-ES" sz="2400" dirty="0">
                <a:latin typeface="Lato Light" panose="020F0302020204030203" pitchFamily="34" charset="0"/>
              </a:rPr>
              <a:t> de </a:t>
            </a:r>
            <a:r>
              <a:rPr lang="es-ES" sz="2400" dirty="0" err="1">
                <a:latin typeface="Lato Light" panose="020F0302020204030203" pitchFamily="34" charset="0"/>
              </a:rPr>
              <a:t>competências</a:t>
            </a:r>
            <a:r>
              <a:rPr lang="es-ES" sz="2400" dirty="0">
                <a:latin typeface="Lato Light" panose="020F0302020204030203" pitchFamily="34" charset="0"/>
              </a:rPr>
              <a:t>.</a:t>
            </a:r>
          </a:p>
          <a:p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1085850"/>
            <a:ext cx="2933700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REFERÊNCIAS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49C04-65CF-2FFF-6B45-F891E39BC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9D7CFF33-35EF-8C7B-3642-55BB215C4772}"/>
              </a:ext>
            </a:extLst>
          </p:cNvPr>
          <p:cNvSpPr/>
          <p:nvPr/>
        </p:nvSpPr>
        <p:spPr>
          <a:xfrm>
            <a:off x="1095375" y="2217653"/>
            <a:ext cx="8566537" cy="537256"/>
          </a:xfrm>
          <a:custGeom>
            <a:avLst/>
            <a:gdLst/>
            <a:ahLst/>
            <a:cxnLst/>
            <a:rect l="l" t="t" r="r" b="b"/>
            <a:pathLst>
              <a:path w="11422050" h="716342">
                <a:moveTo>
                  <a:pt x="0" y="0"/>
                </a:moveTo>
                <a:lnTo>
                  <a:pt x="11422050" y="0"/>
                </a:lnTo>
                <a:lnTo>
                  <a:pt x="11422050" y="716342"/>
                </a:lnTo>
                <a:lnTo>
                  <a:pt x="0" y="716342"/>
                </a:lnTo>
                <a:close/>
              </a:path>
            </a:pathLst>
          </a:custGeom>
          <a:blipFill>
            <a:blip r:embed="rId4">
              <a:alphaModFix amt="0"/>
            </a:blip>
            <a:stretch>
              <a:fillRect t="-260688" b="-26068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6A2650D9-D948-49C1-9507-3D4EE500B962}"/>
              </a:ext>
            </a:extLst>
          </p:cNvPr>
          <p:cNvSpPr txBox="1"/>
          <p:nvPr/>
        </p:nvSpPr>
        <p:spPr>
          <a:xfrm>
            <a:off x="1070896" y="2235054"/>
            <a:ext cx="16149161" cy="5539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s-ES" sz="2400" b="1" dirty="0" err="1">
                <a:latin typeface="Lato Light" panose="020F0302020204030203" pitchFamily="34" charset="0"/>
              </a:rPr>
              <a:t>Comissão</a:t>
            </a:r>
            <a:r>
              <a:rPr lang="es-ES" sz="2400" b="1" dirty="0">
                <a:latin typeface="Lato Light" panose="020F0302020204030203" pitchFamily="34" charset="0"/>
              </a:rPr>
              <a:t> </a:t>
            </a:r>
            <a:r>
              <a:rPr lang="es-ES" sz="2400" b="1" dirty="0" err="1">
                <a:latin typeface="Lato Light" panose="020F0302020204030203" pitchFamily="34" charset="0"/>
              </a:rPr>
              <a:t>Europeia</a:t>
            </a:r>
            <a:r>
              <a:rPr lang="es-ES" sz="2400" b="1" dirty="0">
                <a:latin typeface="Lato Light" panose="020F0302020204030203" pitchFamily="34" charset="0"/>
              </a:rPr>
              <a:t> (2026).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“Preparar os </a:t>
            </a:r>
            <a:r>
              <a:rPr lang="es-ES" sz="2400" dirty="0" err="1">
                <a:latin typeface="Lato Light" panose="020F0302020204030203" pitchFamily="34" charset="0"/>
              </a:rPr>
              <a:t>alunos</a:t>
            </a:r>
            <a:r>
              <a:rPr lang="es-ES" sz="2400" dirty="0">
                <a:latin typeface="Lato Light" panose="020F0302020204030203" pitchFamily="34" charset="0"/>
              </a:rPr>
              <a:t> para a era da IA: </a:t>
            </a:r>
            <a:r>
              <a:rPr lang="es-ES" sz="2400" dirty="0" err="1">
                <a:latin typeface="Lato Light" panose="020F0302020204030203" pitchFamily="34" charset="0"/>
              </a:rPr>
              <a:t>um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quadro</a:t>
            </a:r>
            <a:r>
              <a:rPr lang="es-ES" sz="2400" dirty="0">
                <a:latin typeface="Lato Light" panose="020F0302020204030203" pitchFamily="34" charset="0"/>
              </a:rPr>
              <a:t> de </a:t>
            </a:r>
            <a:r>
              <a:rPr lang="es-ES" sz="2400" dirty="0" err="1">
                <a:latin typeface="Lato Light" panose="020F0302020204030203" pitchFamily="34" charset="0"/>
              </a:rPr>
              <a:t>literacia</a:t>
            </a:r>
            <a:r>
              <a:rPr lang="es-ES" sz="2400" dirty="0">
                <a:latin typeface="Lato Light" panose="020F0302020204030203" pitchFamily="34" charset="0"/>
              </a:rPr>
              <a:t> em IA para o </a:t>
            </a:r>
            <a:r>
              <a:rPr lang="es-ES" sz="2400" dirty="0" err="1">
                <a:latin typeface="Lato Light" panose="020F0302020204030203" pitchFamily="34" charset="0"/>
              </a:rPr>
              <a:t>ensino</a:t>
            </a:r>
            <a:r>
              <a:rPr lang="es-ES" sz="2400" dirty="0">
                <a:latin typeface="Lato Light" panose="020F0302020204030203" pitchFamily="34" charset="0"/>
              </a:rPr>
              <a:t> básico e </a:t>
            </a:r>
            <a:r>
              <a:rPr lang="es-ES" sz="2400" dirty="0" err="1">
                <a:latin typeface="Lato Light" panose="020F0302020204030203" pitchFamily="34" charset="0"/>
              </a:rPr>
              <a:t>secundário</a:t>
            </a:r>
            <a:r>
              <a:rPr lang="es-ES" sz="2400" dirty="0">
                <a:latin typeface="Lato Light" panose="020F0302020204030203" pitchFamily="34" charset="0"/>
              </a:rPr>
              <a:t>.” </a:t>
            </a:r>
            <a:r>
              <a:rPr lang="es-ES" sz="2400" dirty="0" err="1">
                <a:latin typeface="Lato Light" panose="020F0302020204030203" pitchFamily="34" charset="0"/>
              </a:rPr>
              <a:t>Apresenta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um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quadro</a:t>
            </a:r>
            <a:r>
              <a:rPr lang="es-ES" sz="2400" dirty="0">
                <a:latin typeface="Lato Light" panose="020F0302020204030203" pitchFamily="34" charset="0"/>
              </a:rPr>
              <a:t> para o </a:t>
            </a:r>
            <a:r>
              <a:rPr lang="es-ES" sz="2400" dirty="0" err="1">
                <a:latin typeface="Lato Light" panose="020F0302020204030203" pitchFamily="34" charset="0"/>
              </a:rPr>
              <a:t>desenvolvimento</a:t>
            </a:r>
            <a:r>
              <a:rPr lang="es-ES" sz="2400" dirty="0">
                <a:latin typeface="Lato Light" panose="020F0302020204030203" pitchFamily="34" charset="0"/>
              </a:rPr>
              <a:t> da </a:t>
            </a:r>
            <a:r>
              <a:rPr lang="es-ES" sz="2400" dirty="0" err="1">
                <a:latin typeface="Lato Light" panose="020F0302020204030203" pitchFamily="34" charset="0"/>
              </a:rPr>
              <a:t>literacia</a:t>
            </a:r>
            <a:r>
              <a:rPr lang="es-ES" sz="2400" dirty="0">
                <a:latin typeface="Lato Light" panose="020F0302020204030203" pitchFamily="34" charset="0"/>
              </a:rPr>
              <a:t> em IA, </a:t>
            </a:r>
            <a:r>
              <a:rPr lang="es-ES" sz="2400" dirty="0" err="1">
                <a:latin typeface="Lato Light" panose="020F0302020204030203" pitchFamily="34" charset="0"/>
              </a:rPr>
              <a:t>incluindo</a:t>
            </a:r>
            <a:r>
              <a:rPr lang="es-ES" sz="2400" dirty="0">
                <a:latin typeface="Lato Light" panose="020F0302020204030203" pitchFamily="34" charset="0"/>
              </a:rPr>
              <a:t> a </a:t>
            </a:r>
            <a:r>
              <a:rPr lang="es-ES" sz="2400" dirty="0" err="1">
                <a:latin typeface="Lato Light" panose="020F0302020204030203" pitchFamily="34" charset="0"/>
              </a:rPr>
              <a:t>avaliação</a:t>
            </a:r>
            <a:r>
              <a:rPr lang="es-ES" sz="2400" dirty="0">
                <a:latin typeface="Lato Light" panose="020F0302020204030203" pitchFamily="34" charset="0"/>
              </a:rPr>
              <a:t> crítica de </a:t>
            </a:r>
            <a:r>
              <a:rPr lang="es-ES" sz="2400" dirty="0" err="1">
                <a:latin typeface="Lato Light" panose="020F0302020204030203" pitchFamily="34" charset="0"/>
              </a:rPr>
              <a:t>conteúdos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gerados</a:t>
            </a:r>
            <a:r>
              <a:rPr lang="es-ES" sz="2400" dirty="0">
                <a:latin typeface="Lato Light" panose="020F0302020204030203" pitchFamily="34" charset="0"/>
              </a:rPr>
              <a:t> por IA, a </a:t>
            </a:r>
            <a:r>
              <a:rPr lang="es-ES" sz="2400" dirty="0" err="1">
                <a:latin typeface="Lato Light" panose="020F0302020204030203" pitchFamily="34" charset="0"/>
              </a:rPr>
              <a:t>utilização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responsável</a:t>
            </a:r>
            <a:r>
              <a:rPr lang="es-ES" sz="2400" dirty="0">
                <a:latin typeface="Lato Light" panose="020F0302020204030203" pitchFamily="34" charset="0"/>
              </a:rPr>
              <a:t> e a </a:t>
            </a:r>
            <a:r>
              <a:rPr lang="es-ES" sz="2400" dirty="0" err="1">
                <a:latin typeface="Lato Light" panose="020F0302020204030203" pitchFamily="34" charset="0"/>
              </a:rPr>
              <a:t>compreensão</a:t>
            </a:r>
            <a:r>
              <a:rPr lang="es-ES" sz="2400" dirty="0">
                <a:latin typeface="Lato Light" panose="020F0302020204030203" pitchFamily="34" charset="0"/>
              </a:rPr>
              <a:t> do </a:t>
            </a:r>
            <a:r>
              <a:rPr lang="es-ES" sz="2400" dirty="0" err="1">
                <a:latin typeface="Lato Light" panose="020F0302020204030203" pitchFamily="34" charset="0"/>
              </a:rPr>
              <a:t>funcionamento</a:t>
            </a:r>
            <a:r>
              <a:rPr lang="es-ES" sz="2400" dirty="0">
                <a:latin typeface="Lato Light" panose="020F0302020204030203" pitchFamily="34" charset="0"/>
              </a:rPr>
              <a:t> dos sistemas de IA.</a:t>
            </a:r>
          </a:p>
          <a:p>
            <a:endParaRPr lang="es-ES" sz="2400" dirty="0">
              <a:latin typeface="Lato Light" panose="020F0302020204030203" pitchFamily="34" charset="0"/>
            </a:endParaRPr>
          </a:p>
          <a:p>
            <a:r>
              <a:rPr lang="es-ES" sz="2400" b="1" dirty="0">
                <a:latin typeface="Lato Light" panose="020F0302020204030203" pitchFamily="34" charset="0"/>
              </a:rPr>
              <a:t>UNESCO (2023).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“</a:t>
            </a:r>
            <a:r>
              <a:rPr lang="es-ES" sz="2400" dirty="0" err="1">
                <a:latin typeface="Lato Light" panose="020F0302020204030203" pitchFamily="34" charset="0"/>
              </a:rPr>
              <a:t>Orientações</a:t>
            </a:r>
            <a:r>
              <a:rPr lang="es-ES" sz="2400" dirty="0">
                <a:latin typeface="Lato Light" panose="020F0302020204030203" pitchFamily="34" charset="0"/>
              </a:rPr>
              <a:t> para a IA generativa </a:t>
            </a:r>
            <a:r>
              <a:rPr lang="es-ES" sz="2400" dirty="0" err="1">
                <a:latin typeface="Lato Light" panose="020F0302020204030203" pitchFamily="34" charset="0"/>
              </a:rPr>
              <a:t>na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educação</a:t>
            </a:r>
            <a:r>
              <a:rPr lang="es-ES" sz="2400" dirty="0">
                <a:latin typeface="Lato Light" panose="020F0302020204030203" pitchFamily="34" charset="0"/>
              </a:rPr>
              <a:t> e </a:t>
            </a:r>
            <a:r>
              <a:rPr lang="es-ES" sz="2400" dirty="0" err="1">
                <a:latin typeface="Lato Light" panose="020F0302020204030203" pitchFamily="34" charset="0"/>
              </a:rPr>
              <a:t>na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investigação</a:t>
            </a:r>
            <a:r>
              <a:rPr lang="es-ES" sz="2400" dirty="0">
                <a:latin typeface="Lato Light" panose="020F0302020204030203" pitchFamily="34" charset="0"/>
              </a:rPr>
              <a:t>.” Fornece </a:t>
            </a:r>
            <a:r>
              <a:rPr lang="es-ES" sz="2400" dirty="0" err="1">
                <a:latin typeface="Lato Light" panose="020F0302020204030203" pitchFamily="34" charset="0"/>
              </a:rPr>
              <a:t>recomendações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práticas</a:t>
            </a:r>
            <a:r>
              <a:rPr lang="es-ES" sz="2400" dirty="0">
                <a:latin typeface="Lato Light" panose="020F0302020204030203" pitchFamily="34" charset="0"/>
              </a:rPr>
              <a:t> sobre a </a:t>
            </a:r>
            <a:r>
              <a:rPr lang="es-ES" sz="2400" dirty="0" err="1">
                <a:latin typeface="Lato Light" panose="020F0302020204030203" pitchFamily="34" charset="0"/>
              </a:rPr>
              <a:t>utilização</a:t>
            </a:r>
            <a:r>
              <a:rPr lang="es-ES" sz="2400" dirty="0">
                <a:latin typeface="Lato Light" panose="020F0302020204030203" pitchFamily="34" charset="0"/>
              </a:rPr>
              <a:t> ética e pedagógica da IA generativa, </a:t>
            </a:r>
            <a:r>
              <a:rPr lang="es-ES" sz="2400" dirty="0" err="1">
                <a:latin typeface="Lato Light" panose="020F0302020204030203" pitchFamily="34" charset="0"/>
              </a:rPr>
              <a:t>incluindo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privacidade</a:t>
            </a:r>
            <a:r>
              <a:rPr lang="es-ES" sz="2400" dirty="0">
                <a:latin typeface="Lato Light" panose="020F0302020204030203" pitchFamily="34" charset="0"/>
              </a:rPr>
              <a:t> dos dados, </a:t>
            </a:r>
            <a:r>
              <a:rPr lang="es-ES" sz="2400" dirty="0" err="1">
                <a:latin typeface="Lato Light" panose="020F0302020204030203" pitchFamily="34" charset="0"/>
              </a:rPr>
              <a:t>supervisão</a:t>
            </a:r>
            <a:r>
              <a:rPr lang="es-ES" sz="2400" dirty="0">
                <a:latin typeface="Lato Light" panose="020F0302020204030203" pitchFamily="34" charset="0"/>
              </a:rPr>
              <a:t> humana, </a:t>
            </a:r>
            <a:r>
              <a:rPr lang="es-ES" sz="2400" dirty="0" err="1">
                <a:latin typeface="Lato Light" panose="020F0302020204030203" pitchFamily="34" charset="0"/>
              </a:rPr>
              <a:t>equidade</a:t>
            </a:r>
            <a:r>
              <a:rPr lang="es-ES" sz="2400" dirty="0">
                <a:latin typeface="Lato Light" panose="020F0302020204030203" pitchFamily="34" charset="0"/>
              </a:rPr>
              <a:t> e </a:t>
            </a:r>
            <a:r>
              <a:rPr lang="es-ES" sz="2400" dirty="0" err="1">
                <a:latin typeface="Lato Light" panose="020F0302020204030203" pitchFamily="34" charset="0"/>
              </a:rPr>
              <a:t>integração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responsável</a:t>
            </a:r>
            <a:r>
              <a:rPr lang="es-ES" sz="2400" dirty="0">
                <a:latin typeface="Lato Light" panose="020F0302020204030203" pitchFamily="34" charset="0"/>
              </a:rPr>
              <a:t> no </a:t>
            </a:r>
            <a:r>
              <a:rPr lang="es-ES" sz="2400" dirty="0" err="1">
                <a:latin typeface="Lato Light" panose="020F0302020204030203" pitchFamily="34" charset="0"/>
              </a:rPr>
              <a:t>ensino</a:t>
            </a:r>
            <a:r>
              <a:rPr lang="es-ES" sz="2400" dirty="0">
                <a:latin typeface="Lato Light" panose="020F0302020204030203" pitchFamily="34" charset="0"/>
              </a:rPr>
              <a:t> e </a:t>
            </a:r>
            <a:r>
              <a:rPr lang="es-ES" sz="2400" dirty="0" err="1">
                <a:latin typeface="Lato Light" panose="020F0302020204030203" pitchFamily="34" charset="0"/>
              </a:rPr>
              <a:t>na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aprendizagem</a:t>
            </a:r>
            <a:r>
              <a:rPr lang="es-ES" sz="2400">
                <a:latin typeface="Lato Light" panose="020F0302020204030203" pitchFamily="34" charset="0"/>
              </a:rPr>
              <a:t>.</a:t>
            </a:r>
          </a:p>
          <a:p>
            <a:endParaRPr lang="es-ES" sz="2400" dirty="0">
              <a:latin typeface="Lato Light" panose="020F0302020204030203" pitchFamily="34" charset="0"/>
            </a:endParaRPr>
          </a:p>
          <a:p>
            <a:r>
              <a:rPr lang="es-ES" sz="2400" b="1" dirty="0">
                <a:latin typeface="Lato Light" panose="020F0302020204030203" pitchFamily="34" charset="0"/>
              </a:rPr>
              <a:t>UNESCO (2024).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“</a:t>
            </a:r>
            <a:r>
              <a:rPr lang="es-ES" sz="2400" dirty="0" err="1">
                <a:latin typeface="Lato Light" panose="020F0302020204030203" pitchFamily="34" charset="0"/>
              </a:rPr>
              <a:t>Quadro</a:t>
            </a:r>
            <a:r>
              <a:rPr lang="es-ES" sz="2400" dirty="0">
                <a:latin typeface="Lato Light" panose="020F0302020204030203" pitchFamily="34" charset="0"/>
              </a:rPr>
              <a:t> de </a:t>
            </a:r>
            <a:r>
              <a:rPr lang="es-ES" sz="2400" dirty="0" err="1">
                <a:latin typeface="Lato Light" panose="020F0302020204030203" pitchFamily="34" charset="0"/>
              </a:rPr>
              <a:t>competências</a:t>
            </a:r>
            <a:r>
              <a:rPr lang="es-ES" sz="2400" dirty="0">
                <a:latin typeface="Lato Light" panose="020F0302020204030203" pitchFamily="34" charset="0"/>
              </a:rPr>
              <a:t> em IA para </a:t>
            </a:r>
            <a:r>
              <a:rPr lang="es-ES" sz="2400" dirty="0" err="1">
                <a:latin typeface="Lato Light" panose="020F0302020204030203" pitchFamily="34" charset="0"/>
              </a:rPr>
              <a:t>professores</a:t>
            </a:r>
            <a:r>
              <a:rPr lang="es-ES" sz="2400" dirty="0">
                <a:latin typeface="Lato Light" panose="020F0302020204030203" pitchFamily="34" charset="0"/>
              </a:rPr>
              <a:t>.” Define os </a:t>
            </a:r>
            <a:r>
              <a:rPr lang="es-ES" sz="2400" dirty="0" err="1">
                <a:latin typeface="Lato Light" panose="020F0302020204030203" pitchFamily="34" charset="0"/>
              </a:rPr>
              <a:t>conhecimentos</a:t>
            </a:r>
            <a:r>
              <a:rPr lang="es-ES" sz="2400" dirty="0">
                <a:latin typeface="Lato Light" panose="020F0302020204030203" pitchFamily="34" charset="0"/>
              </a:rPr>
              <a:t>, as </a:t>
            </a:r>
            <a:r>
              <a:rPr lang="es-ES" sz="2400" dirty="0" err="1">
                <a:latin typeface="Lato Light" panose="020F0302020204030203" pitchFamily="34" charset="0"/>
              </a:rPr>
              <a:t>competências</a:t>
            </a:r>
            <a:r>
              <a:rPr lang="es-ES" sz="2400" dirty="0">
                <a:latin typeface="Lato Light" panose="020F0302020204030203" pitchFamily="34" charset="0"/>
              </a:rPr>
              <a:t> e os valores de que os </a:t>
            </a:r>
            <a:r>
              <a:rPr lang="es-ES" sz="2400" dirty="0" err="1">
                <a:latin typeface="Lato Light" panose="020F0302020204030203" pitchFamily="34" charset="0"/>
              </a:rPr>
              <a:t>professores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necessitam</a:t>
            </a:r>
            <a:r>
              <a:rPr lang="es-ES" sz="2400" dirty="0">
                <a:latin typeface="Lato Light" panose="020F0302020204030203" pitchFamily="34" charset="0"/>
              </a:rPr>
              <a:t> para utilizar a IA de forma segura, ética e eficaz, </a:t>
            </a:r>
            <a:r>
              <a:rPr lang="es-ES" sz="2400" dirty="0" err="1">
                <a:latin typeface="Lato Light" panose="020F0302020204030203" pitchFamily="34" charset="0"/>
              </a:rPr>
              <a:t>com</a:t>
            </a:r>
            <a:r>
              <a:rPr lang="es-ES" sz="2400" dirty="0">
                <a:latin typeface="Lato Light" panose="020F0302020204030203" pitchFamily="34" charset="0"/>
              </a:rPr>
              <a:t> especial </a:t>
            </a:r>
            <a:r>
              <a:rPr lang="es-ES" sz="2400" dirty="0" err="1">
                <a:latin typeface="Lato Light" panose="020F0302020204030203" pitchFamily="34" charset="0"/>
              </a:rPr>
              <a:t>atenção</a:t>
            </a:r>
            <a:r>
              <a:rPr lang="es-ES" sz="2400" dirty="0">
                <a:latin typeface="Lato Light" panose="020F0302020204030203" pitchFamily="34" charset="0"/>
              </a:rPr>
              <a:t> à </a:t>
            </a:r>
            <a:r>
              <a:rPr lang="es-ES" sz="2400" dirty="0" err="1">
                <a:latin typeface="Lato Light" panose="020F0302020204030203" pitchFamily="34" charset="0"/>
              </a:rPr>
              <a:t>agência</a:t>
            </a:r>
            <a:r>
              <a:rPr lang="es-ES" sz="2400" dirty="0">
                <a:latin typeface="Lato Light" panose="020F0302020204030203" pitchFamily="34" charset="0"/>
              </a:rPr>
              <a:t> humana, à </a:t>
            </a:r>
            <a:r>
              <a:rPr lang="es-ES" sz="2400" dirty="0" err="1">
                <a:latin typeface="Lato Light" panose="020F0302020204030203" pitchFamily="34" charset="0"/>
              </a:rPr>
              <a:t>responsabilidade</a:t>
            </a:r>
            <a:r>
              <a:rPr lang="es-ES" sz="2400" dirty="0">
                <a:latin typeface="Lato Light" panose="020F0302020204030203" pitchFamily="34" charset="0"/>
              </a:rPr>
              <a:t> e à </a:t>
            </a:r>
            <a:r>
              <a:rPr lang="es-ES" sz="2400" dirty="0" err="1">
                <a:latin typeface="Lato Light" panose="020F0302020204030203" pitchFamily="34" charset="0"/>
              </a:rPr>
              <a:t>utilização</a:t>
            </a:r>
            <a:r>
              <a:rPr lang="es-ES" sz="2400" dirty="0">
                <a:latin typeface="Lato Light" panose="020F0302020204030203" pitchFamily="34" charset="0"/>
              </a:rPr>
              <a:t> crítica.</a:t>
            </a:r>
          </a:p>
          <a:p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DD9D2BF-9B8E-65BE-94A7-988C6A17D804}"/>
              </a:ext>
            </a:extLst>
          </p:cNvPr>
          <p:cNvSpPr txBox="1"/>
          <p:nvPr/>
        </p:nvSpPr>
        <p:spPr>
          <a:xfrm>
            <a:off x="1028700" y="1085850"/>
            <a:ext cx="3009900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REFERÊNCIAS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9824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34589" y="7476973"/>
            <a:ext cx="2175491" cy="1118921"/>
            <a:chOff x="0" y="0"/>
            <a:chExt cx="2900655" cy="14918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00656" cy="1491895"/>
            </a:xfrm>
            <a:custGeom>
              <a:avLst/>
              <a:gdLst/>
              <a:ahLst/>
              <a:cxnLst/>
              <a:rect l="l" t="t" r="r" b="b"/>
              <a:pathLst>
                <a:path w="2900656" h="1491895">
                  <a:moveTo>
                    <a:pt x="0" y="0"/>
                  </a:moveTo>
                  <a:lnTo>
                    <a:pt x="2900656" y="0"/>
                  </a:lnTo>
                  <a:lnTo>
                    <a:pt x="2900656" y="1491895"/>
                  </a:lnTo>
                  <a:lnTo>
                    <a:pt x="0" y="1491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045" b="3927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900655" cy="1491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3150" b="1" u="none" strike="noStrike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Começar de novo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601427" y="7476973"/>
            <a:ext cx="2338435" cy="1118921"/>
            <a:chOff x="0" y="0"/>
            <a:chExt cx="3117914" cy="14918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17912" cy="1491895"/>
            </a:xfrm>
            <a:custGeom>
              <a:avLst/>
              <a:gdLst/>
              <a:ahLst/>
              <a:cxnLst/>
              <a:rect l="l" t="t" r="r" b="b"/>
              <a:pathLst>
                <a:path w="3117912" h="1491895">
                  <a:moveTo>
                    <a:pt x="0" y="0"/>
                  </a:moveTo>
                  <a:lnTo>
                    <a:pt x="3117912" y="0"/>
                  </a:lnTo>
                  <a:lnTo>
                    <a:pt x="3117912" y="1491895"/>
                  </a:lnTo>
                  <a:lnTo>
                    <a:pt x="0" y="1491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882" b="3643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3117914" cy="1491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3150" b="1" u="none" strike="noStrike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Curso de saída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806491" y="2992907"/>
            <a:ext cx="7419499" cy="3244739"/>
            <a:chOff x="0" y="0"/>
            <a:chExt cx="9892665" cy="4326318"/>
          </a:xfrm>
        </p:grpSpPr>
        <p:sp>
          <p:nvSpPr>
            <p:cNvPr id="9" name="Freeform 9" descr="Um logotipo com a cabeça de uma pessoa dentro de um círculo.  O conteúdo gerado por IA pode estar incorreto."/>
            <p:cNvSpPr/>
            <p:nvPr/>
          </p:nvSpPr>
          <p:spPr>
            <a:xfrm>
              <a:off x="0" y="0"/>
              <a:ext cx="9892665" cy="4326255"/>
            </a:xfrm>
            <a:custGeom>
              <a:avLst/>
              <a:gdLst/>
              <a:ahLst/>
              <a:cxnLst/>
              <a:rect l="l" t="t" r="r" b="b"/>
              <a:pathLst>
                <a:path w="9892665" h="4326255">
                  <a:moveTo>
                    <a:pt x="0" y="0"/>
                  </a:moveTo>
                  <a:lnTo>
                    <a:pt x="9892665" y="0"/>
                  </a:lnTo>
                  <a:lnTo>
                    <a:pt x="9892665" y="4326255"/>
                  </a:lnTo>
                  <a:lnTo>
                    <a:pt x="0" y="4326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55922" y="9038854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735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0" y="2069525"/>
            <a:ext cx="6903596" cy="5975014"/>
            <a:chOff x="0" y="0"/>
            <a:chExt cx="8851392" cy="76608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851392" cy="7660767"/>
            </a:xfrm>
            <a:custGeom>
              <a:avLst/>
              <a:gdLst/>
              <a:ahLst/>
              <a:cxnLst/>
              <a:rect l="l" t="t" r="r" b="b"/>
              <a:pathLst>
                <a:path w="8851392" h="7660767">
                  <a:moveTo>
                    <a:pt x="0" y="0"/>
                  </a:moveTo>
                  <a:lnTo>
                    <a:pt x="8851392" y="0"/>
                  </a:lnTo>
                  <a:lnTo>
                    <a:pt x="8851392" y="7660767"/>
                  </a:lnTo>
                  <a:lnTo>
                    <a:pt x="0" y="7660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4856" r="-1490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064173" y="8772525"/>
            <a:ext cx="6942236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Este projeto foi cofinanciado com o apoio do programa Erasmus+ da Comissão Europeia. Esta publicação reflete apenas as opiniões dos seus autores, e nem a Comissão Europeia nem a SEPIE são responsáveis ​​por qualquer uso que possa ser feito das informações aqui contidas.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2805</Words>
  <Application>Microsoft Office PowerPoint</Application>
  <PresentationFormat>Custom</PresentationFormat>
  <Paragraphs>302</Paragraphs>
  <Slides>27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9" baseType="lpstr">
      <vt:lpstr>Canva Sans</vt:lpstr>
      <vt:lpstr>Calibri</vt:lpstr>
      <vt:lpstr>Lato Light Italics</vt:lpstr>
      <vt:lpstr>Lato Bold</vt:lpstr>
      <vt:lpstr>Quattrocento Bold</vt:lpstr>
      <vt:lpstr>Oswald</vt:lpstr>
      <vt:lpstr>Arial</vt:lpstr>
      <vt:lpstr>Lato Light</vt:lpstr>
      <vt:lpstr>Lato Italics</vt:lpstr>
      <vt:lpstr>Lato</vt:lpstr>
      <vt:lpstr>Lato Heavy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PT_Módulo 6 - INclusive TrAIners</dc:title>
  <dc:creator>User00</dc:creator>
  <cp:lastModifiedBy>Jaione Santos Miguel</cp:lastModifiedBy>
  <cp:revision>5</cp:revision>
  <dcterms:created xsi:type="dcterms:W3CDTF">2006-08-16T00:00:00Z</dcterms:created>
  <dcterms:modified xsi:type="dcterms:W3CDTF">2026-10-06T11:17:02Z</dcterms:modified>
  <dc:identifier>DAHQqFzf5Nk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C1751FD8-FC63-4FA5-88B1-1750FCD9FBFB</vt:lpwstr>
  </property>
  <property fmtid="{D5CDD505-2E9C-101B-9397-08002B2CF9AE}" pid="3" name="ArticulatePath">
    <vt:lpwstr>PT_Módulo 6 - INclusive trAIners</vt:lpwstr>
  </property>
</Properties>
</file>