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tags/tag11.xml" ContentType="application/vnd.openxmlformats-officedocument.presentationml.tags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8.xml" ContentType="application/vnd.openxmlformats-officedocument.presentationml.notesSlide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tags/tag15.xml" ContentType="application/vnd.openxmlformats-officedocument.presentationml.tags+xml"/>
  <Override PartName="/ppt/notesSlides/notesSlide10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1.xml" ContentType="application/vnd.openxmlformats-officedocument.presentationml.notesSlide+xml"/>
  <Override PartName="/ppt/tags/tag18.xml" ContentType="application/vnd.openxmlformats-officedocument.presentationml.tags+xml"/>
  <Override PartName="/ppt/notesSlides/notesSlide12.xml" ContentType="application/vnd.openxmlformats-officedocument.presentationml.notesSlide+xml"/>
  <Override PartName="/ppt/tags/tag19.xml" ContentType="application/vnd.openxmlformats-officedocument.presentationml.tags+xml"/>
  <Override PartName="/ppt/notesSlides/notesSlide13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14.xml" ContentType="application/vnd.openxmlformats-officedocument.presentationml.notesSlide+xml"/>
  <Override PartName="/ppt/tags/tag22.xml" ContentType="application/vnd.openxmlformats-officedocument.presentationml.tags+xml"/>
  <Override PartName="/ppt/notesSlides/notesSlide15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6.xml" ContentType="application/vnd.openxmlformats-officedocument.presentationml.notesSlide+xml"/>
  <Override PartName="/ppt/tags/tag25.xml" ContentType="application/vnd.openxmlformats-officedocument.presentationml.tags+xml"/>
  <Override PartName="/ppt/notesSlides/notesSlide17.xml" ContentType="application/vnd.openxmlformats-officedocument.presentationml.notesSlide+xml"/>
  <Override PartName="/ppt/tags/tag26.xml" ContentType="application/vnd.openxmlformats-officedocument.presentationml.tags+xml"/>
  <Override PartName="/ppt/notesSlides/notesSlide18.xml" ContentType="application/vnd.openxmlformats-officedocument.presentationml.notesSlide+xml"/>
  <Override PartName="/ppt/tags/tag27.xml" ContentType="application/vnd.openxmlformats-officedocument.presentationml.tags+xml"/>
  <Override PartName="/ppt/notesSlides/notesSlide19.xml" ContentType="application/vnd.openxmlformats-officedocument.presentationml.notesSlide+xml"/>
  <Override PartName="/ppt/tags/tag28.xml" ContentType="application/vnd.openxmlformats-officedocument.presentationml.tags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6" r:id="rId26"/>
    <p:sldId id="287" r:id="rId27"/>
    <p:sldId id="280" r:id="rId28"/>
  </p:sldIdLst>
  <p:sldSz cx="18288000" cy="10287000"/>
  <p:notesSz cx="6858000" cy="9144000"/>
  <p:embeddedFontLst>
    <p:embeddedFont>
      <p:font typeface="Arial Bold" panose="020B0604020202020204" charset="0"/>
      <p:regular r:id="rId30"/>
    </p:embeddedFont>
    <p:embeddedFont>
      <p:font typeface="Lato" panose="020F0502020204030203" pitchFamily="34" charset="0"/>
      <p:regular r:id="rId31"/>
      <p:bold r:id="rId32"/>
      <p:italic r:id="rId33"/>
    </p:embeddedFont>
    <p:embeddedFont>
      <p:font typeface="Lato Bold" panose="020F0802020204030203" pitchFamily="34" charset="0"/>
      <p:regular r:id="rId34"/>
      <p:bold r:id="rId35"/>
    </p:embeddedFont>
    <p:embeddedFont>
      <p:font typeface="Lato Bold Italics" panose="020B0604020202020204" charset="0"/>
      <p:regular r:id="rId36"/>
    </p:embeddedFont>
    <p:embeddedFont>
      <p:font typeface="Lato Light" panose="020F0302020204030203" pitchFamily="34" charset="0"/>
      <p:regular r:id="rId37"/>
    </p:embeddedFont>
    <p:embeddedFont>
      <p:font typeface="Lato Light Italics" panose="020B0604020202020204" charset="0"/>
      <p:regular r:id="rId38"/>
    </p:embeddedFont>
    <p:embeddedFont>
      <p:font typeface="Oswald" pitchFamily="2" charset="0"/>
      <p:regular r:id="rId39"/>
      <p:bold r:id="rId40"/>
    </p:embeddedFont>
    <p:embeddedFont>
      <p:font typeface="Oswald Bold" pitchFamily="2" charset="0"/>
      <p:regular r:id="rId41"/>
      <p:bold r:id="rId42"/>
    </p:embeddedFont>
    <p:embeddedFont>
      <p:font typeface="Quattrocento Bold" panose="020B0604020202020204" charset="0"/>
      <p:regular r:id="rId43"/>
    </p:embeddedFont>
  </p:embeddedFontLst>
  <p:custDataLst>
    <p:tags r:id="rId4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90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46549-AB63-309E-7B9C-6D1DF63C6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4C88E46-1C9C-B590-7C09-ED55E20A5C1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0490BC-F22B-EF1C-02A2-7A6AC5CD9F9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C48AB27-6777-ADFB-73AF-4AAFB1ACDC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2E7AE3C-E468-9FC0-0D04-153566B163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DF7FC8-EFF6-7F64-E227-2CA4AE32A76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60E0D6-C952-DB15-72E4-7160B63777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0762397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7.svg"/><Relationship Id="rId5" Type="http://schemas.openxmlformats.org/officeDocument/2006/relationships/image" Target="../media/image6.jpe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image" Target="../media/image9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17.svg"/><Relationship Id="rId5" Type="http://schemas.openxmlformats.org/officeDocument/2006/relationships/image" Target="../media/image16.sv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18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5" Type="http://schemas.openxmlformats.org/officeDocument/2006/relationships/hyperlink" Target="https://www.youtube.com/watch?v=YogIIVDvl0E" TargetMode="External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5" Type="http://schemas.openxmlformats.org/officeDocument/2006/relationships/image" Target="../media/image24.jpe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5" Type="http://schemas.openxmlformats.org/officeDocument/2006/relationships/image" Target="../media/image18.sv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4" Type="http://schemas.openxmlformats.org/officeDocument/2006/relationships/image" Target="../media/image2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4" Type="http://schemas.openxmlformats.org/officeDocument/2006/relationships/image" Target="../media/image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4" Type="http://schemas.openxmlformats.org/officeDocument/2006/relationships/image" Target="../media/image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9">
            <a:extLst>
              <a:ext uri="{FF2B5EF4-FFF2-40B4-BE49-F238E27FC236}">
                <a16:creationId xmlns:a16="http://schemas.microsoft.com/office/drawing/2014/main" id="{3D7FD2C9-F661-993D-6633-A0D1414F3DE3}"/>
              </a:ext>
            </a:extLst>
          </p:cNvPr>
          <p:cNvGrpSpPr/>
          <p:nvPr/>
        </p:nvGrpSpPr>
        <p:grpSpPr>
          <a:xfrm>
            <a:off x="5779008" y="3511296"/>
            <a:ext cx="12508992" cy="6775704"/>
            <a:chOff x="0" y="0"/>
            <a:chExt cx="16678656" cy="9034272"/>
          </a:xfrm>
        </p:grpSpPr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201D00C-9345-0EBB-047C-F1B907F6EC8D}"/>
                </a:ext>
              </a:extLst>
            </p:cNvPr>
            <p:cNvSpPr/>
            <p:nvPr/>
          </p:nvSpPr>
          <p:spPr>
            <a:xfrm>
              <a:off x="0" y="0"/>
              <a:ext cx="16678656" cy="9034272"/>
            </a:xfrm>
            <a:custGeom>
              <a:avLst/>
              <a:gdLst/>
              <a:ahLst/>
              <a:cxnLst/>
              <a:rect l="l" t="t" r="r" b="b"/>
              <a:pathLst>
                <a:path w="16678656" h="9034272">
                  <a:moveTo>
                    <a:pt x="0" y="0"/>
                  </a:moveTo>
                  <a:lnTo>
                    <a:pt x="16678656" y="0"/>
                  </a:lnTo>
                  <a:lnTo>
                    <a:pt x="16678656" y="9034272"/>
                  </a:lnTo>
                  <a:lnTo>
                    <a:pt x="0" y="90342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23076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" name="Group 2"/>
          <p:cNvGrpSpPr/>
          <p:nvPr/>
        </p:nvGrpSpPr>
        <p:grpSpPr>
          <a:xfrm>
            <a:off x="0" y="429768"/>
            <a:ext cx="10115550" cy="3562864"/>
            <a:chOff x="0" y="0"/>
            <a:chExt cx="13487400" cy="47504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487531" cy="4750435"/>
            </a:xfrm>
            <a:custGeom>
              <a:avLst/>
              <a:gdLst/>
              <a:ahLst/>
              <a:cxnLst/>
              <a:rect l="l" t="t" r="r" b="b"/>
              <a:pathLst>
                <a:path w="13487531" h="4750435">
                  <a:moveTo>
                    <a:pt x="0" y="0"/>
                  </a:moveTo>
                  <a:lnTo>
                    <a:pt x="10679811" y="0"/>
                  </a:lnTo>
                  <a:lnTo>
                    <a:pt x="10707624" y="0"/>
                  </a:lnTo>
                  <a:lnTo>
                    <a:pt x="10707624" y="1524"/>
                  </a:lnTo>
                  <a:lnTo>
                    <a:pt x="11052175" y="20955"/>
                  </a:lnTo>
                  <a:cubicBezTo>
                    <a:pt x="11909425" y="117856"/>
                    <a:pt x="12674473" y="545846"/>
                    <a:pt x="13113004" y="1189990"/>
                  </a:cubicBezTo>
                  <a:cubicBezTo>
                    <a:pt x="13614146" y="1926209"/>
                    <a:pt x="13612240" y="2832862"/>
                    <a:pt x="13108051" y="3567684"/>
                  </a:cubicBezTo>
                  <a:cubicBezTo>
                    <a:pt x="12666853" y="4210558"/>
                    <a:pt x="11900027" y="4636262"/>
                    <a:pt x="11042396" y="4730623"/>
                  </a:cubicBezTo>
                  <a:lnTo>
                    <a:pt x="10707624" y="4748403"/>
                  </a:lnTo>
                  <a:lnTo>
                    <a:pt x="10707624" y="4750435"/>
                  </a:lnTo>
                  <a:lnTo>
                    <a:pt x="0" y="4750435"/>
                  </a:lnTo>
                  <a:close/>
                </a:path>
              </a:pathLst>
            </a:custGeom>
            <a:solidFill>
              <a:srgbClr val="003250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99779" y="1553975"/>
            <a:ext cx="8244221" cy="1295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Módulo</a:t>
            </a:r>
            <a:r>
              <a:rPr lang="en-US" sz="4200" b="1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6: </a:t>
            </a:r>
          </a:p>
          <a:p>
            <a:pPr algn="l">
              <a:lnSpc>
                <a:spcPts val="5040"/>
              </a:lnSpc>
            </a:pPr>
            <a:r>
              <a:rPr lang="en-US" sz="4200" b="1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Uso </a:t>
            </a:r>
            <a:r>
              <a:rPr lang="en-US" sz="4200" b="1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ético</a:t>
            </a:r>
            <a:r>
              <a:rPr lang="en-US" sz="4200" b="1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de la IA </a:t>
            </a:r>
            <a:r>
              <a:rPr lang="en-US" sz="4200" b="1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en</a:t>
            </a:r>
            <a:r>
              <a:rPr lang="en-US" sz="4200" b="1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el aula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1167615" y="508311"/>
            <a:ext cx="5884593" cy="2573484"/>
            <a:chOff x="0" y="0"/>
            <a:chExt cx="7846123" cy="3431311"/>
          </a:xfrm>
        </p:grpSpPr>
        <p:sp>
          <p:nvSpPr>
            <p:cNvPr id="6" name="Freeform 6" descr="A logo with a person's head in a circle  AI-generated content may be incorrect."/>
            <p:cNvSpPr/>
            <p:nvPr/>
          </p:nvSpPr>
          <p:spPr>
            <a:xfrm>
              <a:off x="0" y="0"/>
              <a:ext cx="7846187" cy="3431286"/>
            </a:xfrm>
            <a:custGeom>
              <a:avLst/>
              <a:gdLst/>
              <a:ahLst/>
              <a:cxnLst/>
              <a:rect l="l" t="t" r="r" b="b"/>
              <a:pathLst>
                <a:path w="7846187" h="3431286">
                  <a:moveTo>
                    <a:pt x="0" y="0"/>
                  </a:moveTo>
                  <a:lnTo>
                    <a:pt x="7846187" y="0"/>
                  </a:lnTo>
                  <a:lnTo>
                    <a:pt x="7846187" y="3431286"/>
                  </a:lnTo>
                  <a:lnTo>
                    <a:pt x="0" y="3431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7" name="Group 9">
            <a:extLst>
              <a:ext uri="{FF2B5EF4-FFF2-40B4-BE49-F238E27FC236}">
                <a16:creationId xmlns:a16="http://schemas.microsoft.com/office/drawing/2014/main" id="{D2A04F4E-B69B-B884-BD16-FA4649188BB6}"/>
              </a:ext>
            </a:extLst>
          </p:cNvPr>
          <p:cNvGrpSpPr/>
          <p:nvPr/>
        </p:nvGrpSpPr>
        <p:grpSpPr>
          <a:xfrm>
            <a:off x="1026823" y="6252611"/>
            <a:ext cx="3869665" cy="811759"/>
            <a:chOff x="0" y="0"/>
            <a:chExt cx="5159553" cy="1082345"/>
          </a:xfrm>
        </p:grpSpPr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D63AC77B-C6EF-4C5B-09E6-765C7E502F96}"/>
                </a:ext>
              </a:extLst>
            </p:cNvPr>
            <p:cNvSpPr/>
            <p:nvPr/>
          </p:nvSpPr>
          <p:spPr>
            <a:xfrm>
              <a:off x="0" y="0"/>
              <a:ext cx="5159502" cy="1082294"/>
            </a:xfrm>
            <a:custGeom>
              <a:avLst/>
              <a:gdLst/>
              <a:ahLst/>
              <a:cxnLst/>
              <a:rect l="l" t="t" r="r" b="b"/>
              <a:pathLst>
                <a:path w="5159502" h="1082294">
                  <a:moveTo>
                    <a:pt x="0" y="0"/>
                  </a:moveTo>
                  <a:lnTo>
                    <a:pt x="5159502" y="0"/>
                  </a:lnTo>
                  <a:lnTo>
                    <a:pt x="5159502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9" name="Group 4">
            <a:extLst>
              <a:ext uri="{FF2B5EF4-FFF2-40B4-BE49-F238E27FC236}">
                <a16:creationId xmlns:a16="http://schemas.microsoft.com/office/drawing/2014/main" id="{AB8F2386-CB7F-DAB1-7B2D-DB8343B289C7}"/>
              </a:ext>
            </a:extLst>
          </p:cNvPr>
          <p:cNvGrpSpPr/>
          <p:nvPr/>
        </p:nvGrpSpPr>
        <p:grpSpPr>
          <a:xfrm>
            <a:off x="1637005" y="5143500"/>
            <a:ext cx="2376973" cy="811768"/>
            <a:chOff x="0" y="0"/>
            <a:chExt cx="3169298" cy="1082358"/>
          </a:xfrm>
        </p:grpSpPr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3F5DF085-6079-8F7C-1008-D29F5073CDB7}"/>
                </a:ext>
              </a:extLst>
            </p:cNvPr>
            <p:cNvSpPr/>
            <p:nvPr/>
          </p:nvSpPr>
          <p:spPr>
            <a:xfrm>
              <a:off x="0" y="0"/>
              <a:ext cx="3169285" cy="1082294"/>
            </a:xfrm>
            <a:custGeom>
              <a:avLst/>
              <a:gdLst/>
              <a:ahLst/>
              <a:cxnLst/>
              <a:rect l="l" t="t" r="r" b="b"/>
              <a:pathLst>
                <a:path w="3169285" h="1082294">
                  <a:moveTo>
                    <a:pt x="0" y="0"/>
                  </a:moveTo>
                  <a:lnTo>
                    <a:pt x="3169285" y="0"/>
                  </a:lnTo>
                  <a:lnTo>
                    <a:pt x="3169285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b="-249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1" name="TextBox 8">
            <a:extLst>
              <a:ext uri="{FF2B5EF4-FFF2-40B4-BE49-F238E27FC236}">
                <a16:creationId xmlns:a16="http://schemas.microsoft.com/office/drawing/2014/main" id="{1694955A-2AEA-7805-6C7E-4F8A0A1B1514}"/>
              </a:ext>
            </a:extLst>
          </p:cNvPr>
          <p:cNvSpPr txBox="1"/>
          <p:nvPr/>
        </p:nvSpPr>
        <p:spPr>
          <a:xfrm>
            <a:off x="982085" y="7471296"/>
            <a:ext cx="3686813" cy="1615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00"/>
              </a:lnSpc>
              <a:spcBef>
                <a:spcPct val="0"/>
              </a:spcBef>
            </a:pPr>
            <a:r>
              <a:rPr lang="es-ES" sz="1500" u="none" strike="noStrike" dirty="0">
                <a:solidFill>
                  <a:srgbClr val="7F7F7F"/>
                </a:solidFill>
                <a:latin typeface="Lato Light"/>
                <a:ea typeface="Lato Light"/>
                <a:cs typeface="Lato Light"/>
                <a:sym typeface="Lato Light"/>
              </a:rPr>
              <a:t>Este proyecto ha sido cofinanciado con el apoyo del programa ERASMUS+ de la Comisión Europea. La presente publicación refleja únicamente las opiniones de sus autores, y ni la Comisión Europea ni la SEPIE se hacen responsables del uso que pueda hacerse de la información aquí contenida.</a:t>
            </a:r>
            <a:endParaRPr lang="en-US" sz="1500" u="none" strike="noStrike" dirty="0">
              <a:solidFill>
                <a:srgbClr val="7F7F7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001418" y="3532794"/>
            <a:ext cx="3221250" cy="3221250"/>
          </a:xfrm>
          <a:custGeom>
            <a:avLst/>
            <a:gdLst/>
            <a:ahLst/>
            <a:cxnLst/>
            <a:rect l="l" t="t" r="r" b="b"/>
            <a:pathLst>
              <a:path w="3221250" h="3221250">
                <a:moveTo>
                  <a:pt x="0" y="0"/>
                </a:moveTo>
                <a:lnTo>
                  <a:pt x="3221250" y="0"/>
                </a:lnTo>
                <a:lnTo>
                  <a:pt x="3221250" y="3221250"/>
                </a:lnTo>
                <a:lnTo>
                  <a:pt x="0" y="32212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" y="3535680"/>
            <a:ext cx="8657939" cy="3215459"/>
            <a:chOff x="0" y="0"/>
            <a:chExt cx="11543919" cy="42872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543919" cy="4287266"/>
            </a:xfrm>
            <a:custGeom>
              <a:avLst/>
              <a:gdLst/>
              <a:ahLst/>
              <a:cxnLst/>
              <a:rect l="l" t="t" r="r" b="b"/>
              <a:pathLst>
                <a:path w="11543919" h="4287266">
                  <a:moveTo>
                    <a:pt x="0" y="0"/>
                  </a:moveTo>
                  <a:lnTo>
                    <a:pt x="11543919" y="0"/>
                  </a:lnTo>
                  <a:lnTo>
                    <a:pt x="11543919" y="4287266"/>
                  </a:lnTo>
                  <a:lnTo>
                    <a:pt x="0" y="4287266"/>
                  </a:lnTo>
                  <a:close/>
                </a:path>
              </a:pathLst>
            </a:custGeom>
            <a:solidFill>
              <a:srgbClr val="003250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01072" y="4475226"/>
            <a:ext cx="6293568" cy="1320365"/>
            <a:chOff x="0" y="0"/>
            <a:chExt cx="8391423" cy="176048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391422" cy="1760482"/>
            </a:xfrm>
            <a:custGeom>
              <a:avLst/>
              <a:gdLst/>
              <a:ahLst/>
              <a:cxnLst/>
              <a:rect l="l" t="t" r="r" b="b"/>
              <a:pathLst>
                <a:path w="8391422" h="1760482">
                  <a:moveTo>
                    <a:pt x="0" y="0"/>
                  </a:moveTo>
                  <a:lnTo>
                    <a:pt x="8391422" y="0"/>
                  </a:lnTo>
                  <a:lnTo>
                    <a:pt x="8391422" y="1760482"/>
                  </a:lnTo>
                  <a:lnTo>
                    <a:pt x="0" y="176048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2876" b="-4287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76200"/>
              <a:ext cx="8391423" cy="168428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0"/>
                </a:lnSpc>
              </a:pPr>
              <a:r>
                <a:rPr lang="en-US" sz="6000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CONTENIDOS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7382085" y="1302582"/>
            <a:ext cx="4297499" cy="7733738"/>
          </a:xfrm>
          <a:custGeom>
            <a:avLst/>
            <a:gdLst/>
            <a:ahLst/>
            <a:cxnLst/>
            <a:rect l="l" t="t" r="r" b="b"/>
            <a:pathLst>
              <a:path w="4297499" h="7733738">
                <a:moveTo>
                  <a:pt x="0" y="0"/>
                </a:moveTo>
                <a:lnTo>
                  <a:pt x="4297499" y="0"/>
                </a:lnTo>
                <a:lnTo>
                  <a:pt x="4297499" y="7733738"/>
                </a:lnTo>
                <a:lnTo>
                  <a:pt x="0" y="77337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9" name="Group 9"/>
          <p:cNvGrpSpPr/>
          <p:nvPr/>
        </p:nvGrpSpPr>
        <p:grpSpPr>
          <a:xfrm>
            <a:off x="6586061" y="8056264"/>
            <a:ext cx="1700717" cy="1703699"/>
            <a:chOff x="0" y="0"/>
            <a:chExt cx="2267623" cy="2271598"/>
          </a:xfrm>
        </p:grpSpPr>
        <p:sp>
          <p:nvSpPr>
            <p:cNvPr id="10" name="Freeform 10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451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97535" y="8268110"/>
            <a:ext cx="1277779" cy="1280008"/>
            <a:chOff x="0" y="0"/>
            <a:chExt cx="1703705" cy="170667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601686" y="7143712"/>
            <a:ext cx="1700717" cy="1703699"/>
            <a:chOff x="0" y="0"/>
            <a:chExt cx="2267623" cy="2271598"/>
          </a:xfrm>
        </p:grpSpPr>
        <p:sp>
          <p:nvSpPr>
            <p:cNvPr id="14" name="Freeform 14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451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13150" y="7355548"/>
            <a:ext cx="1277779" cy="1280008"/>
            <a:chOff x="0" y="0"/>
            <a:chExt cx="1703705" cy="170667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615021" y="1521714"/>
            <a:ext cx="1700717" cy="1703699"/>
            <a:chOff x="0" y="0"/>
            <a:chExt cx="2267623" cy="2271598"/>
          </a:xfrm>
        </p:grpSpPr>
        <p:sp>
          <p:nvSpPr>
            <p:cNvPr id="18" name="Freeform 18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451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825866" y="1745132"/>
            <a:ext cx="1277779" cy="1280008"/>
            <a:chOff x="0" y="0"/>
            <a:chExt cx="1703705" cy="170667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799102" y="4288212"/>
            <a:ext cx="1700717" cy="1703699"/>
            <a:chOff x="0" y="0"/>
            <a:chExt cx="2267623" cy="2271598"/>
          </a:xfrm>
        </p:grpSpPr>
        <p:sp>
          <p:nvSpPr>
            <p:cNvPr id="22" name="Freeform 22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451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1010576" y="4500048"/>
            <a:ext cx="1277779" cy="1280008"/>
            <a:chOff x="0" y="0"/>
            <a:chExt cx="1703705" cy="170667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616256" y="539182"/>
            <a:ext cx="1700717" cy="1703699"/>
            <a:chOff x="0" y="0"/>
            <a:chExt cx="2267623" cy="2271598"/>
          </a:xfrm>
        </p:grpSpPr>
        <p:sp>
          <p:nvSpPr>
            <p:cNvPr id="26" name="Freeform 26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451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6797535" y="738711"/>
            <a:ext cx="1277779" cy="1280017"/>
            <a:chOff x="0" y="0"/>
            <a:chExt cx="1703705" cy="170669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66738" y="578469"/>
            <a:ext cx="5839971" cy="1752993"/>
            <a:chOff x="0" y="0"/>
            <a:chExt cx="7786628" cy="233732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786628" cy="2219209"/>
            </a:xfrm>
            <a:custGeom>
              <a:avLst/>
              <a:gdLst/>
              <a:ahLst/>
              <a:cxnLst/>
              <a:rect l="l" t="t" r="r" b="b"/>
              <a:pathLst>
                <a:path w="7786628" h="2219209">
                  <a:moveTo>
                    <a:pt x="0" y="0"/>
                  </a:moveTo>
                  <a:lnTo>
                    <a:pt x="7786628" y="0"/>
                  </a:lnTo>
                  <a:lnTo>
                    <a:pt x="7786628" y="2219209"/>
                  </a:lnTo>
                  <a:lnTo>
                    <a:pt x="0" y="221920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1780" b="504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" y="70483"/>
              <a:ext cx="7786624" cy="22668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359"/>
                </a:lnSpc>
                <a:spcBef>
                  <a:spcPct val="0"/>
                </a:spcBef>
              </a:pPr>
              <a:r>
                <a:rPr lang="en-US" sz="2799" dirty="0">
                  <a:solidFill>
                    <a:srgbClr val="000000"/>
                  </a:solidFill>
                  <a:latin typeface="Oswald"/>
                  <a:sym typeface="Oswald"/>
                </a:rPr>
                <a:t>UNIDAD 1: SELECCIÓN DE HERRAMIENTAS DE IA ACCESIBLES E INCLUSIVAS PARA ESTUDIANTES CON DIVERSOS PERFILES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159326" y="7828258"/>
            <a:ext cx="5198135" cy="2159712"/>
            <a:chOff x="0" y="0"/>
            <a:chExt cx="6930847" cy="2879615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930844" cy="2879607"/>
            </a:xfrm>
            <a:custGeom>
              <a:avLst/>
              <a:gdLst/>
              <a:ahLst/>
              <a:cxnLst/>
              <a:rect l="l" t="t" r="r" b="b"/>
              <a:pathLst>
                <a:path w="6930844" h="2879607">
                  <a:moveTo>
                    <a:pt x="0" y="0"/>
                  </a:moveTo>
                  <a:lnTo>
                    <a:pt x="6930844" y="0"/>
                  </a:lnTo>
                  <a:lnTo>
                    <a:pt x="6930844" y="2879607"/>
                  </a:lnTo>
                  <a:lnTo>
                    <a:pt x="0" y="287960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6407" b="32611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47625"/>
              <a:ext cx="6930847" cy="29272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359"/>
                </a:lnSpc>
                <a:spcBef>
                  <a:spcPct val="0"/>
                </a:spcBef>
              </a:pPr>
              <a:r>
                <a:rPr lang="en-US" sz="2799" dirty="0">
                  <a:solidFill>
                    <a:srgbClr val="000000"/>
                  </a:solidFill>
                  <a:latin typeface="Oswald"/>
                  <a:sym typeface="Oswald"/>
                </a:rPr>
                <a:t>UNIDAD 5: ESCENARIO REAL EN EL AULA: USO RESPONSABLE DE LA IA EN LA FORMACIÓN PROFESIONAL PARA EL EMPLEO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526581" y="1517116"/>
            <a:ext cx="6367567" cy="1864128"/>
            <a:chOff x="-4" y="0"/>
            <a:chExt cx="8490090" cy="248550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8490084" cy="2219219"/>
            </a:xfrm>
            <a:custGeom>
              <a:avLst/>
              <a:gdLst/>
              <a:ahLst/>
              <a:cxnLst/>
              <a:rect l="l" t="t" r="r" b="b"/>
              <a:pathLst>
                <a:path w="8490084" h="2219219">
                  <a:moveTo>
                    <a:pt x="0" y="0"/>
                  </a:moveTo>
                  <a:lnTo>
                    <a:pt x="8490084" y="0"/>
                  </a:lnTo>
                  <a:lnTo>
                    <a:pt x="8490084" y="2219219"/>
                  </a:lnTo>
                  <a:lnTo>
                    <a:pt x="0" y="221921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0429" b="1341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-4" y="218663"/>
              <a:ext cx="8490090" cy="22668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359"/>
                </a:lnSpc>
                <a:spcBef>
                  <a:spcPct val="0"/>
                </a:spcBef>
              </a:pPr>
              <a:r>
                <a:rPr lang="en-US" sz="2799" dirty="0">
                  <a:solidFill>
                    <a:srgbClr val="000000"/>
                  </a:solidFill>
                  <a:latin typeface="Oswald"/>
                  <a:sym typeface="Oswald"/>
                </a:rPr>
                <a:t>UNIDAD 2: GESTIONAR LA PRIVACIDAD DE LOS DATOS Y LA SEGURIDAD DIGITAL EN EL APRENDIZAJE ASISTIDO POR IA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526584" y="7243702"/>
            <a:ext cx="5680529" cy="1664412"/>
            <a:chOff x="0" y="0"/>
            <a:chExt cx="7574039" cy="2219215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574042" cy="2219209"/>
            </a:xfrm>
            <a:custGeom>
              <a:avLst/>
              <a:gdLst/>
              <a:ahLst/>
              <a:cxnLst/>
              <a:rect l="l" t="t" r="r" b="b"/>
              <a:pathLst>
                <a:path w="7574042" h="2219209">
                  <a:moveTo>
                    <a:pt x="0" y="0"/>
                  </a:moveTo>
                  <a:lnTo>
                    <a:pt x="7574042" y="0"/>
                  </a:lnTo>
                  <a:lnTo>
                    <a:pt x="7574042" y="2219209"/>
                  </a:lnTo>
                  <a:lnTo>
                    <a:pt x="0" y="221920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9913" b="691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47625"/>
              <a:ext cx="7574039" cy="22668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359"/>
                </a:lnSpc>
                <a:spcBef>
                  <a:spcPct val="0"/>
                </a:spcBef>
              </a:pPr>
              <a:r>
                <a:rPr lang="en-US" sz="2799" dirty="0">
                  <a:solidFill>
                    <a:srgbClr val="000000"/>
                  </a:solidFill>
                  <a:latin typeface="Oswald"/>
                  <a:sym typeface="Oswald"/>
                </a:rPr>
                <a:t>UNIDAD 4: UTILIZAR LA IA PARA FORTALECER EL PENSAMIENTO CRÍTICO Y LA COLABORACIÓN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2785568" y="4337245"/>
            <a:ext cx="5033239" cy="1828608"/>
            <a:chOff x="-1" y="0"/>
            <a:chExt cx="6710985" cy="243814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6710984" cy="2219209"/>
            </a:xfrm>
            <a:custGeom>
              <a:avLst/>
              <a:gdLst/>
              <a:ahLst/>
              <a:cxnLst/>
              <a:rect l="l" t="t" r="r" b="b"/>
              <a:pathLst>
                <a:path w="6710984" h="2219209">
                  <a:moveTo>
                    <a:pt x="0" y="0"/>
                  </a:moveTo>
                  <a:lnTo>
                    <a:pt x="6710984" y="0"/>
                  </a:lnTo>
                  <a:lnTo>
                    <a:pt x="6710984" y="2219209"/>
                  </a:lnTo>
                  <a:lnTo>
                    <a:pt x="0" y="221920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2335" b="14488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-1" y="171303"/>
              <a:ext cx="6710985" cy="22668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359"/>
                </a:lnSpc>
                <a:spcBef>
                  <a:spcPct val="0"/>
                </a:spcBef>
              </a:pPr>
              <a:r>
                <a:rPr lang="en-US" sz="2799" dirty="0">
                  <a:solidFill>
                    <a:srgbClr val="000000"/>
                  </a:solidFill>
                  <a:latin typeface="Oswald"/>
                  <a:sym typeface="Oswald"/>
                </a:rPr>
                <a:t>UNIDAD 3: DISEÑO DE ACTIVIDADES DE APRENDIZAJE ÉTICAS CON APOYO DE IA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6655927" y="3580047"/>
            <a:ext cx="3294002" cy="3147593"/>
            <a:chOff x="0" y="0"/>
            <a:chExt cx="4392003" cy="4196791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4392041" cy="4196842"/>
            </a:xfrm>
            <a:custGeom>
              <a:avLst/>
              <a:gdLst/>
              <a:ahLst/>
              <a:cxnLst/>
              <a:rect l="l" t="t" r="r" b="b"/>
              <a:pathLst>
                <a:path w="4392041" h="4196842">
                  <a:moveTo>
                    <a:pt x="0" y="0"/>
                  </a:moveTo>
                  <a:lnTo>
                    <a:pt x="4392041" y="0"/>
                  </a:lnTo>
                  <a:lnTo>
                    <a:pt x="4392041" y="4196842"/>
                  </a:lnTo>
                  <a:lnTo>
                    <a:pt x="0" y="4196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42703" b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7188270" y="998849"/>
            <a:ext cx="556651" cy="750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1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0262302" y="1969465"/>
            <a:ext cx="556612" cy="750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2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1443335" y="4710408"/>
            <a:ext cx="556612" cy="750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3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0222278" y="7573251"/>
            <a:ext cx="556612" cy="750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4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184641" y="8467544"/>
            <a:ext cx="556612" cy="750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5</a:t>
            </a:r>
          </a:p>
        </p:txBody>
      </p:sp>
      <p:grpSp>
        <p:nvGrpSpPr>
          <p:cNvPr id="51" name="Group 43">
            <a:extLst>
              <a:ext uri="{FF2B5EF4-FFF2-40B4-BE49-F238E27FC236}">
                <a16:creationId xmlns:a16="http://schemas.microsoft.com/office/drawing/2014/main" id="{B88BE48B-C5AE-2BD1-7EE8-ECD226E4FE7E}"/>
              </a:ext>
            </a:extLst>
          </p:cNvPr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52" name="Freeform 44" descr="A logo with a person's head in a circle  AI-generated content may be incorrect.">
              <a:extLst>
                <a:ext uri="{FF2B5EF4-FFF2-40B4-BE49-F238E27FC236}">
                  <a16:creationId xmlns:a16="http://schemas.microsoft.com/office/drawing/2014/main" id="{3EEEDCDD-8125-E34D-33C7-212BF44176D1}"/>
                </a:ext>
              </a:extLst>
            </p:cNvPr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1" b="-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85850"/>
            <a:ext cx="5418832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OBJETIVOS DE APRENDIZAJE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982193" y="7408907"/>
            <a:ext cx="3958914" cy="786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91"/>
              </a:lnSpc>
            </a:pPr>
            <a:r>
              <a:rPr lang="en-US" sz="3150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Insert Subtitle Here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70639" y="2644492"/>
            <a:ext cx="1008555" cy="1010098"/>
            <a:chOff x="0" y="0"/>
            <a:chExt cx="1344740" cy="134679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70639" y="3902212"/>
            <a:ext cx="1008555" cy="1010098"/>
            <a:chOff x="0" y="0"/>
            <a:chExt cx="1344740" cy="13467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70639" y="5159921"/>
            <a:ext cx="1008555" cy="1010098"/>
            <a:chOff x="0" y="0"/>
            <a:chExt cx="1344740" cy="134679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70639" y="6417640"/>
            <a:ext cx="1008555" cy="1010098"/>
            <a:chOff x="0" y="0"/>
            <a:chExt cx="1344740" cy="134679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70639" y="7836713"/>
            <a:ext cx="1008555" cy="1010098"/>
            <a:chOff x="0" y="0"/>
            <a:chExt cx="1344740" cy="134679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462832" y="2787591"/>
            <a:ext cx="12777835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Evaluar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utilizadas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entornos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según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criterios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accesibilidad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inclusión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62832" y="4045306"/>
            <a:ext cx="12777835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Identificar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riesgos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éticos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relacionados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privacidad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sesgos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desinformación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asistido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462832" y="5303025"/>
            <a:ext cx="1213544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Diseñar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actividades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aula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donde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apoye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creatividad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sin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reemplazar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462832" y="6560739"/>
            <a:ext cx="1213544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Guiar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interpreten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críticamente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 IA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verifiquen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fuentes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462832" y="7979812"/>
            <a:ext cx="12356659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actividades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colaborativo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fortalezcan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alfabetización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digital y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resolución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problemas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369933" y="2870911"/>
            <a:ext cx="409975" cy="557270"/>
            <a:chOff x="0" y="0"/>
            <a:chExt cx="546633" cy="74302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46634" cy="743026"/>
            </a:xfrm>
            <a:custGeom>
              <a:avLst/>
              <a:gdLst/>
              <a:ahLst/>
              <a:cxnLst/>
              <a:rect l="l" t="t" r="r" b="b"/>
              <a:pathLst>
                <a:path w="546634" h="743026">
                  <a:moveTo>
                    <a:pt x="0" y="0"/>
                  </a:moveTo>
                  <a:lnTo>
                    <a:pt x="546634" y="0"/>
                  </a:lnTo>
                  <a:lnTo>
                    <a:pt x="546634" y="743026"/>
                  </a:lnTo>
                  <a:lnTo>
                    <a:pt x="0" y="74302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9525"/>
              <a:ext cx="546633" cy="75255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1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69933" y="4128621"/>
            <a:ext cx="409975" cy="557270"/>
            <a:chOff x="0" y="0"/>
            <a:chExt cx="546633" cy="74302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46634" cy="743026"/>
            </a:xfrm>
            <a:custGeom>
              <a:avLst/>
              <a:gdLst/>
              <a:ahLst/>
              <a:cxnLst/>
              <a:rect l="l" t="t" r="r" b="b"/>
              <a:pathLst>
                <a:path w="546634" h="743026">
                  <a:moveTo>
                    <a:pt x="0" y="0"/>
                  </a:moveTo>
                  <a:lnTo>
                    <a:pt x="546634" y="0"/>
                  </a:lnTo>
                  <a:lnTo>
                    <a:pt x="546634" y="743026"/>
                  </a:lnTo>
                  <a:lnTo>
                    <a:pt x="0" y="74302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546633" cy="75255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2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369933" y="5386340"/>
            <a:ext cx="409975" cy="557270"/>
            <a:chOff x="0" y="0"/>
            <a:chExt cx="546633" cy="74302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546634" cy="743026"/>
            </a:xfrm>
            <a:custGeom>
              <a:avLst/>
              <a:gdLst/>
              <a:ahLst/>
              <a:cxnLst/>
              <a:rect l="l" t="t" r="r" b="b"/>
              <a:pathLst>
                <a:path w="546634" h="743026">
                  <a:moveTo>
                    <a:pt x="0" y="0"/>
                  </a:moveTo>
                  <a:lnTo>
                    <a:pt x="546634" y="0"/>
                  </a:lnTo>
                  <a:lnTo>
                    <a:pt x="546634" y="743026"/>
                  </a:lnTo>
                  <a:lnTo>
                    <a:pt x="0" y="74302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546633" cy="75255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3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9933" y="6644059"/>
            <a:ext cx="409975" cy="557270"/>
            <a:chOff x="0" y="0"/>
            <a:chExt cx="546633" cy="74302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546634" cy="743026"/>
            </a:xfrm>
            <a:custGeom>
              <a:avLst/>
              <a:gdLst/>
              <a:ahLst/>
              <a:cxnLst/>
              <a:rect l="l" t="t" r="r" b="b"/>
              <a:pathLst>
                <a:path w="546634" h="743026">
                  <a:moveTo>
                    <a:pt x="0" y="0"/>
                  </a:moveTo>
                  <a:lnTo>
                    <a:pt x="546634" y="0"/>
                  </a:lnTo>
                  <a:lnTo>
                    <a:pt x="546634" y="743026"/>
                  </a:lnTo>
                  <a:lnTo>
                    <a:pt x="0" y="74302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9525"/>
              <a:ext cx="546633" cy="75255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4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69933" y="8050320"/>
            <a:ext cx="409975" cy="557270"/>
            <a:chOff x="0" y="0"/>
            <a:chExt cx="546633" cy="74302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546634" cy="743026"/>
            </a:xfrm>
            <a:custGeom>
              <a:avLst/>
              <a:gdLst/>
              <a:ahLst/>
              <a:cxnLst/>
              <a:rect l="l" t="t" r="r" b="b"/>
              <a:pathLst>
                <a:path w="546634" h="743026">
                  <a:moveTo>
                    <a:pt x="0" y="0"/>
                  </a:moveTo>
                  <a:lnTo>
                    <a:pt x="546634" y="0"/>
                  </a:lnTo>
                  <a:lnTo>
                    <a:pt x="546634" y="743026"/>
                  </a:lnTo>
                  <a:lnTo>
                    <a:pt x="0" y="74302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9525"/>
              <a:ext cx="546633" cy="75255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5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6098441" y="1827914"/>
            <a:ext cx="1639262" cy="2121370"/>
            <a:chOff x="0" y="0"/>
            <a:chExt cx="2185683" cy="2828493"/>
          </a:xfrm>
        </p:grpSpPr>
        <p:sp>
          <p:nvSpPr>
            <p:cNvPr id="35" name="Freeform 35" descr="A picture containing antenna  Description automatically generated"/>
            <p:cNvSpPr/>
            <p:nvPr/>
          </p:nvSpPr>
          <p:spPr>
            <a:xfrm>
              <a:off x="0" y="0"/>
              <a:ext cx="2185670" cy="2828544"/>
            </a:xfrm>
            <a:custGeom>
              <a:avLst/>
              <a:gdLst/>
              <a:ahLst/>
              <a:cxnLst/>
              <a:rect l="l" t="t" r="r" b="b"/>
              <a:pathLst>
                <a:path w="2185670" h="2828544">
                  <a:moveTo>
                    <a:pt x="0" y="0"/>
                  </a:moveTo>
                  <a:lnTo>
                    <a:pt x="2185670" y="0"/>
                  </a:lnTo>
                  <a:lnTo>
                    <a:pt x="2185670" y="2828544"/>
                  </a:lnTo>
                  <a:lnTo>
                    <a:pt x="0" y="2828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4280" t="-30435" r="-143905" b="-2959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5189727" y="5635866"/>
            <a:ext cx="1728340" cy="2414454"/>
            <a:chOff x="0" y="0"/>
            <a:chExt cx="2304453" cy="3219272"/>
          </a:xfrm>
        </p:grpSpPr>
        <p:sp>
          <p:nvSpPr>
            <p:cNvPr id="37" name="Freeform 37" descr="A picture containing antenna  Description automatically generated"/>
            <p:cNvSpPr/>
            <p:nvPr/>
          </p:nvSpPr>
          <p:spPr>
            <a:xfrm>
              <a:off x="0" y="0"/>
              <a:ext cx="2304415" cy="3219323"/>
            </a:xfrm>
            <a:custGeom>
              <a:avLst/>
              <a:gdLst/>
              <a:ahLst/>
              <a:cxnLst/>
              <a:rect l="l" t="t" r="r" b="b"/>
              <a:pathLst>
                <a:path w="2304415" h="3219323">
                  <a:moveTo>
                    <a:pt x="0" y="0"/>
                  </a:moveTo>
                  <a:lnTo>
                    <a:pt x="2304415" y="0"/>
                  </a:lnTo>
                  <a:lnTo>
                    <a:pt x="2304415" y="3219323"/>
                  </a:lnTo>
                  <a:lnTo>
                    <a:pt x="0" y="32193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43558" t="-24080" r="-34633" b="-2416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0" name="TextBox 14">
            <a:extLst>
              <a:ext uri="{FF2B5EF4-FFF2-40B4-BE49-F238E27FC236}">
                <a16:creationId xmlns:a16="http://schemas.microsoft.com/office/drawing/2014/main" id="{743483A9-7779-1B9D-65C1-5363C1525B1F}"/>
              </a:ext>
            </a:extLst>
          </p:cNvPr>
          <p:cNvSpPr txBox="1"/>
          <p:nvPr/>
        </p:nvSpPr>
        <p:spPr>
          <a:xfrm>
            <a:off x="1151948" y="1787958"/>
            <a:ext cx="14507613" cy="344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 final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curso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participantes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serán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capaces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de: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180818" y="0"/>
            <a:ext cx="6107182" cy="10287000"/>
            <a:chOff x="0" y="0"/>
            <a:chExt cx="814291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42859" cy="13716000"/>
            </a:xfrm>
            <a:custGeom>
              <a:avLst/>
              <a:gdLst/>
              <a:ahLst/>
              <a:cxnLst/>
              <a:rect l="l" t="t" r="r" b="b"/>
              <a:pathLst>
                <a:path w="8142859" h="13716000">
                  <a:moveTo>
                    <a:pt x="0" y="0"/>
                  </a:moveTo>
                  <a:lnTo>
                    <a:pt x="8142859" y="0"/>
                  </a:lnTo>
                  <a:lnTo>
                    <a:pt x="8142859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85850"/>
            <a:ext cx="3020169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INTRODUCCIÓN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1" y="2134726"/>
            <a:ext cx="9486900" cy="59229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está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adquiriendo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presencia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cada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vez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mayor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Como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/a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el Empleo (FPE),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posible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ya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estés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apoyan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creación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contenidos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actividades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evaluación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tareas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administrativas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Comprender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cómo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tecnologías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forma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responsable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está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convirtiendo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cada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vez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más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importante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módulo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explorarás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cómo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aula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enfoque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ético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Reflexionarás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aspectos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responsable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privacidad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sesgos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integridad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académica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papel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profesorado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guía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actividades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apoyadas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objetivo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simplemente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aprender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sino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desarrollar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conocimientos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criterio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necesarios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integrarla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práctica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docente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forma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responsable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transparente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éticamente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sólida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8015030" cy="10287000"/>
            <a:chOff x="0" y="0"/>
            <a:chExt cx="10686707" cy="13716000"/>
          </a:xfrm>
        </p:grpSpPr>
        <p:sp>
          <p:nvSpPr>
            <p:cNvPr id="3" name="Freeform 3" descr="A person standing next to a whiteboard  AI-generated content may be incorrect."/>
            <p:cNvSpPr/>
            <p:nvPr/>
          </p:nvSpPr>
          <p:spPr>
            <a:xfrm>
              <a:off x="0" y="0"/>
              <a:ext cx="10686669" cy="13716000"/>
            </a:xfrm>
            <a:custGeom>
              <a:avLst/>
              <a:gdLst/>
              <a:ahLst/>
              <a:cxnLst/>
              <a:rect l="l" t="t" r="r" b="b"/>
              <a:pathLst>
                <a:path w="10686669" h="13716000">
                  <a:moveTo>
                    <a:pt x="0" y="0"/>
                  </a:moveTo>
                  <a:lnTo>
                    <a:pt x="10686669" y="0"/>
                  </a:lnTo>
                  <a:lnTo>
                    <a:pt x="10686669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92418" b="-27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671288" y="1038225"/>
            <a:ext cx="8588012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EL PAPEL DEL FORMADOR DE FPE AL UTILIZAR  LA IA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671288" y="2914650"/>
            <a:ext cx="9007112" cy="63350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640"/>
              </a:lnSpc>
            </a:pP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inteligencia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artificial se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utiliza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cada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vez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más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FPE para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generar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materiales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didácticos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retroalimentación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recursos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capacitación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640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640"/>
              </a:lnSpc>
            </a:pP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Sin embargo, la IA no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comprende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contextos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educativos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ni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necesidades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640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640"/>
              </a:lnSpc>
            </a:pP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entornos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convierte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</a:t>
            </a:r>
          </a:p>
          <a:p>
            <a:pPr algn="just">
              <a:lnSpc>
                <a:spcPts val="2640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580390" lvl="1" indent="-342900" algn="l">
              <a:lnSpc>
                <a:spcPts val="264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Un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mediador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entre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sistemas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IA y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estudiantes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 </a:t>
            </a:r>
          </a:p>
          <a:p>
            <a:pPr marL="580390" lvl="1" indent="-342900" algn="l">
              <a:lnSpc>
                <a:spcPts val="264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Un supervisor de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resultados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algorítmicos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  <a:p>
            <a:pPr marL="580390" lvl="1" indent="-342900" algn="l">
              <a:lnSpc>
                <a:spcPts val="264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Un protector de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derechos de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estudiantes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y la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privacidad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sus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datos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 </a:t>
            </a:r>
          </a:p>
          <a:p>
            <a:pPr marL="580390" lvl="1" indent="-342900" algn="l">
              <a:lnSpc>
                <a:spcPts val="264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Un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guía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para el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uso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responsable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y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crítico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las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herramientas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digitales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  <a:p>
            <a:pPr algn="just">
              <a:lnSpc>
                <a:spcPts val="2640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algn="just">
              <a:lnSpc>
                <a:spcPts val="2640"/>
              </a:lnSpc>
            </a:pP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decisión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educativa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siempre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es humana.</a:t>
            </a:r>
          </a:p>
          <a:p>
            <a:pPr algn="just">
              <a:lnSpc>
                <a:spcPts val="2640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640"/>
              </a:lnSpc>
            </a:pP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La IA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proporciona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sugerencias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pero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formadores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deben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interpretarlas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validarlas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047494"/>
            <a:ext cx="6203331" cy="6268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60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UNIDAD 1: </a:t>
            </a:r>
          </a:p>
          <a:p>
            <a:pPr algn="l">
              <a:lnSpc>
                <a:spcPts val="7127"/>
              </a:lnSpc>
            </a:pPr>
            <a:r>
              <a:rPr lang="en-US" sz="6599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SELECCIÓN DE HERRAMIENTAS DE IA ACCESIBLES E INCLUSIVAS PARA ESTUDIANTES CON PERFILES DIVERSOS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439763" y="0"/>
            <a:ext cx="6858000" cy="10287000"/>
            <a:chOff x="0" y="0"/>
            <a:chExt cx="914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44000" cy="13716000"/>
            </a:xfrm>
            <a:custGeom>
              <a:avLst/>
              <a:gdLst/>
              <a:ahLst/>
              <a:cxnLst/>
              <a:rect l="l" t="t" r="r" b="b"/>
              <a:pathLst>
                <a:path w="9144000" h="13716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089811" y="3589163"/>
            <a:ext cx="6699895" cy="1448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60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TITLE LAYOUT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38200" y="1028700"/>
            <a:ext cx="9926253" cy="81542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suelen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diseñarse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usuarios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digitales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general,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específicamente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entornos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empleo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 las aulas de FPE,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alumnado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incluir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adultos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recualificación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professional,</a:t>
            </a: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trabajadores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reciben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después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trabajo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migrantes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dominio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limitado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idioma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alumnos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escasas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competencias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digitales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presupone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alto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nivel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dominio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idioma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digital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avanzada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podría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excluir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clase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perspectiva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ética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plantea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cuestiones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relacionadas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equidad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accesibilidad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igualdad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oportunidades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debería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barreras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adicionales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favorecer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únicamente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quienes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posición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ventaja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ello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antes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incorporarla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al aula,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importante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analizar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participantes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utilizarla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condiciones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razonablemente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equivalentes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qué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apoyos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adaptaciones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necesarios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cómo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evitar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tecnología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amplíe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brechas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ya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existentes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entre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479490" y="2571288"/>
            <a:ext cx="9779810" cy="5495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00"/>
              </a:lnSpc>
            </a:pP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definitiva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la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incorporación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inteligencia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Formación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el Empleo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debe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ir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acompañada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reflexión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crítica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sus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posibles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efectos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algn="just">
              <a:lnSpc>
                <a:spcPts val="3600"/>
              </a:lnSpc>
            </a:pPr>
            <a:endParaRPr lang="en-US" sz="30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3600"/>
              </a:lnSpc>
            </a:pP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tecnología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convertirse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apoyo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mejora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aprendizaje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siempre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implemente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desde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perspectiva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inclusiva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con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acompañamiento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docente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medidas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garanticen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todos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participantes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puedan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beneficiarse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ella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sin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quedar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excluidos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sus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conocimientos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previos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idioma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nivel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competencia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digital.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6858438" cy="10287000"/>
            <a:chOff x="0" y="0"/>
            <a:chExt cx="9144584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144635" cy="13716000"/>
            </a:xfrm>
            <a:custGeom>
              <a:avLst/>
              <a:gdLst/>
              <a:ahLst/>
              <a:cxnLst/>
              <a:rect l="l" t="t" r="r" b="b"/>
              <a:pathLst>
                <a:path w="9144635" h="13716000">
                  <a:moveTo>
                    <a:pt x="0" y="0"/>
                  </a:moveTo>
                  <a:lnTo>
                    <a:pt x="9144635" y="0"/>
                  </a:lnTo>
                  <a:lnTo>
                    <a:pt x="9144635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75112" y="1085850"/>
            <a:ext cx="16424234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LISTA DE VERIFICACIÓN DEL FORMADOR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771632" y="0"/>
            <a:ext cx="7516368" cy="10287000"/>
            <a:chOff x="0" y="0"/>
            <a:chExt cx="10021824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021824" cy="13716000"/>
            </a:xfrm>
            <a:custGeom>
              <a:avLst/>
              <a:gdLst/>
              <a:ahLst/>
              <a:cxnLst/>
              <a:rect l="l" t="t" r="r" b="b"/>
              <a:pathLst>
                <a:path w="10021824" h="13716000">
                  <a:moveTo>
                    <a:pt x="0" y="0"/>
                  </a:moveTo>
                  <a:lnTo>
                    <a:pt x="10021824" y="0"/>
                  </a:lnTo>
                  <a:lnTo>
                    <a:pt x="100218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6459" r="-5891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571259" y="3238575"/>
            <a:ext cx="9109832" cy="651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2400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Complejidad</a:t>
            </a: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del </a:t>
            </a:r>
            <a:r>
              <a:rPr lang="en-US" sz="2400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lenguaje</a:t>
            </a:r>
            <a:endParaRPr lang="en-US" sz="2400" b="1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algn="l">
              <a:lnSpc>
                <a:spcPts val="2880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Ejemplo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prueba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algn="l">
              <a:lnSpc>
                <a:spcPts val="2880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Explica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concepto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normas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seguridad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laboral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lenguaje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sencillo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principiantes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l">
              <a:lnSpc>
                <a:spcPts val="288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respuesta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 IA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demasiado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compleja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posible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beneficien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ella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tendrías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adaptarla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l">
              <a:lnSpc>
                <a:spcPts val="288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l">
              <a:lnSpc>
                <a:spcPts val="2880"/>
              </a:lnSpc>
            </a:pP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Accesibilidad</a:t>
            </a:r>
          </a:p>
          <a:p>
            <a:pPr algn="l">
              <a:lnSpc>
                <a:spcPts val="2880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Comprueba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es compatible con:</a:t>
            </a:r>
          </a:p>
          <a:p>
            <a:pPr algn="l">
              <a:lnSpc>
                <a:spcPts val="288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entrada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voz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texto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</a:p>
          <a:p>
            <a:pPr algn="l">
              <a:lnSpc>
                <a:spcPts val="288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lectores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pantalla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</a:p>
          <a:p>
            <a:pPr algn="l">
              <a:lnSpc>
                <a:spcPts val="288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acceso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móvil</a:t>
            </a: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l">
              <a:lnSpc>
                <a:spcPts val="288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l">
              <a:lnSpc>
                <a:spcPts val="2880"/>
              </a:lnSpc>
            </a:pPr>
            <a:r>
              <a:rPr lang="en-US" sz="2400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Usabilidad</a:t>
            </a: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digital</a:t>
            </a:r>
          </a:p>
          <a:p>
            <a:pPr algn="l">
              <a:lnSpc>
                <a:spcPts val="2880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Pregúntate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algn="l">
              <a:lnSpc>
                <a:spcPts val="288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¿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conocimientos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digitales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básicos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usar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después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explicación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5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minutos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82731" y="2200275"/>
            <a:ext cx="9298648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Antes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introducir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formación</a:t>
            </a: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l">
              <a:lnSpc>
                <a:spcPts val="2880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debes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probar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siguiente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</p:txBody>
      </p:sp>
      <p:sp>
        <p:nvSpPr>
          <p:cNvPr id="7" name="AutoShape 7"/>
          <p:cNvSpPr/>
          <p:nvPr/>
        </p:nvSpPr>
        <p:spPr>
          <a:xfrm flipH="1">
            <a:off x="1187512" y="2720657"/>
            <a:ext cx="0" cy="379190"/>
          </a:xfrm>
          <a:prstGeom prst="line">
            <a:avLst/>
          </a:prstGeom>
          <a:ln w="19050" cap="rnd">
            <a:solidFill>
              <a:srgbClr val="9399A1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8" name="Freeform 8"/>
          <p:cNvSpPr/>
          <p:nvPr/>
        </p:nvSpPr>
        <p:spPr>
          <a:xfrm>
            <a:off x="1042989" y="8413220"/>
            <a:ext cx="289046" cy="289046"/>
          </a:xfrm>
          <a:custGeom>
            <a:avLst/>
            <a:gdLst/>
            <a:ahLst/>
            <a:cxnLst/>
            <a:rect l="l" t="t" r="r" b="b"/>
            <a:pathLst>
              <a:path w="289046" h="289046">
                <a:moveTo>
                  <a:pt x="0" y="0"/>
                </a:moveTo>
                <a:lnTo>
                  <a:pt x="289046" y="0"/>
                </a:lnTo>
                <a:lnTo>
                  <a:pt x="289046" y="289045"/>
                </a:lnTo>
                <a:lnTo>
                  <a:pt x="0" y="2890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AutoShape 9"/>
          <p:cNvSpPr/>
          <p:nvPr/>
        </p:nvSpPr>
        <p:spPr>
          <a:xfrm>
            <a:off x="1187512" y="3692596"/>
            <a:ext cx="0" cy="2193668"/>
          </a:xfrm>
          <a:prstGeom prst="line">
            <a:avLst/>
          </a:prstGeom>
          <a:ln w="19050" cap="rnd">
            <a:solidFill>
              <a:srgbClr val="9399A1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0" name="AutoShape 10"/>
          <p:cNvSpPr/>
          <p:nvPr/>
        </p:nvSpPr>
        <p:spPr>
          <a:xfrm>
            <a:off x="1173223" y="6726138"/>
            <a:ext cx="9525" cy="1544698"/>
          </a:xfrm>
          <a:prstGeom prst="line">
            <a:avLst/>
          </a:prstGeom>
          <a:ln w="19050" cap="rnd">
            <a:solidFill>
              <a:srgbClr val="9399A1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>
          <a:xfrm>
            <a:off x="1028700" y="6236749"/>
            <a:ext cx="289046" cy="289046"/>
          </a:xfrm>
          <a:custGeom>
            <a:avLst/>
            <a:gdLst/>
            <a:ahLst/>
            <a:cxnLst/>
            <a:rect l="l" t="t" r="r" b="b"/>
            <a:pathLst>
              <a:path w="289046" h="289046">
                <a:moveTo>
                  <a:pt x="0" y="0"/>
                </a:moveTo>
                <a:lnTo>
                  <a:pt x="289046" y="0"/>
                </a:lnTo>
                <a:lnTo>
                  <a:pt x="289046" y="289045"/>
                </a:lnTo>
                <a:lnTo>
                  <a:pt x="0" y="2890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Freeform 12"/>
          <p:cNvSpPr/>
          <p:nvPr/>
        </p:nvSpPr>
        <p:spPr>
          <a:xfrm>
            <a:off x="1042989" y="3238575"/>
            <a:ext cx="289046" cy="289046"/>
          </a:xfrm>
          <a:custGeom>
            <a:avLst/>
            <a:gdLst/>
            <a:ahLst/>
            <a:cxnLst/>
            <a:rect l="l" t="t" r="r" b="b"/>
            <a:pathLst>
              <a:path w="289046" h="289046">
                <a:moveTo>
                  <a:pt x="0" y="0"/>
                </a:moveTo>
                <a:lnTo>
                  <a:pt x="289046" y="0"/>
                </a:lnTo>
                <a:lnTo>
                  <a:pt x="289046" y="289046"/>
                </a:lnTo>
                <a:lnTo>
                  <a:pt x="0" y="2890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3"/>
          <p:cNvSpPr/>
          <p:nvPr/>
        </p:nvSpPr>
        <p:spPr>
          <a:xfrm>
            <a:off x="1042989" y="2283237"/>
            <a:ext cx="289046" cy="289046"/>
          </a:xfrm>
          <a:custGeom>
            <a:avLst/>
            <a:gdLst/>
            <a:ahLst/>
            <a:cxnLst/>
            <a:rect l="l" t="t" r="r" b="b"/>
            <a:pathLst>
              <a:path w="289046" h="289046">
                <a:moveTo>
                  <a:pt x="0" y="0"/>
                </a:moveTo>
                <a:lnTo>
                  <a:pt x="289046" y="0"/>
                </a:lnTo>
                <a:lnTo>
                  <a:pt x="289046" y="289045"/>
                </a:lnTo>
                <a:lnTo>
                  <a:pt x="0" y="2890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178753"/>
            <a:ext cx="4474397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MICROACTIVIDAD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094011"/>
            <a:ext cx="16280578" cy="7386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20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Objetivo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ayudar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alumnos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comprender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cómo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indicaciones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influyen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l">
              <a:lnSpc>
                <a:spcPts val="2420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 IA.</a:t>
            </a:r>
          </a:p>
          <a:p>
            <a:pPr algn="l">
              <a:lnSpc>
                <a:spcPts val="242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l">
              <a:lnSpc>
                <a:spcPts val="2420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Demostración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instructor:</a:t>
            </a:r>
          </a:p>
          <a:p>
            <a:pPr algn="l">
              <a:lnSpc>
                <a:spcPts val="242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541973" lvl="1" indent="-342900" algn="l">
              <a:lnSpc>
                <a:spcPts val="242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Indicación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incorrecta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541973" lvl="1" indent="-342900" algn="l">
              <a:lnSpc>
                <a:spcPts val="242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Explicar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servicio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cliente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541973" lvl="1" indent="-342900" algn="l">
              <a:lnSpc>
                <a:spcPts val="242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Indicación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Mejorada.</a:t>
            </a:r>
          </a:p>
          <a:p>
            <a:pPr marL="398146" lvl="1" indent="-199073" algn="l">
              <a:lnSpc>
                <a:spcPts val="242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l">
              <a:lnSpc>
                <a:spcPts val="2420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Explicar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principios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básicos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servicio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cliente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principiantes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sector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minorista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98146" lvl="1" indent="-199073" algn="l">
              <a:lnSpc>
                <a:spcPts val="242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l">
              <a:lnSpc>
                <a:spcPts val="2420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lenguaje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sencillo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ejemplo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real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entorno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laboral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98146" lvl="1" indent="-199073" algn="l">
              <a:lnSpc>
                <a:spcPts val="242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l">
              <a:lnSpc>
                <a:spcPts val="242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alumnos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comparan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analizan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541973" lvl="1" indent="-342900">
              <a:lnSpc>
                <a:spcPts val="242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Claridad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</a:p>
          <a:p>
            <a:pPr marL="541973" lvl="1" indent="-342900">
              <a:lnSpc>
                <a:spcPts val="242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Utilidad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</a:p>
          <a:p>
            <a:pPr marL="541973" lvl="1" indent="-342900">
              <a:lnSpc>
                <a:spcPts val="242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Relevancia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práctica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398146" lvl="1" indent="-199073" algn="l">
              <a:lnSpc>
                <a:spcPts val="242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420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Reflexión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ética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Además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evaluar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calidad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respuestas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alumnos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reflexionan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responsabilidad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humana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 IA.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Analizan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cómo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instrucciones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proporcionan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condicionan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recibida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cómo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formulación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poco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precisa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respuestas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incompletas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confusas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poco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adecuadas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determinados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contextos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Esta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actividad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fomenta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actitud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crítica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frente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 IA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refuerza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idea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calidad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pertinencia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posible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impacto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respuestas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dependen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gran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medida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tomadas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quien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diseña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consulta.</a:t>
            </a:r>
          </a:p>
          <a:p>
            <a:pPr marL="398146" lvl="1" indent="-199073" algn="l">
              <a:lnSpc>
                <a:spcPts val="2420"/>
              </a:lnSpc>
            </a:pPr>
            <a:endParaRPr lang="en-US" sz="22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2619944" y="1272139"/>
            <a:ext cx="4683238" cy="2956961"/>
          </a:xfrm>
          <a:custGeom>
            <a:avLst/>
            <a:gdLst/>
            <a:ahLst/>
            <a:cxnLst/>
            <a:rect l="l" t="t" r="r" b="b"/>
            <a:pathLst>
              <a:path w="4683238" h="2552365">
                <a:moveTo>
                  <a:pt x="0" y="0"/>
                </a:moveTo>
                <a:lnTo>
                  <a:pt x="4683238" y="0"/>
                </a:lnTo>
                <a:lnTo>
                  <a:pt x="4683238" y="2552365"/>
                </a:lnTo>
                <a:lnTo>
                  <a:pt x="0" y="25523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12906817" y="1757111"/>
            <a:ext cx="4109492" cy="1987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79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Los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resultados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de la IA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dependen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de la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calidad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de las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instrucciones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proporcionadas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por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 el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usuario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Canva Sans"/>
                <a:cs typeface="Canva Sans"/>
                <a:sym typeface="Canva Sans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95968" y="1585965"/>
            <a:ext cx="6034517" cy="7173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600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UNIDAD 2: </a:t>
            </a:r>
          </a:p>
          <a:p>
            <a:pPr algn="l">
              <a:lnSpc>
                <a:spcPts val="7128"/>
              </a:lnSpc>
            </a:pPr>
            <a:r>
              <a:rPr lang="en-US" sz="660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GESTIÓN DE LA PRIVACIDAD DE LOS DATOS Y LA SEGURIDAD DIGITAL EN EL APRENDIZAJE ASISTIDO POR IA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04704" y="0"/>
            <a:ext cx="8083296" cy="10287000"/>
            <a:chOff x="0" y="0"/>
            <a:chExt cx="10777728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777728" cy="13716000"/>
            </a:xfrm>
            <a:custGeom>
              <a:avLst/>
              <a:gdLst/>
              <a:ahLst/>
              <a:cxnLst/>
              <a:rect l="l" t="t" r="r" b="b"/>
              <a:pathLst>
                <a:path w="10777728" h="13716000">
                  <a:moveTo>
                    <a:pt x="0" y="0"/>
                  </a:moveTo>
                  <a:lnTo>
                    <a:pt x="10777728" y="0"/>
                  </a:lnTo>
                  <a:lnTo>
                    <a:pt x="10777728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933" b="-893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195968" y="4032708"/>
            <a:ext cx="8855059" cy="4063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suelen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ingresa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usuario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almacenar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conversaciones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l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l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 la FPE,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alumnos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compartir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involuntariamente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algn="l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l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curriculum.</a:t>
            </a:r>
          </a:p>
          <a:p>
            <a:pPr algn="l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Detalles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lugar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trabajo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l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Datos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confidenciales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empresa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l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contacto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personal.</a:t>
            </a:r>
          </a:p>
          <a:p>
            <a:pPr algn="l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l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riesgos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legales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privacidad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95968" y="2282367"/>
            <a:ext cx="8178565" cy="1330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PROTECCIÓN DE DATOS  DE ESTUDIANTES </a:t>
            </a:r>
          </a:p>
          <a:p>
            <a:pPr algn="l">
              <a:lnSpc>
                <a:spcPts val="5040"/>
              </a:lnSpc>
            </a:pPr>
            <a:r>
              <a:rPr lang="en-US" sz="420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Y SEGURIDAD DIGITAL</a:t>
            </a: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8577072" cy="10287000"/>
            <a:chOff x="0" y="0"/>
            <a:chExt cx="1143609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436096" cy="13716000"/>
            </a:xfrm>
            <a:custGeom>
              <a:avLst/>
              <a:gdLst/>
              <a:ahLst/>
              <a:cxnLst/>
              <a:rect l="l" t="t" r="r" b="b"/>
              <a:pathLst>
                <a:path w="11436096" h="13716000">
                  <a:moveTo>
                    <a:pt x="0" y="0"/>
                  </a:moveTo>
                  <a:lnTo>
                    <a:pt x="11436096" y="0"/>
                  </a:lnTo>
                  <a:lnTo>
                    <a:pt x="11436096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9885" r="-3009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144000" y="2511150"/>
            <a:ext cx="8394221" cy="683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PROTOCOLO DE SEGURIDAD  EN EL AULA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144000" y="3441975"/>
            <a:ext cx="8115300" cy="4435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Antes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FPE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debes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establecer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reglas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claras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l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l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nunca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deben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trabajar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con:</a:t>
            </a:r>
          </a:p>
          <a:p>
            <a:pPr algn="l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l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documentos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reales de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empresa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</a:p>
          <a:p>
            <a:pPr algn="l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direcciones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números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teléfono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personales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</a:p>
          <a:p>
            <a:pPr algn="l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números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identificación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personal,</a:t>
            </a:r>
          </a:p>
          <a:p>
            <a:pPr algn="l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confidencial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lugar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trabajo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l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l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lugar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deben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usar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ejemplos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ficticios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anonimizados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interactuar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85850"/>
            <a:ext cx="4080123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EJERCICIO PRÁCTICO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073773" y="3137297"/>
            <a:ext cx="5791362" cy="5791362"/>
            <a:chOff x="0" y="0"/>
            <a:chExt cx="7721816" cy="7721816"/>
          </a:xfrm>
        </p:grpSpPr>
        <p:sp>
          <p:nvSpPr>
            <p:cNvPr id="4" name="Freeform 4"/>
            <p:cNvSpPr/>
            <p:nvPr/>
          </p:nvSpPr>
          <p:spPr>
            <a:xfrm>
              <a:off x="-190" y="-190"/>
              <a:ext cx="7721727" cy="7721727"/>
            </a:xfrm>
            <a:custGeom>
              <a:avLst/>
              <a:gdLst/>
              <a:ahLst/>
              <a:cxnLst/>
              <a:rect l="l" t="t" r="r" b="b"/>
              <a:pathLst>
                <a:path w="7721727" h="7721727">
                  <a:moveTo>
                    <a:pt x="6590728" y="1130998"/>
                  </a:moveTo>
                  <a:cubicBezTo>
                    <a:pt x="8098726" y="2638615"/>
                    <a:pt x="8098726" y="5083111"/>
                    <a:pt x="6590728" y="6590728"/>
                  </a:cubicBezTo>
                  <a:cubicBezTo>
                    <a:pt x="5083111" y="8098726"/>
                    <a:pt x="2638615" y="8098726"/>
                    <a:pt x="1130998" y="6590728"/>
                  </a:cubicBezTo>
                  <a:cubicBezTo>
                    <a:pt x="-377000" y="5083111"/>
                    <a:pt x="-377000" y="2638615"/>
                    <a:pt x="1130998" y="1130998"/>
                  </a:cubicBezTo>
                  <a:cubicBezTo>
                    <a:pt x="2638615" y="-377000"/>
                    <a:pt x="5083111" y="-377000"/>
                    <a:pt x="6590728" y="1130998"/>
                  </a:cubicBezTo>
                  <a:close/>
                </a:path>
              </a:pathLst>
            </a:custGeom>
            <a:solidFill>
              <a:srgbClr val="9399A1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575217" y="4140194"/>
            <a:ext cx="4788456" cy="4788456"/>
            <a:chOff x="0" y="0"/>
            <a:chExt cx="6384608" cy="6384608"/>
          </a:xfrm>
        </p:grpSpPr>
        <p:sp>
          <p:nvSpPr>
            <p:cNvPr id="6" name="Freeform 6"/>
            <p:cNvSpPr/>
            <p:nvPr/>
          </p:nvSpPr>
          <p:spPr>
            <a:xfrm>
              <a:off x="31" y="-95"/>
              <a:ext cx="6384354" cy="6384353"/>
            </a:xfrm>
            <a:custGeom>
              <a:avLst/>
              <a:gdLst/>
              <a:ahLst/>
              <a:cxnLst/>
              <a:rect l="l" t="t" r="r" b="b"/>
              <a:pathLst>
                <a:path w="6384354" h="6384353">
                  <a:moveTo>
                    <a:pt x="5449285" y="935069"/>
                  </a:moveTo>
                  <a:cubicBezTo>
                    <a:pt x="6696044" y="2181574"/>
                    <a:pt x="6696044" y="4202779"/>
                    <a:pt x="5449285" y="5449284"/>
                  </a:cubicBezTo>
                  <a:cubicBezTo>
                    <a:pt x="4202780" y="6696043"/>
                    <a:pt x="2181575" y="6696043"/>
                    <a:pt x="935070" y="5449284"/>
                  </a:cubicBezTo>
                  <a:cubicBezTo>
                    <a:pt x="-311689" y="4202779"/>
                    <a:pt x="-311689" y="2181574"/>
                    <a:pt x="935070" y="935069"/>
                  </a:cubicBezTo>
                  <a:cubicBezTo>
                    <a:pt x="2181575" y="-311690"/>
                    <a:pt x="4202780" y="-311690"/>
                    <a:pt x="5449285" y="935069"/>
                  </a:cubicBezTo>
                  <a:close/>
                </a:path>
              </a:pathLst>
            </a:custGeom>
            <a:solidFill>
              <a:srgbClr val="FB8A83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3093701" y="5177152"/>
            <a:ext cx="3751507" cy="3751507"/>
            <a:chOff x="0" y="0"/>
            <a:chExt cx="5002009" cy="5002009"/>
          </a:xfrm>
        </p:grpSpPr>
        <p:sp>
          <p:nvSpPr>
            <p:cNvPr id="8" name="Freeform 8"/>
            <p:cNvSpPr/>
            <p:nvPr/>
          </p:nvSpPr>
          <p:spPr>
            <a:xfrm>
              <a:off x="-32" y="-32"/>
              <a:ext cx="5001832" cy="5001832"/>
            </a:xfrm>
            <a:custGeom>
              <a:avLst/>
              <a:gdLst/>
              <a:ahLst/>
              <a:cxnLst/>
              <a:rect l="l" t="t" r="r" b="b"/>
              <a:pathLst>
                <a:path w="5001832" h="5001832">
                  <a:moveTo>
                    <a:pt x="4269264" y="732568"/>
                  </a:moveTo>
                  <a:cubicBezTo>
                    <a:pt x="5246021" y="1709071"/>
                    <a:pt x="5246021" y="3292634"/>
                    <a:pt x="4269264" y="4269264"/>
                  </a:cubicBezTo>
                  <a:cubicBezTo>
                    <a:pt x="3292761" y="5246021"/>
                    <a:pt x="1709198" y="5246021"/>
                    <a:pt x="732568" y="4269264"/>
                  </a:cubicBezTo>
                  <a:cubicBezTo>
                    <a:pt x="-244189" y="3292761"/>
                    <a:pt x="-244189" y="1709198"/>
                    <a:pt x="732568" y="732568"/>
                  </a:cubicBezTo>
                  <a:cubicBezTo>
                    <a:pt x="1709071" y="-244189"/>
                    <a:pt x="3292634" y="-244189"/>
                    <a:pt x="4269264" y="732568"/>
                  </a:cubicBezTo>
                  <a:close/>
                </a:path>
              </a:pathLst>
            </a:custGeom>
            <a:solidFill>
              <a:srgbClr val="FFBFBC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589030" y="6167818"/>
            <a:ext cx="2760831" cy="2760831"/>
            <a:chOff x="0" y="0"/>
            <a:chExt cx="3681108" cy="368110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680968" cy="3680968"/>
            </a:xfrm>
            <a:custGeom>
              <a:avLst/>
              <a:gdLst/>
              <a:ahLst/>
              <a:cxnLst/>
              <a:rect l="l" t="t" r="r" b="b"/>
              <a:pathLst>
                <a:path w="3680968" h="3680968">
                  <a:moveTo>
                    <a:pt x="3141853" y="539115"/>
                  </a:moveTo>
                  <a:cubicBezTo>
                    <a:pt x="3860673" y="1257808"/>
                    <a:pt x="3860673" y="2423160"/>
                    <a:pt x="3141853" y="3141853"/>
                  </a:cubicBezTo>
                  <a:cubicBezTo>
                    <a:pt x="2423160" y="3860673"/>
                    <a:pt x="1257808" y="3860673"/>
                    <a:pt x="539115" y="3141853"/>
                  </a:cubicBezTo>
                  <a:cubicBezTo>
                    <a:pt x="-179705" y="2423160"/>
                    <a:pt x="-179705" y="1257808"/>
                    <a:pt x="539115" y="539115"/>
                  </a:cubicBezTo>
                  <a:cubicBezTo>
                    <a:pt x="1257808" y="-179705"/>
                    <a:pt x="2423160" y="-179705"/>
                    <a:pt x="3141853" y="539115"/>
                  </a:cubicBezTo>
                  <a:close/>
                </a:path>
              </a:pathLst>
            </a:custGeom>
            <a:solidFill>
              <a:srgbClr val="FFDED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1" name="AutoShape 11"/>
          <p:cNvSpPr/>
          <p:nvPr/>
        </p:nvSpPr>
        <p:spPr>
          <a:xfrm rot="36000">
            <a:off x="6673396" y="3683241"/>
            <a:ext cx="2728722" cy="0"/>
          </a:xfrm>
          <a:prstGeom prst="line">
            <a:avLst/>
          </a:prstGeom>
          <a:ln w="19050" cap="rnd">
            <a:solidFill>
              <a:srgbClr val="E1E1E1"/>
            </a:solidFill>
            <a:prstDash val="solid"/>
            <a:headEnd type="oval" w="lg" len="lg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12" name="Group 12"/>
          <p:cNvGrpSpPr/>
          <p:nvPr/>
        </p:nvGrpSpPr>
        <p:grpSpPr>
          <a:xfrm>
            <a:off x="4114800" y="3388585"/>
            <a:ext cx="1957388" cy="695773"/>
            <a:chOff x="0" y="0"/>
            <a:chExt cx="2609850" cy="92769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609850" cy="927692"/>
            </a:xfrm>
            <a:custGeom>
              <a:avLst/>
              <a:gdLst/>
              <a:ahLst/>
              <a:cxnLst/>
              <a:rect l="l" t="t" r="r" b="b"/>
              <a:pathLst>
                <a:path w="2609850" h="927692">
                  <a:moveTo>
                    <a:pt x="0" y="0"/>
                  </a:moveTo>
                  <a:lnTo>
                    <a:pt x="2609850" y="0"/>
                  </a:lnTo>
                  <a:lnTo>
                    <a:pt x="2609850" y="927692"/>
                  </a:lnTo>
                  <a:lnTo>
                    <a:pt x="0" y="9276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16" b="-481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2609850" cy="93722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320"/>
                </a:lnSpc>
              </a:pPr>
              <a:r>
                <a:rPr lang="en-US" sz="360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Prompt A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9778803" y="3349066"/>
            <a:ext cx="692837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Redacta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carta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solicitud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empleo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tu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CV real.</a:t>
            </a:r>
          </a:p>
        </p:txBody>
      </p:sp>
      <p:sp>
        <p:nvSpPr>
          <p:cNvPr id="16" name="AutoShape 16"/>
          <p:cNvSpPr/>
          <p:nvPr/>
        </p:nvSpPr>
        <p:spPr>
          <a:xfrm rot="38280">
            <a:off x="6857314" y="5053470"/>
            <a:ext cx="2566730" cy="0"/>
          </a:xfrm>
          <a:prstGeom prst="line">
            <a:avLst/>
          </a:prstGeom>
          <a:ln w="19050" cap="rnd">
            <a:solidFill>
              <a:srgbClr val="E1E1E1"/>
            </a:solidFill>
            <a:prstDash val="solid"/>
            <a:headEnd type="oval" w="lg" len="lg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17" name="Group 17"/>
          <p:cNvGrpSpPr/>
          <p:nvPr/>
        </p:nvGrpSpPr>
        <p:grpSpPr>
          <a:xfrm>
            <a:off x="4114800" y="5410638"/>
            <a:ext cx="1957388" cy="695773"/>
            <a:chOff x="0" y="0"/>
            <a:chExt cx="2609850" cy="92769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609848" cy="927692"/>
            </a:xfrm>
            <a:custGeom>
              <a:avLst/>
              <a:gdLst/>
              <a:ahLst/>
              <a:cxnLst/>
              <a:rect l="l" t="t" r="r" b="b"/>
              <a:pathLst>
                <a:path w="2609848" h="927692">
                  <a:moveTo>
                    <a:pt x="0" y="0"/>
                  </a:moveTo>
                  <a:lnTo>
                    <a:pt x="2609848" y="0"/>
                  </a:lnTo>
                  <a:lnTo>
                    <a:pt x="2609848" y="927692"/>
                  </a:lnTo>
                  <a:lnTo>
                    <a:pt x="0" y="9276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16" b="-481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2609850" cy="93722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320"/>
                </a:lnSpc>
              </a:pPr>
              <a:r>
                <a:rPr lang="en-US" sz="360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Prompt C</a:t>
              </a:r>
            </a:p>
          </p:txBody>
        </p:sp>
      </p:grpSp>
      <p:sp>
        <p:nvSpPr>
          <p:cNvPr id="20" name="AutoShape 20"/>
          <p:cNvSpPr/>
          <p:nvPr/>
        </p:nvSpPr>
        <p:spPr>
          <a:xfrm rot="36960">
            <a:off x="6751082" y="6385055"/>
            <a:ext cx="2656837" cy="0"/>
          </a:xfrm>
          <a:prstGeom prst="line">
            <a:avLst/>
          </a:prstGeom>
          <a:ln w="19050" cap="rnd">
            <a:solidFill>
              <a:srgbClr val="E1E1E1"/>
            </a:solidFill>
            <a:prstDash val="solid"/>
            <a:headEnd type="oval" w="lg" len="lg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21" name="Group 21"/>
          <p:cNvGrpSpPr/>
          <p:nvPr/>
        </p:nvGrpSpPr>
        <p:grpSpPr>
          <a:xfrm>
            <a:off x="4114800" y="4376642"/>
            <a:ext cx="1957388" cy="695773"/>
            <a:chOff x="0" y="0"/>
            <a:chExt cx="2609850" cy="92769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609850" cy="927692"/>
            </a:xfrm>
            <a:custGeom>
              <a:avLst/>
              <a:gdLst/>
              <a:ahLst/>
              <a:cxnLst/>
              <a:rect l="l" t="t" r="r" b="b"/>
              <a:pathLst>
                <a:path w="2609850" h="927692">
                  <a:moveTo>
                    <a:pt x="0" y="0"/>
                  </a:moveTo>
                  <a:lnTo>
                    <a:pt x="2609850" y="0"/>
                  </a:lnTo>
                  <a:lnTo>
                    <a:pt x="2609850" y="927692"/>
                  </a:lnTo>
                  <a:lnTo>
                    <a:pt x="0" y="9276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16" b="-481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9525"/>
              <a:ext cx="2609850" cy="93722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320"/>
                </a:lnSpc>
              </a:pPr>
              <a:r>
                <a:rPr lang="en-US" sz="360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Prompt B</a:t>
              </a:r>
            </a:p>
          </p:txBody>
        </p:sp>
      </p:grpSp>
      <p:sp>
        <p:nvSpPr>
          <p:cNvPr id="24" name="AutoShape 24"/>
          <p:cNvSpPr/>
          <p:nvPr/>
        </p:nvSpPr>
        <p:spPr>
          <a:xfrm rot="1118220">
            <a:off x="6257458" y="8186985"/>
            <a:ext cx="2978934" cy="0"/>
          </a:xfrm>
          <a:prstGeom prst="line">
            <a:avLst/>
          </a:prstGeom>
          <a:ln w="19050" cap="rnd">
            <a:solidFill>
              <a:srgbClr val="E1E1E1"/>
            </a:solidFill>
            <a:prstDash val="solid"/>
            <a:headEnd type="oval" w="lg" len="lg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25" name="Group 25"/>
          <p:cNvGrpSpPr/>
          <p:nvPr/>
        </p:nvGrpSpPr>
        <p:grpSpPr>
          <a:xfrm>
            <a:off x="3909393" y="6643478"/>
            <a:ext cx="2120122" cy="2023720"/>
            <a:chOff x="0" y="0"/>
            <a:chExt cx="2826830" cy="269829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826834" cy="2698279"/>
            </a:xfrm>
            <a:custGeom>
              <a:avLst/>
              <a:gdLst/>
              <a:ahLst/>
              <a:cxnLst/>
              <a:rect l="l" t="t" r="r" b="b"/>
              <a:pathLst>
                <a:path w="2826834" h="2698279">
                  <a:moveTo>
                    <a:pt x="0" y="0"/>
                  </a:moveTo>
                  <a:lnTo>
                    <a:pt x="2826834" y="0"/>
                  </a:lnTo>
                  <a:lnTo>
                    <a:pt x="2826834" y="2698279"/>
                  </a:lnTo>
                  <a:lnTo>
                    <a:pt x="0" y="269827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222" b="6239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0"/>
              <a:ext cx="2826830" cy="269829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 </a:t>
              </a:r>
              <a:r>
                <a:rPr lang="en-US" sz="2400" b="1">
                  <a:solidFill>
                    <a:srgbClr val="000000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Prompt B es la más segura porque evita compartir datos personales.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9778803" y="4467930"/>
            <a:ext cx="8047720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Redacta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carta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solicitud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empleo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candidato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3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años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experiencia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sector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minorista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778813" y="6046994"/>
            <a:ext cx="7578728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Redacta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carta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solicitud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empleo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tu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dirección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completa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tu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número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teléfono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696021" y="8667198"/>
            <a:ext cx="692837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discuten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qué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indicaciones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seguras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inseguras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28700" y="1862128"/>
            <a:ext cx="8961149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reciben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ejemplos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preguntas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</p:txBody>
      </p:sp>
      <p:sp>
        <p:nvSpPr>
          <p:cNvPr id="32" name="AutoShape 32"/>
          <p:cNvSpPr/>
          <p:nvPr/>
        </p:nvSpPr>
        <p:spPr>
          <a:xfrm rot="70200">
            <a:off x="446018" y="7849000"/>
            <a:ext cx="1399223" cy="0"/>
          </a:xfrm>
          <a:prstGeom prst="line">
            <a:avLst/>
          </a:prstGeom>
          <a:ln w="19050" cap="rnd">
            <a:solidFill>
              <a:srgbClr val="E1E1E1"/>
            </a:solidFill>
            <a:prstDash val="solid"/>
            <a:headEnd type="oval" w="lg" len="lg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33" name="TextBox 33"/>
          <p:cNvSpPr txBox="1"/>
          <p:nvPr/>
        </p:nvSpPr>
        <p:spPr>
          <a:xfrm>
            <a:off x="275177" y="7011353"/>
            <a:ext cx="1848021" cy="368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Respupesta correcta</a:t>
            </a: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44651" y="2454783"/>
            <a:ext cx="5426137" cy="5453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7"/>
              </a:lnSpc>
            </a:pPr>
            <a:r>
              <a:rPr lang="en-US" sz="6599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UNIDAD 3: </a:t>
            </a:r>
          </a:p>
          <a:p>
            <a:pPr algn="l">
              <a:lnSpc>
                <a:spcPts val="7127"/>
              </a:lnSpc>
            </a:pPr>
            <a:r>
              <a:rPr lang="en-US" sz="6599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DISEÑO DE ACTIVIDADES DE APRENDIZAJE ÉTICAS CON APOYO DE IA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409713" y="0"/>
            <a:ext cx="5878287" cy="10287000"/>
            <a:chOff x="0" y="0"/>
            <a:chExt cx="783771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837678" cy="13716000"/>
            </a:xfrm>
            <a:custGeom>
              <a:avLst/>
              <a:gdLst/>
              <a:ahLst/>
              <a:cxnLst/>
              <a:rect l="l" t="t" r="r" b="b"/>
              <a:pathLst>
                <a:path w="7837678" h="13716000">
                  <a:moveTo>
                    <a:pt x="0" y="0"/>
                  </a:moveTo>
                  <a:lnTo>
                    <a:pt x="7837678" y="0"/>
                  </a:lnTo>
                  <a:lnTo>
                    <a:pt x="7837678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089811" y="3589163"/>
            <a:ext cx="6699895" cy="1448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60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TITLE LAYOUT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759859"/>
            <a:ext cx="10738668" cy="6666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debe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apoyar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reemplazarlos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Ejemplos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éticos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aula: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ideas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sesiones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lluvia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ideas.</a:t>
            </a: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Analizar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diferentes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perspectivas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problema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Mejorar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borradores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trabajos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Crear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simulaciones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escenarios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poco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ético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produce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cuando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envían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contenido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 sin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comprenderlo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perspectiva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educativa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objetivo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piense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alumno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sino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actúe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apoyo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favorezca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reflexión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creatividad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resolución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problemas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construcción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conocimiento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Por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ello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importante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contrastar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generada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identificar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posibles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errores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sesgos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justificar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sus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conclusiones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criterios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propios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1038225"/>
            <a:ext cx="11884904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DISEÑO DE ACTIVIDADES  DE APRENDIZAJE ÉTICAS CON APOYO DE LA IA</a:t>
            </a:r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629012" y="683876"/>
            <a:ext cx="4197995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ACTIVIDAD PRÁCTICA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743335" y="3439654"/>
            <a:ext cx="1008555" cy="1010098"/>
            <a:chOff x="0" y="0"/>
            <a:chExt cx="1344740" cy="134679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1344740" cy="1356322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4320"/>
                </a:lnSpc>
              </a:pPr>
              <a:r>
                <a:rPr lang="en-US" sz="36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rPr>
                <a:t>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157655" y="3626172"/>
            <a:ext cx="7101645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Pide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a la IA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cinco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ideas de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negocio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potenciales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el mercado local.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8743335" y="4782393"/>
            <a:ext cx="1008555" cy="1010098"/>
            <a:chOff x="0" y="0"/>
            <a:chExt cx="1344740" cy="134679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1344740" cy="1356322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4320"/>
                </a:lnSpc>
              </a:pPr>
              <a:r>
                <a:rPr lang="en-US" sz="36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rPr>
                <a:t>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743335" y="6125132"/>
            <a:ext cx="1008555" cy="1010098"/>
            <a:chOff x="0" y="0"/>
            <a:chExt cx="1344740" cy="134679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9525"/>
              <a:ext cx="1344740" cy="13563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rPr>
                <a:t>3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743335" y="7468605"/>
            <a:ext cx="1008555" cy="1010098"/>
            <a:chOff x="0" y="0"/>
            <a:chExt cx="1344740" cy="134679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9525"/>
              <a:ext cx="1344740" cy="1356322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4320"/>
                </a:lnSpc>
              </a:pPr>
              <a:r>
                <a:rPr lang="en-US" sz="36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rPr>
                <a:t>4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-928811" y="-5020"/>
            <a:ext cx="9179719" cy="10297049"/>
            <a:chOff x="0" y="0"/>
            <a:chExt cx="12239625" cy="1372939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2239625" cy="13729336"/>
            </a:xfrm>
            <a:custGeom>
              <a:avLst/>
              <a:gdLst/>
              <a:ahLst/>
              <a:cxnLst/>
              <a:rect l="l" t="t" r="r" b="b"/>
              <a:pathLst>
                <a:path w="12239625" h="13729336">
                  <a:moveTo>
                    <a:pt x="0" y="0"/>
                  </a:moveTo>
                  <a:lnTo>
                    <a:pt x="12239625" y="0"/>
                  </a:lnTo>
                  <a:lnTo>
                    <a:pt x="12239625" y="13729336"/>
                  </a:lnTo>
                  <a:lnTo>
                    <a:pt x="0" y="13729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4138" r="-34138" b="-3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0157655" y="5016003"/>
            <a:ext cx="7101645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Los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analizan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cada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idea e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identifican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sugerencias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poco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realistas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157655" y="6358742"/>
            <a:ext cx="7101645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Los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equipos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adaptan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idea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función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de las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necesidades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locales y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perfiles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clientes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157655" y="7470015"/>
            <a:ext cx="7101645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Los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presentan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cómo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mejoraron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la idea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generada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la IA.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629012" y="1618765"/>
            <a:ext cx="8968292" cy="344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1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Desarrollo de ideas de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negocio</a:t>
            </a:r>
            <a:r>
              <a:rPr lang="en-US" sz="2400" b="1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apoyo</a:t>
            </a:r>
            <a:r>
              <a:rPr lang="en-US" sz="2400" b="1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641204" y="2319749"/>
            <a:ext cx="8732549" cy="785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curso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emprendimiento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IA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ideas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negocio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910324" y="8907328"/>
            <a:ext cx="8438588" cy="785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facilita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lluvia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ideas,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solución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final </a:t>
            </a: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la </a:t>
            </a:r>
            <a:r>
              <a:rPr lang="en-US" sz="2400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desarrolla</a:t>
            </a: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el </a:t>
            </a:r>
            <a:r>
              <a:rPr lang="en-US" sz="2400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estudiante</a:t>
            </a: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14663" y="-19050"/>
            <a:ext cx="7573337" cy="11158538"/>
            <a:chOff x="0" y="0"/>
            <a:chExt cx="10097783" cy="14878050"/>
          </a:xfrm>
        </p:grpSpPr>
        <p:sp>
          <p:nvSpPr>
            <p:cNvPr id="3" name="Freeform 3" descr="Poster or vertical banner about ai in education – Royalty-Free Vector |  VectorStock"/>
            <p:cNvSpPr/>
            <p:nvPr/>
          </p:nvSpPr>
          <p:spPr>
            <a:xfrm>
              <a:off x="0" y="0"/>
              <a:ext cx="10097770" cy="14878050"/>
            </a:xfrm>
            <a:custGeom>
              <a:avLst/>
              <a:gdLst/>
              <a:ahLst/>
              <a:cxnLst/>
              <a:rect l="l" t="t" r="r" b="b"/>
              <a:pathLst>
                <a:path w="10097770" h="14878050">
                  <a:moveTo>
                    <a:pt x="0" y="0"/>
                  </a:moveTo>
                  <a:lnTo>
                    <a:pt x="10097770" y="0"/>
                  </a:lnTo>
                  <a:lnTo>
                    <a:pt x="10097770" y="14878050"/>
                  </a:lnTo>
                  <a:lnTo>
                    <a:pt x="0" y="14878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85850"/>
            <a:ext cx="9494358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USO ÉTICO DE LA IA EN EL AULA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223795"/>
            <a:ext cx="8961149" cy="720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🎥 </a:t>
            </a:r>
            <a:r>
              <a:rPr lang="en-US" sz="24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Video:</a:t>
            </a: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u="sng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5" tooltip="https://www.youtube.com/watch?v=YogIIVDvl0E"/>
              </a:rPr>
              <a:t>Ethical AI in Education – Responsible Use of AI in Learning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3771900"/>
            <a:ext cx="8961149" cy="59229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Ideas clave</a:t>
            </a:r>
          </a:p>
          <a:p>
            <a:pPr algn="l">
              <a:lnSpc>
                <a:spcPts val="2879"/>
              </a:lnSpc>
            </a:pPr>
            <a:endParaRPr lang="en-US" sz="2400" b="1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marL="342900" indent="-342900" algn="l">
              <a:lnSpc>
                <a:spcPts val="2879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apoyar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investigación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creatividad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aula. </a:t>
            </a:r>
          </a:p>
          <a:p>
            <a:pPr marL="342900" indent="-342900" algn="l">
              <a:lnSpc>
                <a:spcPts val="2879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deben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usar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de forma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responsable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transparente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342900" indent="-342900" algn="l">
              <a:lnSpc>
                <a:spcPts val="2879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contenido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siempre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debe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revisarse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verificarse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342900" indent="-342900" algn="l">
              <a:lnSpc>
                <a:spcPts val="2879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docentes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siguen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siendo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guiar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ético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 IA. </a:t>
            </a:r>
          </a:p>
          <a:p>
            <a:pPr marL="342900" indent="-342900" algn="l">
              <a:lnSpc>
                <a:spcPts val="2879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pensamiento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crítico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esencial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trabajar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IA.</a:t>
            </a:r>
          </a:p>
          <a:p>
            <a:pPr algn="l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l">
              <a:lnSpc>
                <a:spcPts val="2879"/>
              </a:lnSpc>
            </a:pPr>
            <a:r>
              <a:rPr lang="en-US" sz="2400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Pregunta</a:t>
            </a: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reflexión</a:t>
            </a:r>
            <a:endParaRPr lang="en-US" sz="2400" b="1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algn="l">
              <a:lnSpc>
                <a:spcPts val="2879"/>
              </a:lnSpc>
            </a:pPr>
            <a:endParaRPr lang="en-US" sz="2400" b="1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algn="ctr">
              <a:lnSpc>
                <a:spcPts val="2879"/>
              </a:lnSpc>
            </a:pP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¿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Cómo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puedes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como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formador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de FPE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garantizar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que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la IA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apoye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el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aprendizaje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sin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reemplazar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el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pensamiento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de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los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estudiantes</a:t>
            </a:r>
            <a:r>
              <a:rPr lang="en-US" sz="24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?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82EE1EC6-5390-6061-CB76-C982EBED3BB6}"/>
              </a:ext>
            </a:extLst>
          </p:cNvPr>
          <p:cNvSpPr txBox="1"/>
          <p:nvPr/>
        </p:nvSpPr>
        <p:spPr>
          <a:xfrm>
            <a:off x="998220" y="3036338"/>
            <a:ext cx="8961149" cy="3116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79"/>
              </a:lnSpc>
            </a:pPr>
            <a:r>
              <a:rPr lang="en-US" sz="12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* El video </a:t>
            </a:r>
            <a:r>
              <a:rPr lang="en-US" sz="12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está</a:t>
            </a:r>
            <a:r>
              <a:rPr lang="en-US" sz="12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12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en</a:t>
            </a:r>
            <a:r>
              <a:rPr lang="en-US" sz="12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12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inglés</a:t>
            </a:r>
            <a:r>
              <a:rPr lang="en-US" sz="12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, </a:t>
            </a:r>
            <a:r>
              <a:rPr lang="en-US" sz="12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puedes</a:t>
            </a:r>
            <a:r>
              <a:rPr lang="en-US" sz="12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usar </a:t>
            </a:r>
            <a:r>
              <a:rPr lang="en-US" sz="12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los</a:t>
            </a:r>
            <a:r>
              <a:rPr lang="en-US" sz="12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12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subtítulos</a:t>
            </a:r>
            <a:r>
              <a:rPr lang="en-US" sz="12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12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automáticos</a:t>
            </a:r>
            <a:r>
              <a:rPr lang="en-US" sz="12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de </a:t>
            </a:r>
            <a:r>
              <a:rPr lang="en-US" sz="12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Youtube</a:t>
            </a:r>
            <a:r>
              <a:rPr lang="en-US" sz="12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para </a:t>
            </a:r>
            <a:r>
              <a:rPr lang="en-US" sz="12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traducirlos</a:t>
            </a:r>
            <a:r>
              <a:rPr lang="en-US" sz="12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al </a:t>
            </a:r>
            <a:r>
              <a:rPr lang="en-US" sz="12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idioma</a:t>
            </a:r>
            <a:r>
              <a:rPr lang="en-US" sz="12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12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que</a:t>
            </a:r>
            <a:r>
              <a:rPr lang="en-US" sz="1200" i="1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1200" i="1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preferieras</a:t>
            </a:r>
            <a:r>
              <a:rPr lang="en-US" sz="1200" i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.</a:t>
            </a:r>
            <a:endParaRPr lang="en-US" sz="1200" i="1" dirty="0">
              <a:solidFill>
                <a:srgbClr val="000000"/>
              </a:solidFill>
              <a:latin typeface="Lato Light Italics"/>
              <a:ea typeface="Lato Light Italics"/>
              <a:cs typeface="Lato Light Italics"/>
              <a:sym typeface="Lato Light Itali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993254"/>
            <a:ext cx="5495571" cy="6358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7"/>
              </a:lnSpc>
            </a:pPr>
            <a:r>
              <a:rPr lang="en-US" sz="6599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UNIDAD 4: </a:t>
            </a:r>
          </a:p>
          <a:p>
            <a:pPr algn="l">
              <a:lnSpc>
                <a:spcPts val="7127"/>
              </a:lnSpc>
            </a:pPr>
            <a:r>
              <a:rPr lang="en-US" sz="6599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UTILIZAR LA IA PARA FORTALECER EL PENSAMIENTO CRÍTICO Y LA COLABORACIÓN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089811" y="3589163"/>
            <a:ext cx="6699895" cy="1448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60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TITLE LAYOUT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676525"/>
            <a:ext cx="10004431" cy="6677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4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respuestas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basadas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probabilidad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verificada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64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64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 lo tanto,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deben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aprender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a:</a:t>
            </a:r>
          </a:p>
          <a:p>
            <a:pPr algn="just">
              <a:lnSpc>
                <a:spcPts val="264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42900" indent="-342900" algn="just">
              <a:lnSpc>
                <a:spcPts val="264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Cuestionar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 IA.</a:t>
            </a:r>
          </a:p>
          <a:p>
            <a:pPr marL="342900" indent="-342900" algn="just">
              <a:lnSpc>
                <a:spcPts val="264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Verificar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fuentes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42900" indent="-342900" algn="just">
              <a:lnSpc>
                <a:spcPts val="264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Identificar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imprecisiones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sesgos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64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64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Esta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habilidad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esencial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alfabetización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digital. En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entorno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donde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cada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vez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más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produce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distribuye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mediante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automatizados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fundamental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desarrollar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capacidad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evaluar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fiabilidad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relevancia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exactitud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contenidos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recibidos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algn="just">
              <a:lnSpc>
                <a:spcPts val="264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64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deben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asumir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respuesta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generada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correcta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mero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hecho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bien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redactada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parecer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convincente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Fomentar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pensamiento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crítico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frente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implica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enseñar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contrastar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fuentes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fiables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reconocer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limitaciones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comprender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responsabilidad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final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recae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siempre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personas,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tecnología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1038225"/>
            <a:ext cx="10542030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FORTALECIMIENTO DEL PENSAMIENTO CRÍTICO CON LA IA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6" name="Freeform 6" descr="A logo with a person's head in a circle  AI-generated content may be incorrect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430000" y="0"/>
            <a:ext cx="6858000" cy="10287000"/>
            <a:chOff x="0" y="0"/>
            <a:chExt cx="9144000" cy="13716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144000" cy="13716000"/>
            </a:xfrm>
            <a:custGeom>
              <a:avLst/>
              <a:gdLst/>
              <a:ahLst/>
              <a:cxnLst/>
              <a:rect l="l" t="t" r="r" b="b"/>
              <a:pathLst>
                <a:path w="9144000" h="13716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9107"/>
            <a:ext cx="18288000" cy="2825201"/>
            <a:chOff x="0" y="0"/>
            <a:chExt cx="24384000" cy="376693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3766947"/>
            </a:xfrm>
            <a:custGeom>
              <a:avLst/>
              <a:gdLst/>
              <a:ahLst/>
              <a:cxnLst/>
              <a:rect l="l" t="t" r="r" b="b"/>
              <a:pathLst>
                <a:path w="24384000" h="3766947">
                  <a:moveTo>
                    <a:pt x="0" y="0"/>
                  </a:moveTo>
                  <a:lnTo>
                    <a:pt x="24384000" y="0"/>
                  </a:lnTo>
                  <a:lnTo>
                    <a:pt x="24384000" y="3766947"/>
                  </a:lnTo>
                  <a:lnTo>
                    <a:pt x="0" y="37669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173119" b="-21896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85850"/>
            <a:ext cx="3439418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MICROACTIVIDAD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3633206"/>
            <a:ext cx="6819900" cy="3444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1" i="1" dirty="0" err="1">
                <a:solidFill>
                  <a:srgbClr val="000000"/>
                </a:solidFill>
                <a:latin typeface="Lato Bold Italics"/>
                <a:ea typeface="Lato Bold Italics"/>
                <a:cs typeface="Lato Bold Italics"/>
                <a:sym typeface="Lato Bold Italics"/>
              </a:rPr>
              <a:t>Detectar</a:t>
            </a:r>
            <a:r>
              <a:rPr lang="en-US" sz="2400" b="1" i="1" dirty="0">
                <a:solidFill>
                  <a:srgbClr val="000000"/>
                </a:solidFill>
                <a:latin typeface="Lato Bold Italics"/>
                <a:ea typeface="Lato Bold Italics"/>
                <a:cs typeface="Lato Bold Italics"/>
                <a:sym typeface="Lato Bold Italics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Lato Bold Italics"/>
                <a:ea typeface="Lato Bold Italics"/>
                <a:cs typeface="Lato Bold Italics"/>
                <a:sym typeface="Lato Bold Italics"/>
              </a:rPr>
              <a:t>errores</a:t>
            </a:r>
            <a:r>
              <a:rPr lang="en-US" sz="2400" b="1" i="1" dirty="0">
                <a:solidFill>
                  <a:srgbClr val="000000"/>
                </a:solidFill>
                <a:latin typeface="Lato Bold Italics"/>
                <a:ea typeface="Lato Bold Italics"/>
                <a:cs typeface="Lato Bold Italics"/>
                <a:sym typeface="Lato Bold Italics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Lato Bold Italics"/>
                <a:ea typeface="Lato Bold Italics"/>
                <a:cs typeface="Lato Bold Italics"/>
                <a:sym typeface="Lato Bold Italics"/>
              </a:rPr>
              <a:t>generados</a:t>
            </a:r>
            <a:r>
              <a:rPr lang="en-US" sz="2400" b="1" i="1" dirty="0">
                <a:solidFill>
                  <a:srgbClr val="000000"/>
                </a:solidFill>
                <a:latin typeface="Lato Bold Italics"/>
                <a:ea typeface="Lato Bold Italics"/>
                <a:cs typeface="Lato Bold Italics"/>
                <a:sym typeface="Lato Bold Italics"/>
              </a:rPr>
              <a:t> con el </a:t>
            </a:r>
            <a:r>
              <a:rPr lang="en-US" sz="2400" b="1" i="1" dirty="0" err="1">
                <a:solidFill>
                  <a:srgbClr val="000000"/>
                </a:solidFill>
                <a:latin typeface="Lato Bold Italics"/>
                <a:ea typeface="Lato Bold Italics"/>
                <a:cs typeface="Lato Bold Italics"/>
                <a:sym typeface="Lato Bold Italics"/>
              </a:rPr>
              <a:t>uso</a:t>
            </a:r>
            <a:r>
              <a:rPr lang="en-US" sz="2400" b="1" i="1" dirty="0">
                <a:solidFill>
                  <a:srgbClr val="000000"/>
                </a:solidFill>
                <a:latin typeface="Lato Bold Italics"/>
                <a:ea typeface="Lato Bold Italics"/>
                <a:cs typeface="Lato Bold Italics"/>
                <a:sym typeface="Lato Bold Italics"/>
              </a:rPr>
              <a:t> de la  IA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4349134"/>
            <a:ext cx="10287933" cy="3691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pregunta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la IA:</a:t>
            </a:r>
          </a:p>
          <a:p>
            <a:pPr algn="l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l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¿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Cuáles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son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principales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normativas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 UE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seguridad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laboral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sector de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hostelería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algn="l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l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alumnos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deben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algn="l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42900" indent="-342900" algn="l">
              <a:lnSpc>
                <a:spcPts val="2879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verificar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respuesta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fuentes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oficiales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 UE, </a:t>
            </a:r>
          </a:p>
          <a:p>
            <a:pPr marL="342900" indent="-342900" algn="l">
              <a:lnSpc>
                <a:spcPts val="2879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identificar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faltante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incorrecta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</a:p>
          <a:p>
            <a:pPr marL="342900" indent="-342900" algn="l">
              <a:lnSpc>
                <a:spcPts val="2879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explicar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qué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necesaria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verificación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7" name="Freeform 7"/>
          <p:cNvSpPr/>
          <p:nvPr/>
        </p:nvSpPr>
        <p:spPr>
          <a:xfrm>
            <a:off x="12219617" y="4939154"/>
            <a:ext cx="5039683" cy="2746627"/>
          </a:xfrm>
          <a:custGeom>
            <a:avLst/>
            <a:gdLst/>
            <a:ahLst/>
            <a:cxnLst/>
            <a:rect l="l" t="t" r="r" b="b"/>
            <a:pathLst>
              <a:path w="5039683" h="2746627">
                <a:moveTo>
                  <a:pt x="0" y="0"/>
                </a:moveTo>
                <a:lnTo>
                  <a:pt x="5039683" y="0"/>
                </a:lnTo>
                <a:lnTo>
                  <a:pt x="5039683" y="2746627"/>
                </a:lnTo>
                <a:lnTo>
                  <a:pt x="0" y="27466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TextBox 8"/>
          <p:cNvSpPr txBox="1"/>
          <p:nvPr/>
        </p:nvSpPr>
        <p:spPr>
          <a:xfrm>
            <a:off x="12551091" y="5902258"/>
            <a:ext cx="4376734" cy="1192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79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Los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resultados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la IA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siempre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deben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contrastarse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con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fuentes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fiables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454783"/>
            <a:ext cx="5808830" cy="5453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7"/>
              </a:lnSpc>
            </a:pPr>
            <a:r>
              <a:rPr lang="en-US" sz="6599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UNIDAD 5: </a:t>
            </a:r>
          </a:p>
          <a:p>
            <a:pPr algn="l">
              <a:lnSpc>
                <a:spcPts val="7127"/>
              </a:lnSpc>
            </a:pPr>
            <a:r>
              <a:rPr lang="en-US" sz="6599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ESCENARIO REAL EN EL AULA. EL USO RESPONSABLE DE LA IA EN LA FPE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682429" y="1038225"/>
            <a:ext cx="5514380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ESCENARIO DE APRENDIZAJE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82429" y="2026747"/>
            <a:ext cx="10224571" cy="72390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centro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FPE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implementa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ayudar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elaborar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laborales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l">
              <a:lnSpc>
                <a:spcPts val="288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l">
              <a:lnSpc>
                <a:spcPts val="288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alumno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IA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técnico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verifica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contenido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l">
              <a:lnSpc>
                <a:spcPts val="288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l">
              <a:lnSpc>
                <a:spcPts val="288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observa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342900" indent="-342900" algn="l">
              <a:lnSpc>
                <a:spcPts val="288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incluye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procedimientos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seguridad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incorrectos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</a:t>
            </a:r>
          </a:p>
          <a:p>
            <a:pPr marL="342900" indent="-342900" algn="l">
              <a:lnSpc>
                <a:spcPts val="288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faltan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referencias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</a:t>
            </a:r>
          </a:p>
          <a:p>
            <a:pPr marL="342900" indent="-342900" algn="l">
              <a:lnSpc>
                <a:spcPts val="288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alumno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explicar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pasos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descritos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l">
              <a:lnSpc>
                <a:spcPts val="288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l">
              <a:lnSpc>
                <a:spcPts val="288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introduce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nueva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regla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algn="l">
              <a:lnSpc>
                <a:spcPts val="288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l">
              <a:lnSpc>
                <a:spcPts val="288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Cada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tarea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asistida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debe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incluir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457200" indent="-457200" algn="l">
              <a:lnSpc>
                <a:spcPts val="2880"/>
              </a:lnSpc>
              <a:buFont typeface="+mj-lt"/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instrucción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original de la IA,</a:t>
            </a:r>
          </a:p>
          <a:p>
            <a:pPr marL="457200" indent="-457200" algn="l">
              <a:lnSpc>
                <a:spcPts val="2880"/>
              </a:lnSpc>
              <a:buFont typeface="+mj-lt"/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 IA,</a:t>
            </a:r>
          </a:p>
          <a:p>
            <a:pPr marL="457200" indent="-457200" algn="l">
              <a:lnSpc>
                <a:spcPts val="2880"/>
              </a:lnSpc>
              <a:buFont typeface="+mj-lt"/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correcciones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mejoras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alumno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l">
              <a:lnSpc>
                <a:spcPts val="288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l">
              <a:lnSpc>
                <a:spcPts val="288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garantiza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apoye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lugar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reemplazarlo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0" y="1"/>
            <a:ext cx="7338060" cy="10287000"/>
            <a:chOff x="0" y="0"/>
            <a:chExt cx="9784080" cy="13716000"/>
          </a:xfrm>
        </p:grpSpPr>
        <p:sp>
          <p:nvSpPr>
            <p:cNvPr id="5" name="Freeform 5" descr="14,046 Classroom Vertical Royalty-Free Images, Stock Photos &amp; Pictures |  Shutterstock"/>
            <p:cNvSpPr/>
            <p:nvPr/>
          </p:nvSpPr>
          <p:spPr>
            <a:xfrm>
              <a:off x="0" y="0"/>
              <a:ext cx="9784080" cy="13716000"/>
            </a:xfrm>
            <a:custGeom>
              <a:avLst/>
              <a:gdLst/>
              <a:ahLst/>
              <a:cxnLst/>
              <a:rect l="l" t="t" r="r" b="b"/>
              <a:pathLst>
                <a:path w="9784080" h="13716000">
                  <a:moveTo>
                    <a:pt x="0" y="0"/>
                  </a:moveTo>
                  <a:lnTo>
                    <a:pt x="9784080" y="0"/>
                  </a:lnTo>
                  <a:lnTo>
                    <a:pt x="978408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086248" y="2355218"/>
            <a:ext cx="7173052" cy="6583680"/>
            <a:chOff x="0" y="0"/>
            <a:chExt cx="9564070" cy="87782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564070" cy="8778240"/>
            </a:xfrm>
            <a:custGeom>
              <a:avLst/>
              <a:gdLst/>
              <a:ahLst/>
              <a:cxnLst/>
              <a:rect l="l" t="t" r="r" b="b"/>
              <a:pathLst>
                <a:path w="9564070" h="8778240">
                  <a:moveTo>
                    <a:pt x="0" y="1463040"/>
                  </a:moveTo>
                  <a:cubicBezTo>
                    <a:pt x="0" y="655066"/>
                    <a:pt x="574798" y="0"/>
                    <a:pt x="1283768" y="0"/>
                  </a:cubicBezTo>
                  <a:lnTo>
                    <a:pt x="8280302" y="0"/>
                  </a:lnTo>
                  <a:cubicBezTo>
                    <a:pt x="8989271" y="0"/>
                    <a:pt x="9564070" y="655066"/>
                    <a:pt x="9564070" y="1463040"/>
                  </a:cubicBezTo>
                  <a:lnTo>
                    <a:pt x="9564070" y="7315200"/>
                  </a:lnTo>
                  <a:cubicBezTo>
                    <a:pt x="9564070" y="8123174"/>
                    <a:pt x="8989271" y="8778240"/>
                    <a:pt x="8280302" y="8778240"/>
                  </a:cubicBezTo>
                  <a:lnTo>
                    <a:pt x="1283768" y="8778240"/>
                  </a:lnTo>
                  <a:cubicBezTo>
                    <a:pt x="574798" y="8778240"/>
                    <a:pt x="0" y="8123174"/>
                    <a:pt x="0" y="7315200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9564070" cy="87782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 b="1" dirty="0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Uso </a:t>
              </a:r>
              <a:r>
                <a:rPr lang="en-US" sz="2400" b="1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estructurado</a:t>
              </a:r>
              <a:r>
                <a:rPr lang="en-US" sz="2400" b="1" dirty="0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 de la IA </a:t>
              </a:r>
              <a:r>
                <a:rPr lang="en-US" sz="2400" b="1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en</a:t>
              </a:r>
              <a:r>
                <a:rPr lang="en-US" sz="2400" b="1" dirty="0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 las </a:t>
              </a:r>
              <a:r>
                <a:rPr lang="en-US" sz="2400" b="1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tareas</a:t>
              </a:r>
              <a:endPara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endParaRPr>
            </a:p>
            <a:p>
              <a:pPr algn="ctr">
                <a:lnSpc>
                  <a:spcPts val="2879"/>
                </a:lnSpc>
              </a:pPr>
              <a:endPara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endParaRPr>
            </a:p>
            <a:p>
              <a:pPr algn="ctr">
                <a:lnSpc>
                  <a:spcPts val="2879"/>
                </a:lnSpc>
              </a:pP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En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lugar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de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prohibir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las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herramientas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de IA,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los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centros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de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formación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implementan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directrices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estructuradas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.</a:t>
              </a:r>
            </a:p>
            <a:p>
              <a:pPr algn="ctr">
                <a:lnSpc>
                  <a:spcPts val="2879"/>
                </a:lnSpc>
              </a:pPr>
              <a:endPara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  <a:p>
              <a:pPr algn="ctr">
                <a:lnSpc>
                  <a:spcPts val="2879"/>
                </a:lnSpc>
              </a:pP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Ejemplo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de norma:</a:t>
              </a:r>
            </a:p>
            <a:p>
              <a:pPr algn="ctr">
                <a:lnSpc>
                  <a:spcPts val="2879"/>
                </a:lnSpc>
              </a:pP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Los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estudiantes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deben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indicar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siempre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qué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partes de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su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trabajo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se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generaron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con IA.</a:t>
              </a:r>
            </a:p>
            <a:p>
              <a:pPr algn="ctr">
                <a:lnSpc>
                  <a:spcPts val="2879"/>
                </a:lnSpc>
              </a:pPr>
              <a:endPara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  <a:p>
              <a:pPr algn="ctr">
                <a:lnSpc>
                  <a:spcPts val="2879"/>
                </a:lnSpc>
              </a:pP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Esto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fomenta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la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transparencia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y el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uso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responsable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.</a:t>
              </a:r>
            </a:p>
            <a:p>
              <a:pPr algn="ctr">
                <a:lnSpc>
                  <a:spcPts val="2879"/>
                </a:lnSpc>
              </a:pPr>
              <a:endPara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043014" y="1405242"/>
            <a:ext cx="3745557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BUENA PRÁCTICA 1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28700" y="2329315"/>
            <a:ext cx="7774185" cy="6583690"/>
            <a:chOff x="0" y="0"/>
            <a:chExt cx="10365579" cy="877825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365568" cy="8778187"/>
            </a:xfrm>
            <a:custGeom>
              <a:avLst/>
              <a:gdLst/>
              <a:ahLst/>
              <a:cxnLst/>
              <a:rect l="l" t="t" r="r" b="b"/>
              <a:pathLst>
                <a:path w="10365568" h="8778187">
                  <a:moveTo>
                    <a:pt x="0" y="1463049"/>
                  </a:moveTo>
                  <a:cubicBezTo>
                    <a:pt x="0" y="655006"/>
                    <a:pt x="665462" y="0"/>
                    <a:pt x="1486405" y="0"/>
                  </a:cubicBezTo>
                  <a:lnTo>
                    <a:pt x="8879163" y="0"/>
                  </a:lnTo>
                  <a:cubicBezTo>
                    <a:pt x="9700106" y="0"/>
                    <a:pt x="10365568" y="655006"/>
                    <a:pt x="10365568" y="1463049"/>
                  </a:cubicBezTo>
                  <a:lnTo>
                    <a:pt x="10365568" y="7315137"/>
                  </a:lnTo>
                  <a:cubicBezTo>
                    <a:pt x="10365568" y="8123181"/>
                    <a:pt x="9700106" y="8778187"/>
                    <a:pt x="8879163" y="8778187"/>
                  </a:cubicBezTo>
                  <a:lnTo>
                    <a:pt x="1486405" y="8778187"/>
                  </a:lnTo>
                  <a:cubicBezTo>
                    <a:pt x="665462" y="8778303"/>
                    <a:pt x="0" y="8123180"/>
                    <a:pt x="0" y="7315137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10365579" cy="87782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 b="1" dirty="0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Talleres de </a:t>
              </a:r>
              <a:r>
                <a:rPr lang="en-US" sz="2400" b="1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alfabetización</a:t>
              </a:r>
              <a:r>
                <a:rPr lang="en-US" sz="2400" b="1" dirty="0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 </a:t>
              </a:r>
              <a:r>
                <a:rPr lang="en-US" sz="2400" b="1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en</a:t>
              </a:r>
              <a:r>
                <a:rPr lang="en-US" sz="2400" b="1" dirty="0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 IA para </a:t>
              </a:r>
              <a:r>
                <a:rPr lang="en-US" sz="2400" b="1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formadores</a:t>
              </a:r>
              <a:endPara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endParaRPr>
            </a:p>
            <a:p>
              <a:pPr algn="ctr">
                <a:lnSpc>
                  <a:spcPts val="2879"/>
                </a:lnSpc>
              </a:pPr>
              <a:endPara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endParaRPr>
            </a:p>
            <a:p>
              <a:pPr algn="ctr">
                <a:lnSpc>
                  <a:spcPts val="2879"/>
                </a:lnSpc>
              </a:pP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Las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instituciones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de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formación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ofrecen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talleres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donde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los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educadores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aprenden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:</a:t>
              </a:r>
            </a:p>
            <a:p>
              <a:pPr algn="ctr">
                <a:lnSpc>
                  <a:spcPts val="2879"/>
                </a:lnSpc>
              </a:pPr>
              <a:endPara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  <a:p>
              <a:pPr algn="ctr">
                <a:lnSpc>
                  <a:spcPts val="2879"/>
                </a:lnSpc>
              </a:pP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•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cómo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los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sistemas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de IA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generan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respuestas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</a:p>
            <a:p>
              <a:pPr algn="ctr">
                <a:lnSpc>
                  <a:spcPts val="2879"/>
                </a:lnSpc>
              </a:pP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•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cómo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pueden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aparecer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sesgos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en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los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resultados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de la IA </a:t>
              </a:r>
            </a:p>
            <a:p>
              <a:pPr algn="ctr">
                <a:lnSpc>
                  <a:spcPts val="2879"/>
                </a:lnSpc>
              </a:pP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•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cómo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diseñar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actividades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de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aprendizaje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éticas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con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apoyo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de IA</a:t>
              </a:r>
            </a:p>
            <a:p>
              <a:pPr algn="ctr">
                <a:lnSpc>
                  <a:spcPts val="2879"/>
                </a:lnSpc>
              </a:pPr>
              <a:endPara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  <a:p>
              <a:pPr algn="ctr">
                <a:lnSpc>
                  <a:spcPts val="2879"/>
                </a:lnSpc>
              </a:pP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Esto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garantiza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que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los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formadores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mantengan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el </a:t>
              </a:r>
              <a:r>
                <a:rPr lang="en-US" sz="2400" dirty="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control de las </a:t>
              </a:r>
              <a:r>
                <a:rPr lang="en-US" sz="2400" dirty="0" err="1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decisiones</a:t>
              </a:r>
              <a:r>
                <a:rPr lang="en-US" sz="2400" dirty="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educativas</a:t>
              </a:r>
              <a:r>
                <a:rPr lang="en-US" sz="2400" dirty="0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.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1778117" y="1405242"/>
            <a:ext cx="3789313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BUENA PRÁCTICA 2</a:t>
            </a:r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095375" y="2217653"/>
            <a:ext cx="8566537" cy="537256"/>
          </a:xfrm>
          <a:custGeom>
            <a:avLst/>
            <a:gdLst/>
            <a:ahLst/>
            <a:cxnLst/>
            <a:rect l="l" t="t" r="r" b="b"/>
            <a:pathLst>
              <a:path w="11422050" h="716342">
                <a:moveTo>
                  <a:pt x="0" y="0"/>
                </a:moveTo>
                <a:lnTo>
                  <a:pt x="11422050" y="0"/>
                </a:lnTo>
                <a:lnTo>
                  <a:pt x="11422050" y="716342"/>
                </a:lnTo>
                <a:lnTo>
                  <a:pt x="0" y="716342"/>
                </a:lnTo>
                <a:close/>
              </a:path>
            </a:pathLst>
          </a:custGeom>
          <a:blipFill>
            <a:blip r:embed="rId4">
              <a:alphaModFix amt="0"/>
            </a:blip>
            <a:stretch>
              <a:fillRect t="-260688" b="-26068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1070896" y="2235054"/>
            <a:ext cx="16149161" cy="70173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s-ES" sz="2400" b="1" dirty="0">
                <a:latin typeface="Lato Light" panose="020F0302020204030203" pitchFamily="34" charset="0"/>
              </a:rPr>
              <a:t>Agencia Europea para las Necesidades Educativas Especiales y la Educación Inclusiva (2022).</a:t>
            </a:r>
            <a:br>
              <a:rPr lang="es-ES" sz="2400" dirty="0">
                <a:latin typeface="Lato Light" panose="020F0302020204030203" pitchFamily="34" charset="0"/>
              </a:rPr>
            </a:br>
            <a:r>
              <a:rPr lang="es-ES" sz="2400" dirty="0">
                <a:latin typeface="Lato Light" panose="020F0302020204030203" pitchFamily="34" charset="0"/>
              </a:rPr>
              <a:t>“Educación digital inclusiva.” Analiza la accesibilidad, la participación, la inclusión y las barreras digitales en la educación, y ofrece una base útil para valorar si el aprendizaje apoyado por IA es accesible para alumnado con necesidades diversas.</a:t>
            </a:r>
          </a:p>
          <a:p>
            <a:endParaRPr lang="es-ES" sz="2400" dirty="0">
              <a:latin typeface="Lato Light" panose="020F0302020204030203" pitchFamily="34" charset="0"/>
            </a:endParaRPr>
          </a:p>
          <a:p>
            <a:r>
              <a:rPr lang="es-ES" sz="2400" b="1" dirty="0">
                <a:latin typeface="Lato Light" panose="020F0302020204030203" pitchFamily="34" charset="0"/>
              </a:rPr>
              <a:t>Comisión Europea (2026).</a:t>
            </a:r>
            <a:br>
              <a:rPr lang="es-ES" sz="2400" dirty="0">
                <a:latin typeface="Lato Light" panose="020F0302020204030203" pitchFamily="34" charset="0"/>
              </a:rPr>
            </a:br>
            <a:r>
              <a:rPr lang="es-ES" sz="2400" dirty="0">
                <a:latin typeface="Lato Light" panose="020F0302020204030203" pitchFamily="34" charset="0"/>
              </a:rPr>
              <a:t>“Directrices sobre el uso ético de la inteligencia artificial y los datos en la enseñanza y el aprendizaje para educadores.” Ofrece orientaciones prácticas sobre cuestiones éticas, legales y pedagógicas relacionadas con la IA y los datos en educación, incluidas la privacidad, la transparencia, el uso responsable y la alfabetización en IA.</a:t>
            </a:r>
          </a:p>
          <a:p>
            <a:endParaRPr lang="es-ES" sz="2400" dirty="0">
              <a:latin typeface="Lato Light" panose="020F0302020204030203" pitchFamily="34" charset="0"/>
            </a:endParaRPr>
          </a:p>
          <a:p>
            <a:r>
              <a:rPr lang="es-ES" sz="2400" b="1" dirty="0">
                <a:latin typeface="Lato Light" panose="020F0302020204030203" pitchFamily="34" charset="0"/>
              </a:rPr>
              <a:t>Unión Europea (2024).</a:t>
            </a:r>
            <a:br>
              <a:rPr lang="es-ES" sz="2400" dirty="0">
                <a:latin typeface="Lato Light" panose="020F0302020204030203" pitchFamily="34" charset="0"/>
              </a:rPr>
            </a:br>
            <a:r>
              <a:rPr lang="es-ES" sz="2400" dirty="0">
                <a:latin typeface="Lato Light" panose="020F0302020204030203" pitchFamily="34" charset="0"/>
              </a:rPr>
              <a:t>“Reglamento de Inteligencia Artificial (AI </a:t>
            </a:r>
            <a:r>
              <a:rPr lang="es-ES" sz="2400" dirty="0" err="1">
                <a:latin typeface="Lato Light" panose="020F0302020204030203" pitchFamily="34" charset="0"/>
              </a:rPr>
              <a:t>Act</a:t>
            </a:r>
            <a:r>
              <a:rPr lang="es-ES" sz="2400" dirty="0">
                <a:latin typeface="Lato Light" panose="020F0302020204030203" pitchFamily="34" charset="0"/>
              </a:rPr>
              <a:t>). Reglamento (UE) 2024/1689.” Establece el marco jurídico de la UE para la inteligencia artificial, incluidos requisitos relacionados con la gestión de riesgos, la transparencia, la supervisión humana y determinados usos de la IA en educación y formación profesional.</a:t>
            </a:r>
          </a:p>
          <a:p>
            <a:endParaRPr lang="es-ES" sz="2400" dirty="0">
              <a:latin typeface="Lato Light" panose="020F0302020204030203" pitchFamily="34" charset="0"/>
            </a:endParaRPr>
          </a:p>
          <a:p>
            <a:r>
              <a:rPr lang="es-ES" sz="2400" b="1" dirty="0">
                <a:latin typeface="Lato Light" panose="020F0302020204030203" pitchFamily="34" charset="0"/>
              </a:rPr>
              <a:t>OCDE (2026).</a:t>
            </a:r>
            <a:br>
              <a:rPr lang="es-ES" sz="2400" dirty="0">
                <a:latin typeface="Lato Light" panose="020F0302020204030203" pitchFamily="34" charset="0"/>
              </a:rPr>
            </a:br>
            <a:r>
              <a:rPr lang="es-ES" sz="2400" dirty="0">
                <a:latin typeface="Lato Light" panose="020F0302020204030203" pitchFamily="34" charset="0"/>
              </a:rPr>
              <a:t>“IA para apoyar al alumnado neurodivergente en la educación y formación profesional.” Analiza cómo la IA puede favorecer la accesibilidad y el aprendizaje adaptativo en la formación profesional, al tiempo que aborda riesgos relacionados con la privacidad, los sesgos, el bienestar del alumnado y el desarrollo de competencias.</a:t>
            </a:r>
          </a:p>
          <a:p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1085850"/>
            <a:ext cx="3314700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REFERENCIAS</a:t>
            </a:r>
          </a:p>
        </p:txBody>
      </p: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49C04-65CF-2FFF-6B45-F891E39BC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9D7CFF33-35EF-8C7B-3642-55BB215C4772}"/>
              </a:ext>
            </a:extLst>
          </p:cNvPr>
          <p:cNvSpPr/>
          <p:nvPr/>
        </p:nvSpPr>
        <p:spPr>
          <a:xfrm>
            <a:off x="1095375" y="2217653"/>
            <a:ext cx="8566537" cy="537256"/>
          </a:xfrm>
          <a:custGeom>
            <a:avLst/>
            <a:gdLst/>
            <a:ahLst/>
            <a:cxnLst/>
            <a:rect l="l" t="t" r="r" b="b"/>
            <a:pathLst>
              <a:path w="11422050" h="716342">
                <a:moveTo>
                  <a:pt x="0" y="0"/>
                </a:moveTo>
                <a:lnTo>
                  <a:pt x="11422050" y="0"/>
                </a:lnTo>
                <a:lnTo>
                  <a:pt x="11422050" y="716342"/>
                </a:lnTo>
                <a:lnTo>
                  <a:pt x="0" y="716342"/>
                </a:lnTo>
                <a:close/>
              </a:path>
            </a:pathLst>
          </a:custGeom>
          <a:blipFill>
            <a:blip r:embed="rId4">
              <a:alphaModFix amt="0"/>
            </a:blip>
            <a:stretch>
              <a:fillRect t="-260688" b="-26068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6A2650D9-D948-49C1-9507-3D4EE500B962}"/>
              </a:ext>
            </a:extLst>
          </p:cNvPr>
          <p:cNvSpPr txBox="1"/>
          <p:nvPr/>
        </p:nvSpPr>
        <p:spPr>
          <a:xfrm>
            <a:off x="1070896" y="2235054"/>
            <a:ext cx="16149161" cy="5170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s-ES" sz="2400" b="1" dirty="0">
                <a:latin typeface="Lato Light" panose="020F0302020204030203" pitchFamily="34" charset="0"/>
              </a:rPr>
              <a:t>Comisión Europea (2026).</a:t>
            </a:r>
            <a:br>
              <a:rPr lang="es-ES" sz="2400" dirty="0">
                <a:latin typeface="Lato Light" panose="020F0302020204030203" pitchFamily="34" charset="0"/>
              </a:rPr>
            </a:br>
            <a:r>
              <a:rPr lang="es-ES" sz="2400" dirty="0">
                <a:latin typeface="Lato Light" panose="020F0302020204030203" pitchFamily="34" charset="0"/>
              </a:rPr>
              <a:t>“Preparar al alumnado para la era de la IA: un marco de alfabetización en IA para la educación primaria y secundaria.” Presenta un marco para desarrollar la alfabetización en IA, incluida la evaluación crítica de contenidos generados por IA, el uso responsable y la comprensión del funcionamiento de los sistemas de IA.</a:t>
            </a:r>
          </a:p>
          <a:p>
            <a:endParaRPr lang="es-ES" sz="2400" dirty="0">
              <a:latin typeface="Lato Light" panose="020F0302020204030203" pitchFamily="34" charset="0"/>
            </a:endParaRPr>
          </a:p>
          <a:p>
            <a:r>
              <a:rPr lang="es-ES" sz="2400" b="1" dirty="0">
                <a:latin typeface="Lato Light" panose="020F0302020204030203" pitchFamily="34" charset="0"/>
              </a:rPr>
              <a:t>UNESCO (2023).</a:t>
            </a:r>
            <a:br>
              <a:rPr lang="es-ES" sz="2400" dirty="0">
                <a:latin typeface="Lato Light" panose="020F0302020204030203" pitchFamily="34" charset="0"/>
              </a:rPr>
            </a:br>
            <a:r>
              <a:rPr lang="es-ES" sz="2400" dirty="0">
                <a:latin typeface="Lato Light" panose="020F0302020204030203" pitchFamily="34" charset="0"/>
              </a:rPr>
              <a:t>“Orientaciones para la IA generativa en la educación y la investigación.” Ofrece recomendaciones prácticas sobre el uso ético y pedagógico de la IA generativa, incluidas la privacidad de los datos, la supervisión humana, la equidad y su integración responsable en la enseñanza y el </a:t>
            </a:r>
            <a:r>
              <a:rPr lang="es-ES" sz="2400">
                <a:latin typeface="Lato Light" panose="020F0302020204030203" pitchFamily="34" charset="0"/>
              </a:rPr>
              <a:t>aprendizaje.</a:t>
            </a:r>
          </a:p>
          <a:p>
            <a:endParaRPr lang="es-ES" sz="2400" dirty="0">
              <a:latin typeface="Lato Light" panose="020F0302020204030203" pitchFamily="34" charset="0"/>
            </a:endParaRPr>
          </a:p>
          <a:p>
            <a:r>
              <a:rPr lang="es-ES" sz="2400" b="1" dirty="0">
                <a:latin typeface="Lato Light" panose="020F0302020204030203" pitchFamily="34" charset="0"/>
              </a:rPr>
              <a:t>UNESCO (2024).</a:t>
            </a:r>
            <a:br>
              <a:rPr lang="es-ES" sz="2400" dirty="0">
                <a:latin typeface="Lato Light" panose="020F0302020204030203" pitchFamily="34" charset="0"/>
              </a:rPr>
            </a:br>
            <a:r>
              <a:rPr lang="es-ES" sz="2400" dirty="0">
                <a:latin typeface="Lato Light" panose="020F0302020204030203" pitchFamily="34" charset="0"/>
              </a:rPr>
              <a:t>“Marco de competencias en IA para docentes.” Define los conocimientos, habilidades y valores que necesita el profesorado para utilizar la IA de forma segura, ética y eficaz, con especial atención a la agencia humana, la responsabilidad y el uso crítico.</a:t>
            </a:r>
          </a:p>
          <a:p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DD9D2BF-9B8E-65BE-94A7-988C6A17D804}"/>
              </a:ext>
            </a:extLst>
          </p:cNvPr>
          <p:cNvSpPr txBox="1"/>
          <p:nvPr/>
        </p:nvSpPr>
        <p:spPr>
          <a:xfrm>
            <a:off x="1028700" y="1085850"/>
            <a:ext cx="2439293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REFERENCES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99824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34589" y="7476973"/>
            <a:ext cx="2175491" cy="511102"/>
            <a:chOff x="0" y="0"/>
            <a:chExt cx="2900655" cy="68146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00656" cy="681470"/>
            </a:xfrm>
            <a:custGeom>
              <a:avLst/>
              <a:gdLst/>
              <a:ahLst/>
              <a:cxnLst/>
              <a:rect l="l" t="t" r="r" b="b"/>
              <a:pathLst>
                <a:path w="2900656" h="681470">
                  <a:moveTo>
                    <a:pt x="0" y="0"/>
                  </a:moveTo>
                  <a:lnTo>
                    <a:pt x="2900656" y="0"/>
                  </a:lnTo>
                  <a:lnTo>
                    <a:pt x="2900656" y="681470"/>
                  </a:lnTo>
                  <a:lnTo>
                    <a:pt x="0" y="68147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2937" b="-32937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2900655" cy="6814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779"/>
                </a:lnSpc>
              </a:pPr>
              <a:r>
                <a:rPr lang="en-US" sz="3150" b="1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Restart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601427" y="7476973"/>
            <a:ext cx="2338435" cy="511102"/>
            <a:chOff x="0" y="0"/>
            <a:chExt cx="3117914" cy="68146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17912" cy="681470"/>
            </a:xfrm>
            <a:custGeom>
              <a:avLst/>
              <a:gdLst/>
              <a:ahLst/>
              <a:cxnLst/>
              <a:rect l="l" t="t" r="r" b="b"/>
              <a:pathLst>
                <a:path w="3117912" h="681470">
                  <a:moveTo>
                    <a:pt x="0" y="0"/>
                  </a:moveTo>
                  <a:lnTo>
                    <a:pt x="3117912" y="0"/>
                  </a:lnTo>
                  <a:lnTo>
                    <a:pt x="3117912" y="681470"/>
                  </a:lnTo>
                  <a:lnTo>
                    <a:pt x="0" y="68147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9149" b="-3914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3117914" cy="6814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779"/>
                </a:lnSpc>
              </a:pPr>
              <a:r>
                <a:rPr lang="en-US" sz="3150" b="1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Exit Course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806491" y="2992907"/>
            <a:ext cx="7419499" cy="3244739"/>
            <a:chOff x="0" y="0"/>
            <a:chExt cx="9892665" cy="4326318"/>
          </a:xfrm>
        </p:grpSpPr>
        <p:sp>
          <p:nvSpPr>
            <p:cNvPr id="9" name="Freeform 9" descr="A logo with a person's head in a circle  AI-generated content may be incorrect."/>
            <p:cNvSpPr/>
            <p:nvPr/>
          </p:nvSpPr>
          <p:spPr>
            <a:xfrm>
              <a:off x="0" y="0"/>
              <a:ext cx="9892665" cy="4326255"/>
            </a:xfrm>
            <a:custGeom>
              <a:avLst/>
              <a:gdLst/>
              <a:ahLst/>
              <a:cxnLst/>
              <a:rect l="l" t="t" r="r" b="b"/>
              <a:pathLst>
                <a:path w="9892665" h="4326255">
                  <a:moveTo>
                    <a:pt x="0" y="0"/>
                  </a:moveTo>
                  <a:lnTo>
                    <a:pt x="9892665" y="0"/>
                  </a:lnTo>
                  <a:lnTo>
                    <a:pt x="9892665" y="4326255"/>
                  </a:lnTo>
                  <a:lnTo>
                    <a:pt x="0" y="4326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71600" y="8563724"/>
            <a:ext cx="3869665" cy="811759"/>
            <a:chOff x="0" y="0"/>
            <a:chExt cx="5159553" cy="108234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159502" cy="1082294"/>
            </a:xfrm>
            <a:custGeom>
              <a:avLst/>
              <a:gdLst/>
              <a:ahLst/>
              <a:cxnLst/>
              <a:rect l="l" t="t" r="r" b="b"/>
              <a:pathLst>
                <a:path w="5159502" h="1082294">
                  <a:moveTo>
                    <a:pt x="0" y="0"/>
                  </a:moveTo>
                  <a:lnTo>
                    <a:pt x="5159502" y="0"/>
                  </a:lnTo>
                  <a:lnTo>
                    <a:pt x="5159502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7" name="TextBox 8">
            <a:extLst>
              <a:ext uri="{FF2B5EF4-FFF2-40B4-BE49-F238E27FC236}">
                <a16:creationId xmlns:a16="http://schemas.microsoft.com/office/drawing/2014/main" id="{29AEC9B8-22FD-85D5-76DB-E1F89E030D12}"/>
              </a:ext>
            </a:extLst>
          </p:cNvPr>
          <p:cNvSpPr txBox="1"/>
          <p:nvPr/>
        </p:nvSpPr>
        <p:spPr>
          <a:xfrm>
            <a:off x="7620000" y="8230940"/>
            <a:ext cx="1005840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spcBef>
                <a:spcPct val="0"/>
              </a:spcBef>
            </a:pPr>
            <a:r>
              <a:rPr lang="es-ES" sz="2400" u="none" strike="noStrike" dirty="0">
                <a:solidFill>
                  <a:srgbClr val="7F7F7F"/>
                </a:solidFill>
                <a:latin typeface="Lato Light"/>
                <a:ea typeface="Lato Light"/>
                <a:cs typeface="Lato Light"/>
                <a:sym typeface="Lato Light"/>
              </a:rPr>
              <a:t>Este proyecto ha sido cofinanciado con el apoyo del programa ERASMUS+ de la Comisión Europea. La presente publicación refleja únicamente las opiniones de sus autores, y ni la Comisión Europea ni la SEPIE se hacen responsables del uso que pueda hacerse de la información aquí contenida.</a:t>
            </a:r>
            <a:endParaRPr lang="en-US" sz="2400" u="none" strike="noStrike" dirty="0">
              <a:solidFill>
                <a:srgbClr val="7F7F7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grpSp>
        <p:nvGrpSpPr>
          <p:cNvPr id="18" name="Group 12">
            <a:extLst>
              <a:ext uri="{FF2B5EF4-FFF2-40B4-BE49-F238E27FC236}">
                <a16:creationId xmlns:a16="http://schemas.microsoft.com/office/drawing/2014/main" id="{7753DFE8-FF2B-9BDF-CEF5-8CBAFCA831CC}"/>
              </a:ext>
            </a:extLst>
          </p:cNvPr>
          <p:cNvGrpSpPr/>
          <p:nvPr/>
        </p:nvGrpSpPr>
        <p:grpSpPr>
          <a:xfrm>
            <a:off x="0" y="1777384"/>
            <a:ext cx="7419499" cy="6421526"/>
            <a:chOff x="0" y="0"/>
            <a:chExt cx="9892665" cy="8562035"/>
          </a:xfrm>
        </p:grpSpPr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6CD87D27-8CCB-3015-1FA0-EF3ACAFDDFF0}"/>
                </a:ext>
              </a:extLst>
            </p:cNvPr>
            <p:cNvSpPr/>
            <p:nvPr/>
          </p:nvSpPr>
          <p:spPr>
            <a:xfrm>
              <a:off x="0" y="0"/>
              <a:ext cx="9892665" cy="8562086"/>
            </a:xfrm>
            <a:custGeom>
              <a:avLst/>
              <a:gdLst/>
              <a:ahLst/>
              <a:cxnLst/>
              <a:rect l="l" t="t" r="r" b="b"/>
              <a:pathLst>
                <a:path w="9892665" h="8562086">
                  <a:moveTo>
                    <a:pt x="0" y="0"/>
                  </a:moveTo>
                  <a:lnTo>
                    <a:pt x="9892665" y="0"/>
                  </a:lnTo>
                  <a:lnTo>
                    <a:pt x="9892665" y="8562086"/>
                  </a:lnTo>
                  <a:lnTo>
                    <a:pt x="0" y="85620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25980" r="-26030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2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2844</Words>
  <Application>Microsoft Office PowerPoint</Application>
  <PresentationFormat>Custom</PresentationFormat>
  <Paragraphs>309</Paragraphs>
  <Slides>27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9" baseType="lpstr">
      <vt:lpstr>Calibri</vt:lpstr>
      <vt:lpstr>Lato Bold</vt:lpstr>
      <vt:lpstr>Lato Light Italics</vt:lpstr>
      <vt:lpstr>Arial Bold</vt:lpstr>
      <vt:lpstr>Lato Light</vt:lpstr>
      <vt:lpstr>Quattrocento Bold</vt:lpstr>
      <vt:lpstr>Oswald</vt:lpstr>
      <vt:lpstr>Arial</vt:lpstr>
      <vt:lpstr>Lato</vt:lpstr>
      <vt:lpstr>Lato Bold Italics</vt:lpstr>
      <vt:lpstr>Oswald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ES_Modulo 6 - INclusive trAIners.pptx</dc:title>
  <cp:lastModifiedBy>Jaione Santos Miguel</cp:lastModifiedBy>
  <cp:revision>14</cp:revision>
  <dcterms:created xsi:type="dcterms:W3CDTF">2006-08-16T00:00:00Z</dcterms:created>
  <dcterms:modified xsi:type="dcterms:W3CDTF">2026-10-06T10:37:39Z</dcterms:modified>
  <dc:identifier>DAHNYPWMA0g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35133C69-421F-4A50-92F1-E17E5E40C86E</vt:lpwstr>
  </property>
  <property fmtid="{D5CDD505-2E9C-101B-9397-08002B2CF9AE}" pid="3" name="ArticulatePath">
    <vt:lpwstr>ES_Modulo 6 - INclusive trAIners.pptx</vt:lpwstr>
  </property>
</Properties>
</file>