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8.xml" ContentType="application/vnd.openxmlformats-officedocument.presentationml.notesSlide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tags/tag15.xml" ContentType="application/vnd.openxmlformats-officedocument.presentationml.tags+xml"/>
  <Override PartName="/ppt/notesSlides/notesSlide10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1.xml" ContentType="application/vnd.openxmlformats-officedocument.presentationml.notesSlide+xml"/>
  <Override PartName="/ppt/tags/tag18.xml" ContentType="application/vnd.openxmlformats-officedocument.presentationml.tags+xml"/>
  <Override PartName="/ppt/notesSlides/notesSlide12.xml" ContentType="application/vnd.openxmlformats-officedocument.presentationml.notesSlide+xml"/>
  <Override PartName="/ppt/tags/tag19.xml" ContentType="application/vnd.openxmlformats-officedocument.presentationml.tags+xml"/>
  <Override PartName="/ppt/notesSlides/notesSlide13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4.xml" ContentType="application/vnd.openxmlformats-officedocument.presentationml.notesSlide+xml"/>
  <Override PartName="/ppt/tags/tag22.xml" ContentType="application/vnd.openxmlformats-officedocument.presentationml.tags+xml"/>
  <Override PartName="/ppt/notesSlides/notesSlide15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6.xml" ContentType="application/vnd.openxmlformats-officedocument.presentationml.notesSlide+xml"/>
  <Override PartName="/ppt/tags/tag25.xml" ContentType="application/vnd.openxmlformats-officedocument.presentationml.tags+xml"/>
  <Override PartName="/ppt/notesSlides/notesSlide17.xml" ContentType="application/vnd.openxmlformats-officedocument.presentationml.notesSlide+xml"/>
  <Override PartName="/ppt/tags/tag26.xml" ContentType="application/vnd.openxmlformats-officedocument.presentationml.tags+xml"/>
  <Override PartName="/ppt/notesSlides/notesSlide18.xml" ContentType="application/vnd.openxmlformats-officedocument.presentationml.notesSlide+xml"/>
  <Override PartName="/ppt/tags/tag27.xml" ContentType="application/vnd.openxmlformats-officedocument.presentationml.tags+xml"/>
  <Override PartName="/ppt/notesSlides/notesSlide19.xml" ContentType="application/vnd.openxmlformats-officedocument.presentationml.notesSlide+xml"/>
  <Override PartName="/ppt/tags/tag28.xml" ContentType="application/vnd.openxmlformats-officedocument.presentationml.tags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6" r:id="rId26"/>
    <p:sldId id="287" r:id="rId27"/>
    <p:sldId id="280" r:id="rId28"/>
  </p:sldIdLst>
  <p:sldSz cx="18288000" cy="10287000"/>
  <p:notesSz cx="6858000" cy="9144000"/>
  <p:embeddedFontLst>
    <p:embeddedFont>
      <p:font typeface="Lato" panose="020F0502020204030203" pitchFamily="34" charset="0"/>
      <p:regular r:id="rId30"/>
      <p:bold r:id="rId31"/>
      <p:italic r:id="rId32"/>
    </p:embeddedFont>
    <p:embeddedFont>
      <p:font typeface="Lato Bold" panose="020F0802020204030203" pitchFamily="34" charset="0"/>
      <p:regular r:id="rId33"/>
      <p:bold r:id="rId34"/>
    </p:embeddedFont>
    <p:embeddedFont>
      <p:font typeface="Lato Heavy" panose="020B0604020202020204" charset="0"/>
      <p:regular r:id="rId35"/>
    </p:embeddedFont>
    <p:embeddedFont>
      <p:font typeface="Lato Italics" panose="020B0604020202020204" charset="0"/>
      <p:regular r:id="rId36"/>
    </p:embeddedFont>
    <p:embeddedFont>
      <p:font typeface="Lato Light" panose="020F0302020204030203" pitchFamily="34" charset="0"/>
      <p:regular r:id="rId37"/>
    </p:embeddedFont>
    <p:embeddedFont>
      <p:font typeface="Lato Light Italics" panose="020B0604020202020204" charset="0"/>
      <p:regular r:id="rId38"/>
    </p:embeddedFont>
    <p:embeddedFont>
      <p:font typeface="Oswald" pitchFamily="2" charset="0"/>
      <p:regular r:id="rId39"/>
      <p:bold r:id="rId40"/>
    </p:embeddedFont>
    <p:embeddedFont>
      <p:font typeface="Quattrocento Bold" panose="020B0604020202020204" charset="0"/>
      <p:regular r:id="rId41"/>
    </p:embeddedFont>
  </p:embeddedFontLst>
  <p:custDataLst>
    <p:tags r:id="rId4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90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46549-AB63-309E-7B9C-6D1DF63C6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4C88E46-1C9C-B590-7C09-ED55E20A5C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0490BC-F22B-EF1C-02A2-7A6AC5CD9F9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C48AB27-6777-ADFB-73AF-4AAFB1ACDC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2E7AE3C-E468-9FC0-0D04-153566B163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DF7FC8-EFF6-7F64-E227-2CA4AE32A76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60E0D6-C952-DB15-72E4-7160B63777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0762397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svg"/><Relationship Id="rId5" Type="http://schemas.openxmlformats.org/officeDocument/2006/relationships/image" Target="../media/image6.jpe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9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17.jpe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5" Type="http://schemas.openxmlformats.org/officeDocument/2006/relationships/hyperlink" Target="https://www.youtube.com/watch?v=YogIIVDvl0E" TargetMode="Externa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5" Type="http://schemas.openxmlformats.org/officeDocument/2006/relationships/image" Target="../media/image18.sv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4" Type="http://schemas.openxmlformats.org/officeDocument/2006/relationships/image" Target="../media/image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6" Type="http://schemas.openxmlformats.org/officeDocument/2006/relationships/image" Target="../media/image4.jpeg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79008" y="3511296"/>
            <a:ext cx="12508992" cy="6775704"/>
            <a:chOff x="0" y="0"/>
            <a:chExt cx="16678656" cy="90342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678656" cy="9034272"/>
            </a:xfrm>
            <a:custGeom>
              <a:avLst/>
              <a:gdLst/>
              <a:ahLst/>
              <a:cxnLst/>
              <a:rect l="l" t="t" r="r" b="b"/>
              <a:pathLst>
                <a:path w="16678656" h="9034272">
                  <a:moveTo>
                    <a:pt x="0" y="0"/>
                  </a:moveTo>
                  <a:lnTo>
                    <a:pt x="16678656" y="0"/>
                  </a:lnTo>
                  <a:lnTo>
                    <a:pt x="16678656" y="9034272"/>
                  </a:lnTo>
                  <a:lnTo>
                    <a:pt x="0" y="9034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2307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429768"/>
            <a:ext cx="10115550" cy="3562864"/>
            <a:chOff x="0" y="0"/>
            <a:chExt cx="13487400" cy="475048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87531" cy="4750435"/>
            </a:xfrm>
            <a:custGeom>
              <a:avLst/>
              <a:gdLst/>
              <a:ahLst/>
              <a:cxnLst/>
              <a:rect l="l" t="t" r="r" b="b"/>
              <a:pathLst>
                <a:path w="13487531" h="4750435">
                  <a:moveTo>
                    <a:pt x="0" y="0"/>
                  </a:moveTo>
                  <a:lnTo>
                    <a:pt x="10679811" y="0"/>
                  </a:lnTo>
                  <a:lnTo>
                    <a:pt x="10707624" y="0"/>
                  </a:lnTo>
                  <a:lnTo>
                    <a:pt x="10707624" y="1524"/>
                  </a:lnTo>
                  <a:lnTo>
                    <a:pt x="11052175" y="20955"/>
                  </a:lnTo>
                  <a:cubicBezTo>
                    <a:pt x="11909425" y="117856"/>
                    <a:pt x="12674473" y="545846"/>
                    <a:pt x="13113004" y="1189990"/>
                  </a:cubicBezTo>
                  <a:cubicBezTo>
                    <a:pt x="13614146" y="1926209"/>
                    <a:pt x="13612240" y="2832862"/>
                    <a:pt x="13108051" y="3567684"/>
                  </a:cubicBezTo>
                  <a:cubicBezTo>
                    <a:pt x="12666853" y="4210558"/>
                    <a:pt x="11900027" y="4636262"/>
                    <a:pt x="11042396" y="4730623"/>
                  </a:cubicBezTo>
                  <a:lnTo>
                    <a:pt x="10707624" y="4748403"/>
                  </a:lnTo>
                  <a:lnTo>
                    <a:pt x="10707624" y="4750435"/>
                  </a:lnTo>
                  <a:lnTo>
                    <a:pt x="0" y="4750435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167615" y="508311"/>
            <a:ext cx="5884593" cy="2573484"/>
            <a:chOff x="0" y="0"/>
            <a:chExt cx="7846123" cy="3431311"/>
          </a:xfrm>
        </p:grpSpPr>
        <p:sp>
          <p:nvSpPr>
            <p:cNvPr id="7" name="Freeform 7" descr="Un logo con la testa di una persona in un cerchio.  Il contenuto generato dall'intelligenza artificiale potrebbe essere errato."/>
            <p:cNvSpPr/>
            <p:nvPr/>
          </p:nvSpPr>
          <p:spPr>
            <a:xfrm>
              <a:off x="0" y="0"/>
              <a:ext cx="7846187" cy="3431286"/>
            </a:xfrm>
            <a:custGeom>
              <a:avLst/>
              <a:gdLst/>
              <a:ahLst/>
              <a:cxnLst/>
              <a:rect l="l" t="t" r="r" b="b"/>
              <a:pathLst>
                <a:path w="7846187" h="3431286">
                  <a:moveTo>
                    <a:pt x="0" y="0"/>
                  </a:moveTo>
                  <a:lnTo>
                    <a:pt x="7846187" y="0"/>
                  </a:lnTo>
                  <a:lnTo>
                    <a:pt x="7846187" y="3431286"/>
                  </a:lnTo>
                  <a:lnTo>
                    <a:pt x="0" y="3431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37005" y="5143500"/>
            <a:ext cx="2376973" cy="811768"/>
            <a:chOff x="0" y="0"/>
            <a:chExt cx="3169298" cy="10823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69285" cy="1082294"/>
            </a:xfrm>
            <a:custGeom>
              <a:avLst/>
              <a:gdLst/>
              <a:ahLst/>
              <a:cxnLst/>
              <a:rect l="l" t="t" r="r" b="b"/>
              <a:pathLst>
                <a:path w="3169285" h="1082294">
                  <a:moveTo>
                    <a:pt x="0" y="0"/>
                  </a:moveTo>
                  <a:lnTo>
                    <a:pt x="3169285" y="0"/>
                  </a:lnTo>
                  <a:lnTo>
                    <a:pt x="3169285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249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54672" y="6341488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62169" b="-621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54672" y="7471296"/>
            <a:ext cx="3714226" cy="183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Questo progetto è stato cofinanziato con il supporto del programma Erasmus+ della Commissione europea. La presente pubblicazione riflette esclusivamente le opinioni dei suoi autori e né la Commissione europea né SEPIE possono essere ritenute responsabili per l'uso che potrebbe essere fatto delle informazioni ivi contenute.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38213" y="1272921"/>
            <a:ext cx="8244221" cy="1933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Modulo 6: 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Uso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etico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dell'intelligenza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artificiale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in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classe</a:t>
            </a:r>
            <a:endParaRPr lang="en-US" sz="4200" b="1" u="none" strike="noStrike" dirty="0">
              <a:solidFill>
                <a:srgbClr val="FFFFFF"/>
              </a:solidFill>
              <a:latin typeface="Quattrocento Bold"/>
              <a:ea typeface="Quattrocento Bold"/>
              <a:cs typeface="Quattrocento Bold"/>
              <a:sym typeface="Quattrocento Bold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01418" y="3532794"/>
            <a:ext cx="3221250" cy="3221250"/>
          </a:xfrm>
          <a:custGeom>
            <a:avLst/>
            <a:gdLst/>
            <a:ahLst/>
            <a:cxnLst/>
            <a:rect l="l" t="t" r="r" b="b"/>
            <a:pathLst>
              <a:path w="3221250" h="3221250">
                <a:moveTo>
                  <a:pt x="0" y="0"/>
                </a:moveTo>
                <a:lnTo>
                  <a:pt x="3221250" y="0"/>
                </a:lnTo>
                <a:lnTo>
                  <a:pt x="3221250" y="3221250"/>
                </a:lnTo>
                <a:lnTo>
                  <a:pt x="0" y="32212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" y="3535680"/>
            <a:ext cx="8657939" cy="3215459"/>
            <a:chOff x="0" y="0"/>
            <a:chExt cx="11543919" cy="42872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543919" cy="4287266"/>
            </a:xfrm>
            <a:custGeom>
              <a:avLst/>
              <a:gdLst/>
              <a:ahLst/>
              <a:cxnLst/>
              <a:rect l="l" t="t" r="r" b="b"/>
              <a:pathLst>
                <a:path w="11543919" h="4287266">
                  <a:moveTo>
                    <a:pt x="0" y="0"/>
                  </a:moveTo>
                  <a:lnTo>
                    <a:pt x="11543919" y="0"/>
                  </a:lnTo>
                  <a:lnTo>
                    <a:pt x="11543919" y="4287266"/>
                  </a:lnTo>
                  <a:lnTo>
                    <a:pt x="0" y="4287266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01072" y="4475226"/>
            <a:ext cx="6293568" cy="1445514"/>
            <a:chOff x="0" y="0"/>
            <a:chExt cx="8391423" cy="192735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391422" cy="1927347"/>
            </a:xfrm>
            <a:custGeom>
              <a:avLst/>
              <a:gdLst/>
              <a:ahLst/>
              <a:cxnLst/>
              <a:rect l="l" t="t" r="r" b="b"/>
              <a:pathLst>
                <a:path w="8391422" h="1927347">
                  <a:moveTo>
                    <a:pt x="0" y="0"/>
                  </a:moveTo>
                  <a:lnTo>
                    <a:pt x="8391422" y="0"/>
                  </a:lnTo>
                  <a:lnTo>
                    <a:pt x="8391422" y="1927347"/>
                  </a:lnTo>
                  <a:lnTo>
                    <a:pt x="0" y="192734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9164" b="-3050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6200"/>
              <a:ext cx="8391423" cy="18511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CONTENUTO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382085" y="1302582"/>
            <a:ext cx="4297499" cy="7733738"/>
          </a:xfrm>
          <a:custGeom>
            <a:avLst/>
            <a:gdLst/>
            <a:ahLst/>
            <a:cxnLst/>
            <a:rect l="l" t="t" r="r" b="b"/>
            <a:pathLst>
              <a:path w="4297499" h="7733738">
                <a:moveTo>
                  <a:pt x="0" y="0"/>
                </a:moveTo>
                <a:lnTo>
                  <a:pt x="4297499" y="0"/>
                </a:lnTo>
                <a:lnTo>
                  <a:pt x="4297499" y="7733738"/>
                </a:lnTo>
                <a:lnTo>
                  <a:pt x="0" y="77337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9" name="Group 9"/>
          <p:cNvGrpSpPr/>
          <p:nvPr/>
        </p:nvGrpSpPr>
        <p:grpSpPr>
          <a:xfrm>
            <a:off x="6586061" y="8056264"/>
            <a:ext cx="1700717" cy="1703699"/>
            <a:chOff x="0" y="0"/>
            <a:chExt cx="2267623" cy="2271598"/>
          </a:xfrm>
        </p:grpSpPr>
        <p:sp>
          <p:nvSpPr>
            <p:cNvPr id="10" name="Freeform 10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451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97535" y="8268110"/>
            <a:ext cx="1277779" cy="1280008"/>
            <a:chOff x="0" y="0"/>
            <a:chExt cx="1703705" cy="17066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601686" y="7143712"/>
            <a:ext cx="1700717" cy="1703699"/>
            <a:chOff x="0" y="0"/>
            <a:chExt cx="2267623" cy="2271598"/>
          </a:xfrm>
        </p:grpSpPr>
        <p:sp>
          <p:nvSpPr>
            <p:cNvPr id="14" name="Freeform 14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451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13150" y="7355548"/>
            <a:ext cx="1277779" cy="1280008"/>
            <a:chOff x="0" y="0"/>
            <a:chExt cx="1703705" cy="170667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615021" y="1521714"/>
            <a:ext cx="1700717" cy="1703699"/>
            <a:chOff x="0" y="0"/>
            <a:chExt cx="2267623" cy="2271598"/>
          </a:xfrm>
        </p:grpSpPr>
        <p:sp>
          <p:nvSpPr>
            <p:cNvPr id="18" name="Freeform 18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451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825866" y="1745132"/>
            <a:ext cx="1277779" cy="1280008"/>
            <a:chOff x="0" y="0"/>
            <a:chExt cx="1703705" cy="170667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799102" y="4288212"/>
            <a:ext cx="1700717" cy="1703699"/>
            <a:chOff x="0" y="0"/>
            <a:chExt cx="2267623" cy="2271598"/>
          </a:xfrm>
        </p:grpSpPr>
        <p:sp>
          <p:nvSpPr>
            <p:cNvPr id="22" name="Freeform 22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451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1010576" y="4500048"/>
            <a:ext cx="1277779" cy="1280008"/>
            <a:chOff x="0" y="0"/>
            <a:chExt cx="1703705" cy="170667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616256" y="539182"/>
            <a:ext cx="1700717" cy="1703699"/>
            <a:chOff x="0" y="0"/>
            <a:chExt cx="2267623" cy="2271598"/>
          </a:xfrm>
        </p:grpSpPr>
        <p:sp>
          <p:nvSpPr>
            <p:cNvPr id="26" name="Freeform 26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451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797535" y="738711"/>
            <a:ext cx="1277779" cy="1280017"/>
            <a:chOff x="0" y="0"/>
            <a:chExt cx="1703705" cy="170669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66737" y="426491"/>
            <a:ext cx="5839968" cy="2441143"/>
            <a:chOff x="0" y="0"/>
            <a:chExt cx="7786624" cy="325485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786628" cy="3254849"/>
            </a:xfrm>
            <a:custGeom>
              <a:avLst/>
              <a:gdLst/>
              <a:ahLst/>
              <a:cxnLst/>
              <a:rect l="l" t="t" r="r" b="b"/>
              <a:pathLst>
                <a:path w="7786628" h="3254849">
                  <a:moveTo>
                    <a:pt x="0" y="0"/>
                  </a:moveTo>
                  <a:lnTo>
                    <a:pt x="7786628" y="0"/>
                  </a:lnTo>
                  <a:lnTo>
                    <a:pt x="7786628" y="3254849"/>
                  </a:lnTo>
                  <a:lnTo>
                    <a:pt x="0" y="325484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8486" b="3525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123825"/>
              <a:ext cx="7786624" cy="33786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indent="0" algn="ctr">
                <a:lnSpc>
                  <a:spcPts val="3919"/>
                </a:lnSpc>
                <a:spcBef>
                  <a:spcPct val="0"/>
                </a:spcBef>
              </a:pPr>
              <a:r>
                <a:rPr lang="en-US" sz="2600" dirty="0">
                  <a:solidFill>
                    <a:srgbClr val="000000"/>
                  </a:solidFill>
                  <a:latin typeface="Oswald"/>
                  <a:sym typeface="Oswald"/>
                </a:rPr>
                <a:t>UNITÀ 1: SELEZIONE DI STRUMENTI DI INTELLIGENZA ARTIFICIALE ACCESSIBILI E INCLUSIVI PER STUDENTI CON PROFILI DIVERSI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16613" y="7430640"/>
            <a:ext cx="5198135" cy="2441143"/>
            <a:chOff x="0" y="0"/>
            <a:chExt cx="6930847" cy="325485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930844" cy="3254849"/>
            </a:xfrm>
            <a:custGeom>
              <a:avLst/>
              <a:gdLst/>
              <a:ahLst/>
              <a:cxnLst/>
              <a:rect l="l" t="t" r="r" b="b"/>
              <a:pathLst>
                <a:path w="6930844" h="3254849">
                  <a:moveTo>
                    <a:pt x="0" y="0"/>
                  </a:moveTo>
                  <a:lnTo>
                    <a:pt x="6930844" y="0"/>
                  </a:lnTo>
                  <a:lnTo>
                    <a:pt x="6930844" y="3254849"/>
                  </a:lnTo>
                  <a:lnTo>
                    <a:pt x="0" y="325484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363" b="4038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123825"/>
              <a:ext cx="6930847" cy="33786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indent="0" algn="ctr">
                <a:lnSpc>
                  <a:spcPts val="3919"/>
                </a:lnSpc>
                <a:spcBef>
                  <a:spcPct val="0"/>
                </a:spcBef>
              </a:pPr>
              <a:r>
                <a:rPr lang="en-US" sz="2600" dirty="0">
                  <a:solidFill>
                    <a:srgbClr val="000000"/>
                  </a:solidFill>
                  <a:latin typeface="Oswald"/>
                  <a:sym typeface="Oswald"/>
                </a:rPr>
                <a:t>UNITÀ 5: SCENARIO REALE IN CLASSE: L'USO RESPONSABILE DELL'IA NELLA FORMAZIONE PROFESSIONALE CONTINUA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747276" y="1315593"/>
            <a:ext cx="6367567" cy="2541710"/>
            <a:chOff x="0" y="0"/>
            <a:chExt cx="8490090" cy="3388947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490084" cy="3254861"/>
            </a:xfrm>
            <a:custGeom>
              <a:avLst/>
              <a:gdLst/>
              <a:ahLst/>
              <a:cxnLst/>
              <a:rect l="l" t="t" r="r" b="b"/>
              <a:pathLst>
                <a:path w="8490084" h="3254861">
                  <a:moveTo>
                    <a:pt x="0" y="0"/>
                  </a:moveTo>
                  <a:lnTo>
                    <a:pt x="8490084" y="0"/>
                  </a:lnTo>
                  <a:lnTo>
                    <a:pt x="8490084" y="3254861"/>
                  </a:lnTo>
                  <a:lnTo>
                    <a:pt x="0" y="325486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4383" b="32733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10264"/>
              <a:ext cx="8490090" cy="33786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919"/>
                </a:lnSpc>
                <a:spcBef>
                  <a:spcPct val="0"/>
                </a:spcBef>
              </a:pPr>
              <a:r>
                <a:rPr lang="en-US" sz="2600" dirty="0">
                  <a:solidFill>
                    <a:srgbClr val="000000"/>
                  </a:solidFill>
                  <a:latin typeface="Oswald"/>
                  <a:sym typeface="Oswald"/>
                </a:rPr>
                <a:t>UNITÀ 2: GESTIONE DELLA PRIVACY DEI DATI E DELLA SICUREZZA DIGITALE NELL'APPRENDIMENTO ASSISTITO DALL'INTELLIGENZA ARTIFICIALE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09130" y="7259193"/>
            <a:ext cx="5680529" cy="1850593"/>
            <a:chOff x="0" y="0"/>
            <a:chExt cx="7574039" cy="246745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574042" cy="2467451"/>
            </a:xfrm>
            <a:custGeom>
              <a:avLst/>
              <a:gdLst/>
              <a:ahLst/>
              <a:cxnLst/>
              <a:rect l="l" t="t" r="r" b="b"/>
              <a:pathLst>
                <a:path w="7574042" h="2467451">
                  <a:moveTo>
                    <a:pt x="0" y="0"/>
                  </a:moveTo>
                  <a:lnTo>
                    <a:pt x="7574042" y="0"/>
                  </a:lnTo>
                  <a:lnTo>
                    <a:pt x="7574042" y="2467451"/>
                  </a:lnTo>
                  <a:lnTo>
                    <a:pt x="0" y="246745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5898" b="1627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123825"/>
              <a:ext cx="7574039" cy="25912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919"/>
                </a:lnSpc>
                <a:spcBef>
                  <a:spcPct val="0"/>
                </a:spcBef>
              </a:pPr>
              <a:r>
                <a:rPr lang="en-US" sz="2600" dirty="0">
                  <a:solidFill>
                    <a:srgbClr val="000000"/>
                  </a:solidFill>
                  <a:latin typeface="Oswald"/>
                  <a:sym typeface="Oswald"/>
                </a:rPr>
                <a:t>UNITÀ 4: UTILIZZARE L'IA PER RAFFORZARE IL PENSIERO CRITICO E LA COLLABORAZIONE.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2649800" y="4587239"/>
            <a:ext cx="5033239" cy="1850593"/>
            <a:chOff x="0" y="0"/>
            <a:chExt cx="6710985" cy="2467458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6710984" cy="2467451"/>
            </a:xfrm>
            <a:custGeom>
              <a:avLst/>
              <a:gdLst/>
              <a:ahLst/>
              <a:cxnLst/>
              <a:rect l="l" t="t" r="r" b="b"/>
              <a:pathLst>
                <a:path w="6710984" h="2467451">
                  <a:moveTo>
                    <a:pt x="0" y="0"/>
                  </a:moveTo>
                  <a:lnTo>
                    <a:pt x="6710984" y="0"/>
                  </a:lnTo>
                  <a:lnTo>
                    <a:pt x="6710984" y="2467451"/>
                  </a:lnTo>
                  <a:lnTo>
                    <a:pt x="0" y="246745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9082" b="23091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123825"/>
              <a:ext cx="6710985" cy="25912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indent="0" algn="ctr">
                <a:lnSpc>
                  <a:spcPts val="3919"/>
                </a:lnSpc>
                <a:spcBef>
                  <a:spcPct val="0"/>
                </a:spcBef>
              </a:pPr>
              <a:r>
                <a:rPr lang="en-US" sz="2600" dirty="0">
                  <a:solidFill>
                    <a:srgbClr val="000000"/>
                  </a:solidFill>
                  <a:latin typeface="Oswald"/>
                  <a:sym typeface="Oswald"/>
                </a:rPr>
                <a:t>UNITÀ 3: PROGETTARE ATTIVITÀ DI APPRENDIMENTO ETICHE SUPPORTATE DALL'IA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655927" y="3580047"/>
            <a:ext cx="3294002" cy="3147593"/>
            <a:chOff x="0" y="0"/>
            <a:chExt cx="4392003" cy="4196791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4392041" cy="4196842"/>
            </a:xfrm>
            <a:custGeom>
              <a:avLst/>
              <a:gdLst/>
              <a:ahLst/>
              <a:cxnLst/>
              <a:rect l="l" t="t" r="r" b="b"/>
              <a:pathLst>
                <a:path w="4392041" h="4196842">
                  <a:moveTo>
                    <a:pt x="0" y="0"/>
                  </a:moveTo>
                  <a:lnTo>
                    <a:pt x="4392041" y="0"/>
                  </a:lnTo>
                  <a:lnTo>
                    <a:pt x="4392041" y="4196842"/>
                  </a:lnTo>
                  <a:lnTo>
                    <a:pt x="0" y="4196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42703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7188270" y="998849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1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0262302" y="1969465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2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1443335" y="4710408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3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0222278" y="7573251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4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184641" y="8467544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5</a:t>
            </a:r>
          </a:p>
        </p:txBody>
      </p:sp>
      <p:sp>
        <p:nvSpPr>
          <p:cNvPr id="52" name="Freeform 44" descr="A logo with a person's head in a circle  AI-generated content may be incorrect.">
            <a:extLst>
              <a:ext uri="{FF2B5EF4-FFF2-40B4-BE49-F238E27FC236}">
                <a16:creationId xmlns:a16="http://schemas.microsoft.com/office/drawing/2014/main" id="{5D2A1F7C-EA83-C7BE-27DE-A6E12462BFE2}"/>
              </a:ext>
            </a:extLst>
          </p:cNvPr>
          <p:cNvSpPr/>
          <p:nvPr/>
        </p:nvSpPr>
        <p:spPr>
          <a:xfrm>
            <a:off x="14965994" y="349444"/>
            <a:ext cx="2799493" cy="1224248"/>
          </a:xfrm>
          <a:custGeom>
            <a:avLst/>
            <a:gdLst/>
            <a:ahLst/>
            <a:cxnLst/>
            <a:rect l="l" t="t" r="r" b="b"/>
            <a:pathLst>
              <a:path w="3732657" h="1632331">
                <a:moveTo>
                  <a:pt x="0" y="0"/>
                </a:moveTo>
                <a:lnTo>
                  <a:pt x="3732657" y="0"/>
                </a:lnTo>
                <a:lnTo>
                  <a:pt x="3732657" y="1632331"/>
                </a:lnTo>
                <a:lnTo>
                  <a:pt x="0" y="163233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1" b="-1"/>
            </a:stretch>
          </a:blipFill>
        </p:spPr>
        <p:txBody>
          <a:bodyPr/>
          <a:lstStyle/>
          <a:p>
            <a:endParaRPr lang="en-GB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70639" y="1076182"/>
            <a:ext cx="5870674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OBIETTIVI DI APPRENDIMENTO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972668" y="7475582"/>
            <a:ext cx="3958914" cy="128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91"/>
              </a:lnSpc>
              <a:spcBef>
                <a:spcPct val="0"/>
              </a:spcBef>
            </a:pPr>
            <a:r>
              <a:rPr lang="en-US" sz="3150" b="1" u="none" strike="noStrike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Inserire il sottotitolo qui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70639" y="2692117"/>
            <a:ext cx="1008555" cy="1010098"/>
            <a:chOff x="0" y="0"/>
            <a:chExt cx="1344740" cy="134679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70639" y="3949837"/>
            <a:ext cx="1008555" cy="1010098"/>
            <a:chOff x="0" y="0"/>
            <a:chExt cx="1344740" cy="13467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70639" y="5207546"/>
            <a:ext cx="1008555" cy="1010098"/>
            <a:chOff x="0" y="0"/>
            <a:chExt cx="1344740" cy="134679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70639" y="6465265"/>
            <a:ext cx="1008555" cy="1010098"/>
            <a:chOff x="0" y="0"/>
            <a:chExt cx="1344740" cy="134679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70639" y="7884338"/>
            <a:ext cx="1008555" cy="1010098"/>
            <a:chOff x="0" y="0"/>
            <a:chExt cx="1344740" cy="134679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453307" y="2768803"/>
            <a:ext cx="127778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Valutare gli strumenti di intelligenza artificiale utilizzati negli ambienti di formazione in base a criteri di accessibilità e inclusione.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53307" y="4166492"/>
            <a:ext cx="127778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Identificare i rischi etici relativi alla privacy, ai pregiudizi e alla disinformazione nell'apprendimento assistito dall'intelligenza artificiale.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53307" y="5420635"/>
            <a:ext cx="121354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Progettare attività didattiche in cui l'intelligenza artificiale supporti la creatività senza sostituire i processi di apprendimento.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17095" y="6667276"/>
            <a:ext cx="121354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Guidare gli studenti a interpretare criticamente i risultati dell'IA e a verificare le fonti di informazione.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453307" y="8050320"/>
            <a:ext cx="12356659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Utilizzare strumenti di intelligenza artificiale in attività di apprendimento collaborativo che rafforzino l'alfabetizzazione digitale e la capacità di risolvere problemi.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369933" y="2704957"/>
            <a:ext cx="409975" cy="863879"/>
            <a:chOff x="0" y="0"/>
            <a:chExt cx="546633" cy="115183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1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69933" y="4026513"/>
            <a:ext cx="409975" cy="863879"/>
            <a:chOff x="0" y="0"/>
            <a:chExt cx="546633" cy="115183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2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369928" y="5280655"/>
            <a:ext cx="409975" cy="863879"/>
            <a:chOff x="0" y="0"/>
            <a:chExt cx="546633" cy="115183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3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9928" y="6484344"/>
            <a:ext cx="409975" cy="863879"/>
            <a:chOff x="0" y="0"/>
            <a:chExt cx="546633" cy="115183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4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69928" y="7957447"/>
            <a:ext cx="409975" cy="863879"/>
            <a:chOff x="0" y="0"/>
            <a:chExt cx="546633" cy="115183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5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6098441" y="1827914"/>
            <a:ext cx="1639262" cy="2121370"/>
            <a:chOff x="0" y="0"/>
            <a:chExt cx="2185683" cy="2828493"/>
          </a:xfrm>
        </p:grpSpPr>
        <p:sp>
          <p:nvSpPr>
            <p:cNvPr id="35" name="Freeform 35" descr="Un'immagine contenente un'antenna  Descrizione generata automaticamente"/>
            <p:cNvSpPr/>
            <p:nvPr/>
          </p:nvSpPr>
          <p:spPr>
            <a:xfrm>
              <a:off x="0" y="0"/>
              <a:ext cx="2185670" cy="2828544"/>
            </a:xfrm>
            <a:custGeom>
              <a:avLst/>
              <a:gdLst/>
              <a:ahLst/>
              <a:cxnLst/>
              <a:rect l="l" t="t" r="r" b="b"/>
              <a:pathLst>
                <a:path w="2185670" h="2828544">
                  <a:moveTo>
                    <a:pt x="0" y="0"/>
                  </a:moveTo>
                  <a:lnTo>
                    <a:pt x="2185670" y="0"/>
                  </a:lnTo>
                  <a:lnTo>
                    <a:pt x="2185670" y="2828544"/>
                  </a:lnTo>
                  <a:lnTo>
                    <a:pt x="0" y="282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4280" t="-30435" r="-143905" b="-2959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5189727" y="5635866"/>
            <a:ext cx="1728340" cy="2414454"/>
            <a:chOff x="0" y="0"/>
            <a:chExt cx="2304453" cy="3219272"/>
          </a:xfrm>
        </p:grpSpPr>
        <p:sp>
          <p:nvSpPr>
            <p:cNvPr id="37" name="Freeform 37" descr="Un'immagine contenente un'antenna  Descrizione generata automaticamente"/>
            <p:cNvSpPr/>
            <p:nvPr/>
          </p:nvSpPr>
          <p:spPr>
            <a:xfrm>
              <a:off x="0" y="0"/>
              <a:ext cx="2304415" cy="3219323"/>
            </a:xfrm>
            <a:custGeom>
              <a:avLst/>
              <a:gdLst/>
              <a:ahLst/>
              <a:cxnLst/>
              <a:rect l="l" t="t" r="r" b="b"/>
              <a:pathLst>
                <a:path w="2304415" h="3219323">
                  <a:moveTo>
                    <a:pt x="0" y="0"/>
                  </a:moveTo>
                  <a:lnTo>
                    <a:pt x="2304415" y="0"/>
                  </a:lnTo>
                  <a:lnTo>
                    <a:pt x="2304415" y="3219323"/>
                  </a:lnTo>
                  <a:lnTo>
                    <a:pt x="0" y="32193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43558" t="-24080" r="-34633" b="-2416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070639" y="1920592"/>
            <a:ext cx="11015739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 termine di questo modulo, i partecipanti saranno in grado di: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80818" y="0"/>
            <a:ext cx="6107182" cy="10287000"/>
            <a:chOff x="0" y="0"/>
            <a:chExt cx="814291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42859" cy="13716000"/>
            </a:xfrm>
            <a:custGeom>
              <a:avLst/>
              <a:gdLst/>
              <a:ahLst/>
              <a:cxnLst/>
              <a:rect l="l" t="t" r="r" b="b"/>
              <a:pathLst>
                <a:path w="8142859" h="13716000">
                  <a:moveTo>
                    <a:pt x="0" y="0"/>
                  </a:moveTo>
                  <a:lnTo>
                    <a:pt x="8142859" y="0"/>
                  </a:lnTo>
                  <a:lnTo>
                    <a:pt x="814285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2910334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INTRODUZIONE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228798"/>
            <a:ext cx="10398922" cy="579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L'intelligenza artificiale sta assumendo un ruolo sempre più importante nell'istruzione e nella formazione. Come formatore CVET, potresti già utilizzare strumenti di IA per supportare la creazione di contenuti, le attività di apprendimento, la valutazione o le attività amministrative. Comprendere come utilizzare queste tecnologie in modo responsabile sta diventando una competenza professionale sempre più importante.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 questo modulo, esplorerete come utilizzare l'intelligenza artificiale in classe da una prospettiva etica. Rifletterete su aspetti quali l'uso responsabile, la privacy dei dati, i pregiudizi, l'integrità accademica e il ruolo degli insegnanti nel guidare le attività di apprendimento supportate dall'IA.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L'obiettivo non è semplicemente imparare a usare gli strumenti di intelligenza artificiale, ma sviluppare le conoscenze e la capacità di giudizio necessarie per integrarli nella pratica didattica in modo responsabile, trasparente ed eticamente corretto.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8015030" cy="10287000"/>
            <a:chOff x="0" y="0"/>
            <a:chExt cx="10686707" cy="13716000"/>
          </a:xfrm>
        </p:grpSpPr>
        <p:sp>
          <p:nvSpPr>
            <p:cNvPr id="3" name="Freeform 3" descr="Una persona in piedi accanto a una lavagna.  Il contenuto generato dall'intelligenza artificiale potrebbe essere errato."/>
            <p:cNvSpPr/>
            <p:nvPr/>
          </p:nvSpPr>
          <p:spPr>
            <a:xfrm>
              <a:off x="0" y="0"/>
              <a:ext cx="10686669" cy="13716000"/>
            </a:xfrm>
            <a:custGeom>
              <a:avLst/>
              <a:gdLst/>
              <a:ahLst/>
              <a:cxnLst/>
              <a:rect l="l" t="t" r="r" b="b"/>
              <a:pathLst>
                <a:path w="10686669" h="13716000">
                  <a:moveTo>
                    <a:pt x="0" y="0"/>
                  </a:moveTo>
                  <a:lnTo>
                    <a:pt x="10686669" y="0"/>
                  </a:lnTo>
                  <a:lnTo>
                    <a:pt x="1068666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92418" b="-27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329184" y="877103"/>
            <a:ext cx="8585811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IL RUOLO DEL FORMATORE CVET NELL'UTILIZZO DELL'IA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356616" y="2743200"/>
            <a:ext cx="8902684" cy="666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viene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sempre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più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utilizzata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materiali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didattici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feedback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risorse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formative.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Tuttavia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contesti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educativi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né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esigenze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degli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ambienti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CVET,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formatore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diventa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42900" lvl="0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mediatore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tra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sistemi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student. </a:t>
            </a:r>
          </a:p>
          <a:p>
            <a:pPr marL="342900" lvl="0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supervisore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dei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risultati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algoritmici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 </a:t>
            </a:r>
          </a:p>
          <a:p>
            <a:pPr marL="342900" lvl="0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garante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dei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diritti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degli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e della privacy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dei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loro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dati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 </a:t>
            </a:r>
          </a:p>
          <a:p>
            <a:pPr marL="342900" lvl="0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Una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guida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all'uso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responsabile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critico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degli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strumenti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digitali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ambito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sempre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fornisce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suggerimenti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istruttori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interpretarli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convalidarli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7948" y="1097471"/>
            <a:ext cx="6509149" cy="8168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UNITÀ 1: </a:t>
            </a:r>
          </a:p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SELEZIONE DI STRUMENTI DI INTELLIGENZA ARTIFICIALE ACCESSIBILI E INCLUSIVI PER STUDENTI CON PROFILI DIVERSI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439763" y="0"/>
            <a:ext cx="6858000" cy="10287000"/>
            <a:chOff x="0" y="0"/>
            <a:chExt cx="914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089811" y="3589163"/>
            <a:ext cx="6699895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LAYOUT DEL TITOLO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4400" y="1138237"/>
            <a:ext cx="9749521" cy="801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progettati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digitali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generale, non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specificamente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ambienti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continua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finalizzati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all'inserimento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lavorativo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classi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CVET,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includere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Adulti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riqualificazione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Lavoratori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ricevono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dopo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lavoro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Migranti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linguistiche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digitali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limitate</a:t>
            </a: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 lo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presuppone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elevato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livello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linguistica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digitale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avanzata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potrebbe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escludere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classe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 un punto di vista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ciò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solleva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relative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all'equità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all'accessibilità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alle pari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opportunità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nell'apprendimento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L'utilizzo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uno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dovrebbe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creare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ulteriori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barriere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avvantaggiare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esclusivamente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coloro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già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godono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vantaggio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Pertanto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prima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integrarla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classe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importante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analizzare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tutti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partecipanti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utilizzarla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condizioni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ragionevolmente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equivalenti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supporti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adattamenti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potrebbero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necessari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come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evitare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tecnologia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ampli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disparità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esistenti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92799" y="2390775"/>
            <a:ext cx="9666501" cy="5039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600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sintesi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l'integrazione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dell'intelligenza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nella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tecnica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essere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accompagnata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riflessione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critica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sui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suoi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possibili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effetti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3600"/>
              </a:lnSpc>
              <a:spcBef>
                <a:spcPct val="0"/>
              </a:spcBef>
            </a:pPr>
            <a:endParaRPr lang="en-US" sz="28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3600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tecnologia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può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diventare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supportare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migliorare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l'apprendimento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condizione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venga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implementata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un'ottica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inclusiva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con il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supporto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degli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insegnanti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con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misure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garantiscano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tutti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partecipanti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poterne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beneficiare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senza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essere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esclusi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causa delle loro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conoscenze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pregresse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della lingua o del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livello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competenza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digitale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858438" cy="10287000"/>
            <a:chOff x="0" y="0"/>
            <a:chExt cx="9144584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44635" cy="13716000"/>
            </a:xfrm>
            <a:custGeom>
              <a:avLst/>
              <a:gdLst/>
              <a:ahLst/>
              <a:cxnLst/>
              <a:rect l="l" t="t" r="r" b="b"/>
              <a:pathLst>
                <a:path w="9144635" h="13716000">
                  <a:moveTo>
                    <a:pt x="0" y="0"/>
                  </a:moveTo>
                  <a:lnTo>
                    <a:pt x="9144635" y="0"/>
                  </a:lnTo>
                  <a:lnTo>
                    <a:pt x="9144635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>
            <a:off x="1173223" y="2624520"/>
            <a:ext cx="0" cy="379190"/>
          </a:xfrm>
          <a:prstGeom prst="line">
            <a:avLst/>
          </a:prstGeom>
          <a:ln w="19050" cap="rnd">
            <a:solidFill>
              <a:srgbClr val="9399A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028700" y="1116597"/>
            <a:ext cx="16424234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LISTA DI CONTROLLO PER IL FORMATORE</a:t>
            </a:r>
          </a:p>
        </p:txBody>
      </p:sp>
      <p:sp>
        <p:nvSpPr>
          <p:cNvPr id="4" name="Freeform 4"/>
          <p:cNvSpPr/>
          <p:nvPr/>
        </p:nvSpPr>
        <p:spPr>
          <a:xfrm>
            <a:off x="1028700" y="7868807"/>
            <a:ext cx="289046" cy="289046"/>
          </a:xfrm>
          <a:custGeom>
            <a:avLst/>
            <a:gdLst/>
            <a:ahLst/>
            <a:cxnLst/>
            <a:rect l="l" t="t" r="r" b="b"/>
            <a:pathLst>
              <a:path w="289046" h="289046">
                <a:moveTo>
                  <a:pt x="0" y="0"/>
                </a:moveTo>
                <a:lnTo>
                  <a:pt x="289046" y="0"/>
                </a:lnTo>
                <a:lnTo>
                  <a:pt x="289046" y="289045"/>
                </a:lnTo>
                <a:lnTo>
                  <a:pt x="0" y="2890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AutoShape 5"/>
          <p:cNvSpPr/>
          <p:nvPr/>
        </p:nvSpPr>
        <p:spPr>
          <a:xfrm flipH="1">
            <a:off x="1173223" y="3596460"/>
            <a:ext cx="0" cy="1877402"/>
          </a:xfrm>
          <a:prstGeom prst="line">
            <a:avLst/>
          </a:prstGeom>
          <a:ln w="19050" cap="rnd">
            <a:solidFill>
              <a:srgbClr val="9399A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6" name="AutoShape 6"/>
          <p:cNvSpPr/>
          <p:nvPr/>
        </p:nvSpPr>
        <p:spPr>
          <a:xfrm>
            <a:off x="1158934" y="6181725"/>
            <a:ext cx="9525" cy="1544698"/>
          </a:xfrm>
          <a:prstGeom prst="line">
            <a:avLst/>
          </a:prstGeom>
          <a:ln w="19050" cap="rnd">
            <a:solidFill>
              <a:srgbClr val="9399A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1014411" y="5692336"/>
            <a:ext cx="289046" cy="289046"/>
          </a:xfrm>
          <a:custGeom>
            <a:avLst/>
            <a:gdLst/>
            <a:ahLst/>
            <a:cxnLst/>
            <a:rect l="l" t="t" r="r" b="b"/>
            <a:pathLst>
              <a:path w="289046" h="289046">
                <a:moveTo>
                  <a:pt x="0" y="0"/>
                </a:moveTo>
                <a:lnTo>
                  <a:pt x="289046" y="0"/>
                </a:lnTo>
                <a:lnTo>
                  <a:pt x="289046" y="289045"/>
                </a:lnTo>
                <a:lnTo>
                  <a:pt x="0" y="2890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>
            <a:off x="1028700" y="3142439"/>
            <a:ext cx="289046" cy="289046"/>
          </a:xfrm>
          <a:custGeom>
            <a:avLst/>
            <a:gdLst/>
            <a:ahLst/>
            <a:cxnLst/>
            <a:rect l="l" t="t" r="r" b="b"/>
            <a:pathLst>
              <a:path w="289046" h="289046">
                <a:moveTo>
                  <a:pt x="0" y="0"/>
                </a:moveTo>
                <a:lnTo>
                  <a:pt x="289046" y="0"/>
                </a:lnTo>
                <a:lnTo>
                  <a:pt x="289046" y="289046"/>
                </a:lnTo>
                <a:lnTo>
                  <a:pt x="0" y="2890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>
            <a:off x="1028700" y="2187100"/>
            <a:ext cx="289046" cy="289046"/>
          </a:xfrm>
          <a:custGeom>
            <a:avLst/>
            <a:gdLst/>
            <a:ahLst/>
            <a:cxnLst/>
            <a:rect l="l" t="t" r="r" b="b"/>
            <a:pathLst>
              <a:path w="289046" h="289046">
                <a:moveTo>
                  <a:pt x="0" y="0"/>
                </a:moveTo>
                <a:lnTo>
                  <a:pt x="289046" y="0"/>
                </a:lnTo>
                <a:lnTo>
                  <a:pt x="289046" y="289046"/>
                </a:lnTo>
                <a:lnTo>
                  <a:pt x="0" y="2890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10" name="Group 10"/>
          <p:cNvGrpSpPr/>
          <p:nvPr/>
        </p:nvGrpSpPr>
        <p:grpSpPr>
          <a:xfrm>
            <a:off x="10771632" y="0"/>
            <a:ext cx="7516368" cy="10287000"/>
            <a:chOff x="0" y="0"/>
            <a:chExt cx="10021824" cy="13716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021824" cy="13716000"/>
            </a:xfrm>
            <a:custGeom>
              <a:avLst/>
              <a:gdLst/>
              <a:ahLst/>
              <a:cxnLst/>
              <a:rect l="l" t="t" r="r" b="b"/>
              <a:pathLst>
                <a:path w="10021824" h="13716000">
                  <a:moveTo>
                    <a:pt x="0" y="0"/>
                  </a:moveTo>
                  <a:lnTo>
                    <a:pt x="10021824" y="0"/>
                  </a:lnTo>
                  <a:lnTo>
                    <a:pt x="100218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6459" r="-5891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559300" y="3105150"/>
            <a:ext cx="8961149" cy="615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</a:t>
            </a: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omplessità dell'apprendimento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Esempio di test: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Spiega in modo semplice, adatto ai principianti, il concetto di norme di sicurezza sul lavoro.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 la risposta dell'IA è troppo complessa, gli studenti potrebbero non trarne beneficio, quindi sarebbe necessario adattarla.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Accessibilità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Verifica la compatibilità dello strumento con: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Input da voce a testo 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lettori di schermo 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Accesso mobile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Usabilità digitale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Chiediti: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Uno studente con competenze digitali di base è in grado di utilizzare questo strumento dopo una spiegazione di 5 minuti?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89717" y="2114196"/>
            <a:ext cx="9298648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Prima di introdurre uno strumento di intelligenza artificiale nella formazione come formatore CVET, dovresti provare quanto segue: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4474397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ROTATTIVITÀ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028661"/>
            <a:ext cx="16280578" cy="801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4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Obiettivo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Aiutare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comprendere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modo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istruzioni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influenzano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risultati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</a:p>
          <a:p>
            <a:pPr marL="0" lvl="0" indent="0" algn="l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64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Dimostrazione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dell'istruttore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l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Indicazione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errata:</a:t>
            </a:r>
          </a:p>
          <a:p>
            <a:pPr marL="398146" lvl="1" indent="-199073" algn="l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Spiega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servizio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clienti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l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Indicazioni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migliorate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398146" lvl="1" indent="-199073" algn="l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Spiega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fondamentali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servizio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clienti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principianti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settore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vendita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dettaglio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l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linguaggio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semplice e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esempio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concreto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tratto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dal mondo del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lavoro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l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confrontano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risultati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analizzano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398146" lvl="1" indent="-199073" algn="l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chiarezza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</a:p>
          <a:p>
            <a:pPr marL="398146" lvl="1" indent="-199073" algn="l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</a:p>
          <a:p>
            <a:pPr marL="398146" lvl="1" indent="-199073" algn="l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rilevanza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pratica</a:t>
            </a: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l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64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Riflessione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Oltre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valutare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risposte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riflettono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nell'uso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dell'IA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Analizzano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come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istruzioni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fornite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influenzino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ricevute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come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formulazione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imprecisa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risposte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incomplete, confuse o inappropriate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determinati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contesti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Questa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attività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promuove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atteggiamento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confronti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risultati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dell'IA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rafforza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l'idea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pertinenza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potenziale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impatto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risposte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dipendano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larga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misura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dalle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prese da chi formula la query.</a:t>
            </a:r>
          </a:p>
          <a:p>
            <a:pPr marL="398146" lvl="1" indent="-199073" algn="l">
              <a:lnSpc>
                <a:spcPts val="2640"/>
              </a:lnSpc>
              <a:spcBef>
                <a:spcPct val="0"/>
              </a:spcBef>
            </a:pPr>
            <a:endParaRPr lang="en-US" sz="22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3258800" y="1067562"/>
            <a:ext cx="4683238" cy="2552365"/>
          </a:xfrm>
          <a:custGeom>
            <a:avLst/>
            <a:gdLst/>
            <a:ahLst/>
            <a:cxnLst/>
            <a:rect l="l" t="t" r="r" b="b"/>
            <a:pathLst>
              <a:path w="4683238" h="2552365">
                <a:moveTo>
                  <a:pt x="0" y="0"/>
                </a:moveTo>
                <a:lnTo>
                  <a:pt x="4683238" y="0"/>
                </a:lnTo>
                <a:lnTo>
                  <a:pt x="4683238" y="2552365"/>
                </a:lnTo>
                <a:lnTo>
                  <a:pt x="0" y="25523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13545673" y="1747797"/>
            <a:ext cx="4109492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I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risultati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dell'IA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dipendono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dalla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qualità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delle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istruzioni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fornite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dall'utente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24159" y="1088379"/>
            <a:ext cx="6382414" cy="8168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UNITÀ 2: </a:t>
            </a:r>
          </a:p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GESTIONE DELLA PRIVACY DEI DATI E DELLA SICUREZZA DIGITALE NELL'APPRENDIMENTO ASSISTITO DALL'INTELLIGENZA ARTIFICIALE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04704" y="0"/>
            <a:ext cx="8083296" cy="10287000"/>
            <a:chOff x="0" y="0"/>
            <a:chExt cx="10777728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777728" cy="13716000"/>
            </a:xfrm>
            <a:custGeom>
              <a:avLst/>
              <a:gdLst/>
              <a:ahLst/>
              <a:cxnLst/>
              <a:rect l="l" t="t" r="r" b="b"/>
              <a:pathLst>
                <a:path w="10777728" h="13716000">
                  <a:moveTo>
                    <a:pt x="0" y="0"/>
                  </a:moveTo>
                  <a:lnTo>
                    <a:pt x="10777728" y="0"/>
                  </a:lnTo>
                  <a:lnTo>
                    <a:pt x="1077772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933" b="-893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3870532"/>
            <a:ext cx="8766063" cy="4435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elaborano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inserite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dall'utente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memorizzare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conversazioni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 CVET,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condividere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involontariamente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42900" lvl="0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curriculum vitae.</a:t>
            </a:r>
          </a:p>
          <a:p>
            <a:pPr marL="342900" lvl="0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Dettagli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luogo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Lavoro.</a:t>
            </a:r>
          </a:p>
          <a:p>
            <a:pPr marL="342900" lvl="0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aziendali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riservati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42900" lvl="0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contatto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Ciò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può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comportare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rischi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legali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per la privacy.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082593"/>
            <a:ext cx="8178565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PROTEZIONE DEI DATI DEGLI STUDENTI E SICUREZZA DIGITALE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8577072" cy="10287000"/>
            <a:chOff x="0" y="0"/>
            <a:chExt cx="1143609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436096" cy="13716000"/>
            </a:xfrm>
            <a:custGeom>
              <a:avLst/>
              <a:gdLst/>
              <a:ahLst/>
              <a:cxnLst/>
              <a:rect l="l" t="t" r="r" b="b"/>
              <a:pathLst>
                <a:path w="11436096" h="13716000">
                  <a:moveTo>
                    <a:pt x="0" y="0"/>
                  </a:moveTo>
                  <a:lnTo>
                    <a:pt x="11436096" y="0"/>
                  </a:lnTo>
                  <a:lnTo>
                    <a:pt x="11436096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9885" r="-3009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144000" y="2176463"/>
            <a:ext cx="753487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PROTOCOLLO DI SICUREZZA IN CLASSE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44000" y="3414713"/>
            <a:ext cx="8115300" cy="4807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Prima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utilizzare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formatore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CVET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necessario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stabilire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regole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chiare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dovrebbero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lavorare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con: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documenti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aziendali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effettivi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indirizzi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numeri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telefono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numeri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riservate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luogo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Lavoro.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dovrebbero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invece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utilizzare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esempi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fittizi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anonimizzati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interagiscono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8115300" cy="5783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ESERCITAZIONE PRATICA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073773" y="3137297"/>
            <a:ext cx="5791362" cy="5791362"/>
            <a:chOff x="0" y="0"/>
            <a:chExt cx="7721816" cy="7721816"/>
          </a:xfrm>
        </p:grpSpPr>
        <p:sp>
          <p:nvSpPr>
            <p:cNvPr id="4" name="Freeform 4"/>
            <p:cNvSpPr/>
            <p:nvPr/>
          </p:nvSpPr>
          <p:spPr>
            <a:xfrm>
              <a:off x="-190" y="-190"/>
              <a:ext cx="7721727" cy="7721727"/>
            </a:xfrm>
            <a:custGeom>
              <a:avLst/>
              <a:gdLst/>
              <a:ahLst/>
              <a:cxnLst/>
              <a:rect l="l" t="t" r="r" b="b"/>
              <a:pathLst>
                <a:path w="7721727" h="7721727">
                  <a:moveTo>
                    <a:pt x="6590728" y="1130998"/>
                  </a:moveTo>
                  <a:cubicBezTo>
                    <a:pt x="8098726" y="2638615"/>
                    <a:pt x="8098726" y="5083111"/>
                    <a:pt x="6590728" y="6590728"/>
                  </a:cubicBezTo>
                  <a:cubicBezTo>
                    <a:pt x="5083111" y="8098726"/>
                    <a:pt x="2638615" y="8098726"/>
                    <a:pt x="1130998" y="6590728"/>
                  </a:cubicBezTo>
                  <a:cubicBezTo>
                    <a:pt x="-377000" y="5083111"/>
                    <a:pt x="-377000" y="2638615"/>
                    <a:pt x="1130998" y="1130998"/>
                  </a:cubicBezTo>
                  <a:cubicBezTo>
                    <a:pt x="2638615" y="-377000"/>
                    <a:pt x="5083111" y="-377000"/>
                    <a:pt x="6590728" y="1130998"/>
                  </a:cubicBezTo>
                  <a:close/>
                </a:path>
              </a:pathLst>
            </a:custGeom>
            <a:solidFill>
              <a:srgbClr val="9399A1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575217" y="4140194"/>
            <a:ext cx="4788456" cy="4788456"/>
            <a:chOff x="0" y="0"/>
            <a:chExt cx="6384608" cy="6384608"/>
          </a:xfrm>
        </p:grpSpPr>
        <p:sp>
          <p:nvSpPr>
            <p:cNvPr id="6" name="Freeform 6"/>
            <p:cNvSpPr/>
            <p:nvPr/>
          </p:nvSpPr>
          <p:spPr>
            <a:xfrm>
              <a:off x="31" y="-95"/>
              <a:ext cx="6384354" cy="6384353"/>
            </a:xfrm>
            <a:custGeom>
              <a:avLst/>
              <a:gdLst/>
              <a:ahLst/>
              <a:cxnLst/>
              <a:rect l="l" t="t" r="r" b="b"/>
              <a:pathLst>
                <a:path w="6384354" h="6384353">
                  <a:moveTo>
                    <a:pt x="5449285" y="935069"/>
                  </a:moveTo>
                  <a:cubicBezTo>
                    <a:pt x="6696044" y="2181574"/>
                    <a:pt x="6696044" y="4202779"/>
                    <a:pt x="5449285" y="5449284"/>
                  </a:cubicBezTo>
                  <a:cubicBezTo>
                    <a:pt x="4202780" y="6696043"/>
                    <a:pt x="2181575" y="6696043"/>
                    <a:pt x="935070" y="5449284"/>
                  </a:cubicBezTo>
                  <a:cubicBezTo>
                    <a:pt x="-311689" y="4202779"/>
                    <a:pt x="-311689" y="2181574"/>
                    <a:pt x="935070" y="935069"/>
                  </a:cubicBezTo>
                  <a:cubicBezTo>
                    <a:pt x="2181575" y="-311690"/>
                    <a:pt x="4202780" y="-311690"/>
                    <a:pt x="5449285" y="935069"/>
                  </a:cubicBezTo>
                  <a:close/>
                </a:path>
              </a:pathLst>
            </a:custGeom>
            <a:solidFill>
              <a:srgbClr val="FB8A83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093701" y="5177152"/>
            <a:ext cx="3751507" cy="3751507"/>
            <a:chOff x="0" y="0"/>
            <a:chExt cx="5002009" cy="5002009"/>
          </a:xfrm>
        </p:grpSpPr>
        <p:sp>
          <p:nvSpPr>
            <p:cNvPr id="8" name="Freeform 8"/>
            <p:cNvSpPr/>
            <p:nvPr/>
          </p:nvSpPr>
          <p:spPr>
            <a:xfrm>
              <a:off x="-32" y="-32"/>
              <a:ext cx="5001832" cy="5001832"/>
            </a:xfrm>
            <a:custGeom>
              <a:avLst/>
              <a:gdLst/>
              <a:ahLst/>
              <a:cxnLst/>
              <a:rect l="l" t="t" r="r" b="b"/>
              <a:pathLst>
                <a:path w="5001832" h="5001832">
                  <a:moveTo>
                    <a:pt x="4269264" y="732568"/>
                  </a:moveTo>
                  <a:cubicBezTo>
                    <a:pt x="5246021" y="1709071"/>
                    <a:pt x="5246021" y="3292634"/>
                    <a:pt x="4269264" y="4269264"/>
                  </a:cubicBezTo>
                  <a:cubicBezTo>
                    <a:pt x="3292761" y="5246021"/>
                    <a:pt x="1709198" y="5246021"/>
                    <a:pt x="732568" y="4269264"/>
                  </a:cubicBezTo>
                  <a:cubicBezTo>
                    <a:pt x="-244189" y="3292761"/>
                    <a:pt x="-244189" y="1709198"/>
                    <a:pt x="732568" y="732568"/>
                  </a:cubicBezTo>
                  <a:cubicBezTo>
                    <a:pt x="1709071" y="-244189"/>
                    <a:pt x="3292634" y="-244189"/>
                    <a:pt x="4269264" y="732568"/>
                  </a:cubicBezTo>
                  <a:close/>
                </a:path>
              </a:pathLst>
            </a:custGeom>
            <a:solidFill>
              <a:srgbClr val="FFBFBC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589030" y="6167818"/>
            <a:ext cx="2760831" cy="2760831"/>
            <a:chOff x="0" y="0"/>
            <a:chExt cx="3681108" cy="368110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680968" cy="3680968"/>
            </a:xfrm>
            <a:custGeom>
              <a:avLst/>
              <a:gdLst/>
              <a:ahLst/>
              <a:cxnLst/>
              <a:rect l="l" t="t" r="r" b="b"/>
              <a:pathLst>
                <a:path w="3680968" h="3680968">
                  <a:moveTo>
                    <a:pt x="3141853" y="539115"/>
                  </a:moveTo>
                  <a:cubicBezTo>
                    <a:pt x="3860673" y="1257808"/>
                    <a:pt x="3860673" y="2423160"/>
                    <a:pt x="3141853" y="3141853"/>
                  </a:cubicBezTo>
                  <a:cubicBezTo>
                    <a:pt x="2423160" y="3860673"/>
                    <a:pt x="1257808" y="3860673"/>
                    <a:pt x="539115" y="3141853"/>
                  </a:cubicBezTo>
                  <a:cubicBezTo>
                    <a:pt x="-179705" y="2423160"/>
                    <a:pt x="-179705" y="1257808"/>
                    <a:pt x="539115" y="539115"/>
                  </a:cubicBezTo>
                  <a:cubicBezTo>
                    <a:pt x="1257808" y="-179705"/>
                    <a:pt x="2423160" y="-179705"/>
                    <a:pt x="3141853" y="539115"/>
                  </a:cubicBezTo>
                  <a:close/>
                </a:path>
              </a:pathLst>
            </a:custGeom>
            <a:solidFill>
              <a:srgbClr val="FFDED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1" name="AutoShape 11"/>
          <p:cNvSpPr/>
          <p:nvPr/>
        </p:nvSpPr>
        <p:spPr>
          <a:xfrm rot="36000">
            <a:off x="6673396" y="3683241"/>
            <a:ext cx="2728722" cy="0"/>
          </a:xfrm>
          <a:prstGeom prst="line">
            <a:avLst/>
          </a:prstGeom>
          <a:ln w="19050" cap="rnd">
            <a:solidFill>
              <a:srgbClr val="E1E1E1"/>
            </a:solidFill>
            <a:prstDash val="solid"/>
            <a:headEnd type="oval" w="lg" len="lg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2" name="Group 12"/>
          <p:cNvGrpSpPr/>
          <p:nvPr/>
        </p:nvGrpSpPr>
        <p:grpSpPr>
          <a:xfrm>
            <a:off x="4114800" y="3388585"/>
            <a:ext cx="1957388" cy="695769"/>
            <a:chOff x="0" y="0"/>
            <a:chExt cx="2609850" cy="92769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609850" cy="927687"/>
            </a:xfrm>
            <a:custGeom>
              <a:avLst/>
              <a:gdLst/>
              <a:ahLst/>
              <a:cxnLst/>
              <a:rect l="l" t="t" r="r" b="b"/>
              <a:pathLst>
                <a:path w="2609850" h="927687">
                  <a:moveTo>
                    <a:pt x="0" y="0"/>
                  </a:moveTo>
                  <a:lnTo>
                    <a:pt x="2609850" y="0"/>
                  </a:lnTo>
                  <a:lnTo>
                    <a:pt x="2609850" y="927687"/>
                  </a:lnTo>
                  <a:lnTo>
                    <a:pt x="0" y="92768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16" b="-481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2609850" cy="9276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000000"/>
                  </a:solidFill>
                  <a:latin typeface="Lato Heavy"/>
                  <a:ea typeface="Lato Heavy"/>
                  <a:cs typeface="Lato Heavy"/>
                  <a:sym typeface="Lato Heavy"/>
                </a:rPr>
                <a:t>Richiesta A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778803" y="3349066"/>
            <a:ext cx="692837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Scrivi una lettera di candidatura utilizzando il mio vero curriculum vitae.</a:t>
            </a:r>
          </a:p>
        </p:txBody>
      </p:sp>
      <p:sp>
        <p:nvSpPr>
          <p:cNvPr id="16" name="AutoShape 16"/>
          <p:cNvSpPr/>
          <p:nvPr/>
        </p:nvSpPr>
        <p:spPr>
          <a:xfrm rot="38280">
            <a:off x="6857314" y="5053470"/>
            <a:ext cx="2566730" cy="0"/>
          </a:xfrm>
          <a:prstGeom prst="line">
            <a:avLst/>
          </a:prstGeom>
          <a:ln w="19050" cap="rnd">
            <a:solidFill>
              <a:srgbClr val="E1E1E1"/>
            </a:solidFill>
            <a:prstDash val="solid"/>
            <a:headEnd type="oval" w="lg" len="lg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7" name="Group 17"/>
          <p:cNvGrpSpPr/>
          <p:nvPr/>
        </p:nvGrpSpPr>
        <p:grpSpPr>
          <a:xfrm>
            <a:off x="4114800" y="5410638"/>
            <a:ext cx="1957388" cy="695769"/>
            <a:chOff x="0" y="0"/>
            <a:chExt cx="2609850" cy="92769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609848" cy="927687"/>
            </a:xfrm>
            <a:custGeom>
              <a:avLst/>
              <a:gdLst/>
              <a:ahLst/>
              <a:cxnLst/>
              <a:rect l="l" t="t" r="r" b="b"/>
              <a:pathLst>
                <a:path w="2609848" h="927687">
                  <a:moveTo>
                    <a:pt x="0" y="0"/>
                  </a:moveTo>
                  <a:lnTo>
                    <a:pt x="2609848" y="0"/>
                  </a:lnTo>
                  <a:lnTo>
                    <a:pt x="2609848" y="927687"/>
                  </a:lnTo>
                  <a:lnTo>
                    <a:pt x="0" y="92768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16" b="-481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0"/>
              <a:ext cx="2609850" cy="9276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000000"/>
                  </a:solidFill>
                  <a:latin typeface="Lato Heavy"/>
                  <a:ea typeface="Lato Heavy"/>
                  <a:cs typeface="Lato Heavy"/>
                  <a:sym typeface="Lato Heavy"/>
                </a:rPr>
                <a:t>Richiesta C</a:t>
              </a:r>
            </a:p>
          </p:txBody>
        </p:sp>
      </p:grpSp>
      <p:sp>
        <p:nvSpPr>
          <p:cNvPr id="20" name="AutoShape 20"/>
          <p:cNvSpPr/>
          <p:nvPr/>
        </p:nvSpPr>
        <p:spPr>
          <a:xfrm rot="36960">
            <a:off x="6751082" y="6385055"/>
            <a:ext cx="2656837" cy="0"/>
          </a:xfrm>
          <a:prstGeom prst="line">
            <a:avLst/>
          </a:prstGeom>
          <a:ln w="19050" cap="rnd">
            <a:solidFill>
              <a:srgbClr val="E1E1E1"/>
            </a:solidFill>
            <a:prstDash val="solid"/>
            <a:headEnd type="oval" w="lg" len="lg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21" name="Group 21"/>
          <p:cNvGrpSpPr/>
          <p:nvPr/>
        </p:nvGrpSpPr>
        <p:grpSpPr>
          <a:xfrm>
            <a:off x="4114800" y="4376642"/>
            <a:ext cx="1957388" cy="695769"/>
            <a:chOff x="0" y="0"/>
            <a:chExt cx="2609850" cy="92769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609850" cy="927687"/>
            </a:xfrm>
            <a:custGeom>
              <a:avLst/>
              <a:gdLst/>
              <a:ahLst/>
              <a:cxnLst/>
              <a:rect l="l" t="t" r="r" b="b"/>
              <a:pathLst>
                <a:path w="2609850" h="927687">
                  <a:moveTo>
                    <a:pt x="0" y="0"/>
                  </a:moveTo>
                  <a:lnTo>
                    <a:pt x="2609850" y="0"/>
                  </a:lnTo>
                  <a:lnTo>
                    <a:pt x="2609850" y="927687"/>
                  </a:lnTo>
                  <a:lnTo>
                    <a:pt x="0" y="92768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16" b="-481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0"/>
              <a:ext cx="2609850" cy="9276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000000"/>
                  </a:solidFill>
                  <a:latin typeface="Lato Heavy"/>
                  <a:ea typeface="Lato Heavy"/>
                  <a:cs typeface="Lato Heavy"/>
                  <a:sym typeface="Lato Heavy"/>
                </a:rPr>
                <a:t>Richiesta B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 rot="1118220">
            <a:off x="6257458" y="8186985"/>
            <a:ext cx="2978934" cy="0"/>
          </a:xfrm>
          <a:prstGeom prst="line">
            <a:avLst/>
          </a:prstGeom>
          <a:ln w="19050" cap="rnd">
            <a:solidFill>
              <a:srgbClr val="E1E1E1"/>
            </a:solidFill>
            <a:prstDash val="solid"/>
            <a:headEnd type="oval" w="lg" len="lg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25" name="Group 25"/>
          <p:cNvGrpSpPr/>
          <p:nvPr/>
        </p:nvGrpSpPr>
        <p:grpSpPr>
          <a:xfrm>
            <a:off x="3844710" y="6918389"/>
            <a:ext cx="2249470" cy="1783106"/>
            <a:chOff x="0" y="0"/>
            <a:chExt cx="2999294" cy="237747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999298" cy="2377462"/>
            </a:xfrm>
            <a:custGeom>
              <a:avLst/>
              <a:gdLst/>
              <a:ahLst/>
              <a:cxnLst/>
              <a:rect l="l" t="t" r="r" b="b"/>
              <a:pathLst>
                <a:path w="2999298" h="2377462">
                  <a:moveTo>
                    <a:pt x="0" y="0"/>
                  </a:moveTo>
                  <a:lnTo>
                    <a:pt x="2999298" y="0"/>
                  </a:lnTo>
                  <a:lnTo>
                    <a:pt x="2999298" y="2377462"/>
                  </a:lnTo>
                  <a:lnTo>
                    <a:pt x="0" y="237746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657" r="5750" b="57321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2999294" cy="238699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640"/>
                </a:lnSpc>
                <a:spcBef>
                  <a:spcPct val="0"/>
                </a:spcBef>
              </a:pPr>
              <a:r>
                <a:rPr lang="en-US" sz="2200" b="1" u="none" strike="noStrike">
                  <a:solidFill>
                    <a:srgbClr val="000000"/>
                  </a:solidFill>
                  <a:latin typeface="Lato Heavy"/>
                  <a:ea typeface="Lato Heavy"/>
                  <a:cs typeface="Lato Heavy"/>
                  <a:sym typeface="Lato Heavy"/>
                </a:rPr>
                <a:t> La richiesta B è la più sicura perché evita la condivisione di dati personali.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9778803" y="4467930"/>
            <a:ext cx="804772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Scrivi una lettera di presentazione per un candidato con 3 anni di esperienza nel settore della vendita al dettaglio.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778813" y="6046994"/>
            <a:ext cx="7578728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Scrivi una lettera di candidatura utilizzando il mio indirizzo completo e il mio numero di telefono.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778813" y="8672501"/>
            <a:ext cx="692837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 studenti discutono su quali direzioni siano sicure e quali non lo siano.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28700" y="2089547"/>
            <a:ext cx="16230600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 studenti del corso di sensibilizzazione su IA e privacy riceveranno tre domande di esempio:</a:t>
            </a:r>
          </a:p>
        </p:txBody>
      </p:sp>
      <p:sp>
        <p:nvSpPr>
          <p:cNvPr id="32" name="AutoShape 32"/>
          <p:cNvSpPr/>
          <p:nvPr/>
        </p:nvSpPr>
        <p:spPr>
          <a:xfrm flipV="1">
            <a:off x="445441" y="7809942"/>
            <a:ext cx="1629055" cy="0"/>
          </a:xfrm>
          <a:prstGeom prst="line">
            <a:avLst/>
          </a:prstGeom>
          <a:ln w="19050" cap="rnd">
            <a:solidFill>
              <a:srgbClr val="E1E1E1"/>
            </a:solidFill>
            <a:prstDash val="solid"/>
            <a:headEnd type="oval" w="lg" len="lg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33" name="TextBox 33"/>
          <p:cNvSpPr txBox="1"/>
          <p:nvPr/>
        </p:nvSpPr>
        <p:spPr>
          <a:xfrm>
            <a:off x="445441" y="7043380"/>
            <a:ext cx="184802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21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Risposta corretta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43584" y="1993254"/>
            <a:ext cx="6645514" cy="6358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UNITÀ 3: </a:t>
            </a:r>
          </a:p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PROGETTAZIONE DI ATTIVITÀ DI APPRENDIMENTO ETICO SUPPORTATE DALL'INTELLIGENZA ARTIFICIALE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409713" y="0"/>
            <a:ext cx="5878287" cy="10287000"/>
            <a:chOff x="0" y="0"/>
            <a:chExt cx="783771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837678" cy="13716000"/>
            </a:xfrm>
            <a:custGeom>
              <a:avLst/>
              <a:gdLst/>
              <a:ahLst/>
              <a:cxnLst/>
              <a:rect l="l" t="t" r="r" b="b"/>
              <a:pathLst>
                <a:path w="7837678" h="13716000">
                  <a:moveTo>
                    <a:pt x="0" y="0"/>
                  </a:moveTo>
                  <a:lnTo>
                    <a:pt x="7837678" y="0"/>
                  </a:lnTo>
                  <a:lnTo>
                    <a:pt x="783767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2615691"/>
            <a:ext cx="10411058" cy="7038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dovrebbe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supportare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non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sostituirli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Esempi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utilizzo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ambito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scolastico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42900" lvl="0" indent="-342900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idee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sessioni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brainstorming.</a:t>
            </a:r>
          </a:p>
          <a:p>
            <a:pPr marL="342900" lvl="0" indent="-342900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Analizzare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diverse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prospettive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problema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42900" lvl="0" indent="-342900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Migliorare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bozze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lavori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degli student.</a:t>
            </a:r>
          </a:p>
          <a:p>
            <a:pPr marL="342900" lvl="0" indent="-342900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Creare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simulazioni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scenari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utilizzo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inviano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contenuti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dall'IA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senza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comprenderne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funzionamento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prospettiva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l'obiettivo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non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pensi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piuttosto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funga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supporto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promuova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riflessione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creatività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risoluzione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problemi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costruzione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conoscenza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Pertanto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importante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imparino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confrontare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generate,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potenziali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errori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pregiudizi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giustificare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proprie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conclusioni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criteri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propri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038225"/>
            <a:ext cx="11884904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PROGETTAZIONE DI ATTIVITÀ DI APPRENDIMENTO ETICO SUPPORTATE DALL'INTELLIGENZA ARTIFICIALE</a:t>
            </a: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740339" y="660542"/>
            <a:ext cx="6652061" cy="5783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ATTIVITÀ PRATICA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740339" y="3309036"/>
            <a:ext cx="1008555" cy="1010100"/>
            <a:chOff x="0" y="0"/>
            <a:chExt cx="1344740" cy="1346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44676" cy="1346711"/>
            </a:xfrm>
            <a:custGeom>
              <a:avLst/>
              <a:gdLst/>
              <a:ahLst/>
              <a:cxnLst/>
              <a:rect l="l" t="t" r="r" b="b"/>
              <a:pathLst>
                <a:path w="1344676" h="1346711">
                  <a:moveTo>
                    <a:pt x="0" y="672340"/>
                  </a:moveTo>
                  <a:cubicBezTo>
                    <a:pt x="0" y="300991"/>
                    <a:pt x="300990" y="0"/>
                    <a:pt x="672338" y="0"/>
                  </a:cubicBezTo>
                  <a:cubicBezTo>
                    <a:pt x="1043686" y="0"/>
                    <a:pt x="1344676" y="300991"/>
                    <a:pt x="1344676" y="672340"/>
                  </a:cubicBezTo>
                  <a:lnTo>
                    <a:pt x="1344676" y="674372"/>
                  </a:lnTo>
                  <a:cubicBezTo>
                    <a:pt x="1344676" y="1045720"/>
                    <a:pt x="1043686" y="1346711"/>
                    <a:pt x="672338" y="1346711"/>
                  </a:cubicBezTo>
                  <a:cubicBezTo>
                    <a:pt x="300990" y="1346711"/>
                    <a:pt x="0" y="1045720"/>
                    <a:pt x="0" y="674372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1344740" cy="1356325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34669" y="3452136"/>
            <a:ext cx="702463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Chiedi all'IA di suggerirti cinque potenziali idee imprenditoriali per il mercato locale.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8740339" y="4651775"/>
            <a:ext cx="1008555" cy="1010100"/>
            <a:chOff x="0" y="0"/>
            <a:chExt cx="1344740" cy="1346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44676" cy="1346711"/>
            </a:xfrm>
            <a:custGeom>
              <a:avLst/>
              <a:gdLst/>
              <a:ahLst/>
              <a:cxnLst/>
              <a:rect l="l" t="t" r="r" b="b"/>
              <a:pathLst>
                <a:path w="1344676" h="1346711">
                  <a:moveTo>
                    <a:pt x="0" y="672340"/>
                  </a:moveTo>
                  <a:cubicBezTo>
                    <a:pt x="0" y="300991"/>
                    <a:pt x="300990" y="0"/>
                    <a:pt x="672338" y="0"/>
                  </a:cubicBezTo>
                  <a:cubicBezTo>
                    <a:pt x="1043686" y="0"/>
                    <a:pt x="1344676" y="300991"/>
                    <a:pt x="1344676" y="672340"/>
                  </a:cubicBezTo>
                  <a:lnTo>
                    <a:pt x="1344676" y="674372"/>
                  </a:lnTo>
                  <a:cubicBezTo>
                    <a:pt x="1344676" y="1045720"/>
                    <a:pt x="1043686" y="1346711"/>
                    <a:pt x="672338" y="1346711"/>
                  </a:cubicBezTo>
                  <a:cubicBezTo>
                    <a:pt x="300990" y="1346711"/>
                    <a:pt x="0" y="1045720"/>
                    <a:pt x="0" y="674372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1344740" cy="1356325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740339" y="5994515"/>
            <a:ext cx="1008555" cy="1010100"/>
            <a:chOff x="0" y="0"/>
            <a:chExt cx="1344740" cy="1346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44676" cy="1346711"/>
            </a:xfrm>
            <a:custGeom>
              <a:avLst/>
              <a:gdLst/>
              <a:ahLst/>
              <a:cxnLst/>
              <a:rect l="l" t="t" r="r" b="b"/>
              <a:pathLst>
                <a:path w="1344676" h="1346711">
                  <a:moveTo>
                    <a:pt x="0" y="672340"/>
                  </a:moveTo>
                  <a:cubicBezTo>
                    <a:pt x="0" y="300991"/>
                    <a:pt x="300990" y="0"/>
                    <a:pt x="672338" y="0"/>
                  </a:cubicBezTo>
                  <a:cubicBezTo>
                    <a:pt x="1043686" y="0"/>
                    <a:pt x="1344676" y="300991"/>
                    <a:pt x="1344676" y="672340"/>
                  </a:cubicBezTo>
                  <a:lnTo>
                    <a:pt x="1344676" y="674372"/>
                  </a:lnTo>
                  <a:cubicBezTo>
                    <a:pt x="1344676" y="1045720"/>
                    <a:pt x="1043686" y="1346711"/>
                    <a:pt x="672338" y="1346711"/>
                  </a:cubicBezTo>
                  <a:cubicBezTo>
                    <a:pt x="300990" y="1346711"/>
                    <a:pt x="0" y="1045720"/>
                    <a:pt x="0" y="674372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9525"/>
              <a:ext cx="1344740" cy="13563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3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740339" y="7376090"/>
            <a:ext cx="1008555" cy="1010100"/>
            <a:chOff x="0" y="0"/>
            <a:chExt cx="1344740" cy="1346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44676" cy="1346711"/>
            </a:xfrm>
            <a:custGeom>
              <a:avLst/>
              <a:gdLst/>
              <a:ahLst/>
              <a:cxnLst/>
              <a:rect l="l" t="t" r="r" b="b"/>
              <a:pathLst>
                <a:path w="1344676" h="1346711">
                  <a:moveTo>
                    <a:pt x="0" y="672340"/>
                  </a:moveTo>
                  <a:cubicBezTo>
                    <a:pt x="0" y="300991"/>
                    <a:pt x="300990" y="0"/>
                    <a:pt x="672338" y="0"/>
                  </a:cubicBezTo>
                  <a:cubicBezTo>
                    <a:pt x="1043686" y="0"/>
                    <a:pt x="1344676" y="300991"/>
                    <a:pt x="1344676" y="672340"/>
                  </a:cubicBezTo>
                  <a:lnTo>
                    <a:pt x="1344676" y="674372"/>
                  </a:lnTo>
                  <a:cubicBezTo>
                    <a:pt x="1344676" y="1045720"/>
                    <a:pt x="1043686" y="1346711"/>
                    <a:pt x="672338" y="1346711"/>
                  </a:cubicBezTo>
                  <a:cubicBezTo>
                    <a:pt x="300990" y="1346711"/>
                    <a:pt x="0" y="1045720"/>
                    <a:pt x="0" y="674372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9525"/>
              <a:ext cx="1344740" cy="1356325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4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-928811" y="-5020"/>
            <a:ext cx="9179719" cy="10297049"/>
            <a:chOff x="0" y="0"/>
            <a:chExt cx="12239625" cy="1372939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239625" cy="13729336"/>
            </a:xfrm>
            <a:custGeom>
              <a:avLst/>
              <a:gdLst/>
              <a:ahLst/>
              <a:cxnLst/>
              <a:rect l="l" t="t" r="r" b="b"/>
              <a:pathLst>
                <a:path w="12239625" h="13729336">
                  <a:moveTo>
                    <a:pt x="0" y="0"/>
                  </a:moveTo>
                  <a:lnTo>
                    <a:pt x="12239625" y="0"/>
                  </a:lnTo>
                  <a:lnTo>
                    <a:pt x="12239625" y="13729336"/>
                  </a:lnTo>
                  <a:lnTo>
                    <a:pt x="0" y="13729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4138" r="-34138" b="-3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0234669" y="5080115"/>
            <a:ext cx="702463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Gli studenti analizzano ogni idea e individuano i suggerimenti irrealistici.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34669" y="6327890"/>
            <a:ext cx="702463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 team adattano un'idea in base alle esigenze locali e ai profili dei clienti.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34669" y="7575665"/>
            <a:ext cx="702463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Gli studenti presentano come hanno migliorato l'idea generata dall'intelligenza artificiale.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761675" y="1710707"/>
            <a:ext cx="8968292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Sviluppare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idee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imprenditoriali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supporto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imprenditorialità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utilizzano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idee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imprenditoriali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005192" y="9052940"/>
            <a:ext cx="8438588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L'intelligenza artificiale facilita il brainstorming, ma la soluzione finale viene sviluppata dallo studente.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14663" y="-19050"/>
            <a:ext cx="7573337" cy="11158538"/>
            <a:chOff x="0" y="0"/>
            <a:chExt cx="10097783" cy="14878050"/>
          </a:xfrm>
        </p:grpSpPr>
        <p:sp>
          <p:nvSpPr>
            <p:cNvPr id="3" name="Freeform 3" descr="Poster o banner verticale sull'intelligenza artificiale nell'istruzione – Vettore royalty-free | VectorStock"/>
            <p:cNvSpPr/>
            <p:nvPr/>
          </p:nvSpPr>
          <p:spPr>
            <a:xfrm>
              <a:off x="0" y="0"/>
              <a:ext cx="10097770" cy="14878050"/>
            </a:xfrm>
            <a:custGeom>
              <a:avLst/>
              <a:gdLst/>
              <a:ahLst/>
              <a:cxnLst/>
              <a:rect l="l" t="t" r="r" b="b"/>
              <a:pathLst>
                <a:path w="10097770" h="14878050">
                  <a:moveTo>
                    <a:pt x="0" y="0"/>
                  </a:moveTo>
                  <a:lnTo>
                    <a:pt x="10097770" y="0"/>
                  </a:lnTo>
                  <a:lnTo>
                    <a:pt x="10097770" y="14878050"/>
                  </a:lnTo>
                  <a:lnTo>
                    <a:pt x="0" y="14878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9494358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L'USO ETICO DELL'INTELLIGENZA ARTIFICIALE IN CLASSE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675282"/>
            <a:ext cx="8961149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🎥 Video: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etica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nell'istruzione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 – Uso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responsabile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dell'IA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nell'apprendimento</a:t>
            </a:r>
            <a:endParaRPr lang="en-US" sz="2400" u="none" strike="noStrik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3837332"/>
            <a:ext cx="9494358" cy="615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Idee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chiave</a:t>
            </a: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può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supportare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ricerca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creatività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classe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utilizzare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modo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trasparente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contenuti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dall'intelligenza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sempre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rivisti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insegnanti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restano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guidare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l'uso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dell'IA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pensiero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essenziale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lavora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Domanda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di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riflessione</a:t>
            </a: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Come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puoi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, in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qualità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di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istruttore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di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formazione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professionale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,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garantire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che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l'intelligenza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artificiale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supporti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l'apprendimento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senza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sostituire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il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pensiero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degli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studenti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?</a:t>
            </a: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22024" y="1549908"/>
            <a:ext cx="5664762" cy="7263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7"/>
              </a:lnSpc>
              <a:spcBef>
                <a:spcPct val="0"/>
              </a:spcBef>
            </a:pPr>
            <a:r>
              <a:rPr lang="en-US" sz="6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UNITÀ 4: </a:t>
            </a:r>
          </a:p>
          <a:p>
            <a:pPr marL="0" lvl="0" indent="0" algn="l">
              <a:lnSpc>
                <a:spcPts val="7127"/>
              </a:lnSpc>
              <a:spcBef>
                <a:spcPct val="0"/>
              </a:spcBef>
            </a:pPr>
            <a:r>
              <a:rPr lang="en-US" sz="6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UTILIZZARE L'INTELLIGENZA ARTIFICIALE PER RAFFORZARE IL PENSIERO CRITICO E LA COLLABORAZIONE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089811" y="3589163"/>
            <a:ext cx="6699895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LAYOUT DEL TITOLO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715463"/>
            <a:ext cx="9690280" cy="6677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risposte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basate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probabilità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non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verificata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Pertanto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imparare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a: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42900" lvl="0" indent="-342900" algn="just">
              <a:lnSpc>
                <a:spcPts val="263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ettere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discussione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risultati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dell’IA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42900" lvl="0" indent="-342900" algn="just">
              <a:lnSpc>
                <a:spcPts val="263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42900" lvl="0" indent="-342900" algn="just">
              <a:lnSpc>
                <a:spcPts val="263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Individuare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inesattezze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pregiudizi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tratta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un'abilità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essenziale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alfabetizzazione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digitale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In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contesto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 cui sempre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più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vengono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prodotte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distribuite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tramite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automatizzati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è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fondamentale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sviluppare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capacità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valutare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l'affidabilità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pertinenza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l'accuratezza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contenuti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ricevuti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dovrebbero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dare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scontato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risposta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dall'IA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corretta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solo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perché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è ben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scritta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sembra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convincente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Promuovere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pensiero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sull'IA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significa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insegnare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affidabili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riconoscere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comprendere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ultima delle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dell'uso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spetta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sempre alle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non alla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tecnologia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038225"/>
            <a:ext cx="10564876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RAFFORZARE IL PENSIERO CRITICO CON L'INTELLIGENZA ARTIFICIALE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6" name="Freeform 6" descr="Un logo con la testa di una persona in un cerchio.  Il contenuto generato dall'intelligenza artificiale potrebbe essere errato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430000" y="0"/>
            <a:ext cx="6858000" cy="10287000"/>
            <a:chOff x="0" y="0"/>
            <a:chExt cx="914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9107"/>
            <a:ext cx="18288000" cy="2825201"/>
            <a:chOff x="0" y="0"/>
            <a:chExt cx="24384000" cy="37669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3766947"/>
            </a:xfrm>
            <a:custGeom>
              <a:avLst/>
              <a:gdLst/>
              <a:ahLst/>
              <a:cxnLst/>
              <a:rect l="l" t="t" r="r" b="b"/>
              <a:pathLst>
                <a:path w="24384000" h="3766947">
                  <a:moveTo>
                    <a:pt x="0" y="0"/>
                  </a:moveTo>
                  <a:lnTo>
                    <a:pt x="24384000" y="0"/>
                  </a:lnTo>
                  <a:lnTo>
                    <a:pt x="24384000" y="3766947"/>
                  </a:lnTo>
                  <a:lnTo>
                    <a:pt x="0" y="37669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173119" b="-21896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132889"/>
            <a:ext cx="4457700" cy="5783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ROTATTIVITÀ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408137"/>
            <a:ext cx="7429500" cy="371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8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Rilevamento</a:t>
            </a:r>
            <a:r>
              <a:rPr lang="en-US" sz="28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degli </a:t>
            </a:r>
            <a:r>
              <a:rPr lang="en-US" sz="28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errori</a:t>
            </a:r>
            <a:r>
              <a:rPr lang="en-US" sz="28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8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generati</a:t>
            </a:r>
            <a:r>
              <a:rPr lang="en-US" sz="28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8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dall'uso</a:t>
            </a:r>
            <a:r>
              <a:rPr lang="en-US" sz="28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8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dell'IA</a:t>
            </a:r>
            <a:endParaRPr lang="en-US" sz="2800" i="1" u="none" strike="noStrike" dirty="0">
              <a:solidFill>
                <a:srgbClr val="000000"/>
              </a:solidFill>
              <a:latin typeface="Lato Italics"/>
              <a:ea typeface="Lato Italics"/>
              <a:cs typeface="Lato Italics"/>
              <a:sym typeface="Lato Italic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4431903"/>
            <a:ext cx="10287933" cy="3691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L'addestratore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chiede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all'IA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normative UE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materia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sicurezza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lavoro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settore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alberghiero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della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ristorazione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42900" lvl="0" indent="-342900" algn="l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risposta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ufficiali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dell’UE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342900" lvl="0" indent="-342900" algn="l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Individuare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mancanti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errate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342900" lvl="0" indent="-342900" algn="l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Spiegare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perché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è necessaria.</a:t>
            </a:r>
          </a:p>
        </p:txBody>
      </p:sp>
      <p:sp>
        <p:nvSpPr>
          <p:cNvPr id="7" name="Freeform 7"/>
          <p:cNvSpPr/>
          <p:nvPr/>
        </p:nvSpPr>
        <p:spPr>
          <a:xfrm>
            <a:off x="12219617" y="4431903"/>
            <a:ext cx="5039683" cy="2746627"/>
          </a:xfrm>
          <a:custGeom>
            <a:avLst/>
            <a:gdLst/>
            <a:ahLst/>
            <a:cxnLst/>
            <a:rect l="l" t="t" r="r" b="b"/>
            <a:pathLst>
              <a:path w="5039683" h="2746627">
                <a:moveTo>
                  <a:pt x="0" y="0"/>
                </a:moveTo>
                <a:lnTo>
                  <a:pt x="5039683" y="0"/>
                </a:lnTo>
                <a:lnTo>
                  <a:pt x="5039683" y="2746627"/>
                </a:lnTo>
                <a:lnTo>
                  <a:pt x="0" y="27466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12551091" y="5199744"/>
            <a:ext cx="4376734" cy="1590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risultati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dell'IA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dovrebbero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sempre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essere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verificati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incrociandoli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con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fonti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affidabili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635941"/>
            <a:ext cx="6334481" cy="9073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UNITÀ 5: </a:t>
            </a:r>
          </a:p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SCENARIO DI CLASSE REALE. L'USO RESPONSABILE DELL'IA NELLA FORMAZIONE PROFESSIONALE E TECNICA</a:t>
            </a:r>
          </a:p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endParaRPr lang="en-US" sz="6600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867393" y="1038225"/>
            <a:ext cx="5964585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SCENARIO DI APPRENDIMENTO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58814" y="2019300"/>
            <a:ext cx="9300486" cy="7410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Nel vostro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centro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professionale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implementate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aiutare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preparare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relazioni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lavoro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svolto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l'intelligenza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artificiale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relazione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 non ne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contenuto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osserva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342900" lvl="0" indent="-342900" algn="l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rapporto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include procedure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sicurezza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errate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42900" lvl="0" indent="-342900" algn="l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Mancano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riferimenti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42900" lvl="0" indent="-342900" algn="l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non è in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spiegare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passaggi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descritti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introdurre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nuova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regola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Ogni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attività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assistita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dall'IA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includere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457200" lvl="0" indent="-457200" algn="l">
              <a:lnSpc>
                <a:spcPts val="2879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l'istruzione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originale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57200" lvl="0" indent="-457200" algn="l">
              <a:lnSpc>
                <a:spcPts val="2879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risultato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dell’IA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57200" lvl="0" indent="-457200" algn="l">
              <a:lnSpc>
                <a:spcPts val="2879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Correzioni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miglioramenti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degli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Ciò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garantisce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supporti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l'apprendimento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anziché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sostituirlo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0" y="1"/>
            <a:ext cx="7338060" cy="10287000"/>
            <a:chOff x="0" y="0"/>
            <a:chExt cx="9784080" cy="13716000"/>
          </a:xfrm>
        </p:grpSpPr>
        <p:sp>
          <p:nvSpPr>
            <p:cNvPr id="5" name="Freeform 5" descr="14.046 Immagini verticali di aule scolastiche royalty-free, foto stock e illustrazioni | Shutterstock"/>
            <p:cNvSpPr/>
            <p:nvPr/>
          </p:nvSpPr>
          <p:spPr>
            <a:xfrm>
              <a:off x="0" y="0"/>
              <a:ext cx="9784080" cy="13716000"/>
            </a:xfrm>
            <a:custGeom>
              <a:avLst/>
              <a:gdLst/>
              <a:ahLst/>
              <a:cxnLst/>
              <a:rect l="l" t="t" r="r" b="b"/>
              <a:pathLst>
                <a:path w="9784080" h="13716000">
                  <a:moveTo>
                    <a:pt x="0" y="0"/>
                  </a:moveTo>
                  <a:lnTo>
                    <a:pt x="9784080" y="0"/>
                  </a:lnTo>
                  <a:lnTo>
                    <a:pt x="978408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9036" y="2047309"/>
            <a:ext cx="7438314" cy="7550616"/>
            <a:chOff x="0" y="0"/>
            <a:chExt cx="9917752" cy="100674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917752" cy="10067488"/>
            </a:xfrm>
            <a:custGeom>
              <a:avLst/>
              <a:gdLst/>
              <a:ahLst/>
              <a:cxnLst/>
              <a:rect l="l" t="t" r="r" b="b"/>
              <a:pathLst>
                <a:path w="9917752" h="10067488">
                  <a:moveTo>
                    <a:pt x="0" y="1677915"/>
                  </a:moveTo>
                  <a:cubicBezTo>
                    <a:pt x="0" y="751275"/>
                    <a:pt x="596054" y="0"/>
                    <a:pt x="1331242" y="0"/>
                  </a:cubicBezTo>
                  <a:lnTo>
                    <a:pt x="8586510" y="0"/>
                  </a:lnTo>
                  <a:cubicBezTo>
                    <a:pt x="9321698" y="0"/>
                    <a:pt x="9917752" y="751275"/>
                    <a:pt x="9917752" y="1677915"/>
                  </a:cubicBezTo>
                  <a:lnTo>
                    <a:pt x="9917752" y="8389573"/>
                  </a:lnTo>
                  <a:cubicBezTo>
                    <a:pt x="9917752" y="9316214"/>
                    <a:pt x="9321698" y="10067488"/>
                    <a:pt x="8586510" y="10067488"/>
                  </a:cubicBezTo>
                  <a:lnTo>
                    <a:pt x="1331242" y="10067488"/>
                  </a:lnTo>
                  <a:cubicBezTo>
                    <a:pt x="596054" y="10067488"/>
                    <a:pt x="0" y="9316214"/>
                    <a:pt x="0" y="8389573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9917752" cy="100674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Uso strutturato dell'IA nei compiti</a:t>
              </a: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endPara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endParaRP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u="none" strike="noStrike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Anziché vietare gli strumenti di intelligenza artificiale, i centri di formazione stanno implementando linee guida strutturate.</a:t>
              </a: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endPara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u="none" strike="noStrike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Esempio di standard:</a:t>
              </a: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u="none" strike="noStrike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Gli studenti devono sempre indicare quali parti del loro lavoro sono state generate utilizzando l'intelligenza artificiale.</a:t>
              </a: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endPara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u="none" strike="noStrike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Ciò promuove la trasparenza e l'uso responsabile.</a:t>
              </a: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endPara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183856" y="1085850"/>
            <a:ext cx="3826543" cy="5783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BUONA PRATICA 1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358906" y="2047309"/>
            <a:ext cx="7450309" cy="7550616"/>
            <a:chOff x="0" y="0"/>
            <a:chExt cx="9933745" cy="1006748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933734" cy="10067412"/>
            </a:xfrm>
            <a:custGeom>
              <a:avLst/>
              <a:gdLst/>
              <a:ahLst/>
              <a:cxnLst/>
              <a:rect l="l" t="t" r="r" b="b"/>
              <a:pathLst>
                <a:path w="9933734" h="10067412">
                  <a:moveTo>
                    <a:pt x="0" y="1677923"/>
                  </a:moveTo>
                  <a:cubicBezTo>
                    <a:pt x="0" y="751205"/>
                    <a:pt x="637739" y="0"/>
                    <a:pt x="1424480" y="0"/>
                  </a:cubicBezTo>
                  <a:lnTo>
                    <a:pt x="8509254" y="0"/>
                  </a:lnTo>
                  <a:cubicBezTo>
                    <a:pt x="9295996" y="0"/>
                    <a:pt x="9933734" y="751205"/>
                    <a:pt x="9933734" y="1677923"/>
                  </a:cubicBezTo>
                  <a:lnTo>
                    <a:pt x="9933734" y="8389489"/>
                  </a:lnTo>
                  <a:cubicBezTo>
                    <a:pt x="9933734" y="9316208"/>
                    <a:pt x="9295995" y="10067412"/>
                    <a:pt x="8509254" y="10067412"/>
                  </a:cubicBezTo>
                  <a:lnTo>
                    <a:pt x="1424480" y="10067412"/>
                  </a:lnTo>
                  <a:cubicBezTo>
                    <a:pt x="637739" y="10067538"/>
                    <a:pt x="0" y="9316207"/>
                    <a:pt x="0" y="8389489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9933745" cy="100674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Workshop di </a:t>
              </a:r>
              <a:r>
                <a:rPr lang="en-US" sz="24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alfabetizzazione</a:t>
              </a:r>
              <a:r>
                <a:rPr lang="en-US" sz="2400" b="1" u="none" strike="noStrike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  <a:r>
                <a:rPr lang="en-US" sz="24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sull'IA</a:t>
              </a:r>
              <a:r>
                <a:rPr lang="en-US" sz="2400" b="1" u="none" strike="noStrike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per </a:t>
              </a:r>
              <a:r>
                <a:rPr lang="en-US" sz="24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formatori</a:t>
              </a:r>
              <a:endPara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endParaRP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endPara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endParaRP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Gli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istituti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di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formazione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offrono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workshop in cui è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possibile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imparare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:</a:t>
              </a:r>
            </a:p>
            <a:p>
              <a:pPr marL="530225" lvl="0">
                <a:lnSpc>
                  <a:spcPts val="2879"/>
                </a:lnSpc>
                <a:spcBef>
                  <a:spcPct val="0"/>
                </a:spcBef>
                <a:tabLst>
                  <a:tab pos="7259638" algn="l"/>
                </a:tabLst>
              </a:pPr>
              <a:endPara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  <a:p>
              <a:pPr marL="530225" lvl="0">
                <a:lnSpc>
                  <a:spcPts val="2879"/>
                </a:lnSpc>
                <a:spcBef>
                  <a:spcPct val="0"/>
                </a:spcBef>
                <a:tabLst>
                  <a:tab pos="7259638" algn="l"/>
                </a:tabLst>
              </a:pP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• Come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i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sistemi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di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intelligenza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artificiale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generano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risposte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</a:p>
            <a:p>
              <a:pPr marL="530225" lvl="0">
                <a:lnSpc>
                  <a:spcPts val="2879"/>
                </a:lnSpc>
                <a:spcBef>
                  <a:spcPct val="0"/>
                </a:spcBef>
                <a:tabLst>
                  <a:tab pos="7259638" algn="l"/>
                </a:tabLst>
              </a:pP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• Come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possono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manifestarsi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i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pregiudizi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nei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risultati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dell'IA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</a:p>
            <a:p>
              <a:pPr marL="530225" lvl="0">
                <a:lnSpc>
                  <a:spcPts val="2879"/>
                </a:lnSpc>
                <a:spcBef>
                  <a:spcPct val="0"/>
                </a:spcBef>
                <a:tabLst>
                  <a:tab pos="7259638" algn="l"/>
                </a:tabLst>
              </a:pP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• Come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progettare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attività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di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apprendimento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etiche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supportate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dall'intelligenza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artificiale</a:t>
              </a:r>
              <a:endPara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endPara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Ciò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garantisce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che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tu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, in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qualità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di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formatore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,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mantenga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il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controllo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sulle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decisioni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in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ambito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educativo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.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1464191" y="1085850"/>
            <a:ext cx="4080609" cy="5783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BUONA PRATICA 2</a:t>
            </a: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095375" y="2217653"/>
            <a:ext cx="8566537" cy="537256"/>
          </a:xfrm>
          <a:custGeom>
            <a:avLst/>
            <a:gdLst/>
            <a:ahLst/>
            <a:cxnLst/>
            <a:rect l="l" t="t" r="r" b="b"/>
            <a:pathLst>
              <a:path w="11422050" h="716342">
                <a:moveTo>
                  <a:pt x="0" y="0"/>
                </a:moveTo>
                <a:lnTo>
                  <a:pt x="11422050" y="0"/>
                </a:lnTo>
                <a:lnTo>
                  <a:pt x="11422050" y="716342"/>
                </a:lnTo>
                <a:lnTo>
                  <a:pt x="0" y="716342"/>
                </a:lnTo>
                <a:close/>
              </a:path>
            </a:pathLst>
          </a:custGeom>
          <a:blipFill>
            <a:blip r:embed="rId4">
              <a:alphaModFix amt="0"/>
            </a:blip>
            <a:stretch>
              <a:fillRect t="-260688" b="-26068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1070896" y="2235054"/>
            <a:ext cx="16149161" cy="7017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s-ES" sz="2400" b="1" dirty="0" err="1">
                <a:latin typeface="Lato Light" panose="020F0302020204030203" pitchFamily="34" charset="0"/>
              </a:rPr>
              <a:t>Agenzia</a:t>
            </a:r>
            <a:r>
              <a:rPr lang="es-ES" sz="2400" b="1" dirty="0">
                <a:latin typeface="Lato Light" panose="020F0302020204030203" pitchFamily="34" charset="0"/>
              </a:rPr>
              <a:t> Europea per i </a:t>
            </a:r>
            <a:r>
              <a:rPr lang="es-ES" sz="2400" b="1" dirty="0" err="1">
                <a:latin typeface="Lato Light" panose="020F0302020204030203" pitchFamily="34" charset="0"/>
              </a:rPr>
              <a:t>Bisogni</a:t>
            </a:r>
            <a:r>
              <a:rPr lang="es-ES" sz="2400" b="1" dirty="0">
                <a:latin typeface="Lato Light" panose="020F0302020204030203" pitchFamily="34" charset="0"/>
              </a:rPr>
              <a:t> </a:t>
            </a:r>
            <a:r>
              <a:rPr lang="es-ES" sz="2400" b="1" dirty="0" err="1">
                <a:latin typeface="Lato Light" panose="020F0302020204030203" pitchFamily="34" charset="0"/>
              </a:rPr>
              <a:t>Educativi</a:t>
            </a:r>
            <a:r>
              <a:rPr lang="es-ES" sz="2400" b="1" dirty="0">
                <a:latin typeface="Lato Light" panose="020F0302020204030203" pitchFamily="34" charset="0"/>
              </a:rPr>
              <a:t> </a:t>
            </a:r>
            <a:r>
              <a:rPr lang="es-ES" sz="2400" b="1" dirty="0" err="1">
                <a:latin typeface="Lato Light" panose="020F0302020204030203" pitchFamily="34" charset="0"/>
              </a:rPr>
              <a:t>Speciali</a:t>
            </a:r>
            <a:r>
              <a:rPr lang="es-ES" sz="2400" b="1" dirty="0">
                <a:latin typeface="Lato Light" panose="020F0302020204030203" pitchFamily="34" charset="0"/>
              </a:rPr>
              <a:t> e </a:t>
            </a:r>
            <a:r>
              <a:rPr lang="es-ES" sz="2400" b="1" dirty="0" err="1">
                <a:latin typeface="Lato Light" panose="020F0302020204030203" pitchFamily="34" charset="0"/>
              </a:rPr>
              <a:t>l’Istruzione</a:t>
            </a:r>
            <a:r>
              <a:rPr lang="es-ES" sz="2400" b="1" dirty="0">
                <a:latin typeface="Lato Light" panose="020F0302020204030203" pitchFamily="34" charset="0"/>
              </a:rPr>
              <a:t> Inclusiva (2022).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“</a:t>
            </a:r>
            <a:r>
              <a:rPr lang="es-ES" sz="2400" dirty="0" err="1">
                <a:latin typeface="Lato Light" panose="020F0302020204030203" pitchFamily="34" charset="0"/>
              </a:rPr>
              <a:t>Educazione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digitale</a:t>
            </a:r>
            <a:r>
              <a:rPr lang="es-ES" sz="2400" dirty="0">
                <a:latin typeface="Lato Light" panose="020F0302020204030203" pitchFamily="34" charset="0"/>
              </a:rPr>
              <a:t> inclusiva.” </a:t>
            </a:r>
            <a:r>
              <a:rPr lang="es-ES" sz="2400" dirty="0" err="1">
                <a:latin typeface="Lato Light" panose="020F0302020204030203" pitchFamily="34" charset="0"/>
              </a:rPr>
              <a:t>Analizza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l’accessibilità</a:t>
            </a:r>
            <a:r>
              <a:rPr lang="es-ES" sz="2400" dirty="0">
                <a:latin typeface="Lato Light" panose="020F0302020204030203" pitchFamily="34" charset="0"/>
              </a:rPr>
              <a:t>, la </a:t>
            </a:r>
            <a:r>
              <a:rPr lang="es-ES" sz="2400" dirty="0" err="1">
                <a:latin typeface="Lato Light" panose="020F0302020204030203" pitchFamily="34" charset="0"/>
              </a:rPr>
              <a:t>partecipazione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l’inclusione</a:t>
            </a:r>
            <a:r>
              <a:rPr lang="es-ES" sz="2400" dirty="0">
                <a:latin typeface="Lato Light" panose="020F0302020204030203" pitchFamily="34" charset="0"/>
              </a:rPr>
              <a:t> e le barriere </a:t>
            </a:r>
            <a:r>
              <a:rPr lang="es-ES" sz="2400" dirty="0" err="1">
                <a:latin typeface="Lato Light" panose="020F0302020204030203" pitchFamily="34" charset="0"/>
              </a:rPr>
              <a:t>digitali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nell’istruzione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fornendo</a:t>
            </a:r>
            <a:r>
              <a:rPr lang="es-ES" sz="2400" dirty="0">
                <a:latin typeface="Lato Light" panose="020F0302020204030203" pitchFamily="34" charset="0"/>
              </a:rPr>
              <a:t> una base </a:t>
            </a:r>
            <a:r>
              <a:rPr lang="es-ES" sz="2400" dirty="0" err="1">
                <a:latin typeface="Lato Light" panose="020F0302020204030203" pitchFamily="34" charset="0"/>
              </a:rPr>
              <a:t>utile</a:t>
            </a:r>
            <a:r>
              <a:rPr lang="es-ES" sz="2400" dirty="0">
                <a:latin typeface="Lato Light" panose="020F0302020204030203" pitchFamily="34" charset="0"/>
              </a:rPr>
              <a:t> per </a:t>
            </a:r>
            <a:r>
              <a:rPr lang="es-ES" sz="2400" dirty="0" err="1">
                <a:latin typeface="Lato Light" panose="020F0302020204030203" pitchFamily="34" charset="0"/>
              </a:rPr>
              <a:t>valutare</a:t>
            </a:r>
            <a:r>
              <a:rPr lang="es-ES" sz="2400" dirty="0">
                <a:latin typeface="Lato Light" panose="020F0302020204030203" pitchFamily="34" charset="0"/>
              </a:rPr>
              <a:t> se </a:t>
            </a:r>
            <a:r>
              <a:rPr lang="es-ES" sz="2400" dirty="0" err="1">
                <a:latin typeface="Lato Light" panose="020F0302020204030203" pitchFamily="34" charset="0"/>
              </a:rPr>
              <a:t>l’apprendimento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supportato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dall’IA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sia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accessibile</a:t>
            </a:r>
            <a:r>
              <a:rPr lang="es-ES" sz="2400" dirty="0">
                <a:latin typeface="Lato Light" panose="020F0302020204030203" pitchFamily="34" charset="0"/>
              </a:rPr>
              <a:t> a </a:t>
            </a:r>
            <a:r>
              <a:rPr lang="es-ES" sz="2400" dirty="0" err="1">
                <a:latin typeface="Lato Light" panose="020F0302020204030203" pitchFamily="34" charset="0"/>
              </a:rPr>
              <a:t>studenti</a:t>
            </a:r>
            <a:r>
              <a:rPr lang="es-ES" sz="2400" dirty="0">
                <a:latin typeface="Lato Light" panose="020F0302020204030203" pitchFamily="34" charset="0"/>
              </a:rPr>
              <a:t> con </a:t>
            </a:r>
            <a:r>
              <a:rPr lang="es-ES" sz="2400" dirty="0" err="1">
                <a:latin typeface="Lato Light" panose="020F0302020204030203" pitchFamily="34" charset="0"/>
              </a:rPr>
              <a:t>esigenze</a:t>
            </a:r>
            <a:r>
              <a:rPr lang="es-ES" sz="2400" dirty="0">
                <a:latin typeface="Lato Light" panose="020F0302020204030203" pitchFamily="34" charset="0"/>
              </a:rPr>
              <a:t> diverse.</a:t>
            </a:r>
          </a:p>
          <a:p>
            <a:endParaRPr lang="es-ES" sz="2400" dirty="0">
              <a:latin typeface="Lato Light" panose="020F0302020204030203" pitchFamily="34" charset="0"/>
            </a:endParaRPr>
          </a:p>
          <a:p>
            <a:r>
              <a:rPr lang="es-ES" sz="2400" b="1" dirty="0" err="1">
                <a:latin typeface="Lato Light" panose="020F0302020204030203" pitchFamily="34" charset="0"/>
              </a:rPr>
              <a:t>Commissione</a:t>
            </a:r>
            <a:r>
              <a:rPr lang="es-ES" sz="2400" b="1" dirty="0">
                <a:latin typeface="Lato Light" panose="020F0302020204030203" pitchFamily="34" charset="0"/>
              </a:rPr>
              <a:t> Europea (2026).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“</a:t>
            </a:r>
            <a:r>
              <a:rPr lang="es-ES" sz="2400" dirty="0" err="1">
                <a:latin typeface="Lato Light" panose="020F0302020204030203" pitchFamily="34" charset="0"/>
              </a:rPr>
              <a:t>Linee</a:t>
            </a:r>
            <a:r>
              <a:rPr lang="es-ES" sz="2400" dirty="0">
                <a:latin typeface="Lato Light" panose="020F0302020204030203" pitchFamily="34" charset="0"/>
              </a:rPr>
              <a:t> guida </a:t>
            </a:r>
            <a:r>
              <a:rPr lang="es-ES" sz="2400" dirty="0" err="1">
                <a:latin typeface="Lato Light" panose="020F0302020204030203" pitchFamily="34" charset="0"/>
              </a:rPr>
              <a:t>sull’uso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etico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dell’intelligenza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artificiale</a:t>
            </a:r>
            <a:r>
              <a:rPr lang="es-ES" sz="2400" dirty="0">
                <a:latin typeface="Lato Light" panose="020F0302020204030203" pitchFamily="34" charset="0"/>
              </a:rPr>
              <a:t> e </a:t>
            </a:r>
            <a:r>
              <a:rPr lang="es-ES" sz="2400" dirty="0" err="1">
                <a:latin typeface="Lato Light" panose="020F0302020204030203" pitchFamily="34" charset="0"/>
              </a:rPr>
              <a:t>dei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dati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nell’insegnamento</a:t>
            </a:r>
            <a:r>
              <a:rPr lang="es-ES" sz="2400" dirty="0">
                <a:latin typeface="Lato Light" panose="020F0302020204030203" pitchFamily="34" charset="0"/>
              </a:rPr>
              <a:t> e </a:t>
            </a:r>
            <a:r>
              <a:rPr lang="es-ES" sz="2400" dirty="0" err="1">
                <a:latin typeface="Lato Light" panose="020F0302020204030203" pitchFamily="34" charset="0"/>
              </a:rPr>
              <a:t>nell’apprendimento</a:t>
            </a:r>
            <a:r>
              <a:rPr lang="es-ES" sz="2400" dirty="0">
                <a:latin typeface="Lato Light" panose="020F0302020204030203" pitchFamily="34" charset="0"/>
              </a:rPr>
              <a:t> per </a:t>
            </a:r>
            <a:r>
              <a:rPr lang="es-ES" sz="2400" dirty="0" err="1">
                <a:latin typeface="Lato Light" panose="020F0302020204030203" pitchFamily="34" charset="0"/>
              </a:rPr>
              <a:t>gli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educatori</a:t>
            </a:r>
            <a:r>
              <a:rPr lang="es-ES" sz="2400" dirty="0">
                <a:latin typeface="Lato Light" panose="020F0302020204030203" pitchFamily="34" charset="0"/>
              </a:rPr>
              <a:t>.” </a:t>
            </a:r>
            <a:r>
              <a:rPr lang="es-ES" sz="2400" dirty="0" err="1">
                <a:latin typeface="Lato Light" panose="020F0302020204030203" pitchFamily="34" charset="0"/>
              </a:rPr>
              <a:t>Fornisce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indicazioni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pratiche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sulle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questioni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etiche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giuridiche</a:t>
            </a:r>
            <a:r>
              <a:rPr lang="es-ES" sz="2400" dirty="0">
                <a:latin typeface="Lato Light" panose="020F0302020204030203" pitchFamily="34" charset="0"/>
              </a:rPr>
              <a:t> e </a:t>
            </a:r>
            <a:r>
              <a:rPr lang="es-ES" sz="2400" dirty="0" err="1">
                <a:latin typeface="Lato Light" panose="020F0302020204030203" pitchFamily="34" charset="0"/>
              </a:rPr>
              <a:t>pedagogiche</a:t>
            </a:r>
            <a:r>
              <a:rPr lang="es-ES" sz="2400" dirty="0">
                <a:latin typeface="Lato Light" panose="020F0302020204030203" pitchFamily="34" charset="0"/>
              </a:rPr>
              <a:t> relative </a:t>
            </a:r>
            <a:r>
              <a:rPr lang="es-ES" sz="2400" dirty="0" err="1">
                <a:latin typeface="Lato Light" panose="020F0302020204030203" pitchFamily="34" charset="0"/>
              </a:rPr>
              <a:t>all’IA</a:t>
            </a:r>
            <a:r>
              <a:rPr lang="es-ES" sz="2400" dirty="0">
                <a:latin typeface="Lato Light" panose="020F0302020204030203" pitchFamily="34" charset="0"/>
              </a:rPr>
              <a:t> e </a:t>
            </a:r>
            <a:r>
              <a:rPr lang="es-ES" sz="2400" dirty="0" err="1">
                <a:latin typeface="Lato Light" panose="020F0302020204030203" pitchFamily="34" charset="0"/>
              </a:rPr>
              <a:t>ai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dati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nell’istruzione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tra</a:t>
            </a:r>
            <a:r>
              <a:rPr lang="es-ES" sz="2400" dirty="0">
                <a:latin typeface="Lato Light" panose="020F0302020204030203" pitchFamily="34" charset="0"/>
              </a:rPr>
              <a:t> cui </a:t>
            </a:r>
            <a:r>
              <a:rPr lang="es-ES" sz="2400" dirty="0" err="1">
                <a:latin typeface="Lato Light" panose="020F0302020204030203" pitchFamily="34" charset="0"/>
              </a:rPr>
              <a:t>privacy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trasparenza</a:t>
            </a:r>
            <a:r>
              <a:rPr lang="es-ES" sz="2400" dirty="0">
                <a:latin typeface="Lato Light" panose="020F0302020204030203" pitchFamily="34" charset="0"/>
              </a:rPr>
              <a:t>, uso </a:t>
            </a:r>
            <a:r>
              <a:rPr lang="es-ES" sz="2400" dirty="0" err="1">
                <a:latin typeface="Lato Light" panose="020F0302020204030203" pitchFamily="34" charset="0"/>
              </a:rPr>
              <a:t>responsabile</a:t>
            </a:r>
            <a:r>
              <a:rPr lang="es-ES" sz="2400" dirty="0">
                <a:latin typeface="Lato Light" panose="020F0302020204030203" pitchFamily="34" charset="0"/>
              </a:rPr>
              <a:t> e </a:t>
            </a:r>
            <a:r>
              <a:rPr lang="es-ES" sz="2400" dirty="0" err="1">
                <a:latin typeface="Lato Light" panose="020F0302020204030203" pitchFamily="34" charset="0"/>
              </a:rPr>
              <a:t>alfabetizzazione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all’IA</a:t>
            </a:r>
            <a:r>
              <a:rPr lang="es-ES" sz="2400" dirty="0">
                <a:latin typeface="Lato Light" panose="020F0302020204030203" pitchFamily="34" charset="0"/>
              </a:rPr>
              <a:t>.</a:t>
            </a:r>
          </a:p>
          <a:p>
            <a:endParaRPr lang="es-ES" sz="2400" dirty="0">
              <a:latin typeface="Lato Light" panose="020F0302020204030203" pitchFamily="34" charset="0"/>
            </a:endParaRPr>
          </a:p>
          <a:p>
            <a:r>
              <a:rPr lang="es-ES" sz="2400" b="1" dirty="0" err="1">
                <a:latin typeface="Lato Light" panose="020F0302020204030203" pitchFamily="34" charset="0"/>
              </a:rPr>
              <a:t>Unione</a:t>
            </a:r>
            <a:r>
              <a:rPr lang="es-ES" sz="2400" b="1" dirty="0">
                <a:latin typeface="Lato Light" panose="020F0302020204030203" pitchFamily="34" charset="0"/>
              </a:rPr>
              <a:t> Europea (2024).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“</a:t>
            </a:r>
            <a:r>
              <a:rPr lang="es-ES" sz="2400" dirty="0" err="1">
                <a:latin typeface="Lato Light" panose="020F0302020204030203" pitchFamily="34" charset="0"/>
              </a:rPr>
              <a:t>Regolamento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sull’Intelligenza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Artificiale</a:t>
            </a:r>
            <a:r>
              <a:rPr lang="es-ES" sz="2400" dirty="0">
                <a:latin typeface="Lato Light" panose="020F0302020204030203" pitchFamily="34" charset="0"/>
              </a:rPr>
              <a:t> (AI </a:t>
            </a:r>
            <a:r>
              <a:rPr lang="es-ES" sz="2400" dirty="0" err="1">
                <a:latin typeface="Lato Light" panose="020F0302020204030203" pitchFamily="34" charset="0"/>
              </a:rPr>
              <a:t>Act</a:t>
            </a:r>
            <a:r>
              <a:rPr lang="es-ES" sz="2400" dirty="0">
                <a:latin typeface="Lato Light" panose="020F0302020204030203" pitchFamily="34" charset="0"/>
              </a:rPr>
              <a:t>). </a:t>
            </a:r>
            <a:r>
              <a:rPr lang="es-ES" sz="2400" dirty="0" err="1">
                <a:latin typeface="Lato Light" panose="020F0302020204030203" pitchFamily="34" charset="0"/>
              </a:rPr>
              <a:t>Regolamento</a:t>
            </a:r>
            <a:r>
              <a:rPr lang="es-ES" sz="2400" dirty="0">
                <a:latin typeface="Lato Light" panose="020F0302020204030203" pitchFamily="34" charset="0"/>
              </a:rPr>
              <a:t> (UE) 2024/1689.” </a:t>
            </a:r>
            <a:r>
              <a:rPr lang="es-ES" sz="2400" dirty="0" err="1">
                <a:latin typeface="Lato Light" panose="020F0302020204030203" pitchFamily="34" charset="0"/>
              </a:rPr>
              <a:t>Stabilisce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il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quadro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giuridico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dell’UE</a:t>
            </a:r>
            <a:r>
              <a:rPr lang="es-ES" sz="2400" dirty="0">
                <a:latin typeface="Lato Light" panose="020F0302020204030203" pitchFamily="34" charset="0"/>
              </a:rPr>
              <a:t> per </a:t>
            </a:r>
            <a:r>
              <a:rPr lang="es-ES" sz="2400" dirty="0" err="1">
                <a:latin typeface="Lato Light" panose="020F0302020204030203" pitchFamily="34" charset="0"/>
              </a:rPr>
              <a:t>l’intelligenza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artificiale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compresi</a:t>
            </a:r>
            <a:r>
              <a:rPr lang="es-ES" sz="2400" dirty="0">
                <a:latin typeface="Lato Light" panose="020F0302020204030203" pitchFamily="34" charset="0"/>
              </a:rPr>
              <a:t> i </a:t>
            </a:r>
            <a:r>
              <a:rPr lang="es-ES" sz="2400" dirty="0" err="1">
                <a:latin typeface="Lato Light" panose="020F0302020204030203" pitchFamily="34" charset="0"/>
              </a:rPr>
              <a:t>requisiti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relativi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alla</a:t>
            </a:r>
            <a:r>
              <a:rPr lang="es-ES" sz="2400" dirty="0">
                <a:latin typeface="Lato Light" panose="020F0302020204030203" pitchFamily="34" charset="0"/>
              </a:rPr>
              <a:t> gestione </a:t>
            </a:r>
            <a:r>
              <a:rPr lang="es-ES" sz="2400" dirty="0" err="1">
                <a:latin typeface="Lato Light" panose="020F0302020204030203" pitchFamily="34" charset="0"/>
              </a:rPr>
              <a:t>dei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rischi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alla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trasparenza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alla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supervisione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umana</a:t>
            </a:r>
            <a:r>
              <a:rPr lang="es-ES" sz="2400" dirty="0">
                <a:latin typeface="Lato Light" panose="020F0302020204030203" pitchFamily="34" charset="0"/>
              </a:rPr>
              <a:t> e a </a:t>
            </a:r>
            <a:r>
              <a:rPr lang="es-ES" sz="2400" dirty="0" err="1">
                <a:latin typeface="Lato Light" panose="020F0302020204030203" pitchFamily="34" charset="0"/>
              </a:rPr>
              <a:t>determinati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utilizzi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dell’IA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nell’istruzione</a:t>
            </a:r>
            <a:r>
              <a:rPr lang="es-ES" sz="2400" dirty="0">
                <a:latin typeface="Lato Light" panose="020F0302020204030203" pitchFamily="34" charset="0"/>
              </a:rPr>
              <a:t> e </a:t>
            </a:r>
            <a:r>
              <a:rPr lang="es-ES" sz="2400" dirty="0" err="1">
                <a:latin typeface="Lato Light" panose="020F0302020204030203" pitchFamily="34" charset="0"/>
              </a:rPr>
              <a:t>nella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formazione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professionale</a:t>
            </a:r>
            <a:r>
              <a:rPr lang="es-ES" sz="2400" dirty="0">
                <a:latin typeface="Lato Light" panose="020F0302020204030203" pitchFamily="34" charset="0"/>
              </a:rPr>
              <a:t>.</a:t>
            </a:r>
          </a:p>
          <a:p>
            <a:endParaRPr lang="es-ES" sz="2400" dirty="0">
              <a:latin typeface="Lato Light" panose="020F0302020204030203" pitchFamily="34" charset="0"/>
            </a:endParaRPr>
          </a:p>
          <a:p>
            <a:r>
              <a:rPr lang="es-ES" sz="2400" b="1" dirty="0">
                <a:latin typeface="Lato Light" panose="020F0302020204030203" pitchFamily="34" charset="0"/>
              </a:rPr>
              <a:t>OCSE (2026).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“IA a </a:t>
            </a:r>
            <a:r>
              <a:rPr lang="es-ES" sz="2400" dirty="0" err="1">
                <a:latin typeface="Lato Light" panose="020F0302020204030203" pitchFamily="34" charset="0"/>
              </a:rPr>
              <a:t>supporto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degli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studenti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neurodivergenti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nell’istruzione</a:t>
            </a:r>
            <a:r>
              <a:rPr lang="es-ES" sz="2400" dirty="0">
                <a:latin typeface="Lato Light" panose="020F0302020204030203" pitchFamily="34" charset="0"/>
              </a:rPr>
              <a:t> e </a:t>
            </a:r>
            <a:r>
              <a:rPr lang="es-ES" sz="2400" dirty="0" err="1">
                <a:latin typeface="Lato Light" panose="020F0302020204030203" pitchFamily="34" charset="0"/>
              </a:rPr>
              <a:t>formazione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professionale</a:t>
            </a:r>
            <a:r>
              <a:rPr lang="es-ES" sz="2400" dirty="0">
                <a:latin typeface="Lato Light" panose="020F0302020204030203" pitchFamily="34" charset="0"/>
              </a:rPr>
              <a:t>.” </a:t>
            </a:r>
            <a:r>
              <a:rPr lang="es-ES" sz="2400" dirty="0" err="1">
                <a:latin typeface="Lato Light" panose="020F0302020204030203" pitchFamily="34" charset="0"/>
              </a:rPr>
              <a:t>Esamina</a:t>
            </a:r>
            <a:r>
              <a:rPr lang="es-ES" sz="2400" dirty="0">
                <a:latin typeface="Lato Light" panose="020F0302020204030203" pitchFamily="34" charset="0"/>
              </a:rPr>
              <a:t> come </a:t>
            </a:r>
            <a:r>
              <a:rPr lang="es-ES" sz="2400" dirty="0" err="1">
                <a:latin typeface="Lato Light" panose="020F0302020204030203" pitchFamily="34" charset="0"/>
              </a:rPr>
              <a:t>l’IA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possa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favorire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l’accessibilità</a:t>
            </a:r>
            <a:r>
              <a:rPr lang="es-ES" sz="2400" dirty="0">
                <a:latin typeface="Lato Light" panose="020F0302020204030203" pitchFamily="34" charset="0"/>
              </a:rPr>
              <a:t> e </a:t>
            </a:r>
            <a:r>
              <a:rPr lang="es-ES" sz="2400" dirty="0" err="1">
                <a:latin typeface="Lato Light" panose="020F0302020204030203" pitchFamily="34" charset="0"/>
              </a:rPr>
              <a:t>l’apprendimento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adattivo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nella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formazione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professionale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affrontando</a:t>
            </a:r>
            <a:r>
              <a:rPr lang="es-ES" sz="2400" dirty="0">
                <a:latin typeface="Lato Light" panose="020F0302020204030203" pitchFamily="34" charset="0"/>
              </a:rPr>
              <a:t> al </a:t>
            </a:r>
            <a:r>
              <a:rPr lang="es-ES" sz="2400" dirty="0" err="1">
                <a:latin typeface="Lato Light" panose="020F0302020204030203" pitchFamily="34" charset="0"/>
              </a:rPr>
              <a:t>contempo</a:t>
            </a:r>
            <a:r>
              <a:rPr lang="es-ES" sz="2400" dirty="0">
                <a:latin typeface="Lato Light" panose="020F0302020204030203" pitchFamily="34" charset="0"/>
              </a:rPr>
              <a:t> i </a:t>
            </a:r>
            <a:r>
              <a:rPr lang="es-ES" sz="2400" dirty="0" err="1">
                <a:latin typeface="Lato Light" panose="020F0302020204030203" pitchFamily="34" charset="0"/>
              </a:rPr>
              <a:t>rischi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relativi</a:t>
            </a:r>
            <a:r>
              <a:rPr lang="es-ES" sz="2400" dirty="0">
                <a:latin typeface="Lato Light" panose="020F0302020204030203" pitchFamily="34" charset="0"/>
              </a:rPr>
              <a:t> a </a:t>
            </a:r>
            <a:r>
              <a:rPr lang="es-ES" sz="2400" dirty="0" err="1">
                <a:latin typeface="Lato Light" panose="020F0302020204030203" pitchFamily="34" charset="0"/>
              </a:rPr>
              <a:t>privacy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bias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benessere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degli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studenti</a:t>
            </a:r>
            <a:r>
              <a:rPr lang="es-ES" sz="2400" dirty="0">
                <a:latin typeface="Lato Light" panose="020F0302020204030203" pitchFamily="34" charset="0"/>
              </a:rPr>
              <a:t> e </a:t>
            </a:r>
            <a:r>
              <a:rPr lang="es-ES" sz="2400" dirty="0" err="1">
                <a:latin typeface="Lato Light" panose="020F0302020204030203" pitchFamily="34" charset="0"/>
              </a:rPr>
              <a:t>sviluppo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delle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competenze</a:t>
            </a:r>
            <a:r>
              <a:rPr lang="es-ES" sz="2400" dirty="0">
                <a:latin typeface="Lato Light" panose="020F0302020204030203" pitchFamily="34" charset="0"/>
              </a:rPr>
              <a:t>.</a:t>
            </a:r>
          </a:p>
          <a:p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1085850"/>
            <a:ext cx="3390900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RIFERIMENTI</a:t>
            </a:r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49C04-65CF-2FFF-6B45-F891E39BC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9D7CFF33-35EF-8C7B-3642-55BB215C4772}"/>
              </a:ext>
            </a:extLst>
          </p:cNvPr>
          <p:cNvSpPr/>
          <p:nvPr/>
        </p:nvSpPr>
        <p:spPr>
          <a:xfrm>
            <a:off x="1095375" y="2217653"/>
            <a:ext cx="8566537" cy="537256"/>
          </a:xfrm>
          <a:custGeom>
            <a:avLst/>
            <a:gdLst/>
            <a:ahLst/>
            <a:cxnLst/>
            <a:rect l="l" t="t" r="r" b="b"/>
            <a:pathLst>
              <a:path w="11422050" h="716342">
                <a:moveTo>
                  <a:pt x="0" y="0"/>
                </a:moveTo>
                <a:lnTo>
                  <a:pt x="11422050" y="0"/>
                </a:lnTo>
                <a:lnTo>
                  <a:pt x="11422050" y="716342"/>
                </a:lnTo>
                <a:lnTo>
                  <a:pt x="0" y="716342"/>
                </a:lnTo>
                <a:close/>
              </a:path>
            </a:pathLst>
          </a:custGeom>
          <a:blipFill>
            <a:blip r:embed="rId4">
              <a:alphaModFix amt="0"/>
            </a:blip>
            <a:stretch>
              <a:fillRect t="-260688" b="-26068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6A2650D9-D948-49C1-9507-3D4EE500B962}"/>
              </a:ext>
            </a:extLst>
          </p:cNvPr>
          <p:cNvSpPr txBox="1"/>
          <p:nvPr/>
        </p:nvSpPr>
        <p:spPr>
          <a:xfrm>
            <a:off x="1070896" y="2235054"/>
            <a:ext cx="16149161" cy="5539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s-ES" sz="2400" b="1" dirty="0" err="1">
                <a:latin typeface="Lato Light" panose="020F0302020204030203" pitchFamily="34" charset="0"/>
              </a:rPr>
              <a:t>Commissione</a:t>
            </a:r>
            <a:r>
              <a:rPr lang="es-ES" sz="2400" b="1" dirty="0">
                <a:latin typeface="Lato Light" panose="020F0302020204030203" pitchFamily="34" charset="0"/>
              </a:rPr>
              <a:t> Europea (2026).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“Preparare </a:t>
            </a:r>
            <a:r>
              <a:rPr lang="es-ES" sz="2400" dirty="0" err="1">
                <a:latin typeface="Lato Light" panose="020F0302020204030203" pitchFamily="34" charset="0"/>
              </a:rPr>
              <a:t>gli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studenti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all’era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dell’IA</a:t>
            </a:r>
            <a:r>
              <a:rPr lang="es-ES" sz="2400" dirty="0">
                <a:latin typeface="Lato Light" panose="020F0302020204030203" pitchFamily="34" charset="0"/>
              </a:rPr>
              <a:t>: un </a:t>
            </a:r>
            <a:r>
              <a:rPr lang="es-ES" sz="2400" dirty="0" err="1">
                <a:latin typeface="Lato Light" panose="020F0302020204030203" pitchFamily="34" charset="0"/>
              </a:rPr>
              <a:t>quadro</a:t>
            </a:r>
            <a:r>
              <a:rPr lang="es-ES" sz="2400" dirty="0">
                <a:latin typeface="Lato Light" panose="020F0302020204030203" pitchFamily="34" charset="0"/>
              </a:rPr>
              <a:t> di </a:t>
            </a:r>
            <a:r>
              <a:rPr lang="es-ES" sz="2400" dirty="0" err="1">
                <a:latin typeface="Lato Light" panose="020F0302020204030203" pitchFamily="34" charset="0"/>
              </a:rPr>
              <a:t>alfabetizzazione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all’IA</a:t>
            </a:r>
            <a:r>
              <a:rPr lang="es-ES" sz="2400" dirty="0">
                <a:latin typeface="Lato Light" panose="020F0302020204030203" pitchFamily="34" charset="0"/>
              </a:rPr>
              <a:t> per </a:t>
            </a:r>
            <a:r>
              <a:rPr lang="es-ES" sz="2400" dirty="0" err="1">
                <a:latin typeface="Lato Light" panose="020F0302020204030203" pitchFamily="34" charset="0"/>
              </a:rPr>
              <a:t>l’istruzione</a:t>
            </a:r>
            <a:r>
              <a:rPr lang="es-ES" sz="2400" dirty="0">
                <a:latin typeface="Lato Light" panose="020F0302020204030203" pitchFamily="34" charset="0"/>
              </a:rPr>
              <a:t> primaria e </a:t>
            </a:r>
            <a:r>
              <a:rPr lang="es-ES" sz="2400" dirty="0" err="1">
                <a:latin typeface="Lato Light" panose="020F0302020204030203" pitchFamily="34" charset="0"/>
              </a:rPr>
              <a:t>secondaria</a:t>
            </a:r>
            <a:r>
              <a:rPr lang="es-ES" sz="2400" dirty="0">
                <a:latin typeface="Lato Light" panose="020F0302020204030203" pitchFamily="34" charset="0"/>
              </a:rPr>
              <a:t>.” Presenta un </a:t>
            </a:r>
            <a:r>
              <a:rPr lang="es-ES" sz="2400" dirty="0" err="1">
                <a:latin typeface="Lato Light" panose="020F0302020204030203" pitchFamily="34" charset="0"/>
              </a:rPr>
              <a:t>quadro</a:t>
            </a:r>
            <a:r>
              <a:rPr lang="es-ES" sz="2400" dirty="0">
                <a:latin typeface="Lato Light" panose="020F0302020204030203" pitchFamily="34" charset="0"/>
              </a:rPr>
              <a:t> per </a:t>
            </a:r>
            <a:r>
              <a:rPr lang="es-ES" sz="2400" dirty="0" err="1">
                <a:latin typeface="Lato Light" panose="020F0302020204030203" pitchFamily="34" charset="0"/>
              </a:rPr>
              <a:t>sviluppare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l’alfabetizzazione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all’IA</a:t>
            </a:r>
            <a:r>
              <a:rPr lang="es-ES" sz="2400" dirty="0">
                <a:latin typeface="Lato Light" panose="020F0302020204030203" pitchFamily="34" charset="0"/>
              </a:rPr>
              <a:t>, compresa la </a:t>
            </a:r>
            <a:r>
              <a:rPr lang="es-ES" sz="2400" dirty="0" err="1">
                <a:latin typeface="Lato Light" panose="020F0302020204030203" pitchFamily="34" charset="0"/>
              </a:rPr>
              <a:t>valutazione</a:t>
            </a:r>
            <a:r>
              <a:rPr lang="es-ES" sz="2400" dirty="0">
                <a:latin typeface="Lato Light" panose="020F0302020204030203" pitchFamily="34" charset="0"/>
              </a:rPr>
              <a:t> critica </a:t>
            </a:r>
            <a:r>
              <a:rPr lang="es-ES" sz="2400" dirty="0" err="1">
                <a:latin typeface="Lato Light" panose="020F0302020204030203" pitchFamily="34" charset="0"/>
              </a:rPr>
              <a:t>dei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contenuti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generati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dall’IA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l’uso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responsabile</a:t>
            </a:r>
            <a:r>
              <a:rPr lang="es-ES" sz="2400" dirty="0">
                <a:latin typeface="Lato Light" panose="020F0302020204030203" pitchFamily="34" charset="0"/>
              </a:rPr>
              <a:t> e la </a:t>
            </a:r>
            <a:r>
              <a:rPr lang="es-ES" sz="2400" dirty="0" err="1">
                <a:latin typeface="Lato Light" panose="020F0302020204030203" pitchFamily="34" charset="0"/>
              </a:rPr>
              <a:t>comprensione</a:t>
            </a:r>
            <a:r>
              <a:rPr lang="es-ES" sz="2400" dirty="0">
                <a:latin typeface="Lato Light" panose="020F0302020204030203" pitchFamily="34" charset="0"/>
              </a:rPr>
              <a:t> del </a:t>
            </a:r>
            <a:r>
              <a:rPr lang="es-ES" sz="2400" dirty="0" err="1">
                <a:latin typeface="Lato Light" panose="020F0302020204030203" pitchFamily="34" charset="0"/>
              </a:rPr>
              <a:t>funzionamento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dei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sistemi</a:t>
            </a:r>
            <a:r>
              <a:rPr lang="es-ES" sz="2400" dirty="0">
                <a:latin typeface="Lato Light" panose="020F0302020204030203" pitchFamily="34" charset="0"/>
              </a:rPr>
              <a:t> di IA.</a:t>
            </a:r>
          </a:p>
          <a:p>
            <a:endParaRPr lang="es-ES" sz="2400" dirty="0">
              <a:latin typeface="Lato Light" panose="020F0302020204030203" pitchFamily="34" charset="0"/>
            </a:endParaRPr>
          </a:p>
          <a:p>
            <a:r>
              <a:rPr lang="es-ES" sz="2400" b="1" dirty="0">
                <a:latin typeface="Lato Light" panose="020F0302020204030203" pitchFamily="34" charset="0"/>
              </a:rPr>
              <a:t>UNESCO (2023).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“</a:t>
            </a:r>
            <a:r>
              <a:rPr lang="es-ES" sz="2400" dirty="0" err="1">
                <a:latin typeface="Lato Light" panose="020F0302020204030203" pitchFamily="34" charset="0"/>
              </a:rPr>
              <a:t>Orientamenti</a:t>
            </a:r>
            <a:r>
              <a:rPr lang="es-ES" sz="2400" dirty="0">
                <a:latin typeface="Lato Light" panose="020F0302020204030203" pitchFamily="34" charset="0"/>
              </a:rPr>
              <a:t> per </a:t>
            </a:r>
            <a:r>
              <a:rPr lang="es-ES" sz="2400" dirty="0" err="1">
                <a:latin typeface="Lato Light" panose="020F0302020204030203" pitchFamily="34" charset="0"/>
              </a:rPr>
              <a:t>l’IA</a:t>
            </a:r>
            <a:r>
              <a:rPr lang="es-ES" sz="2400" dirty="0">
                <a:latin typeface="Lato Light" panose="020F0302020204030203" pitchFamily="34" charset="0"/>
              </a:rPr>
              <a:t> generativa </a:t>
            </a:r>
            <a:r>
              <a:rPr lang="es-ES" sz="2400" dirty="0" err="1">
                <a:latin typeface="Lato Light" panose="020F0302020204030203" pitchFamily="34" charset="0"/>
              </a:rPr>
              <a:t>nell’istruzione</a:t>
            </a:r>
            <a:r>
              <a:rPr lang="es-ES" sz="2400" dirty="0">
                <a:latin typeface="Lato Light" panose="020F0302020204030203" pitchFamily="34" charset="0"/>
              </a:rPr>
              <a:t> e </a:t>
            </a:r>
            <a:r>
              <a:rPr lang="es-ES" sz="2400" dirty="0" err="1">
                <a:latin typeface="Lato Light" panose="020F0302020204030203" pitchFamily="34" charset="0"/>
              </a:rPr>
              <a:t>nella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ricerca</a:t>
            </a:r>
            <a:r>
              <a:rPr lang="es-ES" sz="2400" dirty="0">
                <a:latin typeface="Lato Light" panose="020F0302020204030203" pitchFamily="34" charset="0"/>
              </a:rPr>
              <a:t>.” </a:t>
            </a:r>
            <a:r>
              <a:rPr lang="es-ES" sz="2400" dirty="0" err="1">
                <a:latin typeface="Lato Light" panose="020F0302020204030203" pitchFamily="34" charset="0"/>
              </a:rPr>
              <a:t>Fornisce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raccomandazioni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pratiche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sull’uso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etico</a:t>
            </a:r>
            <a:r>
              <a:rPr lang="es-ES" sz="2400" dirty="0">
                <a:latin typeface="Lato Light" panose="020F0302020204030203" pitchFamily="34" charset="0"/>
              </a:rPr>
              <a:t> e </a:t>
            </a:r>
            <a:r>
              <a:rPr lang="es-ES" sz="2400" dirty="0" err="1">
                <a:latin typeface="Lato Light" panose="020F0302020204030203" pitchFamily="34" charset="0"/>
              </a:rPr>
              <a:t>pedagogico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dell’IA</a:t>
            </a:r>
            <a:r>
              <a:rPr lang="es-ES" sz="2400" dirty="0">
                <a:latin typeface="Lato Light" panose="020F0302020204030203" pitchFamily="34" charset="0"/>
              </a:rPr>
              <a:t> generativa, </a:t>
            </a:r>
            <a:r>
              <a:rPr lang="es-ES" sz="2400" dirty="0" err="1">
                <a:latin typeface="Lato Light" panose="020F0302020204030203" pitchFamily="34" charset="0"/>
              </a:rPr>
              <a:t>tra</a:t>
            </a:r>
            <a:r>
              <a:rPr lang="es-ES" sz="2400" dirty="0">
                <a:latin typeface="Lato Light" panose="020F0302020204030203" pitchFamily="34" charset="0"/>
              </a:rPr>
              <a:t> cui </a:t>
            </a:r>
            <a:r>
              <a:rPr lang="es-ES" sz="2400" dirty="0" err="1">
                <a:latin typeface="Lato Light" panose="020F0302020204030203" pitchFamily="34" charset="0"/>
              </a:rPr>
              <a:t>privacy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dei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dati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supervisione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umana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equità</a:t>
            </a:r>
            <a:r>
              <a:rPr lang="es-ES" sz="2400" dirty="0">
                <a:latin typeface="Lato Light" panose="020F0302020204030203" pitchFamily="34" charset="0"/>
              </a:rPr>
              <a:t> e </a:t>
            </a:r>
            <a:r>
              <a:rPr lang="es-ES" sz="2400" dirty="0" err="1">
                <a:latin typeface="Lato Light" panose="020F0302020204030203" pitchFamily="34" charset="0"/>
              </a:rPr>
              <a:t>integrazione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responsabile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nell’insegnamento</a:t>
            </a:r>
            <a:r>
              <a:rPr lang="es-ES" sz="2400" dirty="0">
                <a:latin typeface="Lato Light" panose="020F0302020204030203" pitchFamily="34" charset="0"/>
              </a:rPr>
              <a:t> e </a:t>
            </a:r>
            <a:r>
              <a:rPr lang="es-ES" sz="2400" dirty="0" err="1">
                <a:latin typeface="Lato Light" panose="020F0302020204030203" pitchFamily="34" charset="0"/>
              </a:rPr>
              <a:t>nell’apprendimento</a:t>
            </a:r>
            <a:r>
              <a:rPr lang="es-ES" sz="2400">
                <a:latin typeface="Lato Light" panose="020F0302020204030203" pitchFamily="34" charset="0"/>
              </a:rPr>
              <a:t>.</a:t>
            </a:r>
          </a:p>
          <a:p>
            <a:endParaRPr lang="es-ES" sz="2400" dirty="0">
              <a:latin typeface="Lato Light" panose="020F0302020204030203" pitchFamily="34" charset="0"/>
            </a:endParaRPr>
          </a:p>
          <a:p>
            <a:r>
              <a:rPr lang="es-ES" sz="2400" b="1" dirty="0">
                <a:latin typeface="Lato Light" panose="020F0302020204030203" pitchFamily="34" charset="0"/>
              </a:rPr>
              <a:t>UNESCO (2024).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“</a:t>
            </a:r>
            <a:r>
              <a:rPr lang="es-ES" sz="2400" dirty="0" err="1">
                <a:latin typeface="Lato Light" panose="020F0302020204030203" pitchFamily="34" charset="0"/>
              </a:rPr>
              <a:t>Quadro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delle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competenze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sull’IA</a:t>
            </a:r>
            <a:r>
              <a:rPr lang="es-ES" sz="2400" dirty="0">
                <a:latin typeface="Lato Light" panose="020F0302020204030203" pitchFamily="34" charset="0"/>
              </a:rPr>
              <a:t> per </a:t>
            </a:r>
            <a:r>
              <a:rPr lang="es-ES" sz="2400" dirty="0" err="1">
                <a:latin typeface="Lato Light" panose="020F0302020204030203" pitchFamily="34" charset="0"/>
              </a:rPr>
              <a:t>gli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insegnanti</a:t>
            </a:r>
            <a:r>
              <a:rPr lang="es-ES" sz="2400" dirty="0">
                <a:latin typeface="Lato Light" panose="020F0302020204030203" pitchFamily="34" charset="0"/>
              </a:rPr>
              <a:t>.” </a:t>
            </a:r>
            <a:r>
              <a:rPr lang="es-ES" sz="2400" dirty="0" err="1">
                <a:latin typeface="Lato Light" panose="020F0302020204030203" pitchFamily="34" charset="0"/>
              </a:rPr>
              <a:t>Definisce</a:t>
            </a:r>
            <a:r>
              <a:rPr lang="es-ES" sz="2400" dirty="0">
                <a:latin typeface="Lato Light" panose="020F0302020204030203" pitchFamily="34" charset="0"/>
              </a:rPr>
              <a:t> le </a:t>
            </a:r>
            <a:r>
              <a:rPr lang="es-ES" sz="2400" dirty="0" err="1">
                <a:latin typeface="Lato Light" panose="020F0302020204030203" pitchFamily="34" charset="0"/>
              </a:rPr>
              <a:t>conoscenze</a:t>
            </a:r>
            <a:r>
              <a:rPr lang="es-ES" sz="2400" dirty="0">
                <a:latin typeface="Lato Light" panose="020F0302020204030203" pitchFamily="34" charset="0"/>
              </a:rPr>
              <a:t>, le </a:t>
            </a:r>
            <a:r>
              <a:rPr lang="es-ES" sz="2400" dirty="0" err="1">
                <a:latin typeface="Lato Light" panose="020F0302020204030203" pitchFamily="34" charset="0"/>
              </a:rPr>
              <a:t>competenze</a:t>
            </a:r>
            <a:r>
              <a:rPr lang="es-ES" sz="2400" dirty="0">
                <a:latin typeface="Lato Light" panose="020F0302020204030203" pitchFamily="34" charset="0"/>
              </a:rPr>
              <a:t> e i </a:t>
            </a:r>
            <a:r>
              <a:rPr lang="es-ES" sz="2400" dirty="0" err="1">
                <a:latin typeface="Lato Light" panose="020F0302020204030203" pitchFamily="34" charset="0"/>
              </a:rPr>
              <a:t>valori</a:t>
            </a:r>
            <a:r>
              <a:rPr lang="es-ES" sz="2400" dirty="0">
                <a:latin typeface="Lato Light" panose="020F0302020204030203" pitchFamily="34" charset="0"/>
              </a:rPr>
              <a:t> di cui </a:t>
            </a:r>
            <a:r>
              <a:rPr lang="es-ES" sz="2400" dirty="0" err="1">
                <a:latin typeface="Lato Light" panose="020F0302020204030203" pitchFamily="34" charset="0"/>
              </a:rPr>
              <a:t>gli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insegnanti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hanno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bisogno</a:t>
            </a:r>
            <a:r>
              <a:rPr lang="es-ES" sz="2400" dirty="0">
                <a:latin typeface="Lato Light" panose="020F0302020204030203" pitchFamily="34" charset="0"/>
              </a:rPr>
              <a:t> per </a:t>
            </a:r>
            <a:r>
              <a:rPr lang="es-ES" sz="2400" dirty="0" err="1">
                <a:latin typeface="Lato Light" panose="020F0302020204030203" pitchFamily="34" charset="0"/>
              </a:rPr>
              <a:t>utilizzare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l’IA</a:t>
            </a:r>
            <a:r>
              <a:rPr lang="es-ES" sz="2400" dirty="0">
                <a:latin typeface="Lato Light" panose="020F0302020204030203" pitchFamily="34" charset="0"/>
              </a:rPr>
              <a:t> in modo </a:t>
            </a:r>
            <a:r>
              <a:rPr lang="es-ES" sz="2400" dirty="0" err="1">
                <a:latin typeface="Lato Light" panose="020F0302020204030203" pitchFamily="34" charset="0"/>
              </a:rPr>
              <a:t>sicuro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etico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ed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efficace</a:t>
            </a:r>
            <a:r>
              <a:rPr lang="es-ES" sz="2400" dirty="0">
                <a:latin typeface="Lato Light" panose="020F0302020204030203" pitchFamily="34" charset="0"/>
              </a:rPr>
              <a:t>, con </a:t>
            </a:r>
            <a:r>
              <a:rPr lang="es-ES" sz="2400" dirty="0" err="1">
                <a:latin typeface="Lato Light" panose="020F0302020204030203" pitchFamily="34" charset="0"/>
              </a:rPr>
              <a:t>particolare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attenzione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all’azione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umana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alla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responsabilità</a:t>
            </a:r>
            <a:r>
              <a:rPr lang="es-ES" sz="2400" dirty="0">
                <a:latin typeface="Lato Light" panose="020F0302020204030203" pitchFamily="34" charset="0"/>
              </a:rPr>
              <a:t> e </a:t>
            </a:r>
            <a:r>
              <a:rPr lang="es-ES" sz="2400" dirty="0" err="1">
                <a:latin typeface="Lato Light" panose="020F0302020204030203" pitchFamily="34" charset="0"/>
              </a:rPr>
              <a:t>all’uso</a:t>
            </a:r>
            <a:r>
              <a:rPr lang="es-ES" sz="2400" dirty="0">
                <a:latin typeface="Lato Light" panose="020F0302020204030203" pitchFamily="34" charset="0"/>
              </a:rPr>
              <a:t> critico.</a:t>
            </a:r>
          </a:p>
          <a:p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DD9D2BF-9B8E-65BE-94A7-988C6A17D804}"/>
              </a:ext>
            </a:extLst>
          </p:cNvPr>
          <p:cNvSpPr txBox="1"/>
          <p:nvPr/>
        </p:nvSpPr>
        <p:spPr>
          <a:xfrm>
            <a:off x="1028700" y="1085850"/>
            <a:ext cx="2933700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RIFERIMENTI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9824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34589" y="7476973"/>
            <a:ext cx="2175491" cy="642671"/>
            <a:chOff x="0" y="0"/>
            <a:chExt cx="2900655" cy="8568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00656" cy="856895"/>
            </a:xfrm>
            <a:custGeom>
              <a:avLst/>
              <a:gdLst/>
              <a:ahLst/>
              <a:cxnLst/>
              <a:rect l="l" t="t" r="r" b="b"/>
              <a:pathLst>
                <a:path w="2900656" h="856895">
                  <a:moveTo>
                    <a:pt x="0" y="0"/>
                  </a:moveTo>
                  <a:lnTo>
                    <a:pt x="2900656" y="0"/>
                  </a:lnTo>
                  <a:lnTo>
                    <a:pt x="2900656" y="856895"/>
                  </a:lnTo>
                  <a:lnTo>
                    <a:pt x="0" y="856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6194" b="-572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900655" cy="8568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3150" b="1" u="none" strike="noStrike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Ricomincia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601427" y="7476973"/>
            <a:ext cx="2338435" cy="1118921"/>
            <a:chOff x="0" y="0"/>
            <a:chExt cx="3117914" cy="14918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17912" cy="1491895"/>
            </a:xfrm>
            <a:custGeom>
              <a:avLst/>
              <a:gdLst/>
              <a:ahLst/>
              <a:cxnLst/>
              <a:rect l="l" t="t" r="r" b="b"/>
              <a:pathLst>
                <a:path w="3117912" h="1491895">
                  <a:moveTo>
                    <a:pt x="0" y="0"/>
                  </a:moveTo>
                  <a:lnTo>
                    <a:pt x="3117912" y="0"/>
                  </a:lnTo>
                  <a:lnTo>
                    <a:pt x="3117912" y="1491895"/>
                  </a:lnTo>
                  <a:lnTo>
                    <a:pt x="0" y="1491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882" b="3643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3117914" cy="14918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3150" b="1" u="none" strike="noStrike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Corso di uscita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806491" y="2992907"/>
            <a:ext cx="7419499" cy="3244739"/>
            <a:chOff x="0" y="0"/>
            <a:chExt cx="9892665" cy="4326318"/>
          </a:xfrm>
        </p:grpSpPr>
        <p:sp>
          <p:nvSpPr>
            <p:cNvPr id="9" name="Freeform 9" descr="Un logo con la testa di una persona in un cerchio.  Il contenuto generato dall'intelligenza artificiale potrebbe essere errato."/>
            <p:cNvSpPr/>
            <p:nvPr/>
          </p:nvSpPr>
          <p:spPr>
            <a:xfrm>
              <a:off x="0" y="0"/>
              <a:ext cx="9892665" cy="4326255"/>
            </a:xfrm>
            <a:custGeom>
              <a:avLst/>
              <a:gdLst/>
              <a:ahLst/>
              <a:cxnLst/>
              <a:rect l="l" t="t" r="r" b="b"/>
              <a:pathLst>
                <a:path w="9892665" h="4326255">
                  <a:moveTo>
                    <a:pt x="0" y="0"/>
                  </a:moveTo>
                  <a:lnTo>
                    <a:pt x="9892665" y="0"/>
                  </a:lnTo>
                  <a:lnTo>
                    <a:pt x="9892665" y="4326255"/>
                  </a:lnTo>
                  <a:lnTo>
                    <a:pt x="0" y="4326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55922" y="9038854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62169" b="-621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0" y="2069525"/>
            <a:ext cx="6903596" cy="5975014"/>
            <a:chOff x="0" y="0"/>
            <a:chExt cx="8851392" cy="76608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851392" cy="7660767"/>
            </a:xfrm>
            <a:custGeom>
              <a:avLst/>
              <a:gdLst/>
              <a:ahLst/>
              <a:cxnLst/>
              <a:rect l="l" t="t" r="r" b="b"/>
              <a:pathLst>
                <a:path w="8851392" h="7660767">
                  <a:moveTo>
                    <a:pt x="0" y="0"/>
                  </a:moveTo>
                  <a:lnTo>
                    <a:pt x="8851392" y="0"/>
                  </a:lnTo>
                  <a:lnTo>
                    <a:pt x="8851392" y="7660767"/>
                  </a:lnTo>
                  <a:lnTo>
                    <a:pt x="0" y="7660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4856" r="-1490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064173" y="8772525"/>
            <a:ext cx="6942236" cy="120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919"/>
              </a:lnSpc>
              <a:spcBef>
                <a:spcPct val="0"/>
              </a:spcBef>
            </a:pPr>
            <a:r>
              <a:rPr lang="en-US" sz="1599" u="none" strike="noStrike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Questo progetto è stato cofinanziato con il supporto del programma Erasmus+ della Commissione europea. La presente pubblicazione riflette esclusivamente le opinioni dei suoi autori e né la Commissione europea né SEPIE possono essere ritenute responsabili per l'uso che potrebbe essere fatto delle informazioni ivi contenute.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2652</Words>
  <Application>Microsoft Office PowerPoint</Application>
  <PresentationFormat>Custom</PresentationFormat>
  <Paragraphs>304</Paragraphs>
  <Slides>27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8" baseType="lpstr">
      <vt:lpstr>Calibri</vt:lpstr>
      <vt:lpstr>Lato Light Italics</vt:lpstr>
      <vt:lpstr>Lato Bold</vt:lpstr>
      <vt:lpstr>Quattrocento Bold</vt:lpstr>
      <vt:lpstr>Oswald</vt:lpstr>
      <vt:lpstr>Arial</vt:lpstr>
      <vt:lpstr>Lato Light</vt:lpstr>
      <vt:lpstr>Lato Italics</vt:lpstr>
      <vt:lpstr>Lato</vt:lpstr>
      <vt:lpstr>Lato Heavy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IT_Module 6 - INclusive TrAIners</dc:title>
  <dc:creator>User00</dc:creator>
  <cp:lastModifiedBy>Jaione Santos Miguel</cp:lastModifiedBy>
  <cp:revision>4</cp:revision>
  <dcterms:created xsi:type="dcterms:W3CDTF">2006-08-16T00:00:00Z</dcterms:created>
  <dcterms:modified xsi:type="dcterms:W3CDTF">2026-10-06T11:04:56Z</dcterms:modified>
  <dc:identifier>DAHQL1rTvhk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28DC11BA-E553-40EB-A5C9-0EE684B442E5</vt:lpwstr>
  </property>
  <property fmtid="{D5CDD505-2E9C-101B-9397-08002B2CF9AE}" pid="3" name="ArticulatePath">
    <vt:lpwstr>IT_Module 6 - INclusive TrAIners</vt:lpwstr>
  </property>
</Properties>
</file>